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lvl1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1pPr>
    <a:lvl2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2pPr>
    <a:lvl3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3pPr>
    <a:lvl4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4pPr>
    <a:lvl5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5pPr>
    <a:lvl6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6pPr>
    <a:lvl7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7pPr>
    <a:lvl8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8pPr>
    <a:lvl9pPr>
      <a:defRPr sz="2400">
        <a:solidFill>
          <a:srgbClr val="333333"/>
        </a:solidFill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FAF1"/>
          </a:solidFill>
        </a:fill>
      </a:tcStyle>
    </a:wholeTbl>
    <a:band2H>
      <a:tcTxStyle b="def" i="def"/>
      <a:tcStyle>
        <a:tcBdr/>
        <a:fill>
          <a:solidFill>
            <a:srgbClr val="FDFDF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F1ED"/>
          </a:solidFill>
        </a:fill>
      </a:tcStyle>
    </a:wholeTbl>
    <a:band2H>
      <a:tcTxStyle b="def" i="def"/>
      <a:tcStyle>
        <a:tcBdr/>
        <a:fill>
          <a:solidFill>
            <a:srgbClr val="F8F8F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D8CD"/>
          </a:solidFill>
        </a:fill>
      </a:tcStyle>
    </a:wholeTbl>
    <a:band2H>
      <a:tcTxStyle b="def" i="def"/>
      <a:tcStyle>
        <a:tcBdr/>
        <a:fill>
          <a:solidFill>
            <a:srgbClr val="F6EC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n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"/>
              </a:spcBef>
              <a:defRPr sz="1400"/>
            </a:lvl1pPr>
            <a:lvl2pPr marL="0" indent="0" algn="l">
              <a:spcBef>
                <a:spcPts val="300"/>
              </a:spcBef>
              <a:buSzTx/>
              <a:buNone/>
              <a:defRPr sz="1400"/>
            </a:lvl2pPr>
            <a:lvl3pPr marL="0" indent="0" algn="l">
              <a:spcBef>
                <a:spcPts val="300"/>
              </a:spcBef>
              <a:buSzTx/>
              <a:buNone/>
              <a:defRPr sz="1400"/>
            </a:lvl3pPr>
            <a:lvl4pPr marL="0" indent="0" algn="l">
              <a:spcBef>
                <a:spcPts val="300"/>
              </a:spcBef>
              <a:buSzTx/>
              <a:buNone/>
              <a:defRPr sz="1400"/>
            </a:lvl4pPr>
            <a:lvl5pPr marL="0" indent="0" algn="l">
              <a:spcBef>
                <a:spcPts val="300"/>
              </a:spcBef>
              <a:buSz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One</a:t>
            </a:r>
            <a:endParaRPr sz="1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Two</a:t>
            </a:r>
            <a:endParaRPr sz="1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Three</a:t>
            </a:r>
            <a:endParaRPr sz="1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Four</a:t>
            </a:r>
            <a:endParaRPr sz="1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texto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vertical y tex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029450" y="0"/>
            <a:ext cx="2114550" cy="6096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685800" y="0"/>
            <a:ext cx="6191250" cy="68580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seño personalizad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cabezado de sec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400"/>
              </a:spcBef>
              <a:defRPr sz="2000"/>
            </a:lvl1pPr>
            <a:lvl2pPr marL="0" indent="0" algn="l">
              <a:spcBef>
                <a:spcPts val="400"/>
              </a:spcBef>
              <a:buSzTx/>
              <a:buNone/>
              <a:defRPr sz="2000"/>
            </a:lvl2pPr>
            <a:lvl3pPr marL="0" indent="0" algn="l">
              <a:spcBef>
                <a:spcPts val="400"/>
              </a:spcBef>
              <a:buSzTx/>
              <a:buNone/>
              <a:defRPr sz="2000"/>
            </a:lvl3pPr>
            <a:lvl4pPr marL="0" indent="0" algn="l">
              <a:spcBef>
                <a:spcPts val="400"/>
              </a:spcBef>
              <a:buSzTx/>
              <a:buNone/>
              <a:defRPr sz="2000"/>
            </a:lvl4pPr>
            <a:lvl5pPr marL="0" indent="0" algn="l">
              <a:spcBef>
                <a:spcPts val="400"/>
              </a:spcBef>
              <a:buSz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One</a:t>
            </a:r>
            <a:endParaRPr sz="20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Two</a:t>
            </a:r>
            <a:endParaRPr sz="20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Three</a:t>
            </a:r>
            <a:endParaRPr sz="20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Four</a:t>
            </a:r>
            <a:endParaRPr sz="20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os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57300" y="1981200"/>
            <a:ext cx="344805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  <a:defRPr sz="2800"/>
            </a:lvl1pPr>
            <a:lvl2pPr marL="790575" indent="-333375" algn="l">
              <a:buClr>
                <a:srgbClr val="A50021"/>
              </a:buClr>
              <a:defRPr sz="2800"/>
            </a:lvl2pPr>
            <a:lvl3pPr marL="1234438" indent="-320038" algn="l">
              <a:buClr>
                <a:srgbClr val="A50021"/>
              </a:buClr>
              <a:defRPr sz="2800"/>
            </a:lvl3pPr>
            <a:lvl4pPr marL="1727200" indent="-355600" algn="l">
              <a:buClr>
                <a:srgbClr val="A50021"/>
              </a:buClr>
              <a:defRPr sz="2800"/>
            </a:lvl4pPr>
            <a:lvl5pPr marL="2184400" indent="-355600" algn="l">
              <a:buClr>
                <a:srgbClr val="A50021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One</a:t>
            </a:r>
            <a:endParaRPr sz="28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Two</a:t>
            </a:r>
            <a:endParaRPr sz="28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Three</a:t>
            </a:r>
            <a:endParaRPr sz="28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Four</a:t>
            </a:r>
            <a:endParaRPr sz="28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500"/>
              </a:spcBef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One</a:t>
            </a:r>
            <a:endParaRPr sz="2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Two</a:t>
            </a:r>
            <a:endParaRPr sz="2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Three</a:t>
            </a:r>
            <a:endParaRPr sz="2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Four</a:t>
            </a:r>
            <a:endParaRPr sz="2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ólo el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ido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700"/>
              </a:spcBef>
              <a:buClr>
                <a:srgbClr val="A50021"/>
              </a:buClr>
              <a:buSzPct val="150000"/>
              <a:buChar char="•"/>
              <a:defRPr sz="3200"/>
            </a:lvl1pPr>
            <a:lvl2pPr marL="783771" indent="-326571" algn="l">
              <a:spcBef>
                <a:spcPts val="700"/>
              </a:spcBef>
              <a:buClr>
                <a:srgbClr val="A50021"/>
              </a:buClr>
              <a:defRPr sz="3200"/>
            </a:lvl2pPr>
            <a:lvl3pPr marL="1219200" indent="-304800" algn="l">
              <a:spcBef>
                <a:spcPts val="700"/>
              </a:spcBef>
              <a:buClr>
                <a:srgbClr val="A50021"/>
              </a:buClr>
              <a:defRPr sz="3200"/>
            </a:lvl3pPr>
            <a:lvl4pPr marL="1737360" indent="-365760" algn="l">
              <a:spcBef>
                <a:spcPts val="700"/>
              </a:spcBef>
              <a:buClr>
                <a:srgbClr val="A50021"/>
              </a:buClr>
              <a:defRPr sz="3200"/>
            </a:lvl4pPr>
            <a:lvl5pPr marL="2194560" indent="-365760" algn="l">
              <a:spcBef>
                <a:spcPts val="700"/>
              </a:spcBef>
              <a:buClr>
                <a:srgbClr val="A50021"/>
              </a:buClr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9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-31752" y="-1"/>
            <a:ext cx="9178135" cy="6924676"/>
            <a:chOff x="0" y="0"/>
            <a:chExt cx="9178133" cy="6924675"/>
          </a:xfrm>
        </p:grpSpPr>
        <p:sp>
          <p:nvSpPr>
            <p:cNvPr id="2" name="Shape 2" descr="Stonbk"/>
            <p:cNvSpPr/>
            <p:nvPr/>
          </p:nvSpPr>
          <p:spPr>
            <a:xfrm>
              <a:off x="7937" y="7937"/>
              <a:ext cx="9167815" cy="684371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31748" y="-1"/>
              <a:ext cx="1179516" cy="6880226"/>
            </a:xfrm>
            <a:prstGeom prst="rect">
              <a:avLst/>
            </a:prstGeom>
            <a:gradFill flip="none" rotWithShape="1">
              <a:gsLst>
                <a:gs pos="0">
                  <a:srgbClr val="6A6954"/>
                </a:gs>
                <a:gs pos="50000">
                  <a:srgbClr val="313127"/>
                </a:gs>
                <a:gs pos="100000">
                  <a:srgbClr val="6A695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1135062" y="0"/>
              <a:ext cx="79377" cy="692467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5" name="image2.png" descr="Astonbnr"/>
            <p:cNvPicPr/>
            <p:nvPr/>
          </p:nvPicPr>
          <p:blipFill>
            <a:blip r:embed="rId3">
              <a:extLst/>
            </a:blip>
            <a:srcRect l="0" t="15163" r="0" b="0"/>
            <a:stretch>
              <a:fillRect/>
            </a:stretch>
          </p:blipFill>
          <p:spPr>
            <a:xfrm>
              <a:off x="31749" y="2706687"/>
              <a:ext cx="9144004" cy="7905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6"/>
            <p:cNvSpPr/>
            <p:nvPr/>
          </p:nvSpPr>
          <p:spPr>
            <a:xfrm rot="5400000">
              <a:off x="5118101" y="-628652"/>
              <a:ext cx="74614" cy="804069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 rot="5400000">
              <a:off x="5118101" y="-1352552"/>
              <a:ext cx="74614" cy="804545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" name="Shape 8"/>
            <p:cNvSpPr/>
            <p:nvPr/>
          </p:nvSpPr>
          <p:spPr>
            <a:xfrm>
              <a:off x="-1" y="-1"/>
              <a:ext cx="74614" cy="68929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688975" y="3362325"/>
              <a:ext cx="446089" cy="0"/>
            </a:xfrm>
            <a:prstGeom prst="line">
              <a:avLst/>
            </a:prstGeom>
            <a:noFill/>
            <a:ln w="1587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" name="Shape 10"/>
            <p:cNvSpPr/>
            <p:nvPr/>
          </p:nvSpPr>
          <p:spPr>
            <a:xfrm flipV="1">
              <a:off x="74611" y="3359150"/>
              <a:ext cx="365127" cy="1589"/>
            </a:xfrm>
            <a:prstGeom prst="line">
              <a:avLst/>
            </a:prstGeom>
            <a:noFill/>
            <a:ln w="1587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436562" y="3357562"/>
              <a:ext cx="103189" cy="136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91" y="1005"/>
                    <a:pt x="1994" y="2512"/>
                    <a:pt x="4985" y="3014"/>
                  </a:cubicBezTo>
                  <a:cubicBezTo>
                    <a:pt x="5982" y="5023"/>
                    <a:pt x="6314" y="5023"/>
                    <a:pt x="8972" y="5777"/>
                  </a:cubicBezTo>
                  <a:cubicBezTo>
                    <a:pt x="9637" y="7284"/>
                    <a:pt x="9969" y="8037"/>
                    <a:pt x="11963" y="8791"/>
                  </a:cubicBezTo>
                  <a:cubicBezTo>
                    <a:pt x="13292" y="10047"/>
                    <a:pt x="14289" y="10047"/>
                    <a:pt x="15618" y="11302"/>
                  </a:cubicBezTo>
                  <a:cubicBezTo>
                    <a:pt x="16283" y="17833"/>
                    <a:pt x="16283" y="13060"/>
                    <a:pt x="18609" y="16577"/>
                  </a:cubicBezTo>
                  <a:cubicBezTo>
                    <a:pt x="18942" y="18586"/>
                    <a:pt x="18609" y="19340"/>
                    <a:pt x="20935" y="20093"/>
                  </a:cubicBezTo>
                  <a:cubicBezTo>
                    <a:pt x="21600" y="21349"/>
                    <a:pt x="21600" y="20847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579262" y="3362325"/>
              <a:ext cx="108132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fill="norm" stroke="1" extrusionOk="0">
                  <a:moveTo>
                    <a:pt x="20722" y="0"/>
                  </a:moveTo>
                  <a:cubicBezTo>
                    <a:pt x="19505" y="2571"/>
                    <a:pt x="21330" y="5400"/>
                    <a:pt x="18288" y="6943"/>
                  </a:cubicBezTo>
                  <a:cubicBezTo>
                    <a:pt x="17679" y="9514"/>
                    <a:pt x="18592" y="14143"/>
                    <a:pt x="15550" y="14657"/>
                  </a:cubicBezTo>
                  <a:cubicBezTo>
                    <a:pt x="14637" y="15943"/>
                    <a:pt x="14637" y="17229"/>
                    <a:pt x="13724" y="18514"/>
                  </a:cubicBezTo>
                  <a:cubicBezTo>
                    <a:pt x="11291" y="18257"/>
                    <a:pt x="11595" y="17229"/>
                    <a:pt x="9769" y="16200"/>
                  </a:cubicBezTo>
                  <a:cubicBezTo>
                    <a:pt x="8857" y="14914"/>
                    <a:pt x="7944" y="14400"/>
                    <a:pt x="7336" y="13114"/>
                  </a:cubicBezTo>
                  <a:cubicBezTo>
                    <a:pt x="6727" y="9771"/>
                    <a:pt x="7336" y="9771"/>
                    <a:pt x="2772" y="10029"/>
                  </a:cubicBezTo>
                  <a:cubicBezTo>
                    <a:pt x="2164" y="13114"/>
                    <a:pt x="5206" y="18514"/>
                    <a:pt x="947" y="19800"/>
                  </a:cubicBezTo>
                  <a:cubicBezTo>
                    <a:pt x="-270" y="21086"/>
                    <a:pt x="34" y="20314"/>
                    <a:pt x="34" y="21600"/>
                  </a:cubicBez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" name="Shape 14"/>
          <p:cNvSpPr/>
          <p:nvPr>
            <p:ph type="title"/>
          </p:nvPr>
        </p:nvSpPr>
        <p:spPr>
          <a:xfrm>
            <a:off x="1244600" y="0"/>
            <a:ext cx="7772400" cy="2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9304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7129463" y="6416776"/>
            <a:ext cx="1905002" cy="2888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>
              <a:defRPr sz="1400">
                <a:solidFill>
                  <a:srgbClr val="3333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1pPr>
      <a:lvl2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2pPr>
      <a:lvl3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3pPr>
      <a:lvl4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4pPr>
      <a:lvl5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5pPr>
      <a:lvl6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6pPr>
      <a:lvl7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7pPr>
      <a:lvl8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8pPr>
      <a:lvl9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9pPr>
    </p:titleStyle>
    <p:bodyStyle>
      <a:lvl1pPr algn="ctr">
        <a:spcBef>
          <a:spcPts val="600"/>
        </a:spcBef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1pPr>
      <a:lvl2pPr marL="766762" indent="-309562" algn="ctr">
        <a:spcBef>
          <a:spcPts val="600"/>
        </a:spcBef>
        <a:buSzPct val="110000"/>
        <a:buChar char="–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2pPr>
      <a:lvl3pPr marL="1184562" indent="-270162" algn="ctr">
        <a:spcBef>
          <a:spcPts val="600"/>
        </a:spcBef>
        <a:buSzPct val="70000"/>
        <a:buChar char="●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3pPr>
      <a:lvl4pPr marL="1668778" indent="-297178" algn="ctr">
        <a:spcBef>
          <a:spcPts val="600"/>
        </a:spcBef>
        <a:buSzPct val="100000"/>
        <a:buChar char="–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4pPr>
      <a:lvl5pPr marL="2125978" indent="-297178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5pPr>
      <a:lvl6pPr marL="2583178" indent="-297178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6pPr>
      <a:lvl7pPr marL="3040378" indent="-297178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7pPr>
      <a:lvl8pPr marL="3497579" indent="-297178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8pPr>
      <a:lvl9pPr marL="39547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 idx="4294967295"/>
          </p:nvPr>
        </p:nvSpPr>
        <p:spPr>
          <a:xfrm>
            <a:off x="342899" y="2857500"/>
            <a:ext cx="8458201" cy="1143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defTabSz="795527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Estudio e implementación de técnicas de renderizado en tiempo real sobre un prototipo de motor gráfico</a:t>
            </a:r>
          </a:p>
        </p:txBody>
      </p:sp>
      <p:sp>
        <p:nvSpPr>
          <p:cNvPr id="54" name="Shape 54"/>
          <p:cNvSpPr/>
          <p:nvPr/>
        </p:nvSpPr>
        <p:spPr>
          <a:xfrm>
            <a:off x="342899" y="4533900"/>
            <a:ext cx="84582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Alejandro Catalán Cebollada</a:t>
            </a:r>
            <a:endParaRPr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Treball Fi de Grau en Enginyeria Informatica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Escola Superior Politècnica UPF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Any 2015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Director del treball: Javier Agenjo, Departament GTI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Resumen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just">
              <a:lnSpc>
                <a:spcPct val="150000"/>
              </a:lnSpc>
              <a:buSz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Análisis de diferentes técnicas de renderizado en tiempo real e implementación de Deferred Shading sobre un engine WebGL.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536"/>
              <a:t>Introducción</a:t>
            </a:r>
            <a:endParaRPr sz="1536"/>
          </a:p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536"/>
              <a:t>La Web</a:t>
            </a:r>
            <a:endParaRPr sz="1536"/>
          </a:p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536"/>
              <a:t>Graphics Pipeline</a:t>
            </a:r>
            <a:endParaRPr sz="1536"/>
          </a:p>
          <a:p>
            <a:pPr lvl="1" marL="320328" indent="-130133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36"/>
              <a:t>Forward Rendering</a:t>
            </a:r>
            <a:endParaRPr sz="1536"/>
          </a:p>
          <a:p>
            <a:pPr lvl="1" marL="320328" indent="-130133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36"/>
              <a:t>Deferred Rendering</a:t>
            </a:r>
            <a:endParaRPr sz="1536"/>
          </a:p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1536"/>
              <a:t>WebGL</a:t>
            </a:r>
            <a:endParaRPr sz="1536"/>
          </a:p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1536"/>
              <a:t>Engine Desarrollado</a:t>
            </a:r>
            <a:endParaRPr sz="1536"/>
          </a:p>
          <a:p>
            <a:pPr lvl="1" marL="320328" indent="-130133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36"/>
              <a:t>Diseño</a:t>
            </a:r>
            <a:endParaRPr sz="1536"/>
          </a:p>
          <a:p>
            <a:pPr lvl="1" marL="320328" indent="-130133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36"/>
              <a:t>Estructura</a:t>
            </a:r>
            <a:endParaRPr sz="1536"/>
          </a:p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1536"/>
              <a:t>Resultados</a:t>
            </a:r>
            <a:endParaRPr sz="1536"/>
          </a:p>
          <a:p>
            <a:pPr lvl="0" marL="173511" indent="-173511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1536"/>
              <a:t>Conclusiones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295400" y="1930400"/>
            <a:ext cx="7048500" cy="487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marL="0" indent="0" algn="just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La gran evolución de los navegadores web nos permite renderizar imágenes 2D/3D.</a:t>
            </a:r>
            <a:endParaRPr sz="2400">
              <a:solidFill>
                <a:srgbClr val="333333"/>
              </a:solidFill>
            </a:endParaRPr>
          </a:p>
          <a:p>
            <a:pPr lvl="0" marL="0" indent="0" algn="just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2 subcampos dentro de la generación de imágenes:</a:t>
            </a:r>
            <a:endParaRPr sz="2400">
              <a:solidFill>
                <a:srgbClr val="333333"/>
              </a:solidFill>
            </a:endParaRPr>
          </a:p>
          <a:p>
            <a:pPr lvl="1" marL="800100" indent="-342900" algn="just">
              <a:lnSpc>
                <a:spcPct val="150000"/>
              </a:lnSpc>
              <a:buSzPct val="15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1900">
                <a:solidFill>
                  <a:srgbClr val="333333"/>
                </a:solidFill>
              </a:rPr>
              <a:t>Generación off-line:</a:t>
            </a:r>
            <a:r>
              <a:rPr sz="1900">
                <a:solidFill>
                  <a:srgbClr val="333333"/>
                </a:solidFill>
              </a:rPr>
              <a:t> proceso mas elaborado y detallado.</a:t>
            </a:r>
            <a:endParaRPr sz="1900">
              <a:solidFill>
                <a:srgbClr val="333333"/>
              </a:solidFill>
            </a:endParaRPr>
          </a:p>
          <a:p>
            <a:pPr lvl="1" marL="800100" indent="-342900" algn="just">
              <a:lnSpc>
                <a:spcPct val="150000"/>
              </a:lnSpc>
              <a:buSzPct val="150000"/>
              <a:buChar char="•"/>
              <a:defRPr sz="1800">
                <a:solidFill>
                  <a:srgbClr val="000000"/>
                </a:solidFill>
              </a:defRPr>
            </a:pPr>
            <a:r>
              <a:rPr b="1" sz="1900">
                <a:solidFill>
                  <a:srgbClr val="333333"/>
                </a:solidFill>
              </a:rPr>
              <a:t>Generación en tiempo real:</a:t>
            </a:r>
            <a:r>
              <a:rPr sz="1900">
                <a:solidFill>
                  <a:srgbClr val="333333"/>
                </a:solidFill>
              </a:rPr>
              <a:t> a partir de un modelo 2D o 3D, utilizando la GPU para la mayoría de los cálculos.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33333"/>
                </a:solidFill>
              </a:rPr>
              <a:t>Motivación:</a:t>
            </a:r>
            <a:r>
              <a:rPr sz="2400">
                <a:solidFill>
                  <a:srgbClr val="333333"/>
                </a:solidFill>
              </a:rPr>
              <a:t> estudiar diferentes técnicas de renderizado, y su rendimiento en WebGL sobre un engine desarrollado expresamente para el proyecto.</a:t>
            </a:r>
            <a:endParaRPr sz="2400">
              <a:solidFill>
                <a:srgbClr val="333333"/>
              </a:solidFill>
            </a:endParaRPr>
          </a:p>
          <a:p>
            <a:pPr lvl="0" marL="0" indent="0" algn="just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333333"/>
              </a:solidFill>
            </a:endParaRPr>
          </a:p>
          <a:p>
            <a:pPr lvl="0" algn="just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33333"/>
                </a:solidFill>
              </a:rPr>
              <a:t>Background personal:</a:t>
            </a:r>
            <a:r>
              <a:rPr sz="2400">
                <a:solidFill>
                  <a:srgbClr val="333333"/>
                </a:solidFill>
              </a:rPr>
              <a:t> gran interés por la Computación Gráfica y la Ingeniería de Videojuegos.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685800" y="25400"/>
            <a:ext cx="8458200" cy="1143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La Web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pPr lvl="0" marL="0" indent="0" algn="just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33333"/>
                </a:solidFill>
              </a:rPr>
              <a:t>W</a:t>
            </a:r>
            <a:r>
              <a:rPr sz="2400">
                <a:solidFill>
                  <a:srgbClr val="333333"/>
                </a:solidFill>
              </a:rPr>
              <a:t>orld </a:t>
            </a:r>
            <a:r>
              <a:rPr b="1" sz="2400">
                <a:solidFill>
                  <a:srgbClr val="333333"/>
                </a:solidFill>
              </a:rPr>
              <a:t>W</a:t>
            </a:r>
            <a:r>
              <a:rPr sz="2400">
                <a:solidFill>
                  <a:srgbClr val="333333"/>
                </a:solidFill>
              </a:rPr>
              <a:t>ide </a:t>
            </a:r>
            <a:r>
              <a:rPr b="1" sz="2400">
                <a:solidFill>
                  <a:srgbClr val="333333"/>
                </a:solidFill>
              </a:rPr>
              <a:t>W</a:t>
            </a:r>
            <a:r>
              <a:rPr sz="2400">
                <a:solidFill>
                  <a:srgbClr val="333333"/>
                </a:solidFill>
              </a:rPr>
              <a:t>eb (</a:t>
            </a:r>
            <a:r>
              <a:rPr b="1" sz="2400">
                <a:solidFill>
                  <a:srgbClr val="333333"/>
                </a:solidFill>
              </a:rPr>
              <a:t>WWW</a:t>
            </a:r>
            <a:r>
              <a:rPr sz="2400">
                <a:solidFill>
                  <a:srgbClr val="333333"/>
                </a:solidFill>
              </a:rPr>
              <a:t>):   conjunto de documentos y otros recursos interconectados.</a:t>
            </a:r>
            <a:endParaRPr sz="2400">
              <a:solidFill>
                <a:srgbClr val="333333"/>
              </a:solidFill>
            </a:endParaRPr>
          </a:p>
          <a:p>
            <a:pPr lvl="0" marL="0" indent="0" algn="just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Documentos web inicialmente estáticos formados por texto plano.</a:t>
            </a:r>
            <a:endParaRPr sz="2400">
              <a:solidFill>
                <a:srgbClr val="333333"/>
              </a:solidFill>
            </a:endParaRPr>
          </a:p>
          <a:p>
            <a:pPr lvl="0" marL="0" indent="0" algn="just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Con los años aparecieron lenguajes de programación, librerías y elementos que mejoraron las capacidades de la web.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La Web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HyperText Markup Language (HTML)</a:t>
            </a:r>
            <a:endParaRPr b="1" sz="2600">
              <a:solidFill>
                <a:srgbClr val="333333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Cascading Style Sheets (CSS)</a:t>
            </a:r>
            <a:endParaRPr b="1" sz="2600">
              <a:solidFill>
                <a:srgbClr val="333333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JavaScript</a:t>
            </a:r>
            <a:endParaRPr b="1" sz="2600">
              <a:solidFill>
                <a:srgbClr val="333333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&lt;canvas&gt;</a:t>
            </a:r>
            <a:endParaRPr b="1" sz="2600">
              <a:solidFill>
                <a:srgbClr val="333333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CSS3</a:t>
            </a:r>
            <a:endParaRPr b="1" sz="2600">
              <a:solidFill>
                <a:srgbClr val="333333"/>
              </a:solidFill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WebGL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