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14" r:id="rId2"/>
  </p:sldMasterIdLst>
  <p:notesMasterIdLst>
    <p:notesMasterId r:id="rId18"/>
  </p:notesMasterIdLst>
  <p:handoutMasterIdLst>
    <p:handoutMasterId r:id="rId19"/>
  </p:handoutMasterIdLst>
  <p:sldIdLst>
    <p:sldId id="277" r:id="rId3"/>
    <p:sldId id="278" r:id="rId4"/>
    <p:sldId id="279" r:id="rId5"/>
    <p:sldId id="285" r:id="rId6"/>
    <p:sldId id="286" r:id="rId7"/>
    <p:sldId id="280" r:id="rId8"/>
    <p:sldId id="289" r:id="rId9"/>
    <p:sldId id="287" r:id="rId10"/>
    <p:sldId id="281" r:id="rId11"/>
    <p:sldId id="283" r:id="rId12"/>
    <p:sldId id="291" r:id="rId13"/>
    <p:sldId id="284" r:id="rId14"/>
    <p:sldId id="288" r:id="rId15"/>
    <p:sldId id="282" r:id="rId16"/>
    <p:sldId id="290" r:id="rId17"/>
  </p:sldIdLst>
  <p:sldSz cx="9144000" cy="6858000" type="screen4x3"/>
  <p:notesSz cx="701675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na Mackie" initials="" lastIdx="1" clrIdx="0"/>
  <p:cmAuthor id="1" name="Cathy Saiff" initials="C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F4E7"/>
    <a:srgbClr val="F8F20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6" autoAdjust="0"/>
    <p:restoredTop sz="93863" autoAdjust="0"/>
  </p:normalViewPr>
  <p:slideViewPr>
    <p:cSldViewPr>
      <p:cViewPr>
        <p:scale>
          <a:sx n="96" d="100"/>
          <a:sy n="96" d="100"/>
        </p:scale>
        <p:origin x="-198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784" y="-112"/>
      </p:cViewPr>
      <p:guideLst>
        <p:guide orient="horz" pos="2932"/>
        <p:guide pos="22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24T13:27:50.069" idx="1">
    <p:pos x="303" y="2664"/>
    <p:text>Back button doesn't bring down server; code implemented to prevent user from using the Back button brings down the server in Firefox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0DC49-15E5-4DCB-B578-9E0594B04795}" type="doc">
      <dgm:prSet loTypeId="urn:microsoft.com/office/officeart/2005/8/layout/hList3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9AD5A12A-C343-4796-951D-E08882B3529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BD17620-93B0-4C1F-8D27-5BB3ADCDAF30}" type="parTrans" cxnId="{B38CC3A1-B1B4-4810-93C8-B0241B0F1949}">
      <dgm:prSet/>
      <dgm:spPr/>
      <dgm:t>
        <a:bodyPr/>
        <a:lstStyle/>
        <a:p>
          <a:endParaRPr lang="en-US"/>
        </a:p>
      </dgm:t>
    </dgm:pt>
    <dgm:pt modelId="{043D1060-2FC3-45D9-B4D7-3229829A4587}" type="sibTrans" cxnId="{B38CC3A1-B1B4-4810-93C8-B0241B0F1949}">
      <dgm:prSet/>
      <dgm:spPr/>
      <dgm:t>
        <a:bodyPr/>
        <a:lstStyle/>
        <a:p>
          <a:endParaRPr lang="en-US"/>
        </a:p>
      </dgm:t>
    </dgm:pt>
    <dgm:pt modelId="{9FCCA0D7-4B04-4D2F-BB63-BCA578A88FAC}">
      <dgm:prSet phldrT="[Text]"/>
      <dgm:spPr/>
      <dgm:t>
        <a:bodyPr/>
        <a:lstStyle/>
        <a:p>
          <a:r>
            <a:rPr lang="en-US" dirty="0" smtClean="0"/>
            <a:t>Data Layer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DB/SQL/JAVA/Beans/ Interfaces</a:t>
          </a:r>
          <a:endParaRPr lang="en-US" dirty="0"/>
        </a:p>
      </dgm:t>
    </dgm:pt>
    <dgm:pt modelId="{A65012A5-720F-4801-A874-B34956747F37}" type="parTrans" cxnId="{822E424F-2B33-4B61-BFFD-D81C91496A7E}">
      <dgm:prSet/>
      <dgm:spPr/>
      <dgm:t>
        <a:bodyPr/>
        <a:lstStyle/>
        <a:p>
          <a:endParaRPr lang="en-US"/>
        </a:p>
      </dgm:t>
    </dgm:pt>
    <dgm:pt modelId="{9DE52502-E172-40CD-AF30-11849E29BDF3}" type="sibTrans" cxnId="{822E424F-2B33-4B61-BFFD-D81C91496A7E}">
      <dgm:prSet/>
      <dgm:spPr/>
      <dgm:t>
        <a:bodyPr/>
        <a:lstStyle/>
        <a:p>
          <a:endParaRPr lang="en-US"/>
        </a:p>
      </dgm:t>
    </dgm:pt>
    <dgm:pt modelId="{616F5F6B-B773-4E96-AF67-402C39693DFA}">
      <dgm:prSet phldrT="[Text]"/>
      <dgm:spPr/>
      <dgm:t>
        <a:bodyPr/>
        <a:lstStyle/>
        <a:p>
          <a:r>
            <a:rPr lang="en-US" dirty="0" smtClean="0"/>
            <a:t>Business </a:t>
          </a:r>
          <a:br>
            <a:rPr lang="en-US" dirty="0" smtClean="0"/>
          </a:br>
          <a:r>
            <a:rPr lang="en-US" dirty="0" smtClean="0"/>
            <a:t>Layer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PHP or JSP</a:t>
          </a:r>
        </a:p>
        <a:p>
          <a:r>
            <a:rPr lang="en-US" dirty="0" smtClean="0"/>
            <a:t>/JSON / AJAX Negotiator</a:t>
          </a:r>
        </a:p>
      </dgm:t>
    </dgm:pt>
    <dgm:pt modelId="{32A14782-C465-4544-8F82-3503FD3ACF16}" type="parTrans" cxnId="{3984881A-D264-446D-9F4B-6731E0BC2358}">
      <dgm:prSet/>
      <dgm:spPr/>
      <dgm:t>
        <a:bodyPr/>
        <a:lstStyle/>
        <a:p>
          <a:endParaRPr lang="en-US"/>
        </a:p>
      </dgm:t>
    </dgm:pt>
    <dgm:pt modelId="{35A73251-A460-4E53-9E31-2B19B27A5AE5}" type="sibTrans" cxnId="{3984881A-D264-446D-9F4B-6731E0BC2358}">
      <dgm:prSet/>
      <dgm:spPr/>
      <dgm:t>
        <a:bodyPr/>
        <a:lstStyle/>
        <a:p>
          <a:endParaRPr lang="en-US"/>
        </a:p>
      </dgm:t>
    </dgm:pt>
    <dgm:pt modelId="{BB2E6CAC-2899-47C3-B259-F5A88E34E7BD}">
      <dgm:prSet phldrT="[Text]"/>
      <dgm:spPr/>
      <dgm:t>
        <a:bodyPr/>
        <a:lstStyle/>
        <a:p>
          <a:r>
            <a:rPr lang="en-US" dirty="0" smtClean="0"/>
            <a:t>Presentation</a:t>
          </a:r>
          <a:br>
            <a:rPr lang="en-US" dirty="0" smtClean="0"/>
          </a:br>
          <a:r>
            <a:rPr lang="en-US" dirty="0" smtClean="0"/>
            <a:t>Layer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HTML / </a:t>
          </a:r>
          <a:r>
            <a:rPr lang="en-US" dirty="0" err="1" smtClean="0"/>
            <a:t>Javascript</a:t>
          </a:r>
          <a:r>
            <a:rPr lang="en-US" dirty="0" smtClean="0"/>
            <a:t> / AJAX / CSS (generated by Twitter </a:t>
          </a:r>
          <a:r>
            <a:rPr lang="en-US" dirty="0" err="1" smtClean="0"/>
            <a:t>Bootsrap</a:t>
          </a:r>
          <a:r>
            <a:rPr lang="en-US" dirty="0" smtClean="0"/>
            <a:t>)</a:t>
          </a:r>
          <a:endParaRPr lang="en-US" dirty="0"/>
        </a:p>
      </dgm:t>
    </dgm:pt>
    <dgm:pt modelId="{F6D6086F-7DA9-49A9-BB50-C084301AA158}" type="parTrans" cxnId="{0500CF19-B585-4F36-85C8-382779E553A0}">
      <dgm:prSet/>
      <dgm:spPr/>
      <dgm:t>
        <a:bodyPr/>
        <a:lstStyle/>
        <a:p>
          <a:endParaRPr lang="en-US"/>
        </a:p>
      </dgm:t>
    </dgm:pt>
    <dgm:pt modelId="{71F3EE06-7ADF-474A-ABDE-B511DA534D52}" type="sibTrans" cxnId="{0500CF19-B585-4F36-85C8-382779E553A0}">
      <dgm:prSet/>
      <dgm:spPr/>
      <dgm:t>
        <a:bodyPr/>
        <a:lstStyle/>
        <a:p>
          <a:endParaRPr lang="en-US"/>
        </a:p>
      </dgm:t>
    </dgm:pt>
    <dgm:pt modelId="{F22F61B6-CA63-4E6F-B8AB-E0E06D8B10B9}" type="pres">
      <dgm:prSet presAssocID="{8050DC49-15E5-4DCB-B578-9E0594B0479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BFDA3F-BC91-4301-80EA-B331F59E28EE}" type="pres">
      <dgm:prSet presAssocID="{9AD5A12A-C343-4796-951D-E08882B35294}" presName="roof" presStyleLbl="dkBgShp" presStyleIdx="0" presStyleCnt="2" custScaleY="55556"/>
      <dgm:spPr/>
      <dgm:t>
        <a:bodyPr/>
        <a:lstStyle/>
        <a:p>
          <a:endParaRPr lang="en-US"/>
        </a:p>
      </dgm:t>
    </dgm:pt>
    <dgm:pt modelId="{9A0F6DAE-71A9-42C7-91B9-88094C255351}" type="pres">
      <dgm:prSet presAssocID="{9AD5A12A-C343-4796-951D-E08882B35294}" presName="pillars" presStyleCnt="0"/>
      <dgm:spPr/>
    </dgm:pt>
    <dgm:pt modelId="{01017416-478E-4BEB-9691-04CE08F2AD56}" type="pres">
      <dgm:prSet presAssocID="{9AD5A12A-C343-4796-951D-E08882B35294}" presName="pillar1" presStyleLbl="node1" presStyleIdx="0" presStyleCnt="3" custScaleY="121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77CC8-11FC-456D-83CA-D4AA8ECC6C45}" type="pres">
      <dgm:prSet presAssocID="{616F5F6B-B773-4E96-AF67-402C39693DFA}" presName="pillarX" presStyleLbl="node1" presStyleIdx="1" presStyleCnt="3" custScaleY="121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45A6C-8B75-4CC6-AC78-A2C68D7FA6EF}" type="pres">
      <dgm:prSet presAssocID="{BB2E6CAC-2899-47C3-B259-F5A88E34E7BD}" presName="pillarX" presStyleLbl="node1" presStyleIdx="2" presStyleCnt="3" custScaleY="121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893FF-C7C8-4B46-A09F-5BA6B6B00335}" type="pres">
      <dgm:prSet presAssocID="{9AD5A12A-C343-4796-951D-E08882B35294}" presName="base" presStyleLbl="dkBgShp" presStyleIdx="1" presStyleCnt="2"/>
      <dgm:spPr/>
    </dgm:pt>
  </dgm:ptLst>
  <dgm:cxnLst>
    <dgm:cxn modelId="{B38CC3A1-B1B4-4810-93C8-B0241B0F1949}" srcId="{8050DC49-15E5-4DCB-B578-9E0594B04795}" destId="{9AD5A12A-C343-4796-951D-E08882B35294}" srcOrd="0" destOrd="0" parTransId="{0BD17620-93B0-4C1F-8D27-5BB3ADCDAF30}" sibTransId="{043D1060-2FC3-45D9-B4D7-3229829A4587}"/>
    <dgm:cxn modelId="{03BFE599-6517-4DC3-BA98-6DE0CA9D07EF}" type="presOf" srcId="{9AD5A12A-C343-4796-951D-E08882B35294}" destId="{4DBFDA3F-BC91-4301-80EA-B331F59E28EE}" srcOrd="0" destOrd="0" presId="urn:microsoft.com/office/officeart/2005/8/layout/hList3"/>
    <dgm:cxn modelId="{8DA186A2-15C4-4617-9BEB-1D9BE685C05B}" type="presOf" srcId="{8050DC49-15E5-4DCB-B578-9E0594B04795}" destId="{F22F61B6-CA63-4E6F-B8AB-E0E06D8B10B9}" srcOrd="0" destOrd="0" presId="urn:microsoft.com/office/officeart/2005/8/layout/hList3"/>
    <dgm:cxn modelId="{5F861E13-AFA6-4C06-83FE-2DE26CFE7A40}" type="presOf" srcId="{616F5F6B-B773-4E96-AF67-402C39693DFA}" destId="{5BB77CC8-11FC-456D-83CA-D4AA8ECC6C45}" srcOrd="0" destOrd="0" presId="urn:microsoft.com/office/officeart/2005/8/layout/hList3"/>
    <dgm:cxn modelId="{3984881A-D264-446D-9F4B-6731E0BC2358}" srcId="{9AD5A12A-C343-4796-951D-E08882B35294}" destId="{616F5F6B-B773-4E96-AF67-402C39693DFA}" srcOrd="1" destOrd="0" parTransId="{32A14782-C465-4544-8F82-3503FD3ACF16}" sibTransId="{35A73251-A460-4E53-9E31-2B19B27A5AE5}"/>
    <dgm:cxn modelId="{416EAA06-F70B-45B4-9F37-2ECE3FA700ED}" type="presOf" srcId="{9FCCA0D7-4B04-4D2F-BB63-BCA578A88FAC}" destId="{01017416-478E-4BEB-9691-04CE08F2AD56}" srcOrd="0" destOrd="0" presId="urn:microsoft.com/office/officeart/2005/8/layout/hList3"/>
    <dgm:cxn modelId="{0500CF19-B585-4F36-85C8-382779E553A0}" srcId="{9AD5A12A-C343-4796-951D-E08882B35294}" destId="{BB2E6CAC-2899-47C3-B259-F5A88E34E7BD}" srcOrd="2" destOrd="0" parTransId="{F6D6086F-7DA9-49A9-BB50-C084301AA158}" sibTransId="{71F3EE06-7ADF-474A-ABDE-B511DA534D52}"/>
    <dgm:cxn modelId="{822E424F-2B33-4B61-BFFD-D81C91496A7E}" srcId="{9AD5A12A-C343-4796-951D-E08882B35294}" destId="{9FCCA0D7-4B04-4D2F-BB63-BCA578A88FAC}" srcOrd="0" destOrd="0" parTransId="{A65012A5-720F-4801-A874-B34956747F37}" sibTransId="{9DE52502-E172-40CD-AF30-11849E29BDF3}"/>
    <dgm:cxn modelId="{806DB01E-3760-4CC6-91D4-769BD697ED48}" type="presOf" srcId="{BB2E6CAC-2899-47C3-B259-F5A88E34E7BD}" destId="{7F445A6C-8B75-4CC6-AC78-A2C68D7FA6EF}" srcOrd="0" destOrd="0" presId="urn:microsoft.com/office/officeart/2005/8/layout/hList3"/>
    <dgm:cxn modelId="{9DBBC08D-4B36-41DE-9927-1C30936A4251}" type="presParOf" srcId="{F22F61B6-CA63-4E6F-B8AB-E0E06D8B10B9}" destId="{4DBFDA3F-BC91-4301-80EA-B331F59E28EE}" srcOrd="0" destOrd="0" presId="urn:microsoft.com/office/officeart/2005/8/layout/hList3"/>
    <dgm:cxn modelId="{86F2BB20-D7A4-4C78-AA83-8C2E128DA0F5}" type="presParOf" srcId="{F22F61B6-CA63-4E6F-B8AB-E0E06D8B10B9}" destId="{9A0F6DAE-71A9-42C7-91B9-88094C255351}" srcOrd="1" destOrd="0" presId="urn:microsoft.com/office/officeart/2005/8/layout/hList3"/>
    <dgm:cxn modelId="{80847D90-92A8-4DC7-BDF2-DAB78060D458}" type="presParOf" srcId="{9A0F6DAE-71A9-42C7-91B9-88094C255351}" destId="{01017416-478E-4BEB-9691-04CE08F2AD56}" srcOrd="0" destOrd="0" presId="urn:microsoft.com/office/officeart/2005/8/layout/hList3"/>
    <dgm:cxn modelId="{59CB42A4-CE82-4461-84F6-58305C1E0719}" type="presParOf" srcId="{9A0F6DAE-71A9-42C7-91B9-88094C255351}" destId="{5BB77CC8-11FC-456D-83CA-D4AA8ECC6C45}" srcOrd="1" destOrd="0" presId="urn:microsoft.com/office/officeart/2005/8/layout/hList3"/>
    <dgm:cxn modelId="{361AABFB-85B5-4154-A06A-B6FEE9DE2BE4}" type="presParOf" srcId="{9A0F6DAE-71A9-42C7-91B9-88094C255351}" destId="{7F445A6C-8B75-4CC6-AC78-A2C68D7FA6EF}" srcOrd="2" destOrd="0" presId="urn:microsoft.com/office/officeart/2005/8/layout/hList3"/>
    <dgm:cxn modelId="{C275218F-1484-4A9C-AD4E-AC4E2076D0C5}" type="presParOf" srcId="{F22F61B6-CA63-4E6F-B8AB-E0E06D8B10B9}" destId="{C50893FF-C7C8-4B46-A09F-5BA6B6B00335}" srcOrd="2" destOrd="0" presId="urn:microsoft.com/office/officeart/2005/8/layout/hList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FDA3F-BC91-4301-80EA-B331F59E28EE}">
      <dsp:nvSpPr>
        <dsp:cNvPr id="0" name=""/>
        <dsp:cNvSpPr/>
      </dsp:nvSpPr>
      <dsp:spPr>
        <a:xfrm>
          <a:off x="0" y="152398"/>
          <a:ext cx="8229600" cy="762006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Application</a:t>
          </a:r>
          <a:endParaRPr lang="en-US" sz="3600" kern="1200" dirty="0"/>
        </a:p>
      </dsp:txBody>
      <dsp:txXfrm>
        <a:off x="0" y="152398"/>
        <a:ext cx="8229600" cy="762006"/>
      </dsp:txXfrm>
    </dsp:sp>
    <dsp:sp modelId="{01017416-478E-4BEB-9691-04CE08F2AD56}">
      <dsp:nvSpPr>
        <dsp:cNvPr id="0" name=""/>
        <dsp:cNvSpPr/>
      </dsp:nvSpPr>
      <dsp:spPr>
        <a:xfrm>
          <a:off x="4018" y="914401"/>
          <a:ext cx="2740521" cy="348995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Layer</a:t>
          </a:r>
          <a:br>
            <a:rPr lang="en-US" sz="2000" kern="1200" dirty="0" smtClean="0"/>
          </a:b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DB/SQL/JAVA/Beans/ Interfaces</a:t>
          </a:r>
          <a:endParaRPr lang="en-US" sz="2000" kern="1200" dirty="0"/>
        </a:p>
      </dsp:txBody>
      <dsp:txXfrm>
        <a:off x="4018" y="914401"/>
        <a:ext cx="2740521" cy="3489959"/>
      </dsp:txXfrm>
    </dsp:sp>
    <dsp:sp modelId="{5BB77CC8-11FC-456D-83CA-D4AA8ECC6C45}">
      <dsp:nvSpPr>
        <dsp:cNvPr id="0" name=""/>
        <dsp:cNvSpPr/>
      </dsp:nvSpPr>
      <dsp:spPr>
        <a:xfrm>
          <a:off x="2744539" y="914401"/>
          <a:ext cx="2740521" cy="3489959"/>
        </a:xfrm>
        <a:prstGeom prst="rect">
          <a:avLst/>
        </a:prstGeom>
        <a:solidFill>
          <a:schemeClr val="accent3">
            <a:shade val="80000"/>
            <a:hueOff val="121191"/>
            <a:satOff val="4926"/>
            <a:lumOff val="110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</a:t>
          </a:r>
          <a:br>
            <a:rPr lang="en-US" sz="2000" kern="1200" dirty="0" smtClean="0"/>
          </a:br>
          <a:r>
            <a:rPr lang="en-US" sz="2000" kern="1200" dirty="0" smtClean="0"/>
            <a:t>Layer</a:t>
          </a:r>
          <a:br>
            <a:rPr lang="en-US" sz="2000" kern="1200" dirty="0" smtClean="0"/>
          </a:b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PHP or JSP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/JSON / AJAX Negotiator</a:t>
          </a:r>
        </a:p>
      </dsp:txBody>
      <dsp:txXfrm>
        <a:off x="2744539" y="914401"/>
        <a:ext cx="2740521" cy="3489959"/>
      </dsp:txXfrm>
    </dsp:sp>
    <dsp:sp modelId="{7F445A6C-8B75-4CC6-AC78-A2C68D7FA6EF}">
      <dsp:nvSpPr>
        <dsp:cNvPr id="0" name=""/>
        <dsp:cNvSpPr/>
      </dsp:nvSpPr>
      <dsp:spPr>
        <a:xfrm>
          <a:off x="5485060" y="914401"/>
          <a:ext cx="2740521" cy="3489959"/>
        </a:xfrm>
        <a:prstGeom prst="rect">
          <a:avLst/>
        </a:prstGeom>
        <a:solidFill>
          <a:schemeClr val="accent3">
            <a:shade val="80000"/>
            <a:hueOff val="242381"/>
            <a:satOff val="9852"/>
            <a:lumOff val="221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Presentation</a:t>
          </a:r>
          <a:br>
            <a:rPr lang="en-US" sz="2000" kern="1200" dirty="0" smtClean="0"/>
          </a:br>
          <a:r>
            <a:rPr lang="en-US" sz="2000" kern="1200" dirty="0" smtClean="0"/>
            <a:t>Layer</a:t>
          </a:r>
          <a:br>
            <a:rPr lang="en-US" sz="2000" kern="1200" dirty="0" smtClean="0"/>
          </a:b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HTML / </a:t>
          </a:r>
          <a:r>
            <a:rPr lang="en-US" sz="2000" kern="1200" dirty="0" err="1" smtClean="0"/>
            <a:t>Javascript</a:t>
          </a:r>
          <a:r>
            <a:rPr lang="en-US" sz="2000" kern="1200" dirty="0" smtClean="0"/>
            <a:t> / AJAX / CSS (generated by Twitter </a:t>
          </a:r>
          <a:r>
            <a:rPr lang="en-US" sz="2000" kern="1200" dirty="0" err="1" smtClean="0"/>
            <a:t>Bootsrap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5485060" y="914401"/>
        <a:ext cx="2740521" cy="3489959"/>
      </dsp:txXfrm>
    </dsp:sp>
    <dsp:sp modelId="{C50893FF-C7C8-4B46-A09F-5BA6B6B00335}">
      <dsp:nvSpPr>
        <dsp:cNvPr id="0" name=""/>
        <dsp:cNvSpPr/>
      </dsp:nvSpPr>
      <dsp:spPr>
        <a:xfrm>
          <a:off x="0" y="4099561"/>
          <a:ext cx="8229600" cy="32004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A25DF180-6B6E-4DA9-9A71-3FEA91AE2062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42029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3AFD8053-C466-4A09-9FBB-E6E4DF1E0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0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0834F45-98C9-46D0-B58B-A86C1E8D8EFB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823"/>
            <a:ext cx="5613400" cy="4189095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42029"/>
            <a:ext cx="3040592" cy="465455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CFC9F798-5B9A-425C-8B6C-0548DD459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8175" y="4351655"/>
            <a:ext cx="5613400" cy="4189095"/>
          </a:xfrm>
        </p:spPr>
        <p:txBody>
          <a:bodyPr/>
          <a:lstStyle/>
          <a:p>
            <a:r>
              <a:rPr lang="en-US" sz="1000" b="1" dirty="0" smtClean="0"/>
              <a:t>Logistics</a:t>
            </a:r>
            <a:r>
              <a:rPr lang="en-US" sz="1000" b="1" baseline="0" dirty="0" smtClean="0"/>
              <a:t> and Set Up:</a:t>
            </a:r>
          </a:p>
          <a:p>
            <a:endParaRPr lang="en-US" sz="1000" baseline="0" dirty="0" smtClean="0"/>
          </a:p>
          <a:p>
            <a:r>
              <a:rPr lang="en-US" sz="1000" b="1" baseline="0" dirty="0" smtClean="0"/>
              <a:t>Ideal Group Size: 6 to 60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When working with groups larger than 8 or 10, you should divide the team into smaller groups of 6 or 8 people for most of the exercises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If you are working virtually, ensure you have a “go to meeting” set up and keep your group size to 8 or less</a:t>
            </a:r>
          </a:p>
          <a:p>
            <a:pPr marL="0" lvl="0" indent="0">
              <a:buFont typeface="Arial"/>
              <a:buNone/>
            </a:pPr>
            <a:r>
              <a:rPr lang="en-US" sz="1000" b="1" baseline="0" dirty="0" smtClean="0"/>
              <a:t>Workshop Set Up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One or multiple tables of 6 or 8 people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Projector, Slides and Screen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Flip Chart if Desired</a:t>
            </a:r>
          </a:p>
          <a:p>
            <a:pPr marL="0" lvl="0" indent="0">
              <a:buFont typeface="Arial"/>
              <a:buNone/>
            </a:pPr>
            <a:r>
              <a:rPr lang="en-US" sz="1000" b="1" baseline="0" dirty="0" smtClean="0"/>
              <a:t>Handouts: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There is one workshop handout. Make sure you have the it available – one per person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Also have pens and paper available if your people will not have on their own</a:t>
            </a:r>
          </a:p>
          <a:p>
            <a:pPr marL="457200" lvl="1" indent="0">
              <a:buFont typeface="Arial"/>
              <a:buNone/>
            </a:pPr>
            <a:endParaRPr lang="en-US" sz="1000" baseline="0" dirty="0" smtClean="0"/>
          </a:p>
          <a:p>
            <a:pPr marL="0" lvl="0" indent="0">
              <a:buFont typeface="Arial"/>
              <a:buNone/>
            </a:pPr>
            <a:r>
              <a:rPr lang="en-US" sz="1000" b="1" baseline="0" dirty="0" smtClean="0"/>
              <a:t>Workshop Timing: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Total time required is 120 minutes (if you have a large group add 30 minutes if possible)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baseline="0" dirty="0" smtClean="0"/>
              <a:t>Basic Timing is As Follows:</a:t>
            </a:r>
          </a:p>
          <a:p>
            <a:pPr eaLnBrk="1" hangingPunct="1"/>
            <a:r>
              <a:rPr lang="en-US" sz="1000" kern="1200" dirty="0" smtClean="0">
                <a:solidFill>
                  <a:schemeClr val="tx1"/>
                </a:solidFill>
              </a:rPr>
              <a:t>	Introduction – 5 minutes</a:t>
            </a:r>
          </a:p>
          <a:p>
            <a:pPr eaLnBrk="1" hangingPunct="1"/>
            <a:r>
              <a:rPr lang="en-US" sz="1000" kern="1200" dirty="0" smtClean="0">
                <a:solidFill>
                  <a:schemeClr val="tx1"/>
                </a:solidFill>
              </a:rPr>
              <a:t>	Overview of the DT Story – Past Present and Vision for Future – Focus for 2013 – 15</a:t>
            </a:r>
            <a:r>
              <a:rPr lang="en-US" sz="1000" kern="1200" baseline="0" dirty="0" smtClean="0">
                <a:solidFill>
                  <a:schemeClr val="tx1"/>
                </a:solidFill>
              </a:rPr>
              <a:t> minutes</a:t>
            </a:r>
            <a:endParaRPr lang="en-US" sz="1000" kern="1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1000" kern="1200" dirty="0" smtClean="0">
                <a:solidFill>
                  <a:schemeClr val="tx1"/>
                </a:solidFill>
              </a:rPr>
              <a:t>	Exploring Our Team at it’s Best Stories, Accomplishments and Wishes for the Future – 30 – 45 minutes</a:t>
            </a:r>
          </a:p>
          <a:p>
            <a:pPr eaLnBrk="1" hangingPunct="1"/>
            <a:r>
              <a:rPr lang="en-US" sz="1000" kern="1200" dirty="0" smtClean="0">
                <a:solidFill>
                  <a:schemeClr val="tx1"/>
                </a:solidFill>
              </a:rPr>
              <a:t>	Imagining the Future – Creating Intentions for Our Team – 30 – 45 minutes</a:t>
            </a:r>
          </a:p>
          <a:p>
            <a:pPr eaLnBrk="1" hangingPunct="1"/>
            <a:r>
              <a:rPr lang="en-US" sz="1000" kern="1200" dirty="0" smtClean="0">
                <a:solidFill>
                  <a:schemeClr val="tx1"/>
                </a:solidFill>
              </a:rPr>
              <a:t>	Review of Goal Setting Process – Opportunities and Expectations – 10-15 minutes</a:t>
            </a:r>
            <a:endParaRPr lang="en-US" sz="1000" baseline="0" dirty="0" smtClean="0"/>
          </a:p>
          <a:p>
            <a:pPr marL="628650" lvl="1" indent="-171450">
              <a:buFont typeface="Arial"/>
              <a:buChar char="•"/>
            </a:pPr>
            <a:endParaRPr lang="en-US" sz="1000" baseline="0" dirty="0" smtClean="0"/>
          </a:p>
          <a:p>
            <a:pPr marL="0" lvl="0" indent="0">
              <a:buFont typeface="Arial"/>
              <a:buNone/>
            </a:pPr>
            <a:r>
              <a:rPr lang="en-US" sz="1000" b="1" baseline="0" dirty="0" smtClean="0"/>
              <a:t>What to Prepare as Leader: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Ensure you have all </a:t>
            </a:r>
            <a:r>
              <a:rPr lang="en-US" sz="1000" baseline="0" dirty="0" err="1" smtClean="0"/>
              <a:t>logisitical</a:t>
            </a:r>
            <a:r>
              <a:rPr lang="en-US" sz="1000" baseline="0" dirty="0" smtClean="0"/>
              <a:t> elements available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Review the DT 2013 Story – Review the speaking notes and ensure you can make the story your own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baseline="0" dirty="0" smtClean="0"/>
              <a:t>Review the workshop elements, timing and notes – determine if you will be leading this on your own or co-facilitating with another leader</a:t>
            </a:r>
          </a:p>
          <a:p>
            <a:pPr marL="628650" lvl="1" indent="-171450">
              <a:buFont typeface="Arial"/>
              <a:buChar char="•"/>
            </a:pPr>
            <a:endParaRPr lang="en-US" sz="1000" baseline="0" dirty="0" smtClean="0"/>
          </a:p>
          <a:p>
            <a:pPr marL="0" lvl="0" indent="0">
              <a:buFont typeface="Arial"/>
              <a:buNone/>
            </a:pPr>
            <a:endParaRPr lang="en-US" sz="1000" baseline="0" dirty="0" smtClean="0"/>
          </a:p>
          <a:p>
            <a:pPr marL="628650" lvl="1" indent="-171450">
              <a:buFont typeface="Arial"/>
              <a:buChar char="•"/>
            </a:pPr>
            <a:endParaRPr lang="en-US" sz="1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9089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Timing:</a:t>
            </a:r>
            <a:r>
              <a:rPr lang="en-US" b="1" baseline="0" dirty="0" smtClean="0"/>
              <a:t> 5 Minutes (for slides 2 and 3)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Welcome your</a:t>
            </a:r>
            <a:r>
              <a:rPr lang="en-US" baseline="0" dirty="0" smtClean="0"/>
              <a:t> team to the workshop.</a:t>
            </a:r>
          </a:p>
          <a:p>
            <a:r>
              <a:rPr lang="en-US" baseline="0" dirty="0" smtClean="0"/>
              <a:t>Review the introductory comments on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Timing:</a:t>
            </a:r>
            <a:r>
              <a:rPr lang="en-US" b="1" baseline="0" dirty="0" smtClean="0"/>
              <a:t> 5 Minutes (for slides 2 and 3)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Welcome your</a:t>
            </a:r>
            <a:r>
              <a:rPr lang="en-US" baseline="0" dirty="0" smtClean="0"/>
              <a:t> team to the workshop.</a:t>
            </a:r>
          </a:p>
          <a:p>
            <a:r>
              <a:rPr lang="en-US" baseline="0" dirty="0" smtClean="0"/>
              <a:t>Review the introductory comments on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Timing:</a:t>
            </a:r>
            <a:r>
              <a:rPr lang="en-US" b="1" baseline="0" dirty="0" smtClean="0"/>
              <a:t> 5 Minutes (for slides 2 and 3)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Welcome your</a:t>
            </a:r>
            <a:r>
              <a:rPr lang="en-US" baseline="0" dirty="0" smtClean="0"/>
              <a:t> team to the workshop.</a:t>
            </a:r>
          </a:p>
          <a:p>
            <a:r>
              <a:rPr lang="en-US" baseline="0" dirty="0" smtClean="0"/>
              <a:t>Review the introductory comments on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 userDrawn="1"/>
        </p:nvGrpSpPr>
        <p:grpSpPr>
          <a:xfrm>
            <a:off x="6534150" y="2590800"/>
            <a:ext cx="2609851" cy="3361691"/>
            <a:chOff x="6534150" y="1701800"/>
            <a:chExt cx="2609851" cy="4403091"/>
          </a:xfrm>
        </p:grpSpPr>
        <p:sp>
          <p:nvSpPr>
            <p:cNvPr id="56" name="Rectangle 55"/>
            <p:cNvSpPr/>
            <p:nvPr userDrawn="1"/>
          </p:nvSpPr>
          <p:spPr>
            <a:xfrm>
              <a:off x="7991475" y="2819399"/>
              <a:ext cx="731520" cy="975360"/>
            </a:xfrm>
            <a:prstGeom prst="rect">
              <a:avLst/>
            </a:prstGeom>
            <a:solidFill>
              <a:schemeClr val="accent5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7808594" y="3327401"/>
              <a:ext cx="548641" cy="73152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8189595" y="3124201"/>
              <a:ext cx="954406" cy="182880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8722996" y="1701800"/>
              <a:ext cx="421005" cy="71120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7401875" y="2242819"/>
              <a:ext cx="406718" cy="54229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6534150" y="5130797"/>
              <a:ext cx="406718" cy="542291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7667448" y="4850762"/>
              <a:ext cx="616745" cy="822327"/>
            </a:xfrm>
            <a:prstGeom prst="rect">
              <a:avLst/>
            </a:prstGeom>
            <a:solidFill>
              <a:schemeClr val="accent5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7177326" y="4769169"/>
              <a:ext cx="275748" cy="36766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8582977" y="5562600"/>
              <a:ext cx="406718" cy="542291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0" y="3530600"/>
            <a:ext cx="7010400" cy="10668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7010400" y="3530600"/>
            <a:ext cx="2133600" cy="10668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0" y="6273800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2012 Dealertrack Technologies, Inc. All rights reserved.</a:t>
            </a:r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295400" y="3530600"/>
            <a:ext cx="5638800" cy="1066800"/>
          </a:xfrm>
        </p:spPr>
        <p:txBody>
          <a:bodyPr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idx="1"/>
          </p:nvPr>
        </p:nvSpPr>
        <p:spPr>
          <a:xfrm>
            <a:off x="1295337" y="4749800"/>
            <a:ext cx="5638800" cy="1016000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0" y="3530600"/>
            <a:ext cx="10668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Placeholder 8"/>
          <p:cNvSpPr txBox="1">
            <a:spLocks/>
          </p:cNvSpPr>
          <p:nvPr userDrawn="1"/>
        </p:nvSpPr>
        <p:spPr>
          <a:xfrm>
            <a:off x="914400" y="2801135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1800" b="0" kern="1200">
                <a:ln w="50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457200" y="6273800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2012 Dealertrack Technologies, Inc. All rights reserved.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0400" y="5461000"/>
            <a:ext cx="2133600" cy="72946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100" y="482600"/>
            <a:ext cx="7225301" cy="477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534150" y="2590800"/>
            <a:ext cx="2609851" cy="3361691"/>
            <a:chOff x="6534150" y="1701800"/>
            <a:chExt cx="2609851" cy="440309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7991475" y="2819399"/>
              <a:ext cx="731520" cy="975360"/>
            </a:xfrm>
            <a:prstGeom prst="rect">
              <a:avLst/>
            </a:prstGeom>
            <a:solidFill>
              <a:schemeClr val="accent5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808594" y="3327401"/>
              <a:ext cx="548641" cy="73152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8189595" y="3124201"/>
              <a:ext cx="954406" cy="182880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8722996" y="1701800"/>
              <a:ext cx="421005" cy="71120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7401875" y="2242819"/>
              <a:ext cx="406718" cy="54229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6534150" y="5130797"/>
              <a:ext cx="406718" cy="542291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667448" y="4850762"/>
              <a:ext cx="616745" cy="822327"/>
            </a:xfrm>
            <a:prstGeom prst="rect">
              <a:avLst/>
            </a:prstGeom>
            <a:solidFill>
              <a:schemeClr val="accent5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7177326" y="4769169"/>
              <a:ext cx="275748" cy="36766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8582977" y="5562600"/>
              <a:ext cx="406718" cy="542291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5461000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1" y="54610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Placeholder 8"/>
          <p:cNvSpPr>
            <a:spLocks noGrp="1"/>
          </p:cNvSpPr>
          <p:nvPr>
            <p:ph type="title"/>
          </p:nvPr>
        </p:nvSpPr>
        <p:spPr>
          <a:xfrm>
            <a:off x="914400" y="54610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457200" y="1701800"/>
            <a:ext cx="2590800" cy="4368800"/>
          </a:xfr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701800"/>
            <a:ext cx="5257800" cy="4368800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498600"/>
            <a:ext cx="4267200" cy="43688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514600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76800"/>
          </a:xfrm>
        </p:spPr>
        <p:txBody>
          <a:bodyPr vert="eaVert"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397268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" y="397268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Placeholder 8"/>
          <p:cNvSpPr>
            <a:spLocks noGrp="1"/>
          </p:cNvSpPr>
          <p:nvPr>
            <p:ph type="title"/>
          </p:nvPr>
        </p:nvSpPr>
        <p:spPr>
          <a:xfrm>
            <a:off x="914400" y="397268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05"/>
            <a:ext cx="1066800" cy="5976996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1404"/>
            <a:ext cx="6019800" cy="5976997"/>
          </a:xfrm>
        </p:spPr>
        <p:txBody>
          <a:bodyPr vert="eaVert">
            <a:normAutofit/>
          </a:bodyPr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530600"/>
            <a:ext cx="7086600" cy="106680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400" y="3530600"/>
            <a:ext cx="5638800" cy="1066800"/>
          </a:xfrm>
        </p:spPr>
        <p:txBody>
          <a:bodyPr anchor="ctr">
            <a:noAutofit/>
          </a:bodyPr>
          <a:lstStyle>
            <a:lvl1pPr algn="l">
              <a:buNone/>
              <a:defRPr sz="24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295337" y="4749800"/>
            <a:ext cx="5638800" cy="1016000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0" y="6273800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2012 Dealertrack Technologies, Inc. All rights reserved.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3530600"/>
            <a:ext cx="10668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086600" y="3530600"/>
            <a:ext cx="2057400" cy="10668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28600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SzPct val="100000"/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600200"/>
            <a:ext cx="7772400" cy="1286256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860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7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5334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buClr>
                <a:schemeClr val="accent3"/>
              </a:buClr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600200"/>
            <a:ext cx="4041775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2311400"/>
            <a:ext cx="4038600" cy="3860800"/>
          </a:xfrm>
        </p:spPr>
        <p:txBody>
          <a:bodyPr/>
          <a:lstStyle>
            <a:lvl1pPr>
              <a:buClr>
                <a:schemeClr val="accent3"/>
              </a:buClr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311400"/>
            <a:ext cx="4038600" cy="38608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397268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0" y="397268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8"/>
          <p:cNvSpPr>
            <a:spLocks noGrp="1"/>
          </p:cNvSpPr>
          <p:nvPr>
            <p:ph type="title"/>
          </p:nvPr>
        </p:nvSpPr>
        <p:spPr>
          <a:xfrm>
            <a:off x="914400" y="397268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SzPct val="100000"/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28600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97268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97268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9"/>
          <p:cNvSpPr>
            <a:spLocks noGrp="1"/>
          </p:cNvSpPr>
          <p:nvPr>
            <p:ph idx="1"/>
          </p:nvPr>
        </p:nvSpPr>
        <p:spPr>
          <a:xfrm>
            <a:off x="2743200" y="2413000"/>
            <a:ext cx="5943600" cy="3759200"/>
          </a:xfrm>
          <a:prstGeom prst="rect">
            <a:avLst/>
          </a:prstGeom>
        </p:spPr>
        <p:txBody>
          <a:bodyPr vert="horz" lIns="91440">
            <a:normAutofit/>
          </a:bodyPr>
          <a:lstStyle>
            <a:lvl1pPr marL="0" indent="0">
              <a:buNone/>
              <a:defRPr sz="1800" b="1"/>
            </a:lvl1pPr>
            <a:lvl2pPr marL="356616" indent="0">
              <a:buNone/>
              <a:defRPr/>
            </a:lvl2pPr>
            <a:lvl3pPr marL="649224" indent="0">
              <a:buNone/>
              <a:defRPr/>
            </a:lvl3pPr>
            <a:lvl4pPr marL="960120" indent="0">
              <a:buNone/>
              <a:defRPr/>
            </a:lvl4pPr>
            <a:lvl5pPr marL="1197864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991475" y="2819399"/>
            <a:ext cx="731520" cy="97536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808594" y="3510280"/>
            <a:ext cx="548641" cy="73152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189595" y="3124201"/>
            <a:ext cx="954406" cy="18288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722996" y="1701800"/>
            <a:ext cx="421005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401875" y="2242819"/>
            <a:ext cx="406718" cy="54229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534150" y="5130797"/>
            <a:ext cx="406718" cy="54229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7667448" y="4850762"/>
            <a:ext cx="616745" cy="82232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77326" y="4769169"/>
            <a:ext cx="275748" cy="36766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43200" y="1503830"/>
            <a:ext cx="5875020" cy="72946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itle Placeholder 8"/>
          <p:cNvSpPr>
            <a:spLocks noGrp="1"/>
          </p:cNvSpPr>
          <p:nvPr>
            <p:ph type="title"/>
          </p:nvPr>
        </p:nvSpPr>
        <p:spPr>
          <a:xfrm>
            <a:off x="914400" y="397268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0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5334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6172200" cy="549088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5334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97268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397268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Placeholder 8"/>
          <p:cNvSpPr>
            <a:spLocks noGrp="1"/>
          </p:cNvSpPr>
          <p:nvPr>
            <p:ph type="title"/>
          </p:nvPr>
        </p:nvSpPr>
        <p:spPr>
          <a:xfrm>
            <a:off x="914400" y="397268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461001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461001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086600" y="5461000"/>
            <a:ext cx="2057400" cy="729465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itle Placeholder 8"/>
          <p:cNvSpPr>
            <a:spLocks noGrp="1"/>
          </p:cNvSpPr>
          <p:nvPr>
            <p:ph type="title"/>
          </p:nvPr>
        </p:nvSpPr>
        <p:spPr>
          <a:xfrm>
            <a:off x="914400" y="5461000"/>
            <a:ext cx="7044326" cy="729466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9"/>
          <p:cNvSpPr>
            <a:spLocks noGrp="1"/>
          </p:cNvSpPr>
          <p:nvPr>
            <p:ph idx="1"/>
          </p:nvPr>
        </p:nvSpPr>
        <p:spPr>
          <a:xfrm>
            <a:off x="575674" y="1397000"/>
            <a:ext cx="7120526" cy="3759200"/>
          </a:xfrm>
          <a:prstGeom prst="rect">
            <a:avLst/>
          </a:prstGeom>
        </p:spPr>
        <p:txBody>
          <a:bodyPr vert="horz" lIns="91440">
            <a:normAutofit/>
          </a:bodyPr>
          <a:lstStyle>
            <a:lvl1pPr marL="0" indent="0">
              <a:buNone/>
              <a:defRPr sz="1800" b="1"/>
            </a:lvl1pPr>
            <a:lvl2pPr marL="356616" indent="0">
              <a:buNone/>
              <a:defRPr/>
            </a:lvl2pPr>
            <a:lvl3pPr marL="649224" indent="0">
              <a:buNone/>
              <a:defRPr/>
            </a:lvl3pPr>
            <a:lvl4pPr marL="960120" indent="0">
              <a:buNone/>
              <a:defRPr/>
            </a:lvl4pPr>
            <a:lvl5pPr marL="1197864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457200"/>
            <a:ext cx="5875020" cy="72946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100" y="482600"/>
            <a:ext cx="7225301" cy="477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5461001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0" y="5461001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7086600" y="5461000"/>
            <a:ext cx="2057400" cy="729465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itle Placeholder 8"/>
          <p:cNvSpPr>
            <a:spLocks noGrp="1"/>
          </p:cNvSpPr>
          <p:nvPr>
            <p:ph type="title"/>
          </p:nvPr>
        </p:nvSpPr>
        <p:spPr>
          <a:xfrm>
            <a:off x="914400" y="5461001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0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457200" y="1701800"/>
            <a:ext cx="2590800" cy="4368800"/>
          </a:xfr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701800"/>
            <a:ext cx="5257800" cy="4368800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498600"/>
            <a:ext cx="4267200" cy="43688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514600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8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76800"/>
          </a:xfrm>
        </p:spPr>
        <p:txBody>
          <a:bodyPr vert="eaVert"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7086600" cy="7294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05"/>
            <a:ext cx="1066800" cy="5976996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1404"/>
            <a:ext cx="6019800" cy="5976997"/>
          </a:xfrm>
        </p:spPr>
        <p:txBody>
          <a:bodyPr vert="eaVert">
            <a:normAutofit/>
          </a:bodyPr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2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600200"/>
            <a:ext cx="7772400" cy="1286256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860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buClr>
                <a:schemeClr val="accent3"/>
              </a:buClr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397268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1" y="397268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Placeholder 8"/>
          <p:cNvSpPr>
            <a:spLocks noGrp="1"/>
          </p:cNvSpPr>
          <p:nvPr>
            <p:ph type="title"/>
          </p:nvPr>
        </p:nvSpPr>
        <p:spPr>
          <a:xfrm>
            <a:off x="914400" y="397268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600200"/>
            <a:ext cx="4041775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2311400"/>
            <a:ext cx="4038600" cy="3860800"/>
          </a:xfrm>
        </p:spPr>
        <p:txBody>
          <a:bodyPr/>
          <a:lstStyle>
            <a:lvl1pPr>
              <a:buClr>
                <a:schemeClr val="accent3"/>
              </a:buClr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311400"/>
            <a:ext cx="4038600" cy="38608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9"/>
          <p:cNvSpPr>
            <a:spLocks noGrp="1"/>
          </p:cNvSpPr>
          <p:nvPr>
            <p:ph idx="1"/>
          </p:nvPr>
        </p:nvSpPr>
        <p:spPr>
          <a:xfrm>
            <a:off x="2743200" y="2413000"/>
            <a:ext cx="5943600" cy="3759200"/>
          </a:xfrm>
          <a:prstGeom prst="rect">
            <a:avLst/>
          </a:prstGeom>
        </p:spPr>
        <p:txBody>
          <a:bodyPr vert="horz" lIns="91440">
            <a:normAutofit/>
          </a:bodyPr>
          <a:lstStyle>
            <a:lvl1pPr marL="0" indent="0">
              <a:buNone/>
              <a:defRPr sz="1800" b="1"/>
            </a:lvl1pPr>
            <a:lvl2pPr marL="356616" indent="0">
              <a:buNone/>
              <a:defRPr/>
            </a:lvl2pPr>
            <a:lvl3pPr marL="649224" indent="0">
              <a:buNone/>
              <a:defRPr/>
            </a:lvl3pPr>
            <a:lvl4pPr marL="960120" indent="0">
              <a:buNone/>
              <a:defRPr/>
            </a:lvl4pPr>
            <a:lvl5pPr marL="1197864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43200" y="1503830"/>
            <a:ext cx="5875020" cy="72946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6172200" cy="549088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28600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2286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914400" y="228600"/>
            <a:ext cx="5943600" cy="729465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2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9"/>
          <p:cNvSpPr>
            <a:spLocks noGrp="1"/>
          </p:cNvSpPr>
          <p:nvPr>
            <p:ph idx="1"/>
          </p:nvPr>
        </p:nvSpPr>
        <p:spPr>
          <a:xfrm>
            <a:off x="575674" y="1397000"/>
            <a:ext cx="7120526" cy="3759200"/>
          </a:xfrm>
          <a:prstGeom prst="rect">
            <a:avLst/>
          </a:prstGeom>
        </p:spPr>
        <p:txBody>
          <a:bodyPr vert="horz" lIns="91440">
            <a:normAutofit/>
          </a:bodyPr>
          <a:lstStyle>
            <a:lvl1pPr marL="0" indent="0">
              <a:buNone/>
              <a:defRPr sz="1800" b="1"/>
            </a:lvl1pPr>
            <a:lvl2pPr marL="356616" indent="0">
              <a:buNone/>
              <a:defRPr/>
            </a:lvl2pPr>
            <a:lvl3pPr marL="649224" indent="0">
              <a:buNone/>
              <a:defRPr/>
            </a:lvl3pPr>
            <a:lvl4pPr marL="960120" indent="0">
              <a:buNone/>
              <a:defRPr/>
            </a:lvl4pPr>
            <a:lvl5pPr marL="1197864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10400" y="5461000"/>
            <a:ext cx="2133600" cy="72946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461000"/>
            <a:ext cx="7010400" cy="72946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" y="5461000"/>
            <a:ext cx="731520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Placeholder 8"/>
          <p:cNvSpPr>
            <a:spLocks noGrp="1"/>
          </p:cNvSpPr>
          <p:nvPr>
            <p:ph type="title"/>
          </p:nvPr>
        </p:nvSpPr>
        <p:spPr>
          <a:xfrm>
            <a:off x="914400" y="5461000"/>
            <a:ext cx="7044326" cy="729466"/>
          </a:xfrm>
          <a:prstGeom prst="rect">
            <a:avLst/>
          </a:prstGeom>
        </p:spPr>
        <p:txBody>
          <a:bodyPr vert="horz" lIns="0" tIns="9144" rIns="0" bIns="9144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457200"/>
            <a:ext cx="5875020" cy="72946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4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112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992563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0"/>
            <a:ext cx="722533" cy="7645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381451"/>
            <a:ext cx="2285990" cy="191112"/>
          </a:xfrm>
          <a:prstGeom prst="rect">
            <a:avLst/>
          </a:prstGeom>
        </p:spPr>
      </p:pic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3890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5" r:id="rId7"/>
    <p:sldLayoutId id="2147483842" r:id="rId8"/>
    <p:sldLayoutId id="2147483840" r:id="rId9"/>
    <p:sldLayoutId id="2147483828" r:id="rId10"/>
    <p:sldLayoutId id="2147483796" r:id="rId11"/>
    <p:sldLayoutId id="2147483797" r:id="rId12"/>
    <p:sldLayoutId id="2147483798" r:id="rId13"/>
    <p:sldLayoutId id="214748379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5"/>
            </a:gs>
            <a:gs pos="90000">
              <a:schemeClr val="accent6"/>
            </a:gs>
          </a:gsLst>
          <a:path path="circle">
            <a:fillToRect r="210000" b="3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534150" y="2590800"/>
            <a:ext cx="2609851" cy="3361691"/>
            <a:chOff x="6534150" y="1701800"/>
            <a:chExt cx="2609851" cy="4403091"/>
          </a:xfrm>
        </p:grpSpPr>
        <p:sp>
          <p:nvSpPr>
            <p:cNvPr id="23" name="Rectangle 22"/>
            <p:cNvSpPr/>
            <p:nvPr userDrawn="1"/>
          </p:nvSpPr>
          <p:spPr>
            <a:xfrm>
              <a:off x="7991475" y="2819399"/>
              <a:ext cx="731520" cy="975360"/>
            </a:xfrm>
            <a:prstGeom prst="rect">
              <a:avLst/>
            </a:prstGeom>
            <a:solidFill>
              <a:schemeClr val="accent5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7808594" y="3327401"/>
              <a:ext cx="548641" cy="73152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189595" y="3124201"/>
              <a:ext cx="954406" cy="182880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8722996" y="1701800"/>
              <a:ext cx="421005" cy="71120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401875" y="2242819"/>
              <a:ext cx="406718" cy="542291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34150" y="5130797"/>
              <a:ext cx="406718" cy="542291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7667448" y="4850762"/>
              <a:ext cx="616745" cy="822327"/>
            </a:xfrm>
            <a:prstGeom prst="rect">
              <a:avLst/>
            </a:prstGeom>
            <a:solidFill>
              <a:schemeClr val="accent5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7177326" y="4769169"/>
              <a:ext cx="275748" cy="36766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582977" y="5562600"/>
              <a:ext cx="406718" cy="542291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112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992563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375400"/>
            <a:ext cx="2286000" cy="188595"/>
          </a:xfrm>
          <a:prstGeom prst="rect">
            <a:avLst/>
          </a:prstGeom>
        </p:spPr>
      </p:pic>
      <p:sp>
        <p:nvSpPr>
          <p:cNvPr id="1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4198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0"/>
            <a:ext cx="722533" cy="7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50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41" r:id="rId8"/>
    <p:sldLayoutId id="2147483839" r:id="rId9"/>
    <p:sldLayoutId id="2147483826" r:id="rId10"/>
    <p:sldLayoutId id="2147483822" r:id="rId11"/>
    <p:sldLayoutId id="2147483823" r:id="rId12"/>
    <p:sldLayoutId id="2147483824" r:id="rId13"/>
    <p:sldLayoutId id="21474838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quercus.caucho.com/casestudies/Caucho_LiveProcess_casestudy.pdf" TargetMode="External"/><Relationship Id="rId2" Type="http://schemas.openxmlformats.org/officeDocument/2006/relationships/hyperlink" Target="http://timshadel.com/2006/01/20/jsf-burrito-more-complete-li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3530600"/>
            <a:ext cx="6019800" cy="1066800"/>
          </a:xfrm>
        </p:spPr>
        <p:txBody>
          <a:bodyPr/>
          <a:lstStyle/>
          <a:p>
            <a:r>
              <a:rPr lang="en-US" dirty="0" smtClean="0"/>
              <a:t>UI Technology 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19850"/>
            <a:ext cx="457200" cy="438150"/>
          </a:xfrm>
        </p:spPr>
        <p:txBody>
          <a:bodyPr/>
          <a:lstStyle/>
          <a:p>
            <a:fld id="{023A43B2-A396-4634-ABDF-4D704989D8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fld id="{023A43B2-A396-4634-ABDF-4D704989D8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5334000"/>
            <a:ext cx="4191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Data Layer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08582" y="2811943"/>
            <a:ext cx="4220817" cy="14552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Biz Layer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 smtClean="0"/>
              <a:t>AJAX Requests passed to Beans</a:t>
            </a:r>
          </a:p>
          <a:p>
            <a:pPr algn="ctr"/>
            <a:r>
              <a:rPr lang="en-US" sz="1400" dirty="0" smtClean="0"/>
              <a:t>Rules Engine Parses JSON Data and Populates UI templates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38400" y="1524000"/>
            <a:ext cx="4191000" cy="1159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Presentation Layer</a:t>
            </a:r>
          </a:p>
          <a:p>
            <a:pPr algn="ctr"/>
            <a:endParaRPr lang="en-US" sz="1200" dirty="0"/>
          </a:p>
          <a:p>
            <a:pPr algn="ctr"/>
            <a:r>
              <a:rPr lang="en-US" sz="1400" dirty="0" smtClean="0"/>
              <a:t>Presents Rich HTML 5/CSS3 / Bootstrap UI</a:t>
            </a:r>
          </a:p>
          <a:p>
            <a:pPr algn="ctr"/>
            <a:r>
              <a:rPr lang="en-US" sz="1400" dirty="0" smtClean="0"/>
              <a:t>Interacts with Biz layer via AJAX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38400" y="4495800"/>
            <a:ext cx="4191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Data Objects / Beans</a:t>
            </a:r>
            <a:endParaRPr lang="en-US" sz="16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85800" y="5519529"/>
            <a:ext cx="1219200" cy="609600"/>
          </a:xfrm>
          <a:prstGeom prst="flowChartMagneticDisk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Biz Data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828" y="5018433"/>
            <a:ext cx="303144" cy="495300"/>
            <a:chOff x="1143000" y="4800600"/>
            <a:chExt cx="228600" cy="623682"/>
          </a:xfrm>
        </p:grpSpPr>
        <p:sp>
          <p:nvSpPr>
            <p:cNvPr id="10" name="Down Arrow 9"/>
            <p:cNvSpPr/>
            <p:nvPr/>
          </p:nvSpPr>
          <p:spPr>
            <a:xfrm>
              <a:off x="1143000" y="4928982"/>
              <a:ext cx="228600" cy="495300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1143000" y="4800600"/>
              <a:ext cx="228600" cy="495300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609600" y="4520645"/>
            <a:ext cx="1371600" cy="4191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514" y="17301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&lt;HTML/JS&gt;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9711" y="4068417"/>
            <a:ext cx="591378" cy="381000"/>
            <a:chOff x="979005" y="3894483"/>
            <a:chExt cx="591378" cy="525117"/>
          </a:xfrm>
        </p:grpSpPr>
        <p:sp>
          <p:nvSpPr>
            <p:cNvPr id="15" name="Down Arrow 14"/>
            <p:cNvSpPr/>
            <p:nvPr/>
          </p:nvSpPr>
          <p:spPr>
            <a:xfrm>
              <a:off x="979005" y="3924300"/>
              <a:ext cx="228600" cy="495300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1341783" y="3894483"/>
              <a:ext cx="228600" cy="495300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bg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85800" y="3738353"/>
            <a:ext cx="1219200" cy="295275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6499" y="2971799"/>
            <a:ext cx="1537803" cy="64770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81100" y="2188261"/>
            <a:ext cx="228600" cy="623682"/>
            <a:chOff x="1143000" y="4800600"/>
            <a:chExt cx="228600" cy="623682"/>
          </a:xfrm>
        </p:grpSpPr>
        <p:sp>
          <p:nvSpPr>
            <p:cNvPr id="26" name="Down Arrow 25"/>
            <p:cNvSpPr/>
            <p:nvPr/>
          </p:nvSpPr>
          <p:spPr>
            <a:xfrm>
              <a:off x="1143000" y="4928982"/>
              <a:ext cx="228600" cy="495300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143000" y="4800600"/>
              <a:ext cx="228600" cy="495300"/>
            </a:xfrm>
            <a:prstGeom prst="downArrow">
              <a:avLst/>
            </a:prstGeom>
            <a:solidFill>
              <a:srgbClr val="00B050"/>
            </a:solidFill>
            <a:ln w="3175"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64458" y="122913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Interaction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4200" y="155258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Managed by:</a:t>
            </a:r>
            <a:endParaRPr lang="en-US" dirty="0"/>
          </a:p>
          <a:p>
            <a:r>
              <a:rPr lang="en-US" dirty="0" smtClean="0"/>
              <a:t>UI Developers and Designers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27432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by</a:t>
            </a:r>
            <a:r>
              <a:rPr lang="en-US" dirty="0" smtClean="0"/>
              <a:t>:</a:t>
            </a:r>
          </a:p>
          <a:p>
            <a:r>
              <a:rPr lang="en-US" dirty="0" smtClean="0"/>
              <a:t>UI Programmers tying UI to</a:t>
            </a:r>
          </a:p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34200" y="4267200"/>
            <a:ext cx="190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Developers / DBAs produce </a:t>
            </a:r>
          </a:p>
          <a:p>
            <a:r>
              <a:rPr lang="en-US" dirty="0" smtClean="0"/>
              <a:t>API/ Interfaces</a:t>
            </a:r>
          </a:p>
          <a:p>
            <a:r>
              <a:rPr lang="en-US" dirty="0" smtClean="0"/>
              <a:t>To JSON. If it returns expected data, there job is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0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509991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of layers/working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0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Proposed Working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18152" y="1485900"/>
            <a:ext cx="6096000" cy="990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Developers Build HTML/JS front end based on designer prototypes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18152" y="3028950"/>
            <a:ext cx="6096000" cy="990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Programmers Implement Business Logic to </a:t>
            </a:r>
          </a:p>
          <a:p>
            <a:pPr algn="ctr"/>
            <a:r>
              <a:rPr lang="en-US" dirty="0" smtClean="0"/>
              <a:t>Link Screens with JSON 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18152" y="4572000"/>
            <a:ext cx="6096000" cy="990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Programmers Create Beans with Interfaces / JSON to Capture &amp; deliver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Boostrap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/JS/CSS = UI display 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Can be evolved more easily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without back-end data. 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 smtClean="0"/>
              <a:t>HTML Page Contains script tags</a:t>
            </a:r>
          </a:p>
          <a:p>
            <a:pPr marL="0" indent="0">
              <a:buNone/>
            </a:pPr>
            <a:r>
              <a:rPr lang="en-US" dirty="0" smtClean="0"/>
              <a:t>    Where data needs to be inserted.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Preprocessor provides Ajax </a:t>
            </a:r>
            <a:br>
              <a:rPr lang="en-US" dirty="0" smtClean="0"/>
            </a:br>
            <a:r>
              <a:rPr lang="en-US" dirty="0" smtClean="0"/>
              <a:t>&amp; Biz logic combining HTML fragments/pages with Biz logic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can customize Twitter to generate</a:t>
            </a:r>
            <a:r>
              <a:rPr lang="en-US" dirty="0"/>
              <a:t> </a:t>
            </a:r>
            <a:r>
              <a:rPr lang="en-US" dirty="0" smtClean="0"/>
              <a:t>more semantic 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dirty="0" smtClean="0"/>
              <a:t>Proposed Solution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929809" y="1219200"/>
            <a:ext cx="3985591" cy="5113020"/>
            <a:chOff x="4929809" y="1219200"/>
            <a:chExt cx="3985591" cy="5113020"/>
          </a:xfrm>
        </p:grpSpPr>
        <p:grpSp>
          <p:nvGrpSpPr>
            <p:cNvPr id="13" name="Group 12"/>
            <p:cNvGrpSpPr/>
            <p:nvPr/>
          </p:nvGrpSpPr>
          <p:grpSpPr>
            <a:xfrm>
              <a:off x="4929809" y="1219200"/>
              <a:ext cx="3985591" cy="5113020"/>
              <a:chOff x="4572000" y="1600200"/>
              <a:chExt cx="3985591" cy="46482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72000" y="1600200"/>
                <a:ext cx="3962400" cy="4648200"/>
                <a:chOff x="4572000" y="1600200"/>
                <a:chExt cx="3962400" cy="46482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572000" y="1600200"/>
                  <a:ext cx="3962400" cy="46482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ight Triangle 9"/>
                <p:cNvSpPr/>
                <p:nvPr/>
              </p:nvSpPr>
              <p:spPr>
                <a:xfrm>
                  <a:off x="7620000" y="1623391"/>
                  <a:ext cx="914400" cy="990600"/>
                </a:xfrm>
                <a:prstGeom prst="rtTriangle">
                  <a:avLst/>
                </a:prstGeom>
                <a:solidFill>
                  <a:schemeClr val="accent6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ight Triangle 10"/>
              <p:cNvSpPr/>
              <p:nvPr/>
            </p:nvSpPr>
            <p:spPr>
              <a:xfrm rot="10800000">
                <a:off x="7643191" y="1600200"/>
                <a:ext cx="914400" cy="99060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5257800" y="2597976"/>
              <a:ext cx="33528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Twitter Bootstrap / Templates / Fragments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57800" y="3530966"/>
              <a:ext cx="3352800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Conditional Logic </a:t>
              </a:r>
              <a:br>
                <a:rPr lang="en-US" dirty="0" smtClean="0"/>
              </a:br>
              <a:r>
                <a:rPr lang="en-US" dirty="0" smtClean="0"/>
                <a:t>One Code base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57800" y="5396946"/>
              <a:ext cx="3352800" cy="72555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 provides Beans/JSON Data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261113" y="4387756"/>
              <a:ext cx="3349487" cy="838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Preprocessor Solution (PHP/JSP) provides business logic/assembly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16002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08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standardized on JSF/</a:t>
            </a:r>
            <a:r>
              <a:rPr lang="en-US" dirty="0" err="1" smtClean="0"/>
              <a:t>Primefaces</a:t>
            </a:r>
            <a:r>
              <a:rPr lang="en-US" dirty="0" smtClean="0"/>
              <a:t>… Shouldn’t we stay the course and try to patch in Twitter Bootstrap so it looks like corporate’s design?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Our culture is built on Developers designing how UIs functionality and </a:t>
            </a:r>
            <a:r>
              <a:rPr lang="en-US" dirty="0" err="1" smtClean="0"/>
              <a:t>solutioning</a:t>
            </a:r>
            <a:r>
              <a:rPr lang="en-US" dirty="0" smtClean="0"/>
              <a:t> before handing it off to UI designers, can we change processes to abstract the UI </a:t>
            </a:r>
            <a:r>
              <a:rPr lang="en-US" dirty="0" err="1" smtClean="0"/>
              <a:t>dev</a:t>
            </a:r>
            <a:r>
              <a:rPr lang="en-US" dirty="0" smtClean="0"/>
              <a:t> process from our back end </a:t>
            </a:r>
            <a:r>
              <a:rPr lang="en-US" dirty="0" err="1" smtClean="0"/>
              <a:t>devs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Internal skills would need to adapt to new technology both in </a:t>
            </a:r>
            <a:r>
              <a:rPr lang="en-US" dirty="0" err="1" smtClean="0"/>
              <a:t>Dev</a:t>
            </a:r>
            <a:r>
              <a:rPr lang="en-US" dirty="0" smtClean="0"/>
              <a:t> and UI. If we decide on PHP/Ruby or another solution. Even if we choose JSP, we may need to re-train staff.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Aren’t we just replacing one heavy UI generator (</a:t>
            </a:r>
            <a:r>
              <a:rPr lang="en-US" dirty="0" err="1" smtClean="0"/>
              <a:t>Primefaces</a:t>
            </a:r>
            <a:r>
              <a:rPr lang="en-US" dirty="0" smtClean="0"/>
              <a:t>) with another (Twitter Bootstrap)? Why not use the Twitter look and feel with a leaner solution?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Development team won’t be happy about giving up control of Business Logic/ UI. Not sure it can/will happen politically.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Designers will have to deal with new technology/limitations and changes to existing UI thoughts (fixed widths </a:t>
            </a:r>
            <a:r>
              <a:rPr lang="en-US" dirty="0" err="1" smtClean="0"/>
              <a:t>etc</a:t>
            </a:r>
            <a:r>
              <a:rPr lang="en-US" dirty="0" smtClean="0"/>
              <a:t>), Corporate style mandates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Accountability for more of the UI will rest </a:t>
            </a:r>
            <a:r>
              <a:rPr lang="en-US" dirty="0" err="1" smtClean="0"/>
              <a:t>soley</a:t>
            </a:r>
            <a:r>
              <a:rPr lang="en-US" dirty="0" smtClean="0"/>
              <a:t> on UI designer/</a:t>
            </a:r>
            <a:r>
              <a:rPr lang="en-US" dirty="0" err="1" smtClean="0"/>
              <a:t>devs</a:t>
            </a:r>
            <a:r>
              <a:rPr lang="en-US" dirty="0" smtClean="0"/>
              <a:t> shoulders.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were the other candidates besides Bootstrap and why were they ruled out?  (Like Gumby 2.0, which is supposedly lighter and more semantic than bootstrap).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Grumbling and Second Guessing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7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http://timshadel.com/2006/01/20/jsf-burrito-more-complete-list/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http://quercus.caucho.com/casestudies/Caucho_LiveProcess_casestudy.pdf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9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u="none" dirty="0" smtClean="0"/>
              <a:t>Current System</a:t>
            </a:r>
            <a:br>
              <a:rPr lang="en-US" i="0" u="none" dirty="0" smtClean="0"/>
            </a:br>
            <a:endParaRPr lang="en-US" dirty="0" smtClean="0"/>
          </a:p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Proposed Solution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Path Forward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J2E +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PrimeFaces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+ Inline Code = UI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 smtClean="0"/>
              <a:t>XHTML files contain…</a:t>
            </a:r>
          </a:p>
          <a:p>
            <a:pPr lvl="1"/>
            <a:r>
              <a:rPr lang="en-US" dirty="0" smtClean="0"/>
              <a:t>Extraneous data in many instances</a:t>
            </a:r>
            <a:br>
              <a:rPr lang="en-US" dirty="0" smtClean="0"/>
            </a:br>
            <a:r>
              <a:rPr lang="en-US" dirty="0" smtClean="0"/>
              <a:t>(little conditional code)</a:t>
            </a:r>
          </a:p>
          <a:p>
            <a:pPr lvl="1"/>
            <a:r>
              <a:rPr lang="en-US" dirty="0" err="1" smtClean="0"/>
              <a:t>PrimeFaces</a:t>
            </a:r>
            <a:r>
              <a:rPr lang="en-US" dirty="0" smtClean="0"/>
              <a:t> provides Ajax and UI</a:t>
            </a:r>
          </a:p>
          <a:p>
            <a:pPr lvl="1"/>
            <a:r>
              <a:rPr lang="en-US" dirty="0" smtClean="0"/>
              <a:t>Homemade Grid &amp; Layout</a:t>
            </a:r>
          </a:p>
          <a:p>
            <a:pPr lvl="1"/>
            <a:r>
              <a:rPr lang="en-US" dirty="0" smtClean="0"/>
              <a:t>Some overrides added</a:t>
            </a:r>
          </a:p>
          <a:p>
            <a:pPr lvl="1"/>
            <a:r>
              <a:rPr lang="en-US" dirty="0" smtClean="0"/>
              <a:t>No conditional JSP </a:t>
            </a:r>
            <a:br>
              <a:rPr lang="en-US" dirty="0" smtClean="0"/>
            </a:br>
            <a:r>
              <a:rPr lang="en-US" dirty="0" smtClean="0"/>
              <a:t>(all logic in Java)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dirty="0" smtClean="0"/>
              <a:t>Current System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929809" y="1219200"/>
            <a:ext cx="3985591" cy="5113020"/>
            <a:chOff x="4929809" y="1219200"/>
            <a:chExt cx="3985591" cy="5113020"/>
          </a:xfrm>
        </p:grpSpPr>
        <p:grpSp>
          <p:nvGrpSpPr>
            <p:cNvPr id="13" name="Group 12"/>
            <p:cNvGrpSpPr/>
            <p:nvPr/>
          </p:nvGrpSpPr>
          <p:grpSpPr>
            <a:xfrm>
              <a:off x="4929809" y="1219200"/>
              <a:ext cx="3985591" cy="5113020"/>
              <a:chOff x="4572000" y="1600200"/>
              <a:chExt cx="3985591" cy="46482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72000" y="1600200"/>
                <a:ext cx="3962400" cy="4648200"/>
                <a:chOff x="4572000" y="1600200"/>
                <a:chExt cx="3962400" cy="46482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572000" y="1600200"/>
                  <a:ext cx="3962400" cy="46482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ight Triangle 9"/>
                <p:cNvSpPr/>
                <p:nvPr/>
              </p:nvSpPr>
              <p:spPr>
                <a:xfrm>
                  <a:off x="7620000" y="1623391"/>
                  <a:ext cx="914400" cy="990600"/>
                </a:xfrm>
                <a:prstGeom prst="rtTriangle">
                  <a:avLst/>
                </a:prstGeom>
                <a:solidFill>
                  <a:schemeClr val="accent6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ight Triangle 10"/>
              <p:cNvSpPr/>
              <p:nvPr/>
            </p:nvSpPr>
            <p:spPr>
              <a:xfrm rot="10800000">
                <a:off x="7643191" y="1600200"/>
                <a:ext cx="914400" cy="99060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5257800" y="2667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Inline Styles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57800" y="3124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Inline </a:t>
              </a:r>
              <a:r>
                <a:rPr lang="en-US" dirty="0" err="1" smtClean="0"/>
                <a:t>Div</a:t>
              </a:r>
              <a:r>
                <a:rPr lang="en-US" dirty="0" smtClean="0"/>
                <a:t>/Spans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257800" y="3581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Inline JS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57800" y="40386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P: JSF Tags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57800" y="44958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H: JSF Tags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257800" y="4953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Linked JS/CSS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57800" y="5410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 Renderers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257800" y="5867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PrimeFaces</a:t>
              </a:r>
              <a:r>
                <a:rPr lang="en-US" dirty="0" smtClean="0"/>
                <a:t> Libs/</a:t>
              </a:r>
              <a:r>
                <a:rPr lang="en-US" dirty="0" err="1" smtClean="0"/>
                <a:t>JQuery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16002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9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720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pPr lvl="0"/>
            <a:r>
              <a:rPr lang="en-US" dirty="0" smtClean="0"/>
              <a:t>Heavy DOM traversal</a:t>
            </a:r>
          </a:p>
          <a:p>
            <a:pPr lvl="0"/>
            <a:r>
              <a:rPr lang="en-US" dirty="0" smtClean="0"/>
              <a:t>Conditional data still needs rendered container, even if it is empty</a:t>
            </a:r>
          </a:p>
          <a:p>
            <a:pPr lvl="0"/>
            <a:r>
              <a:rPr lang="en-US" dirty="0" smtClean="0"/>
              <a:t>Page rendering performance </a:t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Reparations</a:t>
            </a:r>
          </a:p>
          <a:p>
            <a:r>
              <a:rPr lang="en-US" dirty="0" smtClean="0"/>
              <a:t>Remove scaffolding and use CSS to manage grid/layout</a:t>
            </a:r>
          </a:p>
          <a:p>
            <a:r>
              <a:rPr lang="en-US" dirty="0" smtClean="0"/>
              <a:t>Remove inline styles</a:t>
            </a:r>
          </a:p>
          <a:p>
            <a:r>
              <a:rPr lang="en-US" dirty="0" smtClean="0"/>
              <a:t>Change rendering of select menus from </a:t>
            </a:r>
            <a:r>
              <a:rPr lang="en-US" dirty="0" err="1" smtClean="0"/>
              <a:t>Primefaces</a:t>
            </a:r>
            <a:r>
              <a:rPr lang="en-US" dirty="0" smtClean="0"/>
              <a:t> to HTML</a:t>
            </a:r>
          </a:p>
          <a:p>
            <a:r>
              <a:rPr lang="en-US" dirty="0" smtClean="0"/>
              <a:t>Externalize and reduce all JS + CSS</a:t>
            </a:r>
          </a:p>
          <a:p>
            <a:r>
              <a:rPr lang="en-US" dirty="0" smtClean="0"/>
              <a:t>Reduces DOM by 30-60%</a:t>
            </a:r>
          </a:p>
          <a:p>
            <a:r>
              <a:rPr lang="en-US" dirty="0" err="1" smtClean="0"/>
              <a:t>Noticably</a:t>
            </a:r>
            <a:r>
              <a:rPr lang="en-US" dirty="0" smtClean="0"/>
              <a:t> Increases Performance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09242" y="1382482"/>
            <a:ext cx="1787873" cy="2293620"/>
            <a:chOff x="4929809" y="1219200"/>
            <a:chExt cx="3985591" cy="5113020"/>
          </a:xfrm>
        </p:grpSpPr>
        <p:grpSp>
          <p:nvGrpSpPr>
            <p:cNvPr id="6" name="Group 5"/>
            <p:cNvGrpSpPr/>
            <p:nvPr/>
          </p:nvGrpSpPr>
          <p:grpSpPr>
            <a:xfrm>
              <a:off x="4929809" y="1219200"/>
              <a:ext cx="3985591" cy="5113020"/>
              <a:chOff x="4572000" y="1600200"/>
              <a:chExt cx="3985591" cy="4648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72000" y="1600200"/>
                <a:ext cx="3962400" cy="4648200"/>
                <a:chOff x="4572000" y="1600200"/>
                <a:chExt cx="3962400" cy="46482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572000" y="1600200"/>
                  <a:ext cx="3962400" cy="46482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9" name="Right Triangle 18"/>
                <p:cNvSpPr/>
                <p:nvPr/>
              </p:nvSpPr>
              <p:spPr>
                <a:xfrm>
                  <a:off x="7620000" y="1623391"/>
                  <a:ext cx="914400" cy="990600"/>
                </a:xfrm>
                <a:prstGeom prst="rtTriangle">
                  <a:avLst/>
                </a:prstGeom>
                <a:solidFill>
                  <a:schemeClr val="accent6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sp>
            <p:nvSpPr>
              <p:cNvPr id="17" name="Right Triangle 16"/>
              <p:cNvSpPr/>
              <p:nvPr/>
            </p:nvSpPr>
            <p:spPr>
              <a:xfrm rot="10800000">
                <a:off x="7643191" y="1600200"/>
                <a:ext cx="914400" cy="99060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5257800" y="2667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Styles</a:t>
              </a:r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57800" y="3124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</a:t>
              </a:r>
              <a:r>
                <a:rPr lang="en-US" sz="900" dirty="0" err="1" smtClean="0"/>
                <a:t>Div</a:t>
              </a:r>
              <a:r>
                <a:rPr lang="en-US" sz="900" dirty="0" smtClean="0"/>
                <a:t>/Spans</a:t>
              </a:r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57800" y="3581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JS</a:t>
              </a:r>
              <a:endParaRPr lang="en-US" sz="9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57800" y="40386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P: JSF Tags</a:t>
              </a:r>
              <a:endParaRPr lang="en-US" sz="9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57800" y="44958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H: JSF Tags</a:t>
              </a:r>
              <a:endParaRPr lang="en-US" sz="9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57800" y="4953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Linked JS/CSS</a:t>
              </a:r>
              <a:endParaRPr lang="en-US" sz="9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57800" y="5410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Java Renderers</a:t>
              </a:r>
              <a:endParaRPr lang="en-US" sz="9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57800" y="5867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PrimeFaces</a:t>
              </a:r>
              <a:r>
                <a:rPr lang="en-US" sz="900" dirty="0" smtClean="0"/>
                <a:t> Libs/</a:t>
              </a:r>
              <a:r>
                <a:rPr lang="en-US" sz="900" dirty="0" err="1" smtClean="0"/>
                <a:t>JQuery</a:t>
              </a:r>
              <a:endParaRPr lang="en-US" sz="9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1600201"/>
              <a:ext cx="2362201" cy="51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XHTML</a:t>
              </a:r>
              <a:endParaRPr lang="en-US" sz="9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53348" y="3797179"/>
            <a:ext cx="1787873" cy="2293620"/>
            <a:chOff x="4929809" y="1219200"/>
            <a:chExt cx="3985591" cy="5113020"/>
          </a:xfrm>
        </p:grpSpPr>
        <p:grpSp>
          <p:nvGrpSpPr>
            <p:cNvPr id="21" name="Group 20"/>
            <p:cNvGrpSpPr/>
            <p:nvPr/>
          </p:nvGrpSpPr>
          <p:grpSpPr>
            <a:xfrm>
              <a:off x="4929809" y="1219200"/>
              <a:ext cx="3985591" cy="5113020"/>
              <a:chOff x="4572000" y="1600200"/>
              <a:chExt cx="3985591" cy="464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572000" y="1600200"/>
                <a:ext cx="3962400" cy="4648200"/>
                <a:chOff x="4572000" y="1600200"/>
                <a:chExt cx="3962400" cy="4648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4572000" y="1600200"/>
                  <a:ext cx="3962400" cy="46482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34" name="Right Triangle 33"/>
                <p:cNvSpPr/>
                <p:nvPr/>
              </p:nvSpPr>
              <p:spPr>
                <a:xfrm>
                  <a:off x="7620000" y="1623391"/>
                  <a:ext cx="914400" cy="990600"/>
                </a:xfrm>
                <a:prstGeom prst="rtTriangle">
                  <a:avLst/>
                </a:prstGeom>
                <a:solidFill>
                  <a:schemeClr val="accent6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sp>
            <p:nvSpPr>
              <p:cNvPr id="32" name="Right Triangle 31"/>
              <p:cNvSpPr/>
              <p:nvPr/>
            </p:nvSpPr>
            <p:spPr>
              <a:xfrm rot="10800000">
                <a:off x="7643191" y="1600200"/>
                <a:ext cx="914400" cy="99060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257800" y="2667000"/>
              <a:ext cx="3276600" cy="304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Styles</a:t>
              </a:r>
              <a:endParaRPr lang="en-US" sz="9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257800" y="3124200"/>
              <a:ext cx="3276600" cy="304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</a:t>
              </a:r>
              <a:r>
                <a:rPr lang="en-US" sz="900" dirty="0" err="1" smtClean="0"/>
                <a:t>Div</a:t>
              </a:r>
              <a:r>
                <a:rPr lang="en-US" sz="900" dirty="0" smtClean="0"/>
                <a:t>/Spans</a:t>
              </a:r>
              <a:endParaRPr lang="en-US" sz="9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57800" y="3581400"/>
              <a:ext cx="3276600" cy="304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JS</a:t>
              </a:r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257800" y="40386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P: JSF Tags</a:t>
              </a:r>
              <a:endParaRPr lang="en-US" sz="9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57800" y="44958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H: JSF Tags</a:t>
              </a:r>
              <a:endParaRPr lang="en-US" sz="9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257800" y="4953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Linked JS/CSS</a:t>
              </a:r>
              <a:endParaRPr lang="en-US" sz="9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57800" y="5410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Java Renderers</a:t>
              </a:r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257800" y="5867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PrimeFaces</a:t>
              </a:r>
              <a:r>
                <a:rPr lang="en-US" sz="900" dirty="0" smtClean="0"/>
                <a:t> Libs/</a:t>
              </a:r>
              <a:r>
                <a:rPr lang="en-US" sz="900" dirty="0" err="1" smtClean="0"/>
                <a:t>JQuery</a:t>
              </a:r>
              <a:endParaRPr lang="en-US" sz="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1600201"/>
              <a:ext cx="2362201" cy="51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XHTML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89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One “Base Reference” (ERT)</a:t>
            </a:r>
          </a:p>
          <a:p>
            <a:pPr lvl="1"/>
            <a:r>
              <a:rPr lang="en-US" dirty="0" smtClean="0"/>
              <a:t>State specific Instances override base</a:t>
            </a:r>
          </a:p>
          <a:p>
            <a:pPr lvl="1"/>
            <a:r>
              <a:rPr lang="en-US" dirty="0" err="1" smtClean="0"/>
              <a:t>Devs</a:t>
            </a:r>
            <a:r>
              <a:rPr lang="en-US" dirty="0" smtClean="0"/>
              <a:t> download base implementation and modify code for specific projects</a:t>
            </a:r>
            <a:endParaRPr lang="en-US" dirty="0"/>
          </a:p>
          <a:p>
            <a:pPr lvl="1"/>
            <a:r>
              <a:rPr lang="en-US" dirty="0" smtClean="0"/>
              <a:t>Most pages are duplicated</a:t>
            </a:r>
          </a:p>
          <a:p>
            <a:pPr lvl="1"/>
            <a:r>
              <a:rPr lang="en-US" dirty="0" smtClean="0"/>
              <a:t>Base cannot be evolved easily without affecting all State flavors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many instances “tail wags dog”</a:t>
            </a:r>
          </a:p>
          <a:p>
            <a:pPr lvl="1"/>
            <a:r>
              <a:rPr lang="en-US" dirty="0" smtClean="0"/>
              <a:t>Back button brings down server</a:t>
            </a:r>
          </a:p>
          <a:p>
            <a:pPr lvl="1"/>
            <a:r>
              <a:rPr lang="en-US" dirty="0" smtClean="0"/>
              <a:t>Simply cannot have certain web features</a:t>
            </a:r>
          </a:p>
          <a:p>
            <a:pPr lvl="1"/>
            <a:r>
              <a:rPr lang="en-US" dirty="0" smtClean="0"/>
              <a:t>Adding </a:t>
            </a:r>
            <a:r>
              <a:rPr lang="en-US" dirty="0" err="1" smtClean="0"/>
              <a:t>Primefaces</a:t>
            </a:r>
            <a:r>
              <a:rPr lang="en-US" dirty="0" smtClean="0"/>
              <a:t> control breaks keyboard functionality</a:t>
            </a:r>
          </a:p>
          <a:p>
            <a:pPr lvl="1"/>
            <a:r>
              <a:rPr lang="en-US" dirty="0" smtClean="0"/>
              <a:t>Derived limitations from thick client architecture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Current Working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82754" y="1640658"/>
            <a:ext cx="1787873" cy="2293620"/>
            <a:chOff x="4929809" y="1219200"/>
            <a:chExt cx="3985591" cy="5113020"/>
          </a:xfrm>
        </p:grpSpPr>
        <p:grpSp>
          <p:nvGrpSpPr>
            <p:cNvPr id="6" name="Group 5"/>
            <p:cNvGrpSpPr/>
            <p:nvPr/>
          </p:nvGrpSpPr>
          <p:grpSpPr>
            <a:xfrm>
              <a:off x="4929809" y="1219200"/>
              <a:ext cx="3985591" cy="5113020"/>
              <a:chOff x="4572000" y="1600200"/>
              <a:chExt cx="3985591" cy="4648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72000" y="1600200"/>
                <a:ext cx="3962400" cy="4648200"/>
                <a:chOff x="4572000" y="1600200"/>
                <a:chExt cx="3962400" cy="46482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572000" y="1600200"/>
                  <a:ext cx="3962400" cy="46482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9" name="Right Triangle 18"/>
                <p:cNvSpPr/>
                <p:nvPr/>
              </p:nvSpPr>
              <p:spPr>
                <a:xfrm>
                  <a:off x="7620000" y="1623391"/>
                  <a:ext cx="914400" cy="990600"/>
                </a:xfrm>
                <a:prstGeom prst="rtTriangle">
                  <a:avLst/>
                </a:prstGeom>
                <a:solidFill>
                  <a:schemeClr val="accent6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sp>
            <p:nvSpPr>
              <p:cNvPr id="17" name="Right Triangle 16"/>
              <p:cNvSpPr/>
              <p:nvPr/>
            </p:nvSpPr>
            <p:spPr>
              <a:xfrm rot="10800000">
                <a:off x="7643191" y="1600200"/>
                <a:ext cx="914400" cy="99060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5257800" y="2667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Styles</a:t>
              </a:r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57800" y="3124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</a:t>
              </a:r>
              <a:r>
                <a:rPr lang="en-US" sz="900" dirty="0" err="1" smtClean="0"/>
                <a:t>Div</a:t>
              </a:r>
              <a:r>
                <a:rPr lang="en-US" sz="900" dirty="0" smtClean="0"/>
                <a:t>/Spans</a:t>
              </a:r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57800" y="3581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JS</a:t>
              </a:r>
              <a:endParaRPr lang="en-US" sz="9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57800" y="40386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P: JSF Tags</a:t>
              </a:r>
              <a:endParaRPr lang="en-US" sz="9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57800" y="44958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H: JSF Tags</a:t>
              </a:r>
              <a:endParaRPr lang="en-US" sz="9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57800" y="4953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Linked JS/CSS</a:t>
              </a:r>
              <a:endParaRPr lang="en-US" sz="9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57800" y="5410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Java Renderers</a:t>
              </a:r>
              <a:endParaRPr lang="en-US" sz="9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57800" y="5867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PrimeFaces</a:t>
              </a:r>
              <a:r>
                <a:rPr lang="en-US" sz="900" dirty="0" smtClean="0"/>
                <a:t> Libs/</a:t>
              </a:r>
              <a:r>
                <a:rPr lang="en-US" sz="900" dirty="0" err="1" smtClean="0"/>
                <a:t>JQuery</a:t>
              </a:r>
              <a:endParaRPr lang="en-US" sz="9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1600201"/>
              <a:ext cx="2362201" cy="51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XHTML</a:t>
              </a:r>
              <a:endParaRPr lang="en-US" sz="9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3959" y="2715685"/>
            <a:ext cx="1787873" cy="2293620"/>
            <a:chOff x="4929809" y="1219200"/>
            <a:chExt cx="3985591" cy="5113020"/>
          </a:xfrm>
        </p:grpSpPr>
        <p:grpSp>
          <p:nvGrpSpPr>
            <p:cNvPr id="21" name="Group 20"/>
            <p:cNvGrpSpPr/>
            <p:nvPr/>
          </p:nvGrpSpPr>
          <p:grpSpPr>
            <a:xfrm>
              <a:off x="4929809" y="1219200"/>
              <a:ext cx="3985591" cy="5113020"/>
              <a:chOff x="4572000" y="1600200"/>
              <a:chExt cx="3985591" cy="464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572000" y="1600200"/>
                <a:ext cx="3962400" cy="4648200"/>
                <a:chOff x="4572000" y="1600200"/>
                <a:chExt cx="3962400" cy="4648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4572000" y="1600200"/>
                  <a:ext cx="3962400" cy="4648200"/>
                </a:xfrm>
                <a:prstGeom prst="rect">
                  <a:avLst/>
                </a:prstGeom>
                <a:solidFill>
                  <a:srgbClr val="D8F4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4" name="Right Triangle 33"/>
                <p:cNvSpPr/>
                <p:nvPr/>
              </p:nvSpPr>
              <p:spPr>
                <a:xfrm>
                  <a:off x="7620000" y="1623391"/>
                  <a:ext cx="914400" cy="990600"/>
                </a:xfrm>
                <a:prstGeom prst="rtTriangle">
                  <a:avLst/>
                </a:prstGeom>
                <a:solidFill>
                  <a:schemeClr val="accent6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sp>
            <p:nvSpPr>
              <p:cNvPr id="32" name="Right Triangle 31"/>
              <p:cNvSpPr/>
              <p:nvPr/>
            </p:nvSpPr>
            <p:spPr>
              <a:xfrm rot="10800000">
                <a:off x="7643191" y="1600200"/>
                <a:ext cx="914400" cy="99060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257800" y="2667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Styles</a:t>
              </a:r>
              <a:endParaRPr lang="en-US" sz="9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257800" y="3124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</a:t>
              </a:r>
              <a:r>
                <a:rPr lang="en-US" sz="900" dirty="0" err="1" smtClean="0"/>
                <a:t>Div</a:t>
              </a:r>
              <a:r>
                <a:rPr lang="en-US" sz="900" dirty="0" smtClean="0"/>
                <a:t>/Spans</a:t>
              </a:r>
              <a:endParaRPr lang="en-US" sz="9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57800" y="3581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Inline JS</a:t>
              </a:r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257800" y="40386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P: JSF Tags</a:t>
              </a:r>
              <a:endParaRPr lang="en-US" sz="9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57800" y="44958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H: JSF Tags</a:t>
              </a:r>
              <a:endParaRPr lang="en-US" sz="9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257800" y="49530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Linked JS/CSS</a:t>
              </a:r>
              <a:endParaRPr lang="en-US" sz="9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57800" y="54102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Java Renderers</a:t>
              </a:r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257800" y="5867400"/>
              <a:ext cx="3276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PrimeFaces</a:t>
              </a:r>
              <a:r>
                <a:rPr lang="en-US" sz="900" dirty="0" smtClean="0"/>
                <a:t> Libs/</a:t>
              </a:r>
              <a:r>
                <a:rPr lang="en-US" sz="900" dirty="0" err="1" smtClean="0"/>
                <a:t>JQuery</a:t>
              </a:r>
              <a:endParaRPr lang="en-US" sz="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1600201"/>
              <a:ext cx="2362201" cy="51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NY XHTML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1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b="1" i="0" u="none" dirty="0" smtClean="0">
                <a:solidFill>
                  <a:schemeClr val="accent4">
                    <a:lumMod val="50000"/>
                  </a:schemeClr>
                </a:solidFill>
              </a:rPr>
              <a:t>Platform</a:t>
            </a:r>
            <a:r>
              <a:rPr lang="en-US" i="0" u="non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i="0" u="none" dirty="0" smtClean="0"/>
              <a:t>– J2E provides a solution for rapid UI creation where the UI doesn’t need to change is straightforward and can be “good-enough”. It is easy to create pages for Java developers and allows thick client </a:t>
            </a:r>
            <a:r>
              <a:rPr lang="en-US" i="0" u="none" dirty="0" err="1" smtClean="0"/>
              <a:t>devs</a:t>
            </a:r>
            <a:r>
              <a:rPr lang="en-US" i="0" u="none" dirty="0" smtClean="0"/>
              <a:t> to produce apps quickly. However, there are limitations when compared to other web applications because we rely on canned </a:t>
            </a:r>
            <a:r>
              <a:rPr lang="en-US" i="0" u="none" dirty="0" err="1" smtClean="0"/>
              <a:t>PrimeFaces</a:t>
            </a:r>
            <a:r>
              <a:rPr lang="en-US" i="0" u="none" dirty="0" smtClean="0"/>
              <a:t> Ajax functionality to handle client side business processes.</a:t>
            </a:r>
            <a:br>
              <a:rPr lang="en-US" i="0" u="none" dirty="0" smtClean="0"/>
            </a:br>
            <a:endParaRPr lang="en-US" i="0" u="none" dirty="0" smtClean="0"/>
          </a:p>
          <a:p>
            <a:pPr lvl="1"/>
            <a:r>
              <a:rPr lang="en-US" b="1" i="0" u="none" dirty="0" smtClean="0">
                <a:solidFill>
                  <a:schemeClr val="accent4">
                    <a:lumMod val="50000"/>
                  </a:schemeClr>
                </a:solidFill>
              </a:rPr>
              <a:t>Process</a:t>
            </a:r>
            <a:r>
              <a:rPr lang="en-US" i="0" u="non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i="0" u="none" dirty="0" smtClean="0"/>
              <a:t>– We take a standard reference implementation and evolve from what exists, not from what the user may require. If we want to change some interaction or sequence, it is not a trivial process. It is difficult to iterate designs or introduce new interactions or usage patterns that are not contained in </a:t>
            </a:r>
            <a:r>
              <a:rPr lang="en-US" i="0" u="none" dirty="0" err="1" smtClean="0"/>
              <a:t>Primefaces</a:t>
            </a:r>
            <a:r>
              <a:rPr lang="en-US" i="0" u="none" dirty="0" smtClean="0"/>
              <a:t> Library.</a:t>
            </a:r>
            <a:br>
              <a:rPr lang="en-US" i="0" u="none" dirty="0" smtClean="0"/>
            </a:br>
            <a:r>
              <a:rPr lang="en-US" i="0" u="none" dirty="0" smtClean="0"/>
              <a:t>UI is subservient to Systems Architecture.</a:t>
            </a:r>
            <a:br>
              <a:rPr lang="en-US" i="0" u="none" dirty="0" smtClean="0"/>
            </a:br>
            <a:endParaRPr lang="en-US" i="0" u="none" dirty="0" smtClean="0"/>
          </a:p>
          <a:p>
            <a:pPr lvl="1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Corporate</a:t>
            </a:r>
            <a:r>
              <a:rPr lang="en-US" b="1" dirty="0" smtClean="0"/>
              <a:t> – </a:t>
            </a:r>
            <a:r>
              <a:rPr lang="en-US" dirty="0" smtClean="0"/>
              <a:t>There is a need to make the UI more consistent with a standard Corporate application design. The solution must be more than another plugin to add to the array of plugins to aid in front end design.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i="0" u="none" dirty="0" smtClean="0">
                <a:solidFill>
                  <a:schemeClr val="accent4">
                    <a:lumMod val="50000"/>
                  </a:schemeClr>
                </a:solidFill>
              </a:rPr>
              <a:t>Evolution</a:t>
            </a:r>
            <a:r>
              <a:rPr lang="en-US" b="1" i="0" u="none" dirty="0" smtClean="0"/>
              <a:t> </a:t>
            </a:r>
            <a:r>
              <a:rPr lang="en-US" b="1" dirty="0"/>
              <a:t>– </a:t>
            </a:r>
            <a:r>
              <a:rPr lang="en-US" dirty="0" smtClean="0"/>
              <a:t>We cannot easily evolve the UI to different platforms and browsers without affecting the whole system. </a:t>
            </a:r>
            <a:r>
              <a:rPr lang="en-US" dirty="0" err="1" smtClean="0"/>
              <a:t>Tieing</a:t>
            </a:r>
            <a:r>
              <a:rPr lang="en-US" dirty="0" smtClean="0"/>
              <a:t> the back end to the front end makes evolution a long slow process.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New Architecture Process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option can meet corporate requirements but…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Adding a new technology will add performance overhead and complexity to an already heavy and complicated system.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Changing level of trust in solution design from staff that has delivered on technology solutions to newer ideas with entirely different development perspectives.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Changing UI </a:t>
            </a:r>
            <a:r>
              <a:rPr lang="en-US" dirty="0" err="1" smtClean="0"/>
              <a:t>plaforms</a:t>
            </a:r>
            <a:r>
              <a:rPr lang="en-US" dirty="0" smtClean="0"/>
              <a:t> (Ruby or PHP, or even JSP) will move from complex to a cleaner simpler faster and more flexible platform. Many companies have </a:t>
            </a:r>
            <a:r>
              <a:rPr lang="en-US" dirty="0" err="1" smtClean="0"/>
              <a:t>evloved</a:t>
            </a:r>
            <a:r>
              <a:rPr lang="en-US" dirty="0" smtClean="0"/>
              <a:t> into new web building technologies in recent years, but change takes time and is never 100% easy.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We may not have the authority or influence to make this change stick. We would need to define how we can negotiate a better solution, without compromising away all the gains of evolution.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Decision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1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Quality review: Performance starts in the browser… 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How rich is the user experience, how fast / light / flexible is the code? </a:t>
            </a:r>
          </a:p>
          <a:p>
            <a:pPr lvl="1"/>
            <a:r>
              <a:rPr lang="en-US" i="0" u="none" dirty="0" smtClean="0"/>
              <a:t>UI renders with code for a rich user experience, and does not add excessive </a:t>
            </a:r>
            <a:r>
              <a:rPr lang="en-US" i="0" u="none" dirty="0" err="1" smtClean="0"/>
              <a:t>cruft</a:t>
            </a:r>
            <a:r>
              <a:rPr lang="en-US" i="0" u="none" dirty="0" smtClean="0"/>
              <a:t> or overhead. </a:t>
            </a:r>
          </a:p>
          <a:p>
            <a:pPr lvl="1"/>
            <a:r>
              <a:rPr lang="en-US" i="0" u="none" dirty="0" smtClean="0"/>
              <a:t>Most processing should be done at initial render, not after in JS with [slower] DOM Manipulation… (</a:t>
            </a:r>
            <a:r>
              <a:rPr lang="en-US" i="0" u="none" dirty="0" err="1" smtClean="0"/>
              <a:t>JQuery</a:t>
            </a:r>
            <a:r>
              <a:rPr lang="en-US" i="0" u="none" dirty="0" smtClean="0"/>
              <a:t> has identified its future release </a:t>
            </a:r>
            <a:r>
              <a:rPr lang="en-US" i="0" u="none" dirty="0" err="1" smtClean="0"/>
              <a:t>dev</a:t>
            </a:r>
            <a:r>
              <a:rPr lang="en-US" i="0" u="none" dirty="0" smtClean="0"/>
              <a:t> goals as reducing impact on DOM manipulation, where possible all for improved performance).</a:t>
            </a:r>
          </a:p>
          <a:p>
            <a:pPr lvl="1"/>
            <a:r>
              <a:rPr lang="en-US" i="0" u="none" dirty="0" smtClean="0"/>
              <a:t>Semantic HTML  interpreted by a range of systems</a:t>
            </a:r>
          </a:p>
          <a:p>
            <a:pPr lvl="1"/>
            <a:r>
              <a:rPr lang="en-US" dirty="0" smtClean="0"/>
              <a:t>DOM manipulation only where necessary</a:t>
            </a:r>
          </a:p>
          <a:p>
            <a:pPr lvl="1"/>
            <a:r>
              <a:rPr lang="en-US" i="0" u="none" dirty="0" smtClean="0"/>
              <a:t>Optimized CSS, limiting redundant / Unused tags</a:t>
            </a:r>
          </a:p>
          <a:p>
            <a:pPr lvl="1"/>
            <a:r>
              <a:rPr lang="en-US" dirty="0" smtClean="0"/>
              <a:t>Globally reused/optimized JS</a:t>
            </a:r>
            <a:endParaRPr lang="en-US" i="0" u="none" dirty="0" smtClean="0"/>
          </a:p>
          <a:p>
            <a:pPr lvl="1"/>
            <a:r>
              <a:rPr lang="en-US" dirty="0" smtClean="0"/>
              <a:t>Interpreted: can handle devices from mobile to IE 9</a:t>
            </a:r>
          </a:p>
          <a:p>
            <a:pPr lvl="1"/>
            <a:r>
              <a:rPr lang="en-US" dirty="0" smtClean="0"/>
              <a:t>Working toward this end will provide numerous benefits in development as well as user experience. </a:t>
            </a:r>
            <a:r>
              <a:rPr lang="en-US" b="1" dirty="0" smtClean="0"/>
              <a:t>Best practices and standards exist for a reason. You never go wrong if you follow them. Shortcuts can come back to bite you eventually.</a:t>
            </a:r>
          </a:p>
          <a:p>
            <a:pPr marL="356616" lvl="1" indent="0">
              <a:buNone/>
            </a:pPr>
            <a:endParaRPr lang="en-US" b="1" dirty="0" smtClean="0"/>
          </a:p>
          <a:p>
            <a:pPr marL="356616" lvl="1" indent="0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But…</a:t>
            </a:r>
          </a:p>
          <a:p>
            <a:pPr lvl="1"/>
            <a:r>
              <a:rPr lang="en-US" dirty="0" smtClean="0"/>
              <a:t>It takes a lot of experience and effort to create crisp valid UI code.</a:t>
            </a:r>
          </a:p>
          <a:p>
            <a:pPr lvl="1"/>
            <a:r>
              <a:rPr lang="en-US" dirty="0" smtClean="0"/>
              <a:t>Style management is tricky and adds time.</a:t>
            </a:r>
          </a:p>
          <a:p>
            <a:pPr lvl="1"/>
            <a:r>
              <a:rPr lang="en-US" dirty="0" smtClean="0"/>
              <a:t>Many libraries can be optimized to provide richer user experiences with less time deliberating and coding each fragment.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Let’s compare to the ideal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8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Based on our current situation, we should consider a UI Framework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UI must be fully abstracted and evolved as an independent process. Not just in concept, but in working process as well.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a UI solution or framework where the demarcation is closer to the Presentation layer.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We cannot add another technology on top of our  technology[s], the overhead would be confusing to work in, and add excessive overhead to an already marginal render.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We reviewed a variety of solutions, but our hand was forced by Corporate’s decision to standardize on Twitter </a:t>
            </a:r>
            <a:r>
              <a:rPr lang="en-US" dirty="0" err="1" smtClean="0"/>
              <a:t>bootsrap</a:t>
            </a:r>
            <a:r>
              <a:rPr lang="en-US" dirty="0" smtClean="0"/>
              <a:t>. Based on that, we will need to re-platform so as not to duplicate technologies. This will take a significant effort and a shifting of current working modes and models.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Envisioning a future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A43B2-A396-4634-ABDF-4D704989D8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901"/>
      </p:ext>
    </p:extLst>
  </p:cSld>
  <p:clrMapOvr>
    <a:masterClrMapping/>
  </p:clrMapOvr>
</p:sld>
</file>

<file path=ppt/theme/theme1.xml><?xml version="1.0" encoding="utf-8"?>
<a:theme xmlns:a="http://schemas.openxmlformats.org/drawingml/2006/main" name="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alertrack dark (Onscreen Only)">
  <a:themeElements>
    <a:clrScheme name="dealertrack">
      <a:dk1>
        <a:srgbClr val="5E6167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10806</TotalTime>
  <Words>741</Words>
  <Application>Microsoft Office PowerPoint</Application>
  <PresentationFormat>On-screen Show (4:3)</PresentationFormat>
  <Paragraphs>234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dealertrack light</vt:lpstr>
      <vt:lpstr>dealertrack dark (Onscreen Only)</vt:lpstr>
      <vt:lpstr>UI Technology Review</vt:lpstr>
      <vt:lpstr>Introduction</vt:lpstr>
      <vt:lpstr>Current System</vt:lpstr>
      <vt:lpstr>UI Layer</vt:lpstr>
      <vt:lpstr>Current Working Process</vt:lpstr>
      <vt:lpstr>New Architecture Process Challenges</vt:lpstr>
      <vt:lpstr>Solution Decision Points</vt:lpstr>
      <vt:lpstr>Let’s compare to the ideal</vt:lpstr>
      <vt:lpstr>Envisioning a future solution</vt:lpstr>
      <vt:lpstr>Path Forward</vt:lpstr>
      <vt:lpstr>Abstraction of layers/working environments</vt:lpstr>
      <vt:lpstr>Proposed Working Processes</vt:lpstr>
      <vt:lpstr>Proposed Solution</vt:lpstr>
      <vt:lpstr>Grumbling and Second Guessing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samlihanm</dc:creator>
  <cp:lastModifiedBy>Cathy Saiff</cp:lastModifiedBy>
  <cp:revision>335</cp:revision>
  <cp:lastPrinted>2013-01-23T22:00:05Z</cp:lastPrinted>
  <dcterms:created xsi:type="dcterms:W3CDTF">2011-07-15T18:05:48Z</dcterms:created>
  <dcterms:modified xsi:type="dcterms:W3CDTF">2013-07-24T17:28:02Z</dcterms:modified>
</cp:coreProperties>
</file>