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9" r:id="rId3"/>
    <p:sldId id="257" r:id="rId4"/>
    <p:sldId id="260" r:id="rId5"/>
    <p:sldId id="258" r:id="rId6"/>
    <p:sldId id="261" r:id="rId7"/>
    <p:sldId id="256" r:id="rId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55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24" y="888"/>
      </p:cViewPr>
      <p:guideLst>
        <p:guide orient="horz" pos="1066"/>
        <p:guide pos="2995"/>
      </p:guideLst>
    </p:cSldViewPr>
  </p:slideViewPr>
  <p:notesTextViewPr>
    <p:cViewPr>
      <p:scale>
        <a:sx n="1" d="1"/>
        <a:sy n="1" d="1"/>
      </p:scale>
      <p:origin x="0" y="0"/>
    </p:cViewPr>
  </p:notesText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3C5F016-A26B-4590-BC80-0F538E538BDD}" type="datetimeFigureOut">
              <a:rPr lang="en-US" smtClean="0"/>
              <a:t>1/3/2014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5DB02AB-0576-442F-96BB-36AED873FC3C}" type="slidenum">
              <a:rPr lang="en-US" smtClean="0"/>
              <a:t>‹#›</a:t>
            </a:fld>
            <a:endParaRPr lang="en-US"/>
          </a:p>
        </p:txBody>
      </p:sp>
    </p:spTree>
    <p:extLst>
      <p:ext uri="{BB962C8B-B14F-4D97-AF65-F5344CB8AC3E}">
        <p14:creationId xmlns:p14="http://schemas.microsoft.com/office/powerpoint/2010/main" val="4034144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Preferred choice</a:t>
            </a:r>
            <a:endParaRPr lang="en-US" dirty="0"/>
          </a:p>
        </p:txBody>
      </p:sp>
      <p:sp>
        <p:nvSpPr>
          <p:cNvPr id="4" name="Slide Number Placeholder 3"/>
          <p:cNvSpPr>
            <a:spLocks noGrp="1"/>
          </p:cNvSpPr>
          <p:nvPr>
            <p:ph type="sldNum" sz="quarter" idx="10"/>
          </p:nvPr>
        </p:nvSpPr>
        <p:spPr/>
        <p:txBody>
          <a:bodyPr/>
          <a:lstStyle/>
          <a:p>
            <a:fld id="{C5DB02AB-0576-442F-96BB-36AED873FC3C}" type="slidenum">
              <a:rPr lang="en-US" smtClean="0"/>
              <a:t>1</a:t>
            </a:fld>
            <a:endParaRPr lang="en-US"/>
          </a:p>
        </p:txBody>
      </p:sp>
    </p:spTree>
    <p:extLst>
      <p:ext uri="{BB962C8B-B14F-4D97-AF65-F5344CB8AC3E}">
        <p14:creationId xmlns:p14="http://schemas.microsoft.com/office/powerpoint/2010/main" val="548570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Salvage, just use the existing menu</a:t>
            </a:r>
            <a:r>
              <a:rPr lang="en-US" baseline="0" dirty="0" smtClean="0"/>
              <a:t> we have now.</a:t>
            </a:r>
            <a:endParaRPr lang="en-US" dirty="0"/>
          </a:p>
        </p:txBody>
      </p:sp>
      <p:sp>
        <p:nvSpPr>
          <p:cNvPr id="4" name="Slide Number Placeholder 3"/>
          <p:cNvSpPr>
            <a:spLocks noGrp="1"/>
          </p:cNvSpPr>
          <p:nvPr>
            <p:ph type="sldNum" sz="quarter" idx="10"/>
          </p:nvPr>
        </p:nvSpPr>
        <p:spPr/>
        <p:txBody>
          <a:bodyPr/>
          <a:lstStyle/>
          <a:p>
            <a:fld id="{C5DB02AB-0576-442F-96BB-36AED873FC3C}" type="slidenum">
              <a:rPr lang="en-US" smtClean="0"/>
              <a:t>4</a:t>
            </a:fld>
            <a:endParaRPr lang="en-US"/>
          </a:p>
        </p:txBody>
      </p:sp>
    </p:spTree>
    <p:extLst>
      <p:ext uri="{BB962C8B-B14F-4D97-AF65-F5344CB8AC3E}">
        <p14:creationId xmlns:p14="http://schemas.microsoft.com/office/powerpoint/2010/main" val="2522091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9303E6-BEC8-4D1C-8888-04D7BC41B06F}" type="datetimeFigureOut">
              <a:rPr lang="en-US" smtClean="0"/>
              <a:t>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5C3BA-430A-42DE-A1FE-1BDF68661867}" type="slidenum">
              <a:rPr lang="en-US" smtClean="0"/>
              <a:t>‹#›</a:t>
            </a:fld>
            <a:endParaRPr lang="en-US"/>
          </a:p>
        </p:txBody>
      </p:sp>
    </p:spTree>
    <p:extLst>
      <p:ext uri="{BB962C8B-B14F-4D97-AF65-F5344CB8AC3E}">
        <p14:creationId xmlns:p14="http://schemas.microsoft.com/office/powerpoint/2010/main" val="240680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9303E6-BEC8-4D1C-8888-04D7BC41B06F}" type="datetimeFigureOut">
              <a:rPr lang="en-US" smtClean="0"/>
              <a:t>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5C3BA-430A-42DE-A1FE-1BDF68661867}" type="slidenum">
              <a:rPr lang="en-US" smtClean="0"/>
              <a:t>‹#›</a:t>
            </a:fld>
            <a:endParaRPr lang="en-US"/>
          </a:p>
        </p:txBody>
      </p:sp>
    </p:spTree>
    <p:extLst>
      <p:ext uri="{BB962C8B-B14F-4D97-AF65-F5344CB8AC3E}">
        <p14:creationId xmlns:p14="http://schemas.microsoft.com/office/powerpoint/2010/main" val="115060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9303E6-BEC8-4D1C-8888-04D7BC41B06F}" type="datetimeFigureOut">
              <a:rPr lang="en-US" smtClean="0"/>
              <a:t>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5C3BA-430A-42DE-A1FE-1BDF68661867}" type="slidenum">
              <a:rPr lang="en-US" smtClean="0"/>
              <a:t>‹#›</a:t>
            </a:fld>
            <a:endParaRPr lang="en-US"/>
          </a:p>
        </p:txBody>
      </p:sp>
    </p:spTree>
    <p:extLst>
      <p:ext uri="{BB962C8B-B14F-4D97-AF65-F5344CB8AC3E}">
        <p14:creationId xmlns:p14="http://schemas.microsoft.com/office/powerpoint/2010/main" val="2095259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9303E6-BEC8-4D1C-8888-04D7BC41B06F}" type="datetimeFigureOut">
              <a:rPr lang="en-US" smtClean="0"/>
              <a:t>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5C3BA-430A-42DE-A1FE-1BDF68661867}" type="slidenum">
              <a:rPr lang="en-US" smtClean="0"/>
              <a:t>‹#›</a:t>
            </a:fld>
            <a:endParaRPr lang="en-US"/>
          </a:p>
        </p:txBody>
      </p:sp>
    </p:spTree>
    <p:extLst>
      <p:ext uri="{BB962C8B-B14F-4D97-AF65-F5344CB8AC3E}">
        <p14:creationId xmlns:p14="http://schemas.microsoft.com/office/powerpoint/2010/main" val="545822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9303E6-BEC8-4D1C-8888-04D7BC41B06F}" type="datetimeFigureOut">
              <a:rPr lang="en-US" smtClean="0"/>
              <a:t>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5C3BA-430A-42DE-A1FE-1BDF68661867}" type="slidenum">
              <a:rPr lang="en-US" smtClean="0"/>
              <a:t>‹#›</a:t>
            </a:fld>
            <a:endParaRPr lang="en-US"/>
          </a:p>
        </p:txBody>
      </p:sp>
    </p:spTree>
    <p:extLst>
      <p:ext uri="{BB962C8B-B14F-4D97-AF65-F5344CB8AC3E}">
        <p14:creationId xmlns:p14="http://schemas.microsoft.com/office/powerpoint/2010/main" val="41575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9303E6-BEC8-4D1C-8888-04D7BC41B06F}" type="datetimeFigureOut">
              <a:rPr lang="en-US" smtClean="0"/>
              <a:t>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5C3BA-430A-42DE-A1FE-1BDF68661867}" type="slidenum">
              <a:rPr lang="en-US" smtClean="0"/>
              <a:t>‹#›</a:t>
            </a:fld>
            <a:endParaRPr lang="en-US"/>
          </a:p>
        </p:txBody>
      </p:sp>
    </p:spTree>
    <p:extLst>
      <p:ext uri="{BB962C8B-B14F-4D97-AF65-F5344CB8AC3E}">
        <p14:creationId xmlns:p14="http://schemas.microsoft.com/office/powerpoint/2010/main" val="1897717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9303E6-BEC8-4D1C-8888-04D7BC41B06F}" type="datetimeFigureOut">
              <a:rPr lang="en-US" smtClean="0"/>
              <a:t>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25C3BA-430A-42DE-A1FE-1BDF68661867}" type="slidenum">
              <a:rPr lang="en-US" smtClean="0"/>
              <a:t>‹#›</a:t>
            </a:fld>
            <a:endParaRPr lang="en-US"/>
          </a:p>
        </p:txBody>
      </p:sp>
    </p:spTree>
    <p:extLst>
      <p:ext uri="{BB962C8B-B14F-4D97-AF65-F5344CB8AC3E}">
        <p14:creationId xmlns:p14="http://schemas.microsoft.com/office/powerpoint/2010/main" val="320925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9303E6-BEC8-4D1C-8888-04D7BC41B06F}" type="datetimeFigureOut">
              <a:rPr lang="en-US" smtClean="0"/>
              <a:t>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25C3BA-430A-42DE-A1FE-1BDF68661867}" type="slidenum">
              <a:rPr lang="en-US" smtClean="0"/>
              <a:t>‹#›</a:t>
            </a:fld>
            <a:endParaRPr lang="en-US"/>
          </a:p>
        </p:txBody>
      </p:sp>
    </p:spTree>
    <p:extLst>
      <p:ext uri="{BB962C8B-B14F-4D97-AF65-F5344CB8AC3E}">
        <p14:creationId xmlns:p14="http://schemas.microsoft.com/office/powerpoint/2010/main" val="11462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303E6-BEC8-4D1C-8888-04D7BC41B06F}" type="datetimeFigureOut">
              <a:rPr lang="en-US" smtClean="0"/>
              <a:t>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25C3BA-430A-42DE-A1FE-1BDF68661867}" type="slidenum">
              <a:rPr lang="en-US" smtClean="0"/>
              <a:t>‹#›</a:t>
            </a:fld>
            <a:endParaRPr lang="en-US"/>
          </a:p>
        </p:txBody>
      </p:sp>
    </p:spTree>
    <p:extLst>
      <p:ext uri="{BB962C8B-B14F-4D97-AF65-F5344CB8AC3E}">
        <p14:creationId xmlns:p14="http://schemas.microsoft.com/office/powerpoint/2010/main" val="3134535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9303E6-BEC8-4D1C-8888-04D7BC41B06F}" type="datetimeFigureOut">
              <a:rPr lang="en-US" smtClean="0"/>
              <a:t>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5C3BA-430A-42DE-A1FE-1BDF68661867}" type="slidenum">
              <a:rPr lang="en-US" smtClean="0"/>
              <a:t>‹#›</a:t>
            </a:fld>
            <a:endParaRPr lang="en-US"/>
          </a:p>
        </p:txBody>
      </p:sp>
    </p:spTree>
    <p:extLst>
      <p:ext uri="{BB962C8B-B14F-4D97-AF65-F5344CB8AC3E}">
        <p14:creationId xmlns:p14="http://schemas.microsoft.com/office/powerpoint/2010/main" val="43809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9303E6-BEC8-4D1C-8888-04D7BC41B06F}" type="datetimeFigureOut">
              <a:rPr lang="en-US" smtClean="0"/>
              <a:t>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5C3BA-430A-42DE-A1FE-1BDF68661867}" type="slidenum">
              <a:rPr lang="en-US" smtClean="0"/>
              <a:t>‹#›</a:t>
            </a:fld>
            <a:endParaRPr lang="en-US"/>
          </a:p>
        </p:txBody>
      </p:sp>
    </p:spTree>
    <p:extLst>
      <p:ext uri="{BB962C8B-B14F-4D97-AF65-F5344CB8AC3E}">
        <p14:creationId xmlns:p14="http://schemas.microsoft.com/office/powerpoint/2010/main" val="2304894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303E6-BEC8-4D1C-8888-04D7BC41B06F}" type="datetimeFigureOut">
              <a:rPr lang="en-US" smtClean="0"/>
              <a:t>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5C3BA-430A-42DE-A1FE-1BDF68661867}" type="slidenum">
              <a:rPr lang="en-US" smtClean="0"/>
              <a:t>‹#›</a:t>
            </a:fld>
            <a:endParaRPr lang="en-US"/>
          </a:p>
        </p:txBody>
      </p:sp>
    </p:spTree>
    <p:extLst>
      <p:ext uri="{BB962C8B-B14F-4D97-AF65-F5344CB8AC3E}">
        <p14:creationId xmlns:p14="http://schemas.microsoft.com/office/powerpoint/2010/main" val="883824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9.xml"/><Relationship Id="rId7"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5.xml"/><Relationship Id="rId7"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21.xml"/><Relationship Id="rId7"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7.xml"/><Relationship Id="rId7"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3.xml"/><Relationship Id="rId7" Type="http://schemas.openxmlformats.org/officeDocument/2006/relationships/slideLayout" Target="../slideLayouts/slideLayout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9.xml"/><Relationship Id="rId7" Type="http://schemas.openxmlformats.org/officeDocument/2006/relationships/slideLayout" Target="../slideLayouts/slideLayout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13" y="514350"/>
            <a:ext cx="9144001" cy="344488"/>
          </a:xfrm>
          <a:prstGeom prst="rect">
            <a:avLst/>
          </a:prstGeom>
          <a:solidFill>
            <a:srgbClr val="0655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5" name="TextBox 11"/>
          <p:cNvSpPr txBox="1">
            <a:spLocks noChangeArrowheads="1"/>
          </p:cNvSpPr>
          <p:nvPr/>
        </p:nvSpPr>
        <p:spPr bwMode="auto">
          <a:xfrm>
            <a:off x="76200" y="577850"/>
            <a:ext cx="750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u="sng">
                <a:solidFill>
                  <a:schemeClr val="tx1"/>
                </a:solidFill>
                <a:latin typeface="Arial" charset="0"/>
              </a:defRPr>
            </a:lvl1pPr>
            <a:lvl2pPr marL="742950" indent="-285750">
              <a:defRPr sz="800" u="sng">
                <a:solidFill>
                  <a:schemeClr val="tx1"/>
                </a:solidFill>
                <a:latin typeface="Arial" charset="0"/>
              </a:defRPr>
            </a:lvl2pPr>
            <a:lvl3pPr marL="1143000" indent="-228600">
              <a:defRPr sz="800" u="sng">
                <a:solidFill>
                  <a:schemeClr val="tx1"/>
                </a:solidFill>
                <a:latin typeface="Arial" charset="0"/>
              </a:defRPr>
            </a:lvl3pPr>
            <a:lvl4pPr marL="1600200" indent="-228600">
              <a:defRPr sz="800" u="sng">
                <a:solidFill>
                  <a:schemeClr val="tx1"/>
                </a:solidFill>
                <a:latin typeface="Arial" charset="0"/>
              </a:defRPr>
            </a:lvl4pPr>
            <a:lvl5pPr marL="2057400" indent="-228600">
              <a:defRPr sz="800" u="sng">
                <a:solidFill>
                  <a:schemeClr val="tx1"/>
                </a:solidFill>
                <a:latin typeface="Arial" charset="0"/>
              </a:defRPr>
            </a:lvl5pPr>
            <a:lvl6pPr marL="2514600" indent="-228600" algn="ctr" eaLnBrk="0" fontAlgn="base" hangingPunct="0">
              <a:spcBef>
                <a:spcPct val="0"/>
              </a:spcBef>
              <a:spcAft>
                <a:spcPct val="0"/>
              </a:spcAft>
              <a:defRPr sz="800" u="sng">
                <a:solidFill>
                  <a:schemeClr val="tx1"/>
                </a:solidFill>
                <a:latin typeface="Arial" charset="0"/>
              </a:defRPr>
            </a:lvl6pPr>
            <a:lvl7pPr marL="2971800" indent="-228600" algn="ctr" eaLnBrk="0" fontAlgn="base" hangingPunct="0">
              <a:spcBef>
                <a:spcPct val="0"/>
              </a:spcBef>
              <a:spcAft>
                <a:spcPct val="0"/>
              </a:spcAft>
              <a:defRPr sz="800" u="sng">
                <a:solidFill>
                  <a:schemeClr val="tx1"/>
                </a:solidFill>
                <a:latin typeface="Arial" charset="0"/>
              </a:defRPr>
            </a:lvl7pPr>
            <a:lvl8pPr marL="3429000" indent="-228600" algn="ctr" eaLnBrk="0" fontAlgn="base" hangingPunct="0">
              <a:spcBef>
                <a:spcPct val="0"/>
              </a:spcBef>
              <a:spcAft>
                <a:spcPct val="0"/>
              </a:spcAft>
              <a:defRPr sz="800" u="sng">
                <a:solidFill>
                  <a:schemeClr val="tx1"/>
                </a:solidFill>
                <a:latin typeface="Arial" charset="0"/>
              </a:defRPr>
            </a:lvl8pPr>
            <a:lvl9pPr marL="3886200" indent="-228600" algn="ctr" eaLnBrk="0" fontAlgn="base" hangingPunct="0">
              <a:spcBef>
                <a:spcPct val="0"/>
              </a:spcBef>
              <a:spcAft>
                <a:spcPct val="0"/>
              </a:spcAft>
              <a:defRPr sz="800" u="sng">
                <a:solidFill>
                  <a:schemeClr val="tx1"/>
                </a:solidFill>
                <a:latin typeface="Arial" charset="0"/>
              </a:defRPr>
            </a:lvl9pPr>
          </a:lstStyle>
          <a:p>
            <a:pPr>
              <a:defRPr/>
            </a:pPr>
            <a:r>
              <a:rPr lang="en-US" b="1" u="none" dirty="0" smtClean="0">
                <a:solidFill>
                  <a:srgbClr val="DFD9D9"/>
                </a:solidFill>
                <a:ea typeface="Verdana" pitchFamily="34" charset="0"/>
                <a:cs typeface="Arial" charset="0"/>
              </a:rPr>
              <a:t>Company:</a:t>
            </a:r>
          </a:p>
        </p:txBody>
      </p:sp>
      <p:sp>
        <p:nvSpPr>
          <p:cNvPr id="6" name="Menubar"/>
          <p:cNvSpPr>
            <a:spLocks/>
          </p:cNvSpPr>
          <p:nvPr/>
        </p:nvSpPr>
        <p:spPr bwMode="auto">
          <a:xfrm>
            <a:off x="2293938" y="544513"/>
            <a:ext cx="4945062" cy="263525"/>
          </a:xfrm>
          <a:prstGeom prst="rect">
            <a:avLst/>
          </a:prstGeom>
          <a:noFill/>
          <a:ln w="6350"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360000">
              <a:defRPr/>
            </a:pPr>
            <a:r>
              <a:rPr lang="en-US" sz="1050" b="1" u="none" dirty="0" smtClean="0">
                <a:solidFill>
                  <a:schemeClr val="bg1"/>
                </a:solidFill>
                <a:latin typeface="Calibri"/>
              </a:rPr>
              <a:t>New Transaction            </a:t>
            </a:r>
            <a:r>
              <a:rPr lang="en-US" sz="1050" u="none" dirty="0" smtClean="0">
                <a:solidFill>
                  <a:schemeClr val="bg1"/>
                </a:solidFill>
                <a:latin typeface="Calibri"/>
              </a:rPr>
              <a:t>Manage</a:t>
            </a:r>
            <a:r>
              <a:rPr lang="en-US" sz="1050" u="none" dirty="0" smtClean="0">
                <a:solidFill>
                  <a:schemeClr val="tx1"/>
                </a:solidFill>
                <a:latin typeface="Calibri"/>
              </a:rPr>
              <a:t>             </a:t>
            </a:r>
            <a:r>
              <a:rPr lang="en-US" sz="1050" u="none" dirty="0" smtClean="0">
                <a:solidFill>
                  <a:schemeClr val="bg1"/>
                </a:solidFill>
                <a:latin typeface="Calibri"/>
              </a:rPr>
              <a:t>Reports</a:t>
            </a:r>
            <a:r>
              <a:rPr lang="en-US" sz="1050" u="none" dirty="0" smtClean="0">
                <a:solidFill>
                  <a:schemeClr val="tx1"/>
                </a:solidFill>
                <a:latin typeface="Calibri"/>
              </a:rPr>
              <a:t>      </a:t>
            </a:r>
            <a:r>
              <a:rPr lang="en-US" sz="1050" u="none" dirty="0" smtClean="0">
                <a:solidFill>
                  <a:schemeClr val="bg1"/>
                </a:solidFill>
                <a:latin typeface="Calibri"/>
              </a:rPr>
              <a:t>Utilities</a:t>
            </a:r>
            <a:r>
              <a:rPr lang="en-US" sz="1050" u="none" dirty="0" smtClean="0">
                <a:solidFill>
                  <a:schemeClr val="tx1"/>
                </a:solidFill>
                <a:latin typeface="Calibri"/>
              </a:rPr>
              <a:t>          </a:t>
            </a:r>
            <a:r>
              <a:rPr lang="en-US" sz="1050" u="none" dirty="0" smtClean="0">
                <a:solidFill>
                  <a:schemeClr val="bg1"/>
                </a:solidFill>
                <a:latin typeface="Calibri"/>
              </a:rPr>
              <a:t>Help</a:t>
            </a:r>
            <a:endParaRPr lang="en-US" sz="1050" u="none" dirty="0">
              <a:solidFill>
                <a:schemeClr val="bg1"/>
              </a:solidFill>
              <a:latin typeface="Calibri"/>
            </a:endParaRPr>
          </a:p>
        </p:txBody>
      </p:sp>
      <p:sp>
        <p:nvSpPr>
          <p:cNvPr id="7" name="Arrow"/>
          <p:cNvSpPr>
            <a:spLocks/>
          </p:cNvSpPr>
          <p:nvPr/>
        </p:nvSpPr>
        <p:spPr bwMode="auto">
          <a:xfrm rot="5400000">
            <a:off x="3339306"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8" name="Arrow"/>
          <p:cNvSpPr>
            <a:spLocks/>
          </p:cNvSpPr>
          <p:nvPr/>
        </p:nvSpPr>
        <p:spPr bwMode="auto">
          <a:xfrm rot="5400000">
            <a:off x="4145756"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9" name="Arrow"/>
          <p:cNvSpPr>
            <a:spLocks/>
          </p:cNvSpPr>
          <p:nvPr/>
        </p:nvSpPr>
        <p:spPr bwMode="auto">
          <a:xfrm rot="5400000">
            <a:off x="5566569"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10" name="Arrow"/>
          <p:cNvSpPr>
            <a:spLocks/>
          </p:cNvSpPr>
          <p:nvPr/>
        </p:nvSpPr>
        <p:spPr bwMode="auto">
          <a:xfrm rot="5400000">
            <a:off x="6122194"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11" name="Text Box"/>
          <p:cNvSpPr>
            <a:spLocks/>
          </p:cNvSpPr>
          <p:nvPr>
            <p:custDataLst>
              <p:tags r:id="rId1"/>
            </p:custDataLst>
          </p:nvPr>
        </p:nvSpPr>
        <p:spPr bwMode="auto">
          <a:xfrm>
            <a:off x="762000" y="585788"/>
            <a:ext cx="1173162" cy="20002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2000" tIns="32400" rIns="162000" bIns="3240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sz="900" u="none" dirty="0" smtClean="0">
                <a:solidFill>
                  <a:srgbClr val="262626"/>
                </a:solidFill>
                <a:latin typeface="Calibri" pitchFamily="34" charset="0"/>
                <a:cs typeface="Calibri" pitchFamily="34" charset="0"/>
              </a:rPr>
              <a:t>Dealership ABC</a:t>
            </a:r>
            <a:endParaRPr lang="en-US" sz="900" u="none" dirty="0">
              <a:solidFill>
                <a:srgbClr val="262626"/>
              </a:solidFill>
              <a:latin typeface="Calibri" pitchFamily="34" charset="0"/>
              <a:cs typeface="Calibri" pitchFamily="34" charset="0"/>
            </a:endParaRPr>
          </a:p>
        </p:txBody>
      </p:sp>
      <p:sp>
        <p:nvSpPr>
          <p:cNvPr id="12" name="Drop-Down Arrow Box"/>
          <p:cNvSpPr>
            <a:spLocks/>
          </p:cNvSpPr>
          <p:nvPr>
            <p:custDataLst>
              <p:tags r:id="rId2"/>
            </p:custDataLst>
          </p:nvPr>
        </p:nvSpPr>
        <p:spPr bwMode="auto">
          <a:xfrm>
            <a:off x="1816100" y="585788"/>
            <a:ext cx="165100" cy="200025"/>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2000" tIns="32400" rIns="162000" bIns="3240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en-US" sz="900" dirty="0">
              <a:solidFill>
                <a:srgbClr val="262626"/>
              </a:solidFill>
              <a:latin typeface="Calibri" pitchFamily="34" charset="0"/>
              <a:cs typeface="Calibri" pitchFamily="34" charset="0"/>
            </a:endParaRPr>
          </a:p>
        </p:txBody>
      </p:sp>
      <p:sp>
        <p:nvSpPr>
          <p:cNvPr id="13" name="Drop-Down Arrow"/>
          <p:cNvSpPr/>
          <p:nvPr>
            <p:custDataLst>
              <p:tags r:id="rId3"/>
            </p:custDataLst>
          </p:nvPr>
        </p:nvSpPr>
        <p:spPr bwMode="auto">
          <a:xfrm rot="10800000">
            <a:off x="1860550" y="654050"/>
            <a:ext cx="74613" cy="63500"/>
          </a:xfrm>
          <a:prstGeom prst="triangle">
            <a:avLst/>
          </a:prstGeom>
          <a:solidFill>
            <a:schemeClr val="bg1"/>
          </a:solidFill>
          <a:ln w="63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dirty="0">
              <a:solidFill>
                <a:srgbClr val="262626"/>
              </a:solidFill>
              <a:latin typeface="Calibri" pitchFamily="34" charset="0"/>
              <a:cs typeface="Calibri" pitchFamily="34" charset="0"/>
            </a:endParaRPr>
          </a:p>
        </p:txBody>
      </p:sp>
      <p:pic>
        <p:nvPicPr>
          <p:cNvPr id="14"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5" y="-17463"/>
            <a:ext cx="2889250" cy="514351"/>
          </a:xfrm>
          <a:prstGeom prst="rect">
            <a:avLst/>
          </a:prstGeom>
          <a:noFill/>
          <a:ln>
            <a:noFill/>
          </a:ln>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175" algn="ctr">
                <a:solidFill>
                  <a:srgbClr val="DDDDDD"/>
                </a:solidFill>
                <a:miter lim="800000"/>
                <a:headEnd/>
                <a:tailEnd/>
              </a14:hiddenLine>
            </a:ext>
          </a:extLst>
        </p:spPr>
      </p:pic>
      <p:sp>
        <p:nvSpPr>
          <p:cNvPr id="16" name="Menubar"/>
          <p:cNvSpPr>
            <a:spLocks/>
          </p:cNvSpPr>
          <p:nvPr/>
        </p:nvSpPr>
        <p:spPr bwMode="auto">
          <a:xfrm>
            <a:off x="7096125" y="544513"/>
            <a:ext cx="2033588" cy="263525"/>
          </a:xfrm>
          <a:prstGeom prst="rect">
            <a:avLst/>
          </a:prstGeom>
          <a:noFill/>
          <a:ln w="6350"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360000">
              <a:defRPr/>
            </a:pPr>
            <a:r>
              <a:rPr lang="en-US" sz="900" u="none" dirty="0" smtClean="0">
                <a:solidFill>
                  <a:schemeClr val="bg1"/>
                </a:solidFill>
                <a:latin typeface="Calibri"/>
              </a:rPr>
              <a:t>User: ALLECH12 [USERNAME] | logout</a:t>
            </a:r>
            <a:endParaRPr lang="en-US" sz="900" u="none" dirty="0">
              <a:solidFill>
                <a:schemeClr val="bg1"/>
              </a:solidFill>
              <a:latin typeface="Calibri"/>
            </a:endParaRPr>
          </a:p>
        </p:txBody>
      </p:sp>
      <p:grpSp>
        <p:nvGrpSpPr>
          <p:cNvPr id="18" name="Ribbon"/>
          <p:cNvGrpSpPr/>
          <p:nvPr>
            <p:custDataLst>
              <p:tags r:id="rId4"/>
            </p:custDataLst>
          </p:nvPr>
        </p:nvGrpSpPr>
        <p:grpSpPr>
          <a:xfrm>
            <a:off x="2314283" y="566517"/>
            <a:ext cx="5798636" cy="1948096"/>
            <a:chOff x="789969" y="5733250"/>
            <a:chExt cx="2809610" cy="792094"/>
          </a:xfrm>
        </p:grpSpPr>
        <p:sp>
          <p:nvSpPr>
            <p:cNvPr id="20" name="Panel"/>
            <p:cNvSpPr>
              <a:spLocks/>
            </p:cNvSpPr>
            <p:nvPr>
              <p:custDataLst>
                <p:tags r:id="rId5"/>
              </p:custDataLst>
            </p:nvPr>
          </p:nvSpPr>
          <p:spPr bwMode="auto">
            <a:xfrm>
              <a:off x="789969" y="5821096"/>
              <a:ext cx="2809610" cy="704248"/>
            </a:xfrm>
            <a:prstGeom prst="rect">
              <a:avLst/>
            </a:prstGeom>
            <a:solidFill>
              <a:schemeClr val="bg1"/>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sp>
          <p:nvSpPr>
            <p:cNvPr id="22" name="File Tab"/>
            <p:cNvSpPr/>
            <p:nvPr>
              <p:custDataLst>
                <p:tags r:id="rId6"/>
              </p:custDataLst>
            </p:nvPr>
          </p:nvSpPr>
          <p:spPr>
            <a:xfrm>
              <a:off x="789969" y="5733250"/>
              <a:ext cx="546709" cy="87834"/>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dirty="0">
                <a:solidFill>
                  <a:schemeClr val="bg1"/>
                </a:solidFill>
                <a:latin typeface="Calibri" pitchFamily="34" charset="0"/>
                <a:cs typeface="Calibri" pitchFamily="34" charset="0"/>
              </a:endParaRPr>
            </a:p>
          </p:txBody>
        </p:sp>
      </p:grpSp>
      <p:sp>
        <p:nvSpPr>
          <p:cNvPr id="28" name="Label"/>
          <p:cNvSpPr>
            <a:spLocks/>
          </p:cNvSpPr>
          <p:nvPr/>
        </p:nvSpPr>
        <p:spPr bwMode="auto">
          <a:xfrm>
            <a:off x="3200400" y="221883"/>
            <a:ext cx="1786818"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smtClean="0">
                <a:solidFill>
                  <a:srgbClr val="262626"/>
                </a:solidFill>
                <a:effectLst/>
                <a:latin typeface="Calibri"/>
              </a:rPr>
              <a:t>Dealer Transaction Menu</a:t>
            </a:r>
            <a:endParaRPr lang="en-US" sz="1200" b="1" dirty="0">
              <a:solidFill>
                <a:srgbClr val="262626"/>
              </a:solidFill>
              <a:effectLst/>
              <a:latin typeface="Calibri"/>
            </a:endParaRPr>
          </a:p>
        </p:txBody>
      </p:sp>
      <p:grpSp>
        <p:nvGrpSpPr>
          <p:cNvPr id="15" name="Group 14"/>
          <p:cNvGrpSpPr/>
          <p:nvPr/>
        </p:nvGrpSpPr>
        <p:grpSpPr>
          <a:xfrm>
            <a:off x="4403506" y="872778"/>
            <a:ext cx="1905835" cy="1184637"/>
            <a:chOff x="6096000" y="1010872"/>
            <a:chExt cx="1905835" cy="1184637"/>
          </a:xfrm>
        </p:grpSpPr>
        <p:sp>
          <p:nvSpPr>
            <p:cNvPr id="33" name="Label"/>
            <p:cNvSpPr>
              <a:spLocks/>
            </p:cNvSpPr>
            <p:nvPr/>
          </p:nvSpPr>
          <p:spPr bwMode="auto">
            <a:xfrm>
              <a:off x="6098381" y="1010872"/>
              <a:ext cx="1903454"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Duplicate/Replace/Substitute</a:t>
              </a:r>
              <a:endParaRPr lang="en-US" sz="1100" b="1" dirty="0">
                <a:solidFill>
                  <a:srgbClr val="262626"/>
                </a:solidFill>
                <a:effectLst/>
                <a:latin typeface="Calibri"/>
              </a:endParaRPr>
            </a:p>
          </p:txBody>
        </p:sp>
        <p:cxnSp>
          <p:nvCxnSpPr>
            <p:cNvPr id="54" name="Straight Connector 53"/>
            <p:cNvCxnSpPr/>
            <p:nvPr/>
          </p:nvCxnSpPr>
          <p:spPr>
            <a:xfrm>
              <a:off x="6182560" y="1219200"/>
              <a:ext cx="173672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096835" y="1228725"/>
              <a:ext cx="1178820" cy="203932"/>
              <a:chOff x="3467100" y="1325197"/>
              <a:chExt cx="1178820" cy="203932"/>
            </a:xfrm>
          </p:grpSpPr>
          <p:sp>
            <p:nvSpPr>
              <p:cNvPr id="56" name="Label"/>
              <p:cNvSpPr>
                <a:spLocks/>
              </p:cNvSpPr>
              <p:nvPr/>
            </p:nvSpPr>
            <p:spPr bwMode="auto">
              <a:xfrm>
                <a:off x="3822443" y="1325197"/>
                <a:ext cx="82347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Duplicate Title</a:t>
                </a:r>
                <a:endParaRPr lang="en-US" sz="900" dirty="0">
                  <a:solidFill>
                    <a:srgbClr val="262626"/>
                  </a:solidFill>
                  <a:effectLst/>
                  <a:latin typeface="Calibri"/>
                </a:endParaRPr>
              </a:p>
            </p:txBody>
          </p:sp>
          <p:sp>
            <p:nvSpPr>
              <p:cNvPr id="57" name="Label"/>
              <p:cNvSpPr>
                <a:spLocks/>
              </p:cNvSpPr>
              <p:nvPr/>
            </p:nvSpPr>
            <p:spPr bwMode="auto">
              <a:xfrm>
                <a:off x="3467100" y="1325197"/>
                <a:ext cx="27204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DT</a:t>
                </a:r>
                <a:endParaRPr lang="en-US" sz="900" dirty="0">
                  <a:solidFill>
                    <a:srgbClr val="262626"/>
                  </a:solidFill>
                  <a:effectLst/>
                  <a:latin typeface="Calibri"/>
                </a:endParaRPr>
              </a:p>
            </p:txBody>
          </p:sp>
        </p:grpSp>
        <p:grpSp>
          <p:nvGrpSpPr>
            <p:cNvPr id="59" name="Group 58"/>
            <p:cNvGrpSpPr/>
            <p:nvPr/>
          </p:nvGrpSpPr>
          <p:grpSpPr>
            <a:xfrm>
              <a:off x="6096000" y="1423132"/>
              <a:ext cx="1527051" cy="203932"/>
              <a:chOff x="3467100" y="1315672"/>
              <a:chExt cx="1527051" cy="203932"/>
            </a:xfrm>
          </p:grpSpPr>
          <p:sp>
            <p:nvSpPr>
              <p:cNvPr id="60" name="Label"/>
              <p:cNvSpPr>
                <a:spLocks/>
              </p:cNvSpPr>
              <p:nvPr/>
            </p:nvSpPr>
            <p:spPr bwMode="auto">
              <a:xfrm>
                <a:off x="3809999" y="1315672"/>
                <a:ext cx="118415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Duplicate Registration</a:t>
                </a:r>
                <a:endParaRPr lang="en-US" sz="900" dirty="0">
                  <a:solidFill>
                    <a:srgbClr val="262626"/>
                  </a:solidFill>
                  <a:effectLst/>
                  <a:latin typeface="Calibri"/>
                </a:endParaRPr>
              </a:p>
            </p:txBody>
          </p:sp>
          <p:sp>
            <p:nvSpPr>
              <p:cNvPr id="61" name="Label"/>
              <p:cNvSpPr>
                <a:spLocks/>
              </p:cNvSpPr>
              <p:nvPr/>
            </p:nvSpPr>
            <p:spPr bwMode="auto">
              <a:xfrm>
                <a:off x="3467100" y="1315672"/>
                <a:ext cx="28967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DU</a:t>
                </a:r>
                <a:endParaRPr lang="en-US" sz="900" dirty="0">
                  <a:solidFill>
                    <a:srgbClr val="262626"/>
                  </a:solidFill>
                  <a:effectLst/>
                  <a:latin typeface="Calibri"/>
                </a:endParaRPr>
              </a:p>
            </p:txBody>
          </p:sp>
        </p:grpSp>
        <p:grpSp>
          <p:nvGrpSpPr>
            <p:cNvPr id="63" name="Group 62"/>
            <p:cNvGrpSpPr/>
            <p:nvPr/>
          </p:nvGrpSpPr>
          <p:grpSpPr>
            <a:xfrm>
              <a:off x="6096835" y="1614364"/>
              <a:ext cx="1656515" cy="203932"/>
              <a:chOff x="3467100" y="1306147"/>
              <a:chExt cx="1656515" cy="203932"/>
            </a:xfrm>
          </p:grpSpPr>
          <p:sp>
            <p:nvSpPr>
              <p:cNvPr id="64" name="Label"/>
              <p:cNvSpPr>
                <a:spLocks/>
              </p:cNvSpPr>
              <p:nvPr/>
            </p:nvSpPr>
            <p:spPr bwMode="auto">
              <a:xfrm>
                <a:off x="3822443" y="1306147"/>
                <a:ext cx="130117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Replacement Tag Renew</a:t>
                </a:r>
                <a:endParaRPr lang="en-US" sz="900" dirty="0">
                  <a:solidFill>
                    <a:srgbClr val="262626"/>
                  </a:solidFill>
                  <a:effectLst/>
                  <a:latin typeface="Calibri"/>
                </a:endParaRPr>
              </a:p>
            </p:txBody>
          </p:sp>
          <p:sp>
            <p:nvSpPr>
              <p:cNvPr id="65" name="Label"/>
              <p:cNvSpPr>
                <a:spLocks/>
              </p:cNvSpPr>
              <p:nvPr/>
            </p:nvSpPr>
            <p:spPr bwMode="auto">
              <a:xfrm>
                <a:off x="3467100" y="1306147"/>
                <a:ext cx="264028"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RT</a:t>
                </a:r>
                <a:endParaRPr lang="en-US" sz="900" dirty="0">
                  <a:solidFill>
                    <a:srgbClr val="262626"/>
                  </a:solidFill>
                  <a:effectLst/>
                  <a:latin typeface="Calibri"/>
                </a:endParaRPr>
              </a:p>
            </p:txBody>
          </p:sp>
        </p:grpSp>
        <p:grpSp>
          <p:nvGrpSpPr>
            <p:cNvPr id="70" name="Group 69"/>
            <p:cNvGrpSpPr/>
            <p:nvPr/>
          </p:nvGrpSpPr>
          <p:grpSpPr>
            <a:xfrm>
              <a:off x="6096835" y="1800225"/>
              <a:ext cx="1324693" cy="203932"/>
              <a:chOff x="3467100" y="1287097"/>
              <a:chExt cx="1324693" cy="203932"/>
            </a:xfrm>
          </p:grpSpPr>
          <p:sp>
            <p:nvSpPr>
              <p:cNvPr id="71" name="Label"/>
              <p:cNvSpPr>
                <a:spLocks/>
              </p:cNvSpPr>
              <p:nvPr/>
            </p:nvSpPr>
            <p:spPr bwMode="auto">
              <a:xfrm>
                <a:off x="3822443" y="1287097"/>
                <a:ext cx="96935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Substitute Sticker</a:t>
                </a:r>
                <a:endParaRPr lang="en-US" sz="900" dirty="0">
                  <a:solidFill>
                    <a:srgbClr val="262626"/>
                  </a:solidFill>
                  <a:effectLst/>
                  <a:latin typeface="Calibri"/>
                </a:endParaRPr>
              </a:p>
            </p:txBody>
          </p:sp>
          <p:sp>
            <p:nvSpPr>
              <p:cNvPr id="72" name="Label"/>
              <p:cNvSpPr>
                <a:spLocks/>
              </p:cNvSpPr>
              <p:nvPr/>
            </p:nvSpPr>
            <p:spPr bwMode="auto">
              <a:xfrm>
                <a:off x="3467100" y="1287097"/>
                <a:ext cx="25120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SS</a:t>
                </a:r>
                <a:endParaRPr lang="en-US" sz="900" dirty="0">
                  <a:solidFill>
                    <a:srgbClr val="262626"/>
                  </a:solidFill>
                  <a:effectLst/>
                  <a:latin typeface="Calibri"/>
                </a:endParaRPr>
              </a:p>
            </p:txBody>
          </p:sp>
        </p:grpSp>
        <p:grpSp>
          <p:nvGrpSpPr>
            <p:cNvPr id="74" name="Group 73"/>
            <p:cNvGrpSpPr/>
            <p:nvPr/>
          </p:nvGrpSpPr>
          <p:grpSpPr>
            <a:xfrm>
              <a:off x="6096835" y="1991577"/>
              <a:ext cx="1172408" cy="203932"/>
              <a:chOff x="3467100" y="1268047"/>
              <a:chExt cx="1172408" cy="203932"/>
            </a:xfrm>
          </p:grpSpPr>
          <p:sp>
            <p:nvSpPr>
              <p:cNvPr id="75" name="Label"/>
              <p:cNvSpPr>
                <a:spLocks/>
              </p:cNvSpPr>
              <p:nvPr/>
            </p:nvSpPr>
            <p:spPr bwMode="auto">
              <a:xfrm>
                <a:off x="3822443" y="1268047"/>
                <a:ext cx="817065"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Substitute Tag</a:t>
                </a:r>
                <a:endParaRPr lang="en-US" sz="900" dirty="0">
                  <a:solidFill>
                    <a:srgbClr val="262626"/>
                  </a:solidFill>
                  <a:effectLst/>
                  <a:latin typeface="Calibri"/>
                </a:endParaRPr>
              </a:p>
            </p:txBody>
          </p:sp>
          <p:sp>
            <p:nvSpPr>
              <p:cNvPr id="76" name="Label"/>
              <p:cNvSpPr>
                <a:spLocks/>
              </p:cNvSpPr>
              <p:nvPr/>
            </p:nvSpPr>
            <p:spPr bwMode="auto">
              <a:xfrm>
                <a:off x="3467100" y="1268047"/>
                <a:ext cx="25441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ST</a:t>
                </a:r>
                <a:endParaRPr lang="en-US" sz="900" dirty="0">
                  <a:solidFill>
                    <a:srgbClr val="262626"/>
                  </a:solidFill>
                  <a:effectLst/>
                  <a:latin typeface="Calibri"/>
                </a:endParaRPr>
              </a:p>
            </p:txBody>
          </p:sp>
        </p:grpSp>
      </p:grpSp>
      <p:sp>
        <p:nvSpPr>
          <p:cNvPr id="93" name="Sticky Note"/>
          <p:cNvSpPr>
            <a:spLocks/>
          </p:cNvSpPr>
          <p:nvPr/>
        </p:nvSpPr>
        <p:spPr bwMode="auto">
          <a:xfrm>
            <a:off x="2121935" y="3337561"/>
            <a:ext cx="5319565" cy="1062570"/>
          </a:xfrm>
          <a:prstGeom prst="foldedCorner">
            <a:avLst/>
          </a:prstGeom>
          <a:gradFill flip="none" rotWithShape="1">
            <a:gsLst>
              <a:gs pos="0">
                <a:srgbClr val="FFFF99"/>
              </a:gs>
              <a:gs pos="100000">
                <a:srgbClr val="FCF38E"/>
              </a:gs>
            </a:gsLst>
            <a:lin ang="0" scaled="1"/>
            <a:tileRect/>
          </a:gradFill>
          <a:ln w="6350" cap="flat" cmpd="sng" algn="ctr">
            <a:solidFill>
              <a:srgbClr val="5B5A2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262626"/>
                </a:solidFill>
                <a:effectLst/>
                <a:latin typeface="Calibri"/>
              </a:rPr>
              <a:t>Example of a Dealer menu. T4 and TM not visible.</a:t>
            </a:r>
            <a:br>
              <a:rPr lang="en-US" sz="900" dirty="0" smtClean="0">
                <a:solidFill>
                  <a:srgbClr val="262626"/>
                </a:solidFill>
                <a:effectLst/>
                <a:latin typeface="Calibri"/>
              </a:rPr>
            </a:br>
            <a:r>
              <a:rPr lang="en-US" sz="900" dirty="0" smtClean="0">
                <a:solidFill>
                  <a:srgbClr val="262626"/>
                </a:solidFill>
                <a:effectLst/>
                <a:latin typeface="Calibri"/>
              </a:rPr>
              <a:t/>
            </a:r>
            <a:br>
              <a:rPr lang="en-US" sz="900" dirty="0" smtClean="0">
                <a:solidFill>
                  <a:srgbClr val="262626"/>
                </a:solidFill>
                <a:effectLst/>
                <a:latin typeface="Calibri"/>
              </a:rPr>
            </a:br>
            <a:endParaRPr lang="en-US" sz="900" dirty="0">
              <a:solidFill>
                <a:srgbClr val="262626"/>
              </a:solidFill>
              <a:effectLst/>
              <a:latin typeface="Calibri"/>
            </a:endParaRPr>
          </a:p>
        </p:txBody>
      </p:sp>
      <p:grpSp>
        <p:nvGrpSpPr>
          <p:cNvPr id="23" name="Group 22"/>
          <p:cNvGrpSpPr/>
          <p:nvPr/>
        </p:nvGrpSpPr>
        <p:grpSpPr>
          <a:xfrm>
            <a:off x="6400780" y="870559"/>
            <a:ext cx="1896310" cy="807764"/>
            <a:chOff x="4343400" y="1932601"/>
            <a:chExt cx="1896310" cy="807764"/>
          </a:xfrm>
        </p:grpSpPr>
        <p:sp>
          <p:nvSpPr>
            <p:cNvPr id="34" name="Label"/>
            <p:cNvSpPr>
              <a:spLocks/>
            </p:cNvSpPr>
            <p:nvPr/>
          </p:nvSpPr>
          <p:spPr bwMode="auto">
            <a:xfrm>
              <a:off x="4353002" y="1932601"/>
              <a:ext cx="1886708"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Flag/Return/Inquiry</a:t>
              </a:r>
              <a:endParaRPr lang="en-US" sz="1100" b="1" dirty="0">
                <a:solidFill>
                  <a:srgbClr val="262626"/>
                </a:solidFill>
                <a:effectLst/>
                <a:latin typeface="Calibri"/>
              </a:endParaRPr>
            </a:p>
          </p:txBody>
        </p:sp>
        <p:cxnSp>
          <p:nvCxnSpPr>
            <p:cNvPr id="77" name="Straight Connector 76"/>
            <p:cNvCxnSpPr/>
            <p:nvPr/>
          </p:nvCxnSpPr>
          <p:spPr>
            <a:xfrm>
              <a:off x="4421411" y="2140930"/>
              <a:ext cx="1426939" cy="1097"/>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4344235" y="2536433"/>
              <a:ext cx="1335062" cy="203932"/>
              <a:chOff x="3467100" y="1415901"/>
              <a:chExt cx="1335062" cy="203932"/>
            </a:xfrm>
          </p:grpSpPr>
          <p:sp>
            <p:nvSpPr>
              <p:cNvPr id="80" name="Label"/>
              <p:cNvSpPr>
                <a:spLocks/>
              </p:cNvSpPr>
              <p:nvPr/>
            </p:nvSpPr>
            <p:spPr bwMode="auto">
              <a:xfrm>
                <a:off x="3770295" y="1415901"/>
                <a:ext cx="103186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Standalone Inquiry</a:t>
                </a:r>
                <a:endParaRPr lang="en-US" sz="900" dirty="0">
                  <a:solidFill>
                    <a:srgbClr val="262626"/>
                  </a:solidFill>
                  <a:effectLst/>
                  <a:latin typeface="Calibri"/>
                </a:endParaRPr>
              </a:p>
            </p:txBody>
          </p:sp>
          <p:sp>
            <p:nvSpPr>
              <p:cNvPr id="81" name="Label"/>
              <p:cNvSpPr>
                <a:spLocks/>
              </p:cNvSpPr>
              <p:nvPr/>
            </p:nvSpPr>
            <p:spPr bwMode="auto">
              <a:xfrm>
                <a:off x="3467100" y="1415901"/>
                <a:ext cx="22716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SI</a:t>
                </a:r>
                <a:endParaRPr lang="en-US" sz="900" dirty="0">
                  <a:solidFill>
                    <a:srgbClr val="262626"/>
                  </a:solidFill>
                  <a:effectLst/>
                  <a:latin typeface="Calibri"/>
                </a:endParaRPr>
              </a:p>
            </p:txBody>
          </p:sp>
        </p:grpSp>
        <p:grpSp>
          <p:nvGrpSpPr>
            <p:cNvPr id="82" name="Group 81"/>
            <p:cNvGrpSpPr/>
            <p:nvPr/>
          </p:nvGrpSpPr>
          <p:grpSpPr>
            <a:xfrm>
              <a:off x="4343400" y="2347918"/>
              <a:ext cx="1504950" cy="203932"/>
              <a:chOff x="3467100" y="1377590"/>
              <a:chExt cx="1504950" cy="203932"/>
            </a:xfrm>
          </p:grpSpPr>
          <p:sp>
            <p:nvSpPr>
              <p:cNvPr id="83" name="Label"/>
              <p:cNvSpPr>
                <a:spLocks/>
              </p:cNvSpPr>
              <p:nvPr/>
            </p:nvSpPr>
            <p:spPr bwMode="auto">
              <a:xfrm>
                <a:off x="3773470" y="1377590"/>
                <a:ext cx="119858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Tag Return or Transfer</a:t>
                </a:r>
                <a:endParaRPr lang="en-US" sz="900" dirty="0">
                  <a:solidFill>
                    <a:srgbClr val="262626"/>
                  </a:solidFill>
                  <a:effectLst/>
                  <a:latin typeface="Calibri"/>
                </a:endParaRPr>
              </a:p>
            </p:txBody>
          </p:sp>
          <p:sp>
            <p:nvSpPr>
              <p:cNvPr id="84" name="Label"/>
              <p:cNvSpPr>
                <a:spLocks/>
              </p:cNvSpPr>
              <p:nvPr/>
            </p:nvSpPr>
            <p:spPr bwMode="auto">
              <a:xfrm>
                <a:off x="3467100" y="1377590"/>
                <a:ext cx="268838"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RC</a:t>
                </a:r>
                <a:endParaRPr lang="en-US" sz="900" dirty="0">
                  <a:solidFill>
                    <a:srgbClr val="262626"/>
                  </a:solidFill>
                  <a:effectLst/>
                  <a:latin typeface="Calibri"/>
                </a:endParaRPr>
              </a:p>
            </p:txBody>
          </p:sp>
        </p:grpSp>
        <p:grpSp>
          <p:nvGrpSpPr>
            <p:cNvPr id="21" name="Group 20"/>
            <p:cNvGrpSpPr/>
            <p:nvPr/>
          </p:nvGrpSpPr>
          <p:grpSpPr>
            <a:xfrm>
              <a:off x="4343400" y="2148840"/>
              <a:ext cx="971214" cy="207107"/>
              <a:chOff x="4343400" y="2560858"/>
              <a:chExt cx="971214" cy="207107"/>
            </a:xfrm>
          </p:grpSpPr>
          <p:sp>
            <p:nvSpPr>
              <p:cNvPr id="86" name="Label"/>
              <p:cNvSpPr>
                <a:spLocks/>
              </p:cNvSpPr>
              <p:nvPr/>
            </p:nvSpPr>
            <p:spPr bwMode="auto">
              <a:xfrm>
                <a:off x="4645025" y="2560858"/>
                <a:ext cx="669589"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Admin Flag</a:t>
                </a:r>
                <a:endParaRPr lang="en-US" sz="900" dirty="0">
                  <a:solidFill>
                    <a:srgbClr val="262626"/>
                  </a:solidFill>
                  <a:effectLst/>
                  <a:latin typeface="Calibri"/>
                </a:endParaRPr>
              </a:p>
            </p:txBody>
          </p:sp>
          <p:sp>
            <p:nvSpPr>
              <p:cNvPr id="73" name="Label"/>
              <p:cNvSpPr>
                <a:spLocks/>
              </p:cNvSpPr>
              <p:nvPr/>
            </p:nvSpPr>
            <p:spPr bwMode="auto">
              <a:xfrm>
                <a:off x="4343400" y="2564033"/>
                <a:ext cx="26563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AF</a:t>
                </a:r>
                <a:endParaRPr lang="en-US" sz="900" dirty="0">
                  <a:solidFill>
                    <a:srgbClr val="262626"/>
                  </a:solidFill>
                  <a:effectLst/>
                  <a:latin typeface="Calibri"/>
                </a:endParaRPr>
              </a:p>
            </p:txBody>
          </p:sp>
        </p:grpSp>
      </p:grpSp>
      <p:grpSp>
        <p:nvGrpSpPr>
          <p:cNvPr id="27" name="Group 26"/>
          <p:cNvGrpSpPr/>
          <p:nvPr/>
        </p:nvGrpSpPr>
        <p:grpSpPr>
          <a:xfrm>
            <a:off x="2386989" y="868708"/>
            <a:ext cx="1910694" cy="1379588"/>
            <a:chOff x="2386989" y="1007772"/>
            <a:chExt cx="1910694" cy="1379588"/>
          </a:xfrm>
        </p:grpSpPr>
        <p:grpSp>
          <p:nvGrpSpPr>
            <p:cNvPr id="24" name="Group 23"/>
            <p:cNvGrpSpPr/>
            <p:nvPr/>
          </p:nvGrpSpPr>
          <p:grpSpPr>
            <a:xfrm>
              <a:off x="2394785" y="1007772"/>
              <a:ext cx="1726509" cy="995133"/>
              <a:chOff x="2394785" y="2156712"/>
              <a:chExt cx="1726509" cy="995133"/>
            </a:xfrm>
          </p:grpSpPr>
          <p:grpSp>
            <p:nvGrpSpPr>
              <p:cNvPr id="19" name="Group 18"/>
              <p:cNvGrpSpPr/>
              <p:nvPr/>
            </p:nvGrpSpPr>
            <p:grpSpPr>
              <a:xfrm>
                <a:off x="2394785" y="2156712"/>
                <a:ext cx="1726509" cy="995133"/>
                <a:chOff x="3467100" y="1010872"/>
                <a:chExt cx="1726509" cy="995133"/>
              </a:xfrm>
            </p:grpSpPr>
            <p:sp>
              <p:nvSpPr>
                <p:cNvPr id="31" name="Label"/>
                <p:cNvSpPr>
                  <a:spLocks/>
                </p:cNvSpPr>
                <p:nvPr/>
              </p:nvSpPr>
              <p:spPr bwMode="auto">
                <a:xfrm>
                  <a:off x="3467100" y="1010872"/>
                  <a:ext cx="1180946"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Title/Registration</a:t>
                  </a:r>
                  <a:endParaRPr lang="en-US" sz="1100" b="1" dirty="0">
                    <a:solidFill>
                      <a:srgbClr val="262626"/>
                    </a:solidFill>
                    <a:effectLst/>
                    <a:latin typeface="Calibri"/>
                  </a:endParaRPr>
                </a:p>
              </p:txBody>
            </p:sp>
            <p:sp>
              <p:nvSpPr>
                <p:cNvPr id="37" name="Label"/>
                <p:cNvSpPr>
                  <a:spLocks/>
                </p:cNvSpPr>
                <p:nvPr/>
              </p:nvSpPr>
              <p:spPr bwMode="auto">
                <a:xfrm>
                  <a:off x="3802451" y="1612073"/>
                  <a:ext cx="132361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New Title w/Tag Transfer</a:t>
                  </a:r>
                  <a:endParaRPr lang="en-US" sz="900" dirty="0">
                    <a:solidFill>
                      <a:srgbClr val="262626"/>
                    </a:solidFill>
                    <a:effectLst/>
                    <a:latin typeface="Calibri"/>
                  </a:endParaRPr>
                </a:p>
              </p:txBody>
            </p:sp>
            <p:sp>
              <p:nvSpPr>
                <p:cNvPr id="38" name="Label"/>
                <p:cNvSpPr>
                  <a:spLocks/>
                </p:cNvSpPr>
                <p:nvPr/>
              </p:nvSpPr>
              <p:spPr bwMode="auto">
                <a:xfrm>
                  <a:off x="3785014" y="1802073"/>
                  <a:ext cx="595851"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Title Only</a:t>
                  </a:r>
                  <a:endParaRPr lang="en-US" sz="900" dirty="0">
                    <a:solidFill>
                      <a:srgbClr val="262626"/>
                    </a:solidFill>
                    <a:effectLst/>
                    <a:latin typeface="Calibri"/>
                  </a:endParaRPr>
                </a:p>
              </p:txBody>
            </p:sp>
            <p:grpSp>
              <p:nvGrpSpPr>
                <p:cNvPr id="2" name="Group 1"/>
                <p:cNvGrpSpPr/>
                <p:nvPr/>
              </p:nvGrpSpPr>
              <p:grpSpPr>
                <a:xfrm>
                  <a:off x="3467100" y="1420442"/>
                  <a:ext cx="1539545" cy="203932"/>
                  <a:chOff x="3467100" y="1514411"/>
                  <a:chExt cx="1539545" cy="203932"/>
                </a:xfrm>
              </p:grpSpPr>
              <p:sp>
                <p:nvSpPr>
                  <p:cNvPr id="36" name="Label"/>
                  <p:cNvSpPr>
                    <a:spLocks/>
                  </p:cNvSpPr>
                  <p:nvPr/>
                </p:nvSpPr>
                <p:spPr bwMode="auto">
                  <a:xfrm>
                    <a:off x="3803257" y="1514411"/>
                    <a:ext cx="1203388"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New Title/Registration</a:t>
                    </a:r>
                    <a:endParaRPr lang="en-US" sz="900" dirty="0">
                      <a:solidFill>
                        <a:srgbClr val="262626"/>
                      </a:solidFill>
                      <a:effectLst/>
                      <a:latin typeface="Calibri"/>
                    </a:endParaRPr>
                  </a:p>
                </p:txBody>
              </p:sp>
              <p:sp>
                <p:nvSpPr>
                  <p:cNvPr id="40" name="Label"/>
                  <p:cNvSpPr>
                    <a:spLocks/>
                  </p:cNvSpPr>
                  <p:nvPr/>
                </p:nvSpPr>
                <p:spPr bwMode="auto">
                  <a:xfrm>
                    <a:off x="3467100" y="1514411"/>
                    <a:ext cx="25922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T1</a:t>
                    </a:r>
                    <a:endParaRPr lang="en-US" sz="900" dirty="0">
                      <a:solidFill>
                        <a:srgbClr val="262626"/>
                      </a:solidFill>
                      <a:effectLst/>
                      <a:latin typeface="Calibri"/>
                    </a:endParaRPr>
                  </a:p>
                </p:txBody>
              </p:sp>
            </p:grpSp>
            <p:sp>
              <p:nvSpPr>
                <p:cNvPr id="41" name="Label"/>
                <p:cNvSpPr>
                  <a:spLocks/>
                </p:cNvSpPr>
                <p:nvPr/>
              </p:nvSpPr>
              <p:spPr bwMode="auto">
                <a:xfrm>
                  <a:off x="3467601" y="1612073"/>
                  <a:ext cx="41791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T2/T3</a:t>
                  </a:r>
                  <a:endParaRPr lang="en-US" sz="900" dirty="0">
                    <a:solidFill>
                      <a:srgbClr val="262626"/>
                    </a:solidFill>
                    <a:effectLst/>
                    <a:latin typeface="Calibri"/>
                  </a:endParaRPr>
                </a:p>
              </p:txBody>
            </p:sp>
            <p:sp>
              <p:nvSpPr>
                <p:cNvPr id="43" name="Label"/>
                <p:cNvSpPr>
                  <a:spLocks/>
                </p:cNvSpPr>
                <p:nvPr/>
              </p:nvSpPr>
              <p:spPr bwMode="auto">
                <a:xfrm>
                  <a:off x="3467548" y="1801722"/>
                  <a:ext cx="25922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T5</a:t>
                  </a:r>
                  <a:endParaRPr lang="en-US" sz="900" dirty="0">
                    <a:solidFill>
                      <a:srgbClr val="262626"/>
                    </a:solidFill>
                    <a:effectLst/>
                    <a:latin typeface="Calibri"/>
                  </a:endParaRPr>
                </a:p>
              </p:txBody>
            </p:sp>
            <p:cxnSp>
              <p:nvCxnSpPr>
                <p:cNvPr id="48" name="Straight Connector 47"/>
                <p:cNvCxnSpPr/>
                <p:nvPr/>
              </p:nvCxnSpPr>
              <p:spPr>
                <a:xfrm>
                  <a:off x="3550238" y="1219200"/>
                  <a:ext cx="1643371"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90" name="Label"/>
              <p:cNvSpPr>
                <a:spLocks/>
              </p:cNvSpPr>
              <p:nvPr/>
            </p:nvSpPr>
            <p:spPr bwMode="auto">
              <a:xfrm>
                <a:off x="2706059" y="2383404"/>
                <a:ext cx="603865"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Temp Tag</a:t>
                </a:r>
                <a:endParaRPr lang="en-US" sz="900" dirty="0">
                  <a:solidFill>
                    <a:srgbClr val="262626"/>
                  </a:solidFill>
                  <a:effectLst/>
                  <a:latin typeface="Calibri"/>
                </a:endParaRPr>
              </a:p>
            </p:txBody>
          </p:sp>
          <p:sp>
            <p:nvSpPr>
              <p:cNvPr id="91" name="Label"/>
              <p:cNvSpPr>
                <a:spLocks/>
              </p:cNvSpPr>
              <p:nvPr/>
            </p:nvSpPr>
            <p:spPr bwMode="auto">
              <a:xfrm>
                <a:off x="2396514" y="2383404"/>
                <a:ext cx="27204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TD</a:t>
                </a:r>
                <a:endParaRPr lang="en-US" sz="900" dirty="0">
                  <a:solidFill>
                    <a:srgbClr val="262626"/>
                  </a:solidFill>
                  <a:effectLst/>
                  <a:latin typeface="Calibri"/>
                </a:endParaRPr>
              </a:p>
            </p:txBody>
          </p:sp>
        </p:grpSp>
        <p:grpSp>
          <p:nvGrpSpPr>
            <p:cNvPr id="26" name="Group 25"/>
            <p:cNvGrpSpPr/>
            <p:nvPr/>
          </p:nvGrpSpPr>
          <p:grpSpPr>
            <a:xfrm>
              <a:off x="2386989" y="1994551"/>
              <a:ext cx="1270621" cy="203932"/>
              <a:chOff x="2386989" y="1994551"/>
              <a:chExt cx="1270621" cy="203932"/>
            </a:xfrm>
          </p:grpSpPr>
          <p:sp>
            <p:nvSpPr>
              <p:cNvPr id="92" name="Label"/>
              <p:cNvSpPr>
                <a:spLocks/>
              </p:cNvSpPr>
              <p:nvPr/>
            </p:nvSpPr>
            <p:spPr bwMode="auto">
              <a:xfrm>
                <a:off x="2705893" y="1994551"/>
                <a:ext cx="95171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New Registration</a:t>
                </a:r>
                <a:endParaRPr lang="en-US" sz="900" dirty="0">
                  <a:solidFill>
                    <a:srgbClr val="262626"/>
                  </a:solidFill>
                  <a:effectLst/>
                  <a:latin typeface="Calibri"/>
                </a:endParaRPr>
              </a:p>
            </p:txBody>
          </p:sp>
          <p:sp>
            <p:nvSpPr>
              <p:cNvPr id="94" name="Label"/>
              <p:cNvSpPr>
                <a:spLocks/>
              </p:cNvSpPr>
              <p:nvPr/>
            </p:nvSpPr>
            <p:spPr bwMode="auto">
              <a:xfrm>
                <a:off x="2386989" y="1994551"/>
                <a:ext cx="28166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NR</a:t>
                </a:r>
                <a:endParaRPr lang="en-US" sz="900" dirty="0">
                  <a:solidFill>
                    <a:srgbClr val="262626"/>
                  </a:solidFill>
                  <a:effectLst/>
                  <a:latin typeface="Calibri"/>
                </a:endParaRPr>
              </a:p>
            </p:txBody>
          </p:sp>
        </p:grpSp>
        <p:grpSp>
          <p:nvGrpSpPr>
            <p:cNvPr id="25" name="Group 24"/>
            <p:cNvGrpSpPr/>
            <p:nvPr/>
          </p:nvGrpSpPr>
          <p:grpSpPr>
            <a:xfrm>
              <a:off x="2386989" y="2183428"/>
              <a:ext cx="1910694" cy="203932"/>
              <a:chOff x="2386989" y="2183428"/>
              <a:chExt cx="1910694" cy="203932"/>
            </a:xfrm>
          </p:grpSpPr>
          <p:sp>
            <p:nvSpPr>
              <p:cNvPr id="95" name="Label"/>
              <p:cNvSpPr>
                <a:spLocks/>
              </p:cNvSpPr>
              <p:nvPr/>
            </p:nvSpPr>
            <p:spPr bwMode="auto">
              <a:xfrm>
                <a:off x="2707971" y="2183428"/>
                <a:ext cx="158971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Standard Registration Renewal</a:t>
                </a:r>
                <a:endParaRPr lang="en-US" sz="900" dirty="0">
                  <a:solidFill>
                    <a:srgbClr val="262626"/>
                  </a:solidFill>
                  <a:effectLst/>
                  <a:latin typeface="Calibri"/>
                </a:endParaRPr>
              </a:p>
            </p:txBody>
          </p:sp>
          <p:sp>
            <p:nvSpPr>
              <p:cNvPr id="96" name="Label"/>
              <p:cNvSpPr>
                <a:spLocks/>
              </p:cNvSpPr>
              <p:nvPr/>
            </p:nvSpPr>
            <p:spPr bwMode="auto">
              <a:xfrm>
                <a:off x="2386989" y="2183428"/>
                <a:ext cx="26082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SR</a:t>
                </a:r>
                <a:endParaRPr lang="en-US" sz="900" dirty="0">
                  <a:solidFill>
                    <a:srgbClr val="262626"/>
                  </a:solidFill>
                  <a:effectLst/>
                  <a:latin typeface="Calibri"/>
                </a:endParaRPr>
              </a:p>
            </p:txBody>
          </p:sp>
        </p:grpSp>
      </p:grpSp>
    </p:spTree>
    <p:extLst>
      <p:ext uri="{BB962C8B-B14F-4D97-AF65-F5344CB8AC3E}">
        <p14:creationId xmlns:p14="http://schemas.microsoft.com/office/powerpoint/2010/main" val="333900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13" y="514350"/>
            <a:ext cx="9144001" cy="344488"/>
          </a:xfrm>
          <a:prstGeom prst="rect">
            <a:avLst/>
          </a:prstGeom>
          <a:solidFill>
            <a:srgbClr val="0655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5" name="TextBox 11"/>
          <p:cNvSpPr txBox="1">
            <a:spLocks noChangeArrowheads="1"/>
          </p:cNvSpPr>
          <p:nvPr/>
        </p:nvSpPr>
        <p:spPr bwMode="auto">
          <a:xfrm>
            <a:off x="76200" y="577850"/>
            <a:ext cx="750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u="sng">
                <a:solidFill>
                  <a:schemeClr val="tx1"/>
                </a:solidFill>
                <a:latin typeface="Arial" charset="0"/>
              </a:defRPr>
            </a:lvl1pPr>
            <a:lvl2pPr marL="742950" indent="-285750">
              <a:defRPr sz="800" u="sng">
                <a:solidFill>
                  <a:schemeClr val="tx1"/>
                </a:solidFill>
                <a:latin typeface="Arial" charset="0"/>
              </a:defRPr>
            </a:lvl2pPr>
            <a:lvl3pPr marL="1143000" indent="-228600">
              <a:defRPr sz="800" u="sng">
                <a:solidFill>
                  <a:schemeClr val="tx1"/>
                </a:solidFill>
                <a:latin typeface="Arial" charset="0"/>
              </a:defRPr>
            </a:lvl3pPr>
            <a:lvl4pPr marL="1600200" indent="-228600">
              <a:defRPr sz="800" u="sng">
                <a:solidFill>
                  <a:schemeClr val="tx1"/>
                </a:solidFill>
                <a:latin typeface="Arial" charset="0"/>
              </a:defRPr>
            </a:lvl4pPr>
            <a:lvl5pPr marL="2057400" indent="-228600">
              <a:defRPr sz="800" u="sng">
                <a:solidFill>
                  <a:schemeClr val="tx1"/>
                </a:solidFill>
                <a:latin typeface="Arial" charset="0"/>
              </a:defRPr>
            </a:lvl5pPr>
            <a:lvl6pPr marL="2514600" indent="-228600" algn="ctr" eaLnBrk="0" fontAlgn="base" hangingPunct="0">
              <a:spcBef>
                <a:spcPct val="0"/>
              </a:spcBef>
              <a:spcAft>
                <a:spcPct val="0"/>
              </a:spcAft>
              <a:defRPr sz="800" u="sng">
                <a:solidFill>
                  <a:schemeClr val="tx1"/>
                </a:solidFill>
                <a:latin typeface="Arial" charset="0"/>
              </a:defRPr>
            </a:lvl6pPr>
            <a:lvl7pPr marL="2971800" indent="-228600" algn="ctr" eaLnBrk="0" fontAlgn="base" hangingPunct="0">
              <a:spcBef>
                <a:spcPct val="0"/>
              </a:spcBef>
              <a:spcAft>
                <a:spcPct val="0"/>
              </a:spcAft>
              <a:defRPr sz="800" u="sng">
                <a:solidFill>
                  <a:schemeClr val="tx1"/>
                </a:solidFill>
                <a:latin typeface="Arial" charset="0"/>
              </a:defRPr>
            </a:lvl7pPr>
            <a:lvl8pPr marL="3429000" indent="-228600" algn="ctr" eaLnBrk="0" fontAlgn="base" hangingPunct="0">
              <a:spcBef>
                <a:spcPct val="0"/>
              </a:spcBef>
              <a:spcAft>
                <a:spcPct val="0"/>
              </a:spcAft>
              <a:defRPr sz="800" u="sng">
                <a:solidFill>
                  <a:schemeClr val="tx1"/>
                </a:solidFill>
                <a:latin typeface="Arial" charset="0"/>
              </a:defRPr>
            </a:lvl8pPr>
            <a:lvl9pPr marL="3886200" indent="-228600" algn="ctr" eaLnBrk="0" fontAlgn="base" hangingPunct="0">
              <a:spcBef>
                <a:spcPct val="0"/>
              </a:spcBef>
              <a:spcAft>
                <a:spcPct val="0"/>
              </a:spcAft>
              <a:defRPr sz="800" u="sng">
                <a:solidFill>
                  <a:schemeClr val="tx1"/>
                </a:solidFill>
                <a:latin typeface="Arial" charset="0"/>
              </a:defRPr>
            </a:lvl9pPr>
          </a:lstStyle>
          <a:p>
            <a:pPr>
              <a:defRPr/>
            </a:pPr>
            <a:r>
              <a:rPr lang="en-US" b="1" u="none" dirty="0" smtClean="0">
                <a:solidFill>
                  <a:srgbClr val="DFD9D9"/>
                </a:solidFill>
                <a:ea typeface="Verdana" pitchFamily="34" charset="0"/>
                <a:cs typeface="Arial" charset="0"/>
              </a:rPr>
              <a:t>Company:</a:t>
            </a:r>
          </a:p>
        </p:txBody>
      </p:sp>
      <p:sp>
        <p:nvSpPr>
          <p:cNvPr id="6" name="Menubar"/>
          <p:cNvSpPr>
            <a:spLocks/>
          </p:cNvSpPr>
          <p:nvPr/>
        </p:nvSpPr>
        <p:spPr bwMode="auto">
          <a:xfrm>
            <a:off x="2293938" y="544513"/>
            <a:ext cx="4945062" cy="263525"/>
          </a:xfrm>
          <a:prstGeom prst="rect">
            <a:avLst/>
          </a:prstGeom>
          <a:noFill/>
          <a:ln w="6350"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360000">
              <a:defRPr/>
            </a:pPr>
            <a:r>
              <a:rPr lang="en-US" sz="1050" b="1" u="none" dirty="0" smtClean="0">
                <a:solidFill>
                  <a:schemeClr val="bg1"/>
                </a:solidFill>
                <a:latin typeface="Calibri"/>
              </a:rPr>
              <a:t>New Transaction            </a:t>
            </a:r>
            <a:r>
              <a:rPr lang="en-US" sz="1050" u="none" dirty="0" smtClean="0">
                <a:solidFill>
                  <a:schemeClr val="bg1"/>
                </a:solidFill>
                <a:latin typeface="Calibri"/>
              </a:rPr>
              <a:t>Manage</a:t>
            </a:r>
            <a:r>
              <a:rPr lang="en-US" sz="1050" u="none" dirty="0" smtClean="0">
                <a:solidFill>
                  <a:schemeClr val="tx1"/>
                </a:solidFill>
                <a:latin typeface="Calibri"/>
              </a:rPr>
              <a:t>             </a:t>
            </a:r>
            <a:r>
              <a:rPr lang="en-US" sz="1050" u="none" dirty="0" smtClean="0">
                <a:solidFill>
                  <a:schemeClr val="bg1"/>
                </a:solidFill>
                <a:latin typeface="Calibri"/>
              </a:rPr>
              <a:t>Reports</a:t>
            </a:r>
            <a:r>
              <a:rPr lang="en-US" sz="1050" u="none" dirty="0" smtClean="0">
                <a:solidFill>
                  <a:schemeClr val="tx1"/>
                </a:solidFill>
                <a:latin typeface="Calibri"/>
              </a:rPr>
              <a:t>      </a:t>
            </a:r>
            <a:r>
              <a:rPr lang="en-US" sz="1050" u="none" dirty="0" smtClean="0">
                <a:solidFill>
                  <a:schemeClr val="bg1"/>
                </a:solidFill>
                <a:latin typeface="Calibri"/>
              </a:rPr>
              <a:t>Utilities</a:t>
            </a:r>
            <a:r>
              <a:rPr lang="en-US" sz="1050" u="none" dirty="0" smtClean="0">
                <a:solidFill>
                  <a:schemeClr val="tx1"/>
                </a:solidFill>
                <a:latin typeface="Calibri"/>
              </a:rPr>
              <a:t>          </a:t>
            </a:r>
            <a:r>
              <a:rPr lang="en-US" sz="1050" u="none" dirty="0" smtClean="0">
                <a:solidFill>
                  <a:schemeClr val="bg1"/>
                </a:solidFill>
                <a:latin typeface="Calibri"/>
              </a:rPr>
              <a:t>Help</a:t>
            </a:r>
            <a:endParaRPr lang="en-US" sz="1050" u="none" dirty="0">
              <a:solidFill>
                <a:schemeClr val="bg1"/>
              </a:solidFill>
              <a:latin typeface="Calibri"/>
            </a:endParaRPr>
          </a:p>
        </p:txBody>
      </p:sp>
      <p:sp>
        <p:nvSpPr>
          <p:cNvPr id="7" name="Arrow"/>
          <p:cNvSpPr>
            <a:spLocks/>
          </p:cNvSpPr>
          <p:nvPr/>
        </p:nvSpPr>
        <p:spPr bwMode="auto">
          <a:xfrm rot="5400000">
            <a:off x="3339306"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8" name="Arrow"/>
          <p:cNvSpPr>
            <a:spLocks/>
          </p:cNvSpPr>
          <p:nvPr/>
        </p:nvSpPr>
        <p:spPr bwMode="auto">
          <a:xfrm rot="5400000">
            <a:off x="4145756"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9" name="Arrow"/>
          <p:cNvSpPr>
            <a:spLocks/>
          </p:cNvSpPr>
          <p:nvPr/>
        </p:nvSpPr>
        <p:spPr bwMode="auto">
          <a:xfrm rot="5400000">
            <a:off x="5566569"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10" name="Arrow"/>
          <p:cNvSpPr>
            <a:spLocks/>
          </p:cNvSpPr>
          <p:nvPr/>
        </p:nvSpPr>
        <p:spPr bwMode="auto">
          <a:xfrm rot="5400000">
            <a:off x="6122194"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11" name="Text Box"/>
          <p:cNvSpPr>
            <a:spLocks/>
          </p:cNvSpPr>
          <p:nvPr>
            <p:custDataLst>
              <p:tags r:id="rId1"/>
            </p:custDataLst>
          </p:nvPr>
        </p:nvSpPr>
        <p:spPr bwMode="auto">
          <a:xfrm>
            <a:off x="762000" y="585788"/>
            <a:ext cx="1173162" cy="20002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2000" tIns="32400" rIns="162000" bIns="3240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sz="900" u="none" dirty="0" smtClean="0">
                <a:solidFill>
                  <a:srgbClr val="262626"/>
                </a:solidFill>
                <a:latin typeface="Calibri" pitchFamily="34" charset="0"/>
                <a:cs typeface="Calibri" pitchFamily="34" charset="0"/>
              </a:rPr>
              <a:t>Dealership ABC</a:t>
            </a:r>
            <a:endParaRPr lang="en-US" sz="900" u="none" dirty="0">
              <a:solidFill>
                <a:srgbClr val="262626"/>
              </a:solidFill>
              <a:latin typeface="Calibri" pitchFamily="34" charset="0"/>
              <a:cs typeface="Calibri" pitchFamily="34" charset="0"/>
            </a:endParaRPr>
          </a:p>
        </p:txBody>
      </p:sp>
      <p:sp>
        <p:nvSpPr>
          <p:cNvPr id="12" name="Drop-Down Arrow Box"/>
          <p:cNvSpPr>
            <a:spLocks/>
          </p:cNvSpPr>
          <p:nvPr>
            <p:custDataLst>
              <p:tags r:id="rId2"/>
            </p:custDataLst>
          </p:nvPr>
        </p:nvSpPr>
        <p:spPr bwMode="auto">
          <a:xfrm>
            <a:off x="1816100" y="585788"/>
            <a:ext cx="165100" cy="200025"/>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2000" tIns="32400" rIns="162000" bIns="3240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en-US" sz="900" dirty="0">
              <a:solidFill>
                <a:srgbClr val="262626"/>
              </a:solidFill>
              <a:latin typeface="Calibri" pitchFamily="34" charset="0"/>
              <a:cs typeface="Calibri" pitchFamily="34" charset="0"/>
            </a:endParaRPr>
          </a:p>
        </p:txBody>
      </p:sp>
      <p:sp>
        <p:nvSpPr>
          <p:cNvPr id="13" name="Drop-Down Arrow"/>
          <p:cNvSpPr/>
          <p:nvPr>
            <p:custDataLst>
              <p:tags r:id="rId3"/>
            </p:custDataLst>
          </p:nvPr>
        </p:nvSpPr>
        <p:spPr bwMode="auto">
          <a:xfrm rot="10800000">
            <a:off x="1860550" y="654050"/>
            <a:ext cx="74613" cy="63500"/>
          </a:xfrm>
          <a:prstGeom prst="triangle">
            <a:avLst/>
          </a:prstGeom>
          <a:solidFill>
            <a:schemeClr val="bg1"/>
          </a:solidFill>
          <a:ln w="63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dirty="0">
              <a:solidFill>
                <a:srgbClr val="262626"/>
              </a:solidFill>
              <a:latin typeface="Calibri" pitchFamily="34" charset="0"/>
              <a:cs typeface="Calibri" pitchFamily="34" charset="0"/>
            </a:endParaRPr>
          </a:p>
        </p:txBody>
      </p:sp>
      <p:pic>
        <p:nvPicPr>
          <p:cNvPr id="1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5" y="-17463"/>
            <a:ext cx="2889250" cy="514351"/>
          </a:xfrm>
          <a:prstGeom prst="rect">
            <a:avLst/>
          </a:prstGeom>
          <a:noFill/>
          <a:ln>
            <a:noFill/>
          </a:ln>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175" algn="ctr">
                <a:solidFill>
                  <a:srgbClr val="DDDDDD"/>
                </a:solidFill>
                <a:miter lim="800000"/>
                <a:headEnd/>
                <a:tailEnd/>
              </a14:hiddenLine>
            </a:ext>
          </a:extLst>
        </p:spPr>
      </p:pic>
      <p:sp>
        <p:nvSpPr>
          <p:cNvPr id="16" name="Menubar"/>
          <p:cNvSpPr>
            <a:spLocks/>
          </p:cNvSpPr>
          <p:nvPr/>
        </p:nvSpPr>
        <p:spPr bwMode="auto">
          <a:xfrm>
            <a:off x="7096125" y="544513"/>
            <a:ext cx="2033588" cy="263525"/>
          </a:xfrm>
          <a:prstGeom prst="rect">
            <a:avLst/>
          </a:prstGeom>
          <a:noFill/>
          <a:ln w="6350"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360000">
              <a:defRPr/>
            </a:pPr>
            <a:r>
              <a:rPr lang="en-US" sz="900" u="none" dirty="0" smtClean="0">
                <a:solidFill>
                  <a:schemeClr val="bg1"/>
                </a:solidFill>
                <a:latin typeface="Calibri"/>
              </a:rPr>
              <a:t>User: ALLECH12 [USERNAME] | logout</a:t>
            </a:r>
            <a:endParaRPr lang="en-US" sz="900" u="none" dirty="0">
              <a:solidFill>
                <a:schemeClr val="bg1"/>
              </a:solidFill>
              <a:latin typeface="Calibri"/>
            </a:endParaRPr>
          </a:p>
        </p:txBody>
      </p:sp>
      <p:grpSp>
        <p:nvGrpSpPr>
          <p:cNvPr id="18" name="Ribbon"/>
          <p:cNvGrpSpPr/>
          <p:nvPr>
            <p:custDataLst>
              <p:tags r:id="rId4"/>
            </p:custDataLst>
          </p:nvPr>
        </p:nvGrpSpPr>
        <p:grpSpPr>
          <a:xfrm>
            <a:off x="2314282" y="566503"/>
            <a:ext cx="5798637" cy="1765231"/>
            <a:chOff x="789969" y="5733254"/>
            <a:chExt cx="2733212" cy="792094"/>
          </a:xfrm>
        </p:grpSpPr>
        <p:sp>
          <p:nvSpPr>
            <p:cNvPr id="20" name="Panel"/>
            <p:cNvSpPr>
              <a:spLocks/>
            </p:cNvSpPr>
            <p:nvPr>
              <p:custDataLst>
                <p:tags r:id="rId5"/>
              </p:custDataLst>
            </p:nvPr>
          </p:nvSpPr>
          <p:spPr bwMode="auto">
            <a:xfrm>
              <a:off x="789969" y="5830197"/>
              <a:ext cx="2733212" cy="695151"/>
            </a:xfrm>
            <a:prstGeom prst="rect">
              <a:avLst/>
            </a:prstGeom>
            <a:solidFill>
              <a:schemeClr val="bg1"/>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sp>
          <p:nvSpPr>
            <p:cNvPr id="22" name="File Tab"/>
            <p:cNvSpPr/>
            <p:nvPr>
              <p:custDataLst>
                <p:tags r:id="rId6"/>
              </p:custDataLst>
            </p:nvPr>
          </p:nvSpPr>
          <p:spPr>
            <a:xfrm>
              <a:off x="789969" y="5733254"/>
              <a:ext cx="531843" cy="96936"/>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dirty="0">
                <a:solidFill>
                  <a:schemeClr val="bg1"/>
                </a:solidFill>
                <a:latin typeface="Calibri" pitchFamily="34" charset="0"/>
                <a:cs typeface="Calibri" pitchFamily="34" charset="0"/>
              </a:endParaRPr>
            </a:p>
          </p:txBody>
        </p:sp>
      </p:grpSp>
      <p:sp>
        <p:nvSpPr>
          <p:cNvPr id="28" name="Label"/>
          <p:cNvSpPr>
            <a:spLocks/>
          </p:cNvSpPr>
          <p:nvPr/>
        </p:nvSpPr>
        <p:spPr bwMode="auto">
          <a:xfrm>
            <a:off x="3200400" y="221883"/>
            <a:ext cx="2275413"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smtClean="0">
                <a:solidFill>
                  <a:srgbClr val="262626"/>
                </a:solidFill>
                <a:effectLst/>
                <a:latin typeface="Calibri"/>
              </a:rPr>
              <a:t>Lease &amp; Rental Transaction Menu</a:t>
            </a:r>
            <a:endParaRPr lang="en-US" sz="1200" b="1" dirty="0">
              <a:solidFill>
                <a:srgbClr val="262626"/>
              </a:solidFill>
              <a:effectLst/>
              <a:latin typeface="Calibri"/>
            </a:endParaRPr>
          </a:p>
        </p:txBody>
      </p:sp>
      <p:grpSp>
        <p:nvGrpSpPr>
          <p:cNvPr id="19" name="Group 18"/>
          <p:cNvGrpSpPr/>
          <p:nvPr/>
        </p:nvGrpSpPr>
        <p:grpSpPr>
          <a:xfrm>
            <a:off x="2469748" y="878233"/>
            <a:ext cx="1875560" cy="1016300"/>
            <a:chOff x="3467100" y="1010872"/>
            <a:chExt cx="1875560" cy="1016300"/>
          </a:xfrm>
        </p:grpSpPr>
        <p:sp>
          <p:nvSpPr>
            <p:cNvPr id="31" name="Label"/>
            <p:cNvSpPr>
              <a:spLocks/>
            </p:cNvSpPr>
            <p:nvPr/>
          </p:nvSpPr>
          <p:spPr bwMode="auto">
            <a:xfrm>
              <a:off x="3467100" y="1010872"/>
              <a:ext cx="1180946"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Title/Registration</a:t>
              </a:r>
              <a:endParaRPr lang="en-US" sz="1100" b="1" dirty="0">
                <a:solidFill>
                  <a:srgbClr val="262626"/>
                </a:solidFill>
                <a:effectLst/>
                <a:latin typeface="Calibri"/>
              </a:endParaRPr>
            </a:p>
          </p:txBody>
        </p:sp>
        <p:sp>
          <p:nvSpPr>
            <p:cNvPr id="37" name="Label"/>
            <p:cNvSpPr>
              <a:spLocks/>
            </p:cNvSpPr>
            <p:nvPr/>
          </p:nvSpPr>
          <p:spPr bwMode="auto">
            <a:xfrm>
              <a:off x="3821501" y="1636776"/>
              <a:ext cx="132361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New Title w/Tag Transfer</a:t>
              </a:r>
              <a:endParaRPr lang="en-US" sz="900" dirty="0">
                <a:solidFill>
                  <a:srgbClr val="262626"/>
                </a:solidFill>
                <a:effectLst/>
                <a:latin typeface="Calibri"/>
              </a:endParaRPr>
            </a:p>
          </p:txBody>
        </p:sp>
        <p:sp>
          <p:nvSpPr>
            <p:cNvPr id="38" name="Label"/>
            <p:cNvSpPr>
              <a:spLocks/>
            </p:cNvSpPr>
            <p:nvPr/>
          </p:nvSpPr>
          <p:spPr bwMode="auto">
            <a:xfrm>
              <a:off x="3832011" y="1823240"/>
              <a:ext cx="595851"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Title Only</a:t>
              </a:r>
              <a:endParaRPr lang="en-US" sz="900" dirty="0">
                <a:solidFill>
                  <a:srgbClr val="262626"/>
                </a:solidFill>
                <a:effectLst/>
                <a:latin typeface="Calibri"/>
              </a:endParaRPr>
            </a:p>
          </p:txBody>
        </p:sp>
        <p:grpSp>
          <p:nvGrpSpPr>
            <p:cNvPr id="2" name="Group 1"/>
            <p:cNvGrpSpPr/>
            <p:nvPr/>
          </p:nvGrpSpPr>
          <p:grpSpPr>
            <a:xfrm>
              <a:off x="3467100" y="1444323"/>
              <a:ext cx="1553618" cy="203932"/>
              <a:chOff x="3467100" y="1538292"/>
              <a:chExt cx="1553618" cy="203932"/>
            </a:xfrm>
          </p:grpSpPr>
          <p:sp>
            <p:nvSpPr>
              <p:cNvPr id="36" name="Label"/>
              <p:cNvSpPr>
                <a:spLocks/>
              </p:cNvSpPr>
              <p:nvPr/>
            </p:nvSpPr>
            <p:spPr bwMode="auto">
              <a:xfrm>
                <a:off x="3817330" y="1538292"/>
                <a:ext cx="1203388"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New Title/Registration</a:t>
                </a:r>
                <a:endParaRPr lang="en-US" sz="900" dirty="0">
                  <a:solidFill>
                    <a:srgbClr val="262626"/>
                  </a:solidFill>
                  <a:effectLst/>
                  <a:latin typeface="Calibri"/>
                </a:endParaRPr>
              </a:p>
            </p:txBody>
          </p:sp>
          <p:sp>
            <p:nvSpPr>
              <p:cNvPr id="40" name="Label"/>
              <p:cNvSpPr>
                <a:spLocks/>
              </p:cNvSpPr>
              <p:nvPr/>
            </p:nvSpPr>
            <p:spPr bwMode="auto">
              <a:xfrm>
                <a:off x="3467100" y="1538292"/>
                <a:ext cx="25922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T1</a:t>
                </a:r>
                <a:endParaRPr lang="en-US" sz="900" dirty="0">
                  <a:solidFill>
                    <a:srgbClr val="262626"/>
                  </a:solidFill>
                  <a:effectLst/>
                  <a:latin typeface="Calibri"/>
                </a:endParaRPr>
              </a:p>
            </p:txBody>
          </p:sp>
        </p:grpSp>
        <p:sp>
          <p:nvSpPr>
            <p:cNvPr id="41" name="Label"/>
            <p:cNvSpPr>
              <a:spLocks/>
            </p:cNvSpPr>
            <p:nvPr/>
          </p:nvSpPr>
          <p:spPr bwMode="auto">
            <a:xfrm>
              <a:off x="3467601" y="1633601"/>
              <a:ext cx="41791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T2/T3</a:t>
              </a:r>
              <a:endParaRPr lang="en-US" sz="900" dirty="0">
                <a:solidFill>
                  <a:srgbClr val="262626"/>
                </a:solidFill>
                <a:effectLst/>
                <a:latin typeface="Calibri"/>
              </a:endParaRPr>
            </a:p>
          </p:txBody>
        </p:sp>
        <p:sp>
          <p:nvSpPr>
            <p:cNvPr id="43" name="Label"/>
            <p:cNvSpPr>
              <a:spLocks/>
            </p:cNvSpPr>
            <p:nvPr/>
          </p:nvSpPr>
          <p:spPr bwMode="auto">
            <a:xfrm>
              <a:off x="3467548" y="1823240"/>
              <a:ext cx="25922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T5</a:t>
              </a:r>
              <a:endParaRPr lang="en-US" sz="900" dirty="0">
                <a:solidFill>
                  <a:srgbClr val="262626"/>
                </a:solidFill>
                <a:effectLst/>
                <a:latin typeface="Calibri"/>
              </a:endParaRPr>
            </a:p>
          </p:txBody>
        </p:sp>
        <p:cxnSp>
          <p:nvCxnSpPr>
            <p:cNvPr id="48" name="Straight Connector 47"/>
            <p:cNvCxnSpPr/>
            <p:nvPr/>
          </p:nvCxnSpPr>
          <p:spPr>
            <a:xfrm>
              <a:off x="3534952" y="1219200"/>
              <a:ext cx="1807708"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586384" y="881567"/>
            <a:ext cx="1905835" cy="1203695"/>
            <a:chOff x="6096000" y="1010872"/>
            <a:chExt cx="1905835" cy="1203695"/>
          </a:xfrm>
        </p:grpSpPr>
        <p:sp>
          <p:nvSpPr>
            <p:cNvPr id="33" name="Label"/>
            <p:cNvSpPr>
              <a:spLocks/>
            </p:cNvSpPr>
            <p:nvPr/>
          </p:nvSpPr>
          <p:spPr bwMode="auto">
            <a:xfrm>
              <a:off x="6098381" y="1010872"/>
              <a:ext cx="1903454"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Duplicate/Replace/Substitute</a:t>
              </a:r>
              <a:endParaRPr lang="en-US" sz="1100" b="1" dirty="0">
                <a:solidFill>
                  <a:srgbClr val="262626"/>
                </a:solidFill>
                <a:effectLst/>
                <a:latin typeface="Calibri"/>
              </a:endParaRPr>
            </a:p>
          </p:txBody>
        </p:sp>
        <p:cxnSp>
          <p:nvCxnSpPr>
            <p:cNvPr id="54" name="Straight Connector 53"/>
            <p:cNvCxnSpPr/>
            <p:nvPr/>
          </p:nvCxnSpPr>
          <p:spPr>
            <a:xfrm>
              <a:off x="6182560" y="1219200"/>
              <a:ext cx="173672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096835" y="1247775"/>
              <a:ext cx="1152988" cy="203932"/>
              <a:chOff x="3467100" y="1344247"/>
              <a:chExt cx="1152988" cy="203932"/>
            </a:xfrm>
          </p:grpSpPr>
          <p:sp>
            <p:nvSpPr>
              <p:cNvPr id="56" name="Label"/>
              <p:cNvSpPr>
                <a:spLocks/>
              </p:cNvSpPr>
              <p:nvPr/>
            </p:nvSpPr>
            <p:spPr bwMode="auto">
              <a:xfrm>
                <a:off x="3796611" y="1344247"/>
                <a:ext cx="82347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Duplicate Title</a:t>
                </a:r>
                <a:endParaRPr lang="en-US" sz="900" dirty="0">
                  <a:solidFill>
                    <a:srgbClr val="262626"/>
                  </a:solidFill>
                  <a:effectLst/>
                  <a:latin typeface="Calibri"/>
                </a:endParaRPr>
              </a:p>
            </p:txBody>
          </p:sp>
          <p:sp>
            <p:nvSpPr>
              <p:cNvPr id="57" name="Label"/>
              <p:cNvSpPr>
                <a:spLocks/>
              </p:cNvSpPr>
              <p:nvPr/>
            </p:nvSpPr>
            <p:spPr bwMode="auto">
              <a:xfrm>
                <a:off x="3467100" y="1344247"/>
                <a:ext cx="27204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DT</a:t>
                </a:r>
                <a:endParaRPr lang="en-US" sz="900" dirty="0">
                  <a:solidFill>
                    <a:srgbClr val="262626"/>
                  </a:solidFill>
                  <a:effectLst/>
                  <a:latin typeface="Calibri"/>
                </a:endParaRPr>
              </a:p>
            </p:txBody>
          </p:sp>
        </p:grpSp>
        <p:grpSp>
          <p:nvGrpSpPr>
            <p:cNvPr id="59" name="Group 58"/>
            <p:cNvGrpSpPr/>
            <p:nvPr/>
          </p:nvGrpSpPr>
          <p:grpSpPr>
            <a:xfrm>
              <a:off x="6096000" y="1442182"/>
              <a:ext cx="1132557" cy="203932"/>
              <a:chOff x="3467100" y="1334722"/>
              <a:chExt cx="1132557" cy="203932"/>
            </a:xfrm>
          </p:grpSpPr>
          <p:sp>
            <p:nvSpPr>
              <p:cNvPr id="60" name="Label"/>
              <p:cNvSpPr>
                <a:spLocks/>
              </p:cNvSpPr>
              <p:nvPr/>
            </p:nvSpPr>
            <p:spPr bwMode="auto">
              <a:xfrm>
                <a:off x="3808240" y="1334722"/>
                <a:ext cx="79141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Duplicate Reg</a:t>
                </a:r>
                <a:endParaRPr lang="en-US" sz="900" dirty="0">
                  <a:solidFill>
                    <a:srgbClr val="262626"/>
                  </a:solidFill>
                  <a:effectLst/>
                  <a:latin typeface="Calibri"/>
                </a:endParaRPr>
              </a:p>
            </p:txBody>
          </p:sp>
          <p:sp>
            <p:nvSpPr>
              <p:cNvPr id="61" name="Label"/>
              <p:cNvSpPr>
                <a:spLocks/>
              </p:cNvSpPr>
              <p:nvPr/>
            </p:nvSpPr>
            <p:spPr bwMode="auto">
              <a:xfrm>
                <a:off x="3467100" y="1334722"/>
                <a:ext cx="28967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DU</a:t>
                </a:r>
                <a:endParaRPr lang="en-US" sz="900" dirty="0">
                  <a:solidFill>
                    <a:srgbClr val="262626"/>
                  </a:solidFill>
                  <a:effectLst/>
                  <a:latin typeface="Calibri"/>
                </a:endParaRPr>
              </a:p>
            </p:txBody>
          </p:sp>
        </p:grpSp>
        <p:grpSp>
          <p:nvGrpSpPr>
            <p:cNvPr id="63" name="Group 62"/>
            <p:cNvGrpSpPr/>
            <p:nvPr/>
          </p:nvGrpSpPr>
          <p:grpSpPr>
            <a:xfrm>
              <a:off x="6096835" y="1627064"/>
              <a:ext cx="1630683" cy="210282"/>
              <a:chOff x="3467100" y="1318847"/>
              <a:chExt cx="1630683" cy="210282"/>
            </a:xfrm>
          </p:grpSpPr>
          <p:sp>
            <p:nvSpPr>
              <p:cNvPr id="64" name="Label"/>
              <p:cNvSpPr>
                <a:spLocks/>
              </p:cNvSpPr>
              <p:nvPr/>
            </p:nvSpPr>
            <p:spPr bwMode="auto">
              <a:xfrm>
                <a:off x="3796611" y="1318847"/>
                <a:ext cx="130117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Replacement Tag Renew</a:t>
                </a:r>
                <a:endParaRPr lang="en-US" sz="900" dirty="0">
                  <a:solidFill>
                    <a:srgbClr val="262626"/>
                  </a:solidFill>
                  <a:effectLst/>
                  <a:latin typeface="Calibri"/>
                </a:endParaRPr>
              </a:p>
            </p:txBody>
          </p:sp>
          <p:sp>
            <p:nvSpPr>
              <p:cNvPr id="65" name="Label"/>
              <p:cNvSpPr>
                <a:spLocks/>
              </p:cNvSpPr>
              <p:nvPr/>
            </p:nvSpPr>
            <p:spPr bwMode="auto">
              <a:xfrm>
                <a:off x="3467100" y="1325197"/>
                <a:ext cx="264028"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RT</a:t>
                </a:r>
                <a:endParaRPr lang="en-US" sz="900" dirty="0">
                  <a:solidFill>
                    <a:srgbClr val="262626"/>
                  </a:solidFill>
                  <a:effectLst/>
                  <a:latin typeface="Calibri"/>
                </a:endParaRPr>
              </a:p>
            </p:txBody>
          </p:sp>
        </p:grpSp>
        <p:grpSp>
          <p:nvGrpSpPr>
            <p:cNvPr id="70" name="Group 69"/>
            <p:cNvGrpSpPr/>
            <p:nvPr/>
          </p:nvGrpSpPr>
          <p:grpSpPr>
            <a:xfrm>
              <a:off x="6096835" y="1819275"/>
              <a:ext cx="1298861" cy="203932"/>
              <a:chOff x="3467100" y="1306147"/>
              <a:chExt cx="1298861" cy="203932"/>
            </a:xfrm>
          </p:grpSpPr>
          <p:sp>
            <p:nvSpPr>
              <p:cNvPr id="71" name="Label"/>
              <p:cNvSpPr>
                <a:spLocks/>
              </p:cNvSpPr>
              <p:nvPr/>
            </p:nvSpPr>
            <p:spPr bwMode="auto">
              <a:xfrm>
                <a:off x="3796611" y="1306147"/>
                <a:ext cx="96935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Substitute Sticker</a:t>
                </a:r>
                <a:endParaRPr lang="en-US" sz="900" dirty="0">
                  <a:solidFill>
                    <a:srgbClr val="262626"/>
                  </a:solidFill>
                  <a:effectLst/>
                  <a:latin typeface="Calibri"/>
                </a:endParaRPr>
              </a:p>
            </p:txBody>
          </p:sp>
          <p:sp>
            <p:nvSpPr>
              <p:cNvPr id="72" name="Label"/>
              <p:cNvSpPr>
                <a:spLocks/>
              </p:cNvSpPr>
              <p:nvPr/>
            </p:nvSpPr>
            <p:spPr bwMode="auto">
              <a:xfrm>
                <a:off x="3467100" y="1306147"/>
                <a:ext cx="25120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SS</a:t>
                </a:r>
                <a:endParaRPr lang="en-US" sz="900" dirty="0">
                  <a:solidFill>
                    <a:srgbClr val="262626"/>
                  </a:solidFill>
                  <a:effectLst/>
                  <a:latin typeface="Calibri"/>
                </a:endParaRPr>
              </a:p>
            </p:txBody>
          </p:sp>
        </p:grpSp>
        <p:grpSp>
          <p:nvGrpSpPr>
            <p:cNvPr id="74" name="Group 73"/>
            <p:cNvGrpSpPr/>
            <p:nvPr/>
          </p:nvGrpSpPr>
          <p:grpSpPr>
            <a:xfrm>
              <a:off x="6096835" y="2010635"/>
              <a:ext cx="1146576" cy="203932"/>
              <a:chOff x="3467100" y="1287105"/>
              <a:chExt cx="1146576" cy="203932"/>
            </a:xfrm>
          </p:grpSpPr>
          <p:sp>
            <p:nvSpPr>
              <p:cNvPr id="75" name="Label"/>
              <p:cNvSpPr>
                <a:spLocks/>
              </p:cNvSpPr>
              <p:nvPr/>
            </p:nvSpPr>
            <p:spPr bwMode="auto">
              <a:xfrm>
                <a:off x="3796611" y="1287105"/>
                <a:ext cx="817065"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Substitute Tag</a:t>
                </a:r>
                <a:endParaRPr lang="en-US" sz="900" dirty="0">
                  <a:solidFill>
                    <a:srgbClr val="262626"/>
                  </a:solidFill>
                  <a:effectLst/>
                  <a:latin typeface="Calibri"/>
                </a:endParaRPr>
              </a:p>
            </p:txBody>
          </p:sp>
          <p:sp>
            <p:nvSpPr>
              <p:cNvPr id="76" name="Label"/>
              <p:cNvSpPr>
                <a:spLocks/>
              </p:cNvSpPr>
              <p:nvPr/>
            </p:nvSpPr>
            <p:spPr bwMode="auto">
              <a:xfrm>
                <a:off x="3467100" y="1287105"/>
                <a:ext cx="25441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ST</a:t>
                </a:r>
                <a:endParaRPr lang="en-US" sz="900" dirty="0">
                  <a:solidFill>
                    <a:srgbClr val="262626"/>
                  </a:solidFill>
                  <a:effectLst/>
                  <a:latin typeface="Calibri"/>
                </a:endParaRPr>
              </a:p>
            </p:txBody>
          </p:sp>
        </p:grpSp>
      </p:grpSp>
      <p:sp>
        <p:nvSpPr>
          <p:cNvPr id="93" name="Sticky Note"/>
          <p:cNvSpPr>
            <a:spLocks/>
          </p:cNvSpPr>
          <p:nvPr/>
        </p:nvSpPr>
        <p:spPr bwMode="auto">
          <a:xfrm>
            <a:off x="2899481" y="3966630"/>
            <a:ext cx="5319565" cy="1062570"/>
          </a:xfrm>
          <a:prstGeom prst="foldedCorner">
            <a:avLst/>
          </a:prstGeom>
          <a:gradFill flip="none" rotWithShape="1">
            <a:gsLst>
              <a:gs pos="0">
                <a:srgbClr val="FFFF99"/>
              </a:gs>
              <a:gs pos="100000">
                <a:srgbClr val="FCF38E"/>
              </a:gs>
            </a:gsLst>
            <a:lin ang="0" scaled="1"/>
            <a:tileRect/>
          </a:gradFill>
          <a:ln w="6350" cap="flat" cmpd="sng" algn="ctr">
            <a:solidFill>
              <a:srgbClr val="5B5A2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262626"/>
                </a:solidFill>
                <a:effectLst/>
                <a:latin typeface="Calibri"/>
              </a:rPr>
              <a:t>Example of a L&amp;R menu. NR, RC, T4 and TM not visible.</a:t>
            </a:r>
            <a:br>
              <a:rPr lang="en-US" sz="900" dirty="0" smtClean="0">
                <a:solidFill>
                  <a:srgbClr val="262626"/>
                </a:solidFill>
                <a:effectLst/>
                <a:latin typeface="Calibri"/>
              </a:rPr>
            </a:br>
            <a:r>
              <a:rPr lang="en-US" sz="900" dirty="0" smtClean="0">
                <a:solidFill>
                  <a:srgbClr val="262626"/>
                </a:solidFill>
                <a:effectLst/>
                <a:latin typeface="Calibri"/>
              </a:rPr>
              <a:t/>
            </a:r>
            <a:br>
              <a:rPr lang="en-US" sz="900" dirty="0" smtClean="0">
                <a:solidFill>
                  <a:srgbClr val="262626"/>
                </a:solidFill>
                <a:effectLst/>
                <a:latin typeface="Calibri"/>
              </a:rPr>
            </a:br>
            <a:endParaRPr lang="en-US" sz="900" dirty="0">
              <a:solidFill>
                <a:srgbClr val="262626"/>
              </a:solidFill>
              <a:effectLst/>
              <a:latin typeface="Calibri"/>
            </a:endParaRPr>
          </a:p>
        </p:txBody>
      </p:sp>
      <p:grpSp>
        <p:nvGrpSpPr>
          <p:cNvPr id="21" name="Group 20"/>
          <p:cNvGrpSpPr/>
          <p:nvPr/>
        </p:nvGrpSpPr>
        <p:grpSpPr>
          <a:xfrm>
            <a:off x="6602926" y="878233"/>
            <a:ext cx="1260878" cy="640073"/>
            <a:chOff x="4644332" y="2167311"/>
            <a:chExt cx="1260878" cy="640073"/>
          </a:xfrm>
        </p:grpSpPr>
        <p:grpSp>
          <p:nvGrpSpPr>
            <p:cNvPr id="24" name="Group 23"/>
            <p:cNvGrpSpPr/>
            <p:nvPr/>
          </p:nvGrpSpPr>
          <p:grpSpPr>
            <a:xfrm>
              <a:off x="4644332" y="2599975"/>
              <a:ext cx="1260878" cy="207409"/>
              <a:chOff x="4260841" y="2365265"/>
              <a:chExt cx="1260878" cy="207409"/>
            </a:xfrm>
          </p:grpSpPr>
          <p:sp>
            <p:nvSpPr>
              <p:cNvPr id="42" name="Label"/>
              <p:cNvSpPr>
                <a:spLocks/>
              </p:cNvSpPr>
              <p:nvPr/>
            </p:nvSpPr>
            <p:spPr bwMode="auto">
              <a:xfrm>
                <a:off x="4489852" y="2368742"/>
                <a:ext cx="103186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Standalone Inquiry</a:t>
                </a:r>
                <a:endParaRPr lang="en-US" sz="900" dirty="0">
                  <a:solidFill>
                    <a:srgbClr val="262626"/>
                  </a:solidFill>
                  <a:effectLst/>
                  <a:latin typeface="Calibri"/>
                </a:endParaRPr>
              </a:p>
            </p:txBody>
          </p:sp>
          <p:sp>
            <p:nvSpPr>
              <p:cNvPr id="44" name="Label"/>
              <p:cNvSpPr>
                <a:spLocks/>
              </p:cNvSpPr>
              <p:nvPr/>
            </p:nvSpPr>
            <p:spPr bwMode="auto">
              <a:xfrm>
                <a:off x="4260841" y="2365265"/>
                <a:ext cx="22716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SI</a:t>
                </a:r>
                <a:endParaRPr lang="en-US" sz="900" dirty="0">
                  <a:solidFill>
                    <a:srgbClr val="262626"/>
                  </a:solidFill>
                  <a:effectLst/>
                  <a:latin typeface="Calibri"/>
                </a:endParaRPr>
              </a:p>
            </p:txBody>
          </p:sp>
        </p:grpSp>
        <p:grpSp>
          <p:nvGrpSpPr>
            <p:cNvPr id="17" name="Group 16"/>
            <p:cNvGrpSpPr/>
            <p:nvPr/>
          </p:nvGrpSpPr>
          <p:grpSpPr>
            <a:xfrm>
              <a:off x="4644341" y="2167311"/>
              <a:ext cx="1260869" cy="444509"/>
              <a:chOff x="8001000" y="1010872"/>
              <a:chExt cx="1260869" cy="444509"/>
            </a:xfrm>
          </p:grpSpPr>
          <p:sp>
            <p:nvSpPr>
              <p:cNvPr id="34" name="Label"/>
              <p:cNvSpPr>
                <a:spLocks/>
              </p:cNvSpPr>
              <p:nvPr/>
            </p:nvSpPr>
            <p:spPr bwMode="auto">
              <a:xfrm>
                <a:off x="8010603" y="1010872"/>
                <a:ext cx="914557"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Flag/Inquiry</a:t>
                </a:r>
                <a:endParaRPr lang="en-US" sz="1100" b="1" dirty="0">
                  <a:solidFill>
                    <a:srgbClr val="262626"/>
                  </a:solidFill>
                  <a:effectLst/>
                  <a:latin typeface="Calibri"/>
                </a:endParaRPr>
              </a:p>
            </p:txBody>
          </p:sp>
          <p:cxnSp>
            <p:nvCxnSpPr>
              <p:cNvPr id="77" name="Straight Connector 76"/>
              <p:cNvCxnSpPr/>
              <p:nvPr/>
            </p:nvCxnSpPr>
            <p:spPr>
              <a:xfrm>
                <a:off x="8081173" y="1219200"/>
                <a:ext cx="1180696"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8001000" y="1251449"/>
                <a:ext cx="887636" cy="203932"/>
                <a:chOff x="3467100" y="1143989"/>
                <a:chExt cx="887636" cy="203932"/>
              </a:xfrm>
            </p:grpSpPr>
            <p:sp>
              <p:nvSpPr>
                <p:cNvPr id="83" name="Label"/>
                <p:cNvSpPr>
                  <a:spLocks/>
                </p:cNvSpPr>
                <p:nvPr/>
              </p:nvSpPr>
              <p:spPr bwMode="auto">
                <a:xfrm>
                  <a:off x="3685147" y="1143989"/>
                  <a:ext cx="669589"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Admin Flag</a:t>
                  </a:r>
                  <a:endParaRPr lang="en-US" sz="900" dirty="0">
                    <a:solidFill>
                      <a:srgbClr val="262626"/>
                    </a:solidFill>
                    <a:effectLst/>
                    <a:latin typeface="Calibri"/>
                  </a:endParaRPr>
                </a:p>
              </p:txBody>
            </p:sp>
            <p:sp>
              <p:nvSpPr>
                <p:cNvPr id="84" name="Label"/>
                <p:cNvSpPr>
                  <a:spLocks/>
                </p:cNvSpPr>
                <p:nvPr/>
              </p:nvSpPr>
              <p:spPr bwMode="auto">
                <a:xfrm>
                  <a:off x="3467100" y="1143989"/>
                  <a:ext cx="26563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AF</a:t>
                  </a:r>
                  <a:endParaRPr lang="en-US" sz="900" dirty="0">
                    <a:solidFill>
                      <a:srgbClr val="262626"/>
                    </a:solidFill>
                    <a:effectLst/>
                    <a:latin typeface="Calibri"/>
                  </a:endParaRPr>
                </a:p>
              </p:txBody>
            </p:sp>
          </p:grpSp>
        </p:grpSp>
      </p:grpSp>
      <p:sp>
        <p:nvSpPr>
          <p:cNvPr id="68" name="Label"/>
          <p:cNvSpPr>
            <a:spLocks/>
          </p:cNvSpPr>
          <p:nvPr/>
        </p:nvSpPr>
        <p:spPr bwMode="auto">
          <a:xfrm>
            <a:off x="2834659" y="1115182"/>
            <a:ext cx="603865"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Temp Tag</a:t>
            </a:r>
            <a:endParaRPr lang="en-US" sz="900" dirty="0">
              <a:solidFill>
                <a:srgbClr val="262626"/>
              </a:solidFill>
              <a:effectLst/>
              <a:latin typeface="Calibri"/>
            </a:endParaRPr>
          </a:p>
        </p:txBody>
      </p:sp>
      <p:sp>
        <p:nvSpPr>
          <p:cNvPr id="69" name="Label"/>
          <p:cNvSpPr>
            <a:spLocks/>
          </p:cNvSpPr>
          <p:nvPr/>
        </p:nvSpPr>
        <p:spPr bwMode="auto">
          <a:xfrm>
            <a:off x="2468903" y="1123975"/>
            <a:ext cx="27204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TD</a:t>
            </a:r>
            <a:endParaRPr lang="en-US" sz="900" dirty="0">
              <a:solidFill>
                <a:srgbClr val="262626"/>
              </a:solidFill>
              <a:effectLst/>
              <a:latin typeface="Calibri"/>
            </a:endParaRPr>
          </a:p>
        </p:txBody>
      </p:sp>
      <p:sp>
        <p:nvSpPr>
          <p:cNvPr id="73" name="Label"/>
          <p:cNvSpPr>
            <a:spLocks/>
          </p:cNvSpPr>
          <p:nvPr/>
        </p:nvSpPr>
        <p:spPr bwMode="auto">
          <a:xfrm>
            <a:off x="2834659" y="1882061"/>
            <a:ext cx="158971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Standard Registration Renewal</a:t>
            </a:r>
            <a:endParaRPr lang="en-US" sz="900" dirty="0">
              <a:solidFill>
                <a:srgbClr val="262626"/>
              </a:solidFill>
              <a:effectLst/>
              <a:latin typeface="Calibri"/>
            </a:endParaRPr>
          </a:p>
        </p:txBody>
      </p:sp>
      <p:sp>
        <p:nvSpPr>
          <p:cNvPr id="78" name="Label"/>
          <p:cNvSpPr>
            <a:spLocks/>
          </p:cNvSpPr>
          <p:nvPr/>
        </p:nvSpPr>
        <p:spPr bwMode="auto">
          <a:xfrm>
            <a:off x="2480399" y="1882061"/>
            <a:ext cx="26082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SR</a:t>
            </a:r>
            <a:endParaRPr lang="en-US" sz="900" dirty="0">
              <a:solidFill>
                <a:srgbClr val="262626"/>
              </a:solidFill>
              <a:effectLst/>
              <a:latin typeface="Calibri"/>
            </a:endParaRPr>
          </a:p>
        </p:txBody>
      </p:sp>
    </p:spTree>
    <p:extLst>
      <p:ext uri="{BB962C8B-B14F-4D97-AF65-F5344CB8AC3E}">
        <p14:creationId xmlns:p14="http://schemas.microsoft.com/office/powerpoint/2010/main" val="81422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13" y="514350"/>
            <a:ext cx="9144001" cy="344488"/>
          </a:xfrm>
          <a:prstGeom prst="rect">
            <a:avLst/>
          </a:prstGeom>
          <a:solidFill>
            <a:srgbClr val="0655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5" name="TextBox 11"/>
          <p:cNvSpPr txBox="1">
            <a:spLocks noChangeArrowheads="1"/>
          </p:cNvSpPr>
          <p:nvPr/>
        </p:nvSpPr>
        <p:spPr bwMode="auto">
          <a:xfrm>
            <a:off x="76200" y="577850"/>
            <a:ext cx="750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u="sng">
                <a:solidFill>
                  <a:schemeClr val="tx1"/>
                </a:solidFill>
                <a:latin typeface="Arial" charset="0"/>
              </a:defRPr>
            </a:lvl1pPr>
            <a:lvl2pPr marL="742950" indent="-285750">
              <a:defRPr sz="800" u="sng">
                <a:solidFill>
                  <a:schemeClr val="tx1"/>
                </a:solidFill>
                <a:latin typeface="Arial" charset="0"/>
              </a:defRPr>
            </a:lvl2pPr>
            <a:lvl3pPr marL="1143000" indent="-228600">
              <a:defRPr sz="800" u="sng">
                <a:solidFill>
                  <a:schemeClr val="tx1"/>
                </a:solidFill>
                <a:latin typeface="Arial" charset="0"/>
              </a:defRPr>
            </a:lvl3pPr>
            <a:lvl4pPr marL="1600200" indent="-228600">
              <a:defRPr sz="800" u="sng">
                <a:solidFill>
                  <a:schemeClr val="tx1"/>
                </a:solidFill>
                <a:latin typeface="Arial" charset="0"/>
              </a:defRPr>
            </a:lvl4pPr>
            <a:lvl5pPr marL="2057400" indent="-228600">
              <a:defRPr sz="800" u="sng">
                <a:solidFill>
                  <a:schemeClr val="tx1"/>
                </a:solidFill>
                <a:latin typeface="Arial" charset="0"/>
              </a:defRPr>
            </a:lvl5pPr>
            <a:lvl6pPr marL="2514600" indent="-228600" algn="ctr" eaLnBrk="0" fontAlgn="base" hangingPunct="0">
              <a:spcBef>
                <a:spcPct val="0"/>
              </a:spcBef>
              <a:spcAft>
                <a:spcPct val="0"/>
              </a:spcAft>
              <a:defRPr sz="800" u="sng">
                <a:solidFill>
                  <a:schemeClr val="tx1"/>
                </a:solidFill>
                <a:latin typeface="Arial" charset="0"/>
              </a:defRPr>
            </a:lvl6pPr>
            <a:lvl7pPr marL="2971800" indent="-228600" algn="ctr" eaLnBrk="0" fontAlgn="base" hangingPunct="0">
              <a:spcBef>
                <a:spcPct val="0"/>
              </a:spcBef>
              <a:spcAft>
                <a:spcPct val="0"/>
              </a:spcAft>
              <a:defRPr sz="800" u="sng">
                <a:solidFill>
                  <a:schemeClr val="tx1"/>
                </a:solidFill>
                <a:latin typeface="Arial" charset="0"/>
              </a:defRPr>
            </a:lvl7pPr>
            <a:lvl8pPr marL="3429000" indent="-228600" algn="ctr" eaLnBrk="0" fontAlgn="base" hangingPunct="0">
              <a:spcBef>
                <a:spcPct val="0"/>
              </a:spcBef>
              <a:spcAft>
                <a:spcPct val="0"/>
              </a:spcAft>
              <a:defRPr sz="800" u="sng">
                <a:solidFill>
                  <a:schemeClr val="tx1"/>
                </a:solidFill>
                <a:latin typeface="Arial" charset="0"/>
              </a:defRPr>
            </a:lvl8pPr>
            <a:lvl9pPr marL="3886200" indent="-228600" algn="ctr" eaLnBrk="0" fontAlgn="base" hangingPunct="0">
              <a:spcBef>
                <a:spcPct val="0"/>
              </a:spcBef>
              <a:spcAft>
                <a:spcPct val="0"/>
              </a:spcAft>
              <a:defRPr sz="800" u="sng">
                <a:solidFill>
                  <a:schemeClr val="tx1"/>
                </a:solidFill>
                <a:latin typeface="Arial" charset="0"/>
              </a:defRPr>
            </a:lvl9pPr>
          </a:lstStyle>
          <a:p>
            <a:pPr>
              <a:defRPr/>
            </a:pPr>
            <a:r>
              <a:rPr lang="en-US" b="1" u="none" dirty="0" smtClean="0">
                <a:solidFill>
                  <a:srgbClr val="DFD9D9"/>
                </a:solidFill>
                <a:ea typeface="Verdana" pitchFamily="34" charset="0"/>
                <a:cs typeface="Arial" charset="0"/>
              </a:rPr>
              <a:t>Company:</a:t>
            </a:r>
          </a:p>
        </p:txBody>
      </p:sp>
      <p:sp>
        <p:nvSpPr>
          <p:cNvPr id="6" name="Menubar"/>
          <p:cNvSpPr>
            <a:spLocks/>
          </p:cNvSpPr>
          <p:nvPr/>
        </p:nvSpPr>
        <p:spPr bwMode="auto">
          <a:xfrm>
            <a:off x="2293938" y="544513"/>
            <a:ext cx="4945062" cy="263525"/>
          </a:xfrm>
          <a:prstGeom prst="rect">
            <a:avLst/>
          </a:prstGeom>
          <a:noFill/>
          <a:ln w="6350"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360000">
              <a:defRPr/>
            </a:pPr>
            <a:r>
              <a:rPr lang="en-US" sz="1050" b="1" u="none" dirty="0" smtClean="0">
                <a:solidFill>
                  <a:schemeClr val="bg1"/>
                </a:solidFill>
                <a:latin typeface="Calibri"/>
              </a:rPr>
              <a:t>New Transaction            </a:t>
            </a:r>
            <a:r>
              <a:rPr lang="en-US" sz="1050" u="none" dirty="0" smtClean="0">
                <a:solidFill>
                  <a:schemeClr val="bg1"/>
                </a:solidFill>
                <a:latin typeface="Calibri"/>
              </a:rPr>
              <a:t>Manage</a:t>
            </a:r>
            <a:r>
              <a:rPr lang="en-US" sz="1050" u="none" dirty="0" smtClean="0">
                <a:solidFill>
                  <a:schemeClr val="tx1"/>
                </a:solidFill>
                <a:latin typeface="Calibri"/>
              </a:rPr>
              <a:t>             </a:t>
            </a:r>
            <a:r>
              <a:rPr lang="en-US" sz="1050" u="none" dirty="0" smtClean="0">
                <a:solidFill>
                  <a:schemeClr val="bg1"/>
                </a:solidFill>
                <a:latin typeface="Calibri"/>
              </a:rPr>
              <a:t>Reports</a:t>
            </a:r>
            <a:r>
              <a:rPr lang="en-US" sz="1050" u="none" dirty="0" smtClean="0">
                <a:solidFill>
                  <a:schemeClr val="tx1"/>
                </a:solidFill>
                <a:latin typeface="Calibri"/>
              </a:rPr>
              <a:t>      </a:t>
            </a:r>
            <a:r>
              <a:rPr lang="en-US" sz="1050" u="none" dirty="0" smtClean="0">
                <a:solidFill>
                  <a:schemeClr val="bg1"/>
                </a:solidFill>
                <a:latin typeface="Calibri"/>
              </a:rPr>
              <a:t>Utilities</a:t>
            </a:r>
            <a:r>
              <a:rPr lang="en-US" sz="1050" u="none" dirty="0" smtClean="0">
                <a:solidFill>
                  <a:schemeClr val="tx1"/>
                </a:solidFill>
                <a:latin typeface="Calibri"/>
              </a:rPr>
              <a:t>          </a:t>
            </a:r>
            <a:r>
              <a:rPr lang="en-US" sz="1050" u="none" dirty="0" smtClean="0">
                <a:solidFill>
                  <a:schemeClr val="bg1"/>
                </a:solidFill>
                <a:latin typeface="Calibri"/>
              </a:rPr>
              <a:t>Help</a:t>
            </a:r>
            <a:endParaRPr lang="en-US" sz="1050" u="none" dirty="0">
              <a:solidFill>
                <a:schemeClr val="bg1"/>
              </a:solidFill>
              <a:latin typeface="Calibri"/>
            </a:endParaRPr>
          </a:p>
        </p:txBody>
      </p:sp>
      <p:sp>
        <p:nvSpPr>
          <p:cNvPr id="7" name="Arrow"/>
          <p:cNvSpPr>
            <a:spLocks/>
          </p:cNvSpPr>
          <p:nvPr/>
        </p:nvSpPr>
        <p:spPr bwMode="auto">
          <a:xfrm rot="5400000">
            <a:off x="3339306"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8" name="Arrow"/>
          <p:cNvSpPr>
            <a:spLocks/>
          </p:cNvSpPr>
          <p:nvPr/>
        </p:nvSpPr>
        <p:spPr bwMode="auto">
          <a:xfrm rot="5400000">
            <a:off x="4145756"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9" name="Arrow"/>
          <p:cNvSpPr>
            <a:spLocks/>
          </p:cNvSpPr>
          <p:nvPr/>
        </p:nvSpPr>
        <p:spPr bwMode="auto">
          <a:xfrm rot="5400000">
            <a:off x="5566569"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10" name="Arrow"/>
          <p:cNvSpPr>
            <a:spLocks/>
          </p:cNvSpPr>
          <p:nvPr/>
        </p:nvSpPr>
        <p:spPr bwMode="auto">
          <a:xfrm rot="5400000">
            <a:off x="6122194"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11" name="Text Box"/>
          <p:cNvSpPr>
            <a:spLocks/>
          </p:cNvSpPr>
          <p:nvPr>
            <p:custDataLst>
              <p:tags r:id="rId1"/>
            </p:custDataLst>
          </p:nvPr>
        </p:nvSpPr>
        <p:spPr bwMode="auto">
          <a:xfrm>
            <a:off x="762000" y="585788"/>
            <a:ext cx="1173162" cy="20002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2000" tIns="32400" rIns="162000" bIns="3240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sz="900" u="none" dirty="0" smtClean="0">
                <a:solidFill>
                  <a:srgbClr val="262626"/>
                </a:solidFill>
                <a:latin typeface="Calibri" pitchFamily="34" charset="0"/>
                <a:cs typeface="Calibri" pitchFamily="34" charset="0"/>
              </a:rPr>
              <a:t>Dealership ABC</a:t>
            </a:r>
            <a:endParaRPr lang="en-US" sz="900" u="none" dirty="0">
              <a:solidFill>
                <a:srgbClr val="262626"/>
              </a:solidFill>
              <a:latin typeface="Calibri" pitchFamily="34" charset="0"/>
              <a:cs typeface="Calibri" pitchFamily="34" charset="0"/>
            </a:endParaRPr>
          </a:p>
        </p:txBody>
      </p:sp>
      <p:sp>
        <p:nvSpPr>
          <p:cNvPr id="12" name="Drop-Down Arrow Box"/>
          <p:cNvSpPr>
            <a:spLocks/>
          </p:cNvSpPr>
          <p:nvPr>
            <p:custDataLst>
              <p:tags r:id="rId2"/>
            </p:custDataLst>
          </p:nvPr>
        </p:nvSpPr>
        <p:spPr bwMode="auto">
          <a:xfrm>
            <a:off x="1816100" y="585788"/>
            <a:ext cx="165100" cy="200025"/>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2000" tIns="32400" rIns="162000" bIns="3240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en-US" sz="900" dirty="0">
              <a:solidFill>
                <a:srgbClr val="262626"/>
              </a:solidFill>
              <a:latin typeface="Calibri" pitchFamily="34" charset="0"/>
              <a:cs typeface="Calibri" pitchFamily="34" charset="0"/>
            </a:endParaRPr>
          </a:p>
        </p:txBody>
      </p:sp>
      <p:sp>
        <p:nvSpPr>
          <p:cNvPr id="13" name="Drop-Down Arrow"/>
          <p:cNvSpPr/>
          <p:nvPr>
            <p:custDataLst>
              <p:tags r:id="rId3"/>
            </p:custDataLst>
          </p:nvPr>
        </p:nvSpPr>
        <p:spPr bwMode="auto">
          <a:xfrm rot="10800000">
            <a:off x="1860550" y="654050"/>
            <a:ext cx="74613" cy="63500"/>
          </a:xfrm>
          <a:prstGeom prst="triangle">
            <a:avLst/>
          </a:prstGeom>
          <a:solidFill>
            <a:schemeClr val="bg1"/>
          </a:solidFill>
          <a:ln w="63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dirty="0">
              <a:solidFill>
                <a:srgbClr val="262626"/>
              </a:solidFill>
              <a:latin typeface="Calibri" pitchFamily="34" charset="0"/>
              <a:cs typeface="Calibri" pitchFamily="34" charset="0"/>
            </a:endParaRPr>
          </a:p>
        </p:txBody>
      </p:sp>
      <p:pic>
        <p:nvPicPr>
          <p:cNvPr id="1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5" y="-17463"/>
            <a:ext cx="2889250" cy="514351"/>
          </a:xfrm>
          <a:prstGeom prst="rect">
            <a:avLst/>
          </a:prstGeom>
          <a:noFill/>
          <a:ln>
            <a:noFill/>
          </a:ln>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175" algn="ctr">
                <a:solidFill>
                  <a:srgbClr val="DDDDDD"/>
                </a:solidFill>
                <a:miter lim="800000"/>
                <a:headEnd/>
                <a:tailEnd/>
              </a14:hiddenLine>
            </a:ext>
          </a:extLst>
        </p:spPr>
      </p:pic>
      <p:sp>
        <p:nvSpPr>
          <p:cNvPr id="16" name="Menubar"/>
          <p:cNvSpPr>
            <a:spLocks/>
          </p:cNvSpPr>
          <p:nvPr/>
        </p:nvSpPr>
        <p:spPr bwMode="auto">
          <a:xfrm>
            <a:off x="7096125" y="544513"/>
            <a:ext cx="2033588" cy="263525"/>
          </a:xfrm>
          <a:prstGeom prst="rect">
            <a:avLst/>
          </a:prstGeom>
          <a:noFill/>
          <a:ln w="6350"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360000">
              <a:defRPr/>
            </a:pPr>
            <a:r>
              <a:rPr lang="en-US" sz="900" u="none" dirty="0" smtClean="0">
                <a:solidFill>
                  <a:schemeClr val="bg1"/>
                </a:solidFill>
                <a:latin typeface="Calibri"/>
              </a:rPr>
              <a:t>User: ALLECH12 [USERNAME] | logout</a:t>
            </a:r>
            <a:endParaRPr lang="en-US" sz="900" u="none" dirty="0">
              <a:solidFill>
                <a:schemeClr val="bg1"/>
              </a:solidFill>
              <a:latin typeface="Calibri"/>
            </a:endParaRPr>
          </a:p>
        </p:txBody>
      </p:sp>
      <p:grpSp>
        <p:nvGrpSpPr>
          <p:cNvPr id="18" name="Ribbon"/>
          <p:cNvGrpSpPr/>
          <p:nvPr>
            <p:custDataLst>
              <p:tags r:id="rId4"/>
            </p:custDataLst>
          </p:nvPr>
        </p:nvGrpSpPr>
        <p:grpSpPr>
          <a:xfrm>
            <a:off x="2323805" y="566503"/>
            <a:ext cx="5722878" cy="2039544"/>
            <a:chOff x="789968" y="5733257"/>
            <a:chExt cx="2558762" cy="792089"/>
          </a:xfrm>
        </p:grpSpPr>
        <p:sp>
          <p:nvSpPr>
            <p:cNvPr id="20" name="Panel"/>
            <p:cNvSpPr>
              <a:spLocks/>
            </p:cNvSpPr>
            <p:nvPr>
              <p:custDataLst>
                <p:tags r:id="rId5"/>
              </p:custDataLst>
            </p:nvPr>
          </p:nvSpPr>
          <p:spPr bwMode="auto">
            <a:xfrm>
              <a:off x="789968" y="5817155"/>
              <a:ext cx="2558762" cy="708191"/>
            </a:xfrm>
            <a:prstGeom prst="rect">
              <a:avLst/>
            </a:prstGeom>
            <a:solidFill>
              <a:schemeClr val="bg1"/>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sp>
          <p:nvSpPr>
            <p:cNvPr id="22" name="File Tab"/>
            <p:cNvSpPr/>
            <p:nvPr>
              <p:custDataLst>
                <p:tags r:id="rId6"/>
              </p:custDataLst>
            </p:nvPr>
          </p:nvSpPr>
          <p:spPr>
            <a:xfrm>
              <a:off x="789968" y="5733257"/>
              <a:ext cx="504488" cy="83895"/>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dirty="0">
                <a:solidFill>
                  <a:schemeClr val="bg1"/>
                </a:solidFill>
                <a:latin typeface="Calibri" pitchFamily="34" charset="0"/>
                <a:cs typeface="Calibri" pitchFamily="34" charset="0"/>
              </a:endParaRPr>
            </a:p>
          </p:txBody>
        </p:sp>
      </p:grpSp>
      <p:sp>
        <p:nvSpPr>
          <p:cNvPr id="28" name="Label"/>
          <p:cNvSpPr>
            <a:spLocks/>
          </p:cNvSpPr>
          <p:nvPr/>
        </p:nvSpPr>
        <p:spPr bwMode="auto">
          <a:xfrm>
            <a:off x="3200400" y="221883"/>
            <a:ext cx="2009186"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smtClean="0">
                <a:solidFill>
                  <a:srgbClr val="262626"/>
                </a:solidFill>
                <a:effectLst/>
                <a:latin typeface="Calibri"/>
              </a:rPr>
              <a:t>Tag &amp; Title Transaction Menu</a:t>
            </a:r>
            <a:endParaRPr lang="en-US" sz="1200" b="1" dirty="0">
              <a:solidFill>
                <a:srgbClr val="262626"/>
              </a:solidFill>
              <a:effectLst/>
              <a:latin typeface="Calibri"/>
            </a:endParaRPr>
          </a:p>
        </p:txBody>
      </p:sp>
      <p:grpSp>
        <p:nvGrpSpPr>
          <p:cNvPr id="17" name="Group 16"/>
          <p:cNvGrpSpPr/>
          <p:nvPr/>
        </p:nvGrpSpPr>
        <p:grpSpPr>
          <a:xfrm>
            <a:off x="4480561" y="868708"/>
            <a:ext cx="1905835" cy="1184637"/>
            <a:chOff x="2278380" y="2133600"/>
            <a:chExt cx="1905835" cy="1184637"/>
          </a:xfrm>
        </p:grpSpPr>
        <p:sp>
          <p:nvSpPr>
            <p:cNvPr id="33" name="Label"/>
            <p:cNvSpPr>
              <a:spLocks/>
            </p:cNvSpPr>
            <p:nvPr/>
          </p:nvSpPr>
          <p:spPr bwMode="auto">
            <a:xfrm>
              <a:off x="2280761" y="2133600"/>
              <a:ext cx="1903454"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Duplicate/Replace/Substitute</a:t>
              </a:r>
              <a:endParaRPr lang="en-US" sz="1100" b="1" dirty="0">
                <a:solidFill>
                  <a:srgbClr val="262626"/>
                </a:solidFill>
                <a:effectLst/>
                <a:latin typeface="Calibri"/>
              </a:endParaRPr>
            </a:p>
          </p:txBody>
        </p:sp>
        <p:cxnSp>
          <p:nvCxnSpPr>
            <p:cNvPr id="54" name="Straight Connector 53"/>
            <p:cNvCxnSpPr/>
            <p:nvPr/>
          </p:nvCxnSpPr>
          <p:spPr>
            <a:xfrm>
              <a:off x="2364940" y="2341928"/>
              <a:ext cx="173672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2279215" y="2351453"/>
              <a:ext cx="1167372" cy="203932"/>
              <a:chOff x="3467100" y="1325197"/>
              <a:chExt cx="1167372" cy="203932"/>
            </a:xfrm>
          </p:grpSpPr>
          <p:sp>
            <p:nvSpPr>
              <p:cNvPr id="56" name="Label"/>
              <p:cNvSpPr>
                <a:spLocks/>
              </p:cNvSpPr>
              <p:nvPr/>
            </p:nvSpPr>
            <p:spPr bwMode="auto">
              <a:xfrm>
                <a:off x="3810995" y="1325197"/>
                <a:ext cx="82347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Duplicate Title</a:t>
                </a:r>
                <a:endParaRPr lang="en-US" sz="900" dirty="0">
                  <a:solidFill>
                    <a:srgbClr val="262626"/>
                  </a:solidFill>
                  <a:effectLst/>
                  <a:latin typeface="Calibri"/>
                </a:endParaRPr>
              </a:p>
            </p:txBody>
          </p:sp>
          <p:sp>
            <p:nvSpPr>
              <p:cNvPr id="57" name="Label"/>
              <p:cNvSpPr>
                <a:spLocks/>
              </p:cNvSpPr>
              <p:nvPr/>
            </p:nvSpPr>
            <p:spPr bwMode="auto">
              <a:xfrm>
                <a:off x="3467100" y="1325197"/>
                <a:ext cx="27204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DT</a:t>
                </a:r>
                <a:endParaRPr lang="en-US" sz="900" dirty="0">
                  <a:solidFill>
                    <a:srgbClr val="262626"/>
                  </a:solidFill>
                  <a:effectLst/>
                  <a:latin typeface="Calibri"/>
                </a:endParaRPr>
              </a:p>
            </p:txBody>
          </p:sp>
        </p:grpSp>
        <p:grpSp>
          <p:nvGrpSpPr>
            <p:cNvPr id="59" name="Group 58"/>
            <p:cNvGrpSpPr/>
            <p:nvPr/>
          </p:nvGrpSpPr>
          <p:grpSpPr>
            <a:xfrm>
              <a:off x="2278380" y="2545860"/>
              <a:ext cx="1135312" cy="203932"/>
              <a:chOff x="3467100" y="1315672"/>
              <a:chExt cx="1135312" cy="203932"/>
            </a:xfrm>
          </p:grpSpPr>
          <p:sp>
            <p:nvSpPr>
              <p:cNvPr id="60" name="Label"/>
              <p:cNvSpPr>
                <a:spLocks/>
              </p:cNvSpPr>
              <p:nvPr/>
            </p:nvSpPr>
            <p:spPr bwMode="auto">
              <a:xfrm>
                <a:off x="3810995" y="1315672"/>
                <a:ext cx="79141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Duplicate Reg</a:t>
                </a:r>
                <a:endParaRPr lang="en-US" sz="900" dirty="0">
                  <a:solidFill>
                    <a:srgbClr val="262626"/>
                  </a:solidFill>
                  <a:effectLst/>
                  <a:latin typeface="Calibri"/>
                </a:endParaRPr>
              </a:p>
            </p:txBody>
          </p:sp>
          <p:sp>
            <p:nvSpPr>
              <p:cNvPr id="61" name="Label"/>
              <p:cNvSpPr>
                <a:spLocks/>
              </p:cNvSpPr>
              <p:nvPr/>
            </p:nvSpPr>
            <p:spPr bwMode="auto">
              <a:xfrm>
                <a:off x="3467100" y="1315672"/>
                <a:ext cx="28967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DU</a:t>
                </a:r>
                <a:endParaRPr lang="en-US" sz="900" dirty="0">
                  <a:solidFill>
                    <a:srgbClr val="262626"/>
                  </a:solidFill>
                  <a:effectLst/>
                  <a:latin typeface="Calibri"/>
                </a:endParaRPr>
              </a:p>
            </p:txBody>
          </p:sp>
        </p:grpSp>
        <p:grpSp>
          <p:nvGrpSpPr>
            <p:cNvPr id="63" name="Group 62"/>
            <p:cNvGrpSpPr/>
            <p:nvPr/>
          </p:nvGrpSpPr>
          <p:grpSpPr>
            <a:xfrm>
              <a:off x="2279215" y="2737092"/>
              <a:ext cx="1645067" cy="203932"/>
              <a:chOff x="3467100" y="1306147"/>
              <a:chExt cx="1645067" cy="203932"/>
            </a:xfrm>
          </p:grpSpPr>
          <p:sp>
            <p:nvSpPr>
              <p:cNvPr id="64" name="Label"/>
              <p:cNvSpPr>
                <a:spLocks/>
              </p:cNvSpPr>
              <p:nvPr/>
            </p:nvSpPr>
            <p:spPr bwMode="auto">
              <a:xfrm>
                <a:off x="3810995" y="1306147"/>
                <a:ext cx="130117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Replacement Tag Renew</a:t>
                </a:r>
                <a:endParaRPr lang="en-US" sz="900" dirty="0">
                  <a:solidFill>
                    <a:srgbClr val="262626"/>
                  </a:solidFill>
                  <a:effectLst/>
                  <a:latin typeface="Calibri"/>
                </a:endParaRPr>
              </a:p>
            </p:txBody>
          </p:sp>
          <p:sp>
            <p:nvSpPr>
              <p:cNvPr id="65" name="Label"/>
              <p:cNvSpPr>
                <a:spLocks/>
              </p:cNvSpPr>
              <p:nvPr/>
            </p:nvSpPr>
            <p:spPr bwMode="auto">
              <a:xfrm>
                <a:off x="3467100" y="1306147"/>
                <a:ext cx="264028"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RT</a:t>
                </a:r>
                <a:endParaRPr lang="en-US" sz="900" dirty="0">
                  <a:solidFill>
                    <a:srgbClr val="262626"/>
                  </a:solidFill>
                  <a:effectLst/>
                  <a:latin typeface="Calibri"/>
                </a:endParaRPr>
              </a:p>
            </p:txBody>
          </p:sp>
        </p:grpSp>
        <p:grpSp>
          <p:nvGrpSpPr>
            <p:cNvPr id="70" name="Group 69"/>
            <p:cNvGrpSpPr/>
            <p:nvPr/>
          </p:nvGrpSpPr>
          <p:grpSpPr>
            <a:xfrm>
              <a:off x="2279215" y="2922953"/>
              <a:ext cx="1313245" cy="203932"/>
              <a:chOff x="3467100" y="1287097"/>
              <a:chExt cx="1313245" cy="203932"/>
            </a:xfrm>
          </p:grpSpPr>
          <p:sp>
            <p:nvSpPr>
              <p:cNvPr id="71" name="Label"/>
              <p:cNvSpPr>
                <a:spLocks/>
              </p:cNvSpPr>
              <p:nvPr/>
            </p:nvSpPr>
            <p:spPr bwMode="auto">
              <a:xfrm>
                <a:off x="3810995" y="1287097"/>
                <a:ext cx="96935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Substitute Sticker</a:t>
                </a:r>
                <a:endParaRPr lang="en-US" sz="900" dirty="0">
                  <a:solidFill>
                    <a:srgbClr val="262626"/>
                  </a:solidFill>
                  <a:effectLst/>
                  <a:latin typeface="Calibri"/>
                </a:endParaRPr>
              </a:p>
            </p:txBody>
          </p:sp>
          <p:sp>
            <p:nvSpPr>
              <p:cNvPr id="72" name="Label"/>
              <p:cNvSpPr>
                <a:spLocks/>
              </p:cNvSpPr>
              <p:nvPr/>
            </p:nvSpPr>
            <p:spPr bwMode="auto">
              <a:xfrm>
                <a:off x="3467100" y="1287097"/>
                <a:ext cx="25120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SS</a:t>
                </a:r>
                <a:endParaRPr lang="en-US" sz="900" dirty="0">
                  <a:solidFill>
                    <a:srgbClr val="262626"/>
                  </a:solidFill>
                  <a:effectLst/>
                  <a:latin typeface="Calibri"/>
                </a:endParaRPr>
              </a:p>
            </p:txBody>
          </p:sp>
        </p:grpSp>
        <p:grpSp>
          <p:nvGrpSpPr>
            <p:cNvPr id="74" name="Group 73"/>
            <p:cNvGrpSpPr/>
            <p:nvPr/>
          </p:nvGrpSpPr>
          <p:grpSpPr>
            <a:xfrm>
              <a:off x="2279215" y="3114305"/>
              <a:ext cx="1160960" cy="203932"/>
              <a:chOff x="3467100" y="1268047"/>
              <a:chExt cx="1160960" cy="203932"/>
            </a:xfrm>
          </p:grpSpPr>
          <p:sp>
            <p:nvSpPr>
              <p:cNvPr id="75" name="Label"/>
              <p:cNvSpPr>
                <a:spLocks/>
              </p:cNvSpPr>
              <p:nvPr/>
            </p:nvSpPr>
            <p:spPr bwMode="auto">
              <a:xfrm>
                <a:off x="3810995" y="1268047"/>
                <a:ext cx="817065"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Substitute Tag</a:t>
                </a:r>
                <a:endParaRPr lang="en-US" sz="900" dirty="0">
                  <a:solidFill>
                    <a:srgbClr val="262626"/>
                  </a:solidFill>
                  <a:effectLst/>
                  <a:latin typeface="Calibri"/>
                </a:endParaRPr>
              </a:p>
            </p:txBody>
          </p:sp>
          <p:sp>
            <p:nvSpPr>
              <p:cNvPr id="76" name="Label"/>
              <p:cNvSpPr>
                <a:spLocks/>
              </p:cNvSpPr>
              <p:nvPr/>
            </p:nvSpPr>
            <p:spPr bwMode="auto">
              <a:xfrm>
                <a:off x="3467100" y="1268047"/>
                <a:ext cx="25441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ST</a:t>
                </a:r>
                <a:endParaRPr lang="en-US" sz="900" dirty="0">
                  <a:solidFill>
                    <a:srgbClr val="262626"/>
                  </a:solidFill>
                  <a:effectLst/>
                  <a:latin typeface="Calibri"/>
                </a:endParaRPr>
              </a:p>
            </p:txBody>
          </p:sp>
        </p:grpSp>
      </p:grpSp>
      <p:grpSp>
        <p:nvGrpSpPr>
          <p:cNvPr id="23" name="Group 22"/>
          <p:cNvGrpSpPr/>
          <p:nvPr/>
        </p:nvGrpSpPr>
        <p:grpSpPr>
          <a:xfrm>
            <a:off x="6467880" y="868708"/>
            <a:ext cx="1395924" cy="805905"/>
            <a:chOff x="2377464" y="1010872"/>
            <a:chExt cx="1395924" cy="805905"/>
          </a:xfrm>
        </p:grpSpPr>
        <p:sp>
          <p:nvSpPr>
            <p:cNvPr id="30" name="Label"/>
            <p:cNvSpPr>
              <a:spLocks/>
            </p:cNvSpPr>
            <p:nvPr/>
          </p:nvSpPr>
          <p:spPr bwMode="auto">
            <a:xfrm>
              <a:off x="2454584" y="1010872"/>
              <a:ext cx="1318804"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Flag/Return/Inquiry</a:t>
              </a:r>
              <a:endParaRPr lang="en-US" sz="1100" b="1" dirty="0">
                <a:solidFill>
                  <a:srgbClr val="262626"/>
                </a:solidFill>
                <a:effectLst/>
                <a:latin typeface="Calibri"/>
              </a:endParaRPr>
            </a:p>
          </p:txBody>
        </p:sp>
        <p:grpSp>
          <p:nvGrpSpPr>
            <p:cNvPr id="15" name="Group 14"/>
            <p:cNvGrpSpPr/>
            <p:nvPr/>
          </p:nvGrpSpPr>
          <p:grpSpPr>
            <a:xfrm>
              <a:off x="2387909" y="1612845"/>
              <a:ext cx="1324300" cy="203932"/>
              <a:chOff x="2387909" y="1612845"/>
              <a:chExt cx="1324300" cy="203932"/>
            </a:xfrm>
          </p:grpSpPr>
          <p:sp>
            <p:nvSpPr>
              <p:cNvPr id="42" name="Label"/>
              <p:cNvSpPr>
                <a:spLocks/>
              </p:cNvSpPr>
              <p:nvPr/>
            </p:nvSpPr>
            <p:spPr bwMode="auto">
              <a:xfrm>
                <a:off x="2680342" y="1612845"/>
                <a:ext cx="103186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Standalone Inquiry</a:t>
                </a:r>
                <a:endParaRPr lang="en-US" sz="900" dirty="0">
                  <a:solidFill>
                    <a:srgbClr val="262626"/>
                  </a:solidFill>
                  <a:effectLst/>
                  <a:latin typeface="Calibri"/>
                </a:endParaRPr>
              </a:p>
            </p:txBody>
          </p:sp>
          <p:sp>
            <p:nvSpPr>
              <p:cNvPr id="44" name="Label"/>
              <p:cNvSpPr>
                <a:spLocks/>
              </p:cNvSpPr>
              <p:nvPr/>
            </p:nvSpPr>
            <p:spPr bwMode="auto">
              <a:xfrm>
                <a:off x="2387909" y="1612845"/>
                <a:ext cx="22716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SI</a:t>
                </a:r>
                <a:endParaRPr lang="en-US" sz="900" dirty="0">
                  <a:solidFill>
                    <a:srgbClr val="262626"/>
                  </a:solidFill>
                  <a:effectLst/>
                  <a:latin typeface="Calibri"/>
                </a:endParaRPr>
              </a:p>
            </p:txBody>
          </p:sp>
        </p:grpSp>
        <p:cxnSp>
          <p:nvCxnSpPr>
            <p:cNvPr id="45" name="Straight Connector 44"/>
            <p:cNvCxnSpPr/>
            <p:nvPr/>
          </p:nvCxnSpPr>
          <p:spPr>
            <a:xfrm>
              <a:off x="2530784" y="1214804"/>
              <a:ext cx="9779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2378299" y="1426867"/>
              <a:ext cx="1395089" cy="203932"/>
              <a:chOff x="3467100" y="1325197"/>
              <a:chExt cx="1395089" cy="203932"/>
            </a:xfrm>
          </p:grpSpPr>
          <p:sp>
            <p:nvSpPr>
              <p:cNvPr id="80" name="Label"/>
              <p:cNvSpPr>
                <a:spLocks/>
              </p:cNvSpPr>
              <p:nvPr/>
            </p:nvSpPr>
            <p:spPr bwMode="auto">
              <a:xfrm>
                <a:off x="3790247" y="1325197"/>
                <a:ext cx="107194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Tag Return Transfer</a:t>
                </a:r>
                <a:endParaRPr lang="en-US" sz="900" dirty="0">
                  <a:solidFill>
                    <a:srgbClr val="262626"/>
                  </a:solidFill>
                  <a:effectLst/>
                  <a:latin typeface="Calibri"/>
                </a:endParaRPr>
              </a:p>
            </p:txBody>
          </p:sp>
          <p:sp>
            <p:nvSpPr>
              <p:cNvPr id="81" name="Label"/>
              <p:cNvSpPr>
                <a:spLocks/>
              </p:cNvSpPr>
              <p:nvPr/>
            </p:nvSpPr>
            <p:spPr bwMode="auto">
              <a:xfrm>
                <a:off x="3467100" y="1325197"/>
                <a:ext cx="268838"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RC</a:t>
                </a:r>
                <a:endParaRPr lang="en-US" sz="900" dirty="0">
                  <a:solidFill>
                    <a:srgbClr val="262626"/>
                  </a:solidFill>
                  <a:effectLst/>
                  <a:latin typeface="Calibri"/>
                </a:endParaRPr>
              </a:p>
            </p:txBody>
          </p:sp>
        </p:grpSp>
        <p:grpSp>
          <p:nvGrpSpPr>
            <p:cNvPr id="82" name="Group 81"/>
            <p:cNvGrpSpPr/>
            <p:nvPr/>
          </p:nvGrpSpPr>
          <p:grpSpPr>
            <a:xfrm>
              <a:off x="2377464" y="1231850"/>
              <a:ext cx="992736" cy="203932"/>
              <a:chOff x="3467100" y="926248"/>
              <a:chExt cx="992736" cy="203932"/>
            </a:xfrm>
          </p:grpSpPr>
          <p:sp>
            <p:nvSpPr>
              <p:cNvPr id="83" name="Label"/>
              <p:cNvSpPr>
                <a:spLocks/>
              </p:cNvSpPr>
              <p:nvPr/>
            </p:nvSpPr>
            <p:spPr bwMode="auto">
              <a:xfrm>
                <a:off x="3790247" y="926248"/>
                <a:ext cx="669589"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Admin Flag</a:t>
                </a:r>
                <a:endParaRPr lang="en-US" sz="900" dirty="0">
                  <a:solidFill>
                    <a:srgbClr val="262626"/>
                  </a:solidFill>
                  <a:effectLst/>
                  <a:latin typeface="Calibri"/>
                </a:endParaRPr>
              </a:p>
            </p:txBody>
          </p:sp>
          <p:sp>
            <p:nvSpPr>
              <p:cNvPr id="84" name="Label"/>
              <p:cNvSpPr>
                <a:spLocks/>
              </p:cNvSpPr>
              <p:nvPr/>
            </p:nvSpPr>
            <p:spPr bwMode="auto">
              <a:xfrm>
                <a:off x="3467100" y="926248"/>
                <a:ext cx="26563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AF</a:t>
                </a:r>
                <a:endParaRPr lang="en-US" sz="900" dirty="0">
                  <a:solidFill>
                    <a:srgbClr val="262626"/>
                  </a:solidFill>
                  <a:effectLst/>
                  <a:latin typeface="Calibri"/>
                </a:endParaRPr>
              </a:p>
            </p:txBody>
          </p:sp>
        </p:grpSp>
      </p:grpSp>
      <p:sp>
        <p:nvSpPr>
          <p:cNvPr id="93" name="Sticky Note"/>
          <p:cNvSpPr>
            <a:spLocks/>
          </p:cNvSpPr>
          <p:nvPr/>
        </p:nvSpPr>
        <p:spPr bwMode="auto">
          <a:xfrm>
            <a:off x="2899482" y="4474096"/>
            <a:ext cx="4644318" cy="936104"/>
          </a:xfrm>
          <a:prstGeom prst="foldedCorner">
            <a:avLst/>
          </a:prstGeom>
          <a:gradFill flip="none" rotWithShape="1">
            <a:gsLst>
              <a:gs pos="0">
                <a:srgbClr val="FFFF99"/>
              </a:gs>
              <a:gs pos="100000">
                <a:srgbClr val="FCF38E"/>
              </a:gs>
            </a:gsLst>
            <a:lin ang="0" scaled="1"/>
            <a:tileRect/>
          </a:gradFill>
          <a:ln w="6350" cap="flat" cmpd="sng" algn="ctr">
            <a:solidFill>
              <a:srgbClr val="5B5A2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262626"/>
                </a:solidFill>
                <a:effectLst/>
                <a:latin typeface="Calibri"/>
              </a:rPr>
              <a:t>Example of a Tag &amp; Title menu. T4 and TM are visible. Temp Tag not visible.</a:t>
            </a:r>
            <a:br>
              <a:rPr lang="en-US" sz="900" dirty="0" smtClean="0">
                <a:solidFill>
                  <a:srgbClr val="262626"/>
                </a:solidFill>
                <a:effectLst/>
                <a:latin typeface="Calibri"/>
              </a:rPr>
            </a:br>
            <a:r>
              <a:rPr lang="en-US" sz="900" dirty="0" smtClean="0">
                <a:solidFill>
                  <a:srgbClr val="262626"/>
                </a:solidFill>
                <a:effectLst/>
                <a:latin typeface="Calibri"/>
              </a:rPr>
              <a:t/>
            </a:r>
            <a:br>
              <a:rPr lang="en-US" sz="900" dirty="0" smtClean="0">
                <a:solidFill>
                  <a:srgbClr val="262626"/>
                </a:solidFill>
                <a:effectLst/>
                <a:latin typeface="Calibri"/>
              </a:rPr>
            </a:br>
            <a:endParaRPr lang="en-US" sz="900" dirty="0">
              <a:solidFill>
                <a:srgbClr val="262626"/>
              </a:solidFill>
              <a:effectLst/>
              <a:latin typeface="Calibri"/>
            </a:endParaRPr>
          </a:p>
        </p:txBody>
      </p:sp>
      <p:grpSp>
        <p:nvGrpSpPr>
          <p:cNvPr id="26" name="Group 25"/>
          <p:cNvGrpSpPr/>
          <p:nvPr/>
        </p:nvGrpSpPr>
        <p:grpSpPr>
          <a:xfrm>
            <a:off x="2452419" y="868708"/>
            <a:ext cx="1971587" cy="1569702"/>
            <a:chOff x="2452419" y="960147"/>
            <a:chExt cx="1971587" cy="1569702"/>
          </a:xfrm>
        </p:grpSpPr>
        <p:grpSp>
          <p:nvGrpSpPr>
            <p:cNvPr id="24" name="Group 23"/>
            <p:cNvGrpSpPr/>
            <p:nvPr/>
          </p:nvGrpSpPr>
          <p:grpSpPr>
            <a:xfrm>
              <a:off x="2455858" y="960147"/>
              <a:ext cx="1505245" cy="993285"/>
              <a:chOff x="2455858" y="2118053"/>
              <a:chExt cx="1505245" cy="993285"/>
            </a:xfrm>
          </p:grpSpPr>
          <p:sp>
            <p:nvSpPr>
              <p:cNvPr id="37" name="Label"/>
              <p:cNvSpPr>
                <a:spLocks/>
              </p:cNvSpPr>
              <p:nvPr/>
            </p:nvSpPr>
            <p:spPr bwMode="auto">
              <a:xfrm>
                <a:off x="2834659" y="2532816"/>
                <a:ext cx="1084766"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New Title Tag Trnsfr</a:t>
                </a:r>
                <a:endParaRPr lang="en-US" sz="900" dirty="0">
                  <a:solidFill>
                    <a:srgbClr val="262626"/>
                  </a:solidFill>
                  <a:effectLst/>
                  <a:latin typeface="Calibri"/>
                </a:endParaRPr>
              </a:p>
            </p:txBody>
          </p:sp>
          <p:grpSp>
            <p:nvGrpSpPr>
              <p:cNvPr id="19" name="Group 18"/>
              <p:cNvGrpSpPr/>
              <p:nvPr/>
            </p:nvGrpSpPr>
            <p:grpSpPr>
              <a:xfrm>
                <a:off x="2455858" y="2118053"/>
                <a:ext cx="1505245" cy="993285"/>
                <a:chOff x="3467100" y="1010872"/>
                <a:chExt cx="1505245" cy="993285"/>
              </a:xfrm>
            </p:grpSpPr>
            <p:sp>
              <p:nvSpPr>
                <p:cNvPr id="31" name="Label"/>
                <p:cNvSpPr>
                  <a:spLocks/>
                </p:cNvSpPr>
                <p:nvPr/>
              </p:nvSpPr>
              <p:spPr bwMode="auto">
                <a:xfrm>
                  <a:off x="3467100" y="1010872"/>
                  <a:ext cx="1180946"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Title/Registration</a:t>
                  </a:r>
                  <a:endParaRPr lang="en-US" sz="1100" b="1" dirty="0">
                    <a:solidFill>
                      <a:srgbClr val="262626"/>
                    </a:solidFill>
                    <a:effectLst/>
                    <a:latin typeface="Calibri"/>
                  </a:endParaRPr>
                </a:p>
              </p:txBody>
            </p:sp>
            <p:grpSp>
              <p:nvGrpSpPr>
                <p:cNvPr id="2" name="Group 1"/>
                <p:cNvGrpSpPr/>
                <p:nvPr/>
              </p:nvGrpSpPr>
              <p:grpSpPr>
                <a:xfrm>
                  <a:off x="3467100" y="1231228"/>
                  <a:ext cx="1189454" cy="203932"/>
                  <a:chOff x="3467100" y="1325197"/>
                  <a:chExt cx="1189454" cy="203932"/>
                </a:xfrm>
              </p:grpSpPr>
              <p:sp>
                <p:nvSpPr>
                  <p:cNvPr id="36" name="Label"/>
                  <p:cNvSpPr>
                    <a:spLocks/>
                  </p:cNvSpPr>
                  <p:nvPr/>
                </p:nvSpPr>
                <p:spPr bwMode="auto">
                  <a:xfrm>
                    <a:off x="3845901" y="1325197"/>
                    <a:ext cx="810653"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New Title/Reg</a:t>
                    </a:r>
                    <a:endParaRPr lang="en-US" sz="900" dirty="0">
                      <a:solidFill>
                        <a:srgbClr val="262626"/>
                      </a:solidFill>
                      <a:effectLst/>
                      <a:latin typeface="Calibri"/>
                    </a:endParaRPr>
                  </a:p>
                </p:txBody>
              </p:sp>
              <p:sp>
                <p:nvSpPr>
                  <p:cNvPr id="40" name="Label"/>
                  <p:cNvSpPr>
                    <a:spLocks/>
                  </p:cNvSpPr>
                  <p:nvPr/>
                </p:nvSpPr>
                <p:spPr bwMode="auto">
                  <a:xfrm>
                    <a:off x="3467100" y="1325197"/>
                    <a:ext cx="25922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T1</a:t>
                    </a:r>
                    <a:endParaRPr lang="en-US" sz="900" dirty="0">
                      <a:solidFill>
                        <a:srgbClr val="262626"/>
                      </a:solidFill>
                      <a:effectLst/>
                      <a:latin typeface="Calibri"/>
                    </a:endParaRPr>
                  </a:p>
                </p:txBody>
              </p:sp>
            </p:grpSp>
            <p:sp>
              <p:nvSpPr>
                <p:cNvPr id="41" name="Label"/>
                <p:cNvSpPr>
                  <a:spLocks/>
                </p:cNvSpPr>
                <p:nvPr/>
              </p:nvSpPr>
              <p:spPr bwMode="auto">
                <a:xfrm>
                  <a:off x="3467601" y="1427963"/>
                  <a:ext cx="41791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T2/T3</a:t>
                  </a:r>
                  <a:endParaRPr lang="en-US" sz="900" dirty="0">
                    <a:solidFill>
                      <a:srgbClr val="262626"/>
                    </a:solidFill>
                    <a:effectLst/>
                    <a:latin typeface="Calibri"/>
                  </a:endParaRPr>
                </a:p>
              </p:txBody>
            </p:sp>
            <p:grpSp>
              <p:nvGrpSpPr>
                <p:cNvPr id="3" name="Group 2"/>
                <p:cNvGrpSpPr/>
                <p:nvPr/>
              </p:nvGrpSpPr>
              <p:grpSpPr>
                <a:xfrm>
                  <a:off x="3467548" y="1614913"/>
                  <a:ext cx="1504797" cy="203932"/>
                  <a:chOff x="3467548" y="1614913"/>
                  <a:chExt cx="1504797" cy="203932"/>
                </a:xfrm>
              </p:grpSpPr>
              <p:sp>
                <p:nvSpPr>
                  <p:cNvPr id="38" name="Label"/>
                  <p:cNvSpPr>
                    <a:spLocks/>
                  </p:cNvSpPr>
                  <p:nvPr/>
                </p:nvSpPr>
                <p:spPr bwMode="auto">
                  <a:xfrm>
                    <a:off x="3845901" y="1614913"/>
                    <a:ext cx="112644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New Title 30 Day Tag</a:t>
                    </a:r>
                    <a:endParaRPr lang="en-US" sz="900" dirty="0">
                      <a:solidFill>
                        <a:srgbClr val="262626"/>
                      </a:solidFill>
                      <a:effectLst/>
                      <a:latin typeface="Calibri"/>
                    </a:endParaRPr>
                  </a:p>
                </p:txBody>
              </p:sp>
              <p:sp>
                <p:nvSpPr>
                  <p:cNvPr id="43" name="Label"/>
                  <p:cNvSpPr>
                    <a:spLocks/>
                  </p:cNvSpPr>
                  <p:nvPr/>
                </p:nvSpPr>
                <p:spPr bwMode="auto">
                  <a:xfrm>
                    <a:off x="3467548" y="1614913"/>
                    <a:ext cx="25922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T4</a:t>
                    </a:r>
                    <a:endParaRPr lang="en-US" sz="900" dirty="0">
                      <a:solidFill>
                        <a:srgbClr val="262626"/>
                      </a:solidFill>
                      <a:effectLst/>
                      <a:latin typeface="Calibri"/>
                    </a:endParaRPr>
                  </a:p>
                </p:txBody>
              </p:sp>
            </p:grpSp>
            <p:cxnSp>
              <p:nvCxnSpPr>
                <p:cNvPr id="48" name="Straight Connector 47"/>
                <p:cNvCxnSpPr/>
                <p:nvPr/>
              </p:nvCxnSpPr>
              <p:spPr>
                <a:xfrm>
                  <a:off x="3550238" y="1219200"/>
                  <a:ext cx="1078758"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3467100" y="1800225"/>
                  <a:ext cx="974652" cy="203932"/>
                  <a:chOff x="3467548" y="1605388"/>
                  <a:chExt cx="974652" cy="203932"/>
                </a:xfrm>
              </p:grpSpPr>
              <p:sp>
                <p:nvSpPr>
                  <p:cNvPr id="73" name="Label"/>
                  <p:cNvSpPr>
                    <a:spLocks/>
                  </p:cNvSpPr>
                  <p:nvPr/>
                </p:nvSpPr>
                <p:spPr bwMode="auto">
                  <a:xfrm>
                    <a:off x="3846349" y="1605388"/>
                    <a:ext cx="595851"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Title Only</a:t>
                    </a:r>
                    <a:endParaRPr lang="en-US" sz="900" dirty="0">
                      <a:solidFill>
                        <a:srgbClr val="262626"/>
                      </a:solidFill>
                      <a:effectLst/>
                      <a:latin typeface="Calibri"/>
                    </a:endParaRPr>
                  </a:p>
                </p:txBody>
              </p:sp>
              <p:sp>
                <p:nvSpPr>
                  <p:cNvPr id="78" name="Label"/>
                  <p:cNvSpPr>
                    <a:spLocks/>
                  </p:cNvSpPr>
                  <p:nvPr/>
                </p:nvSpPr>
                <p:spPr bwMode="auto">
                  <a:xfrm>
                    <a:off x="3467548" y="1605388"/>
                    <a:ext cx="25922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T5</a:t>
                    </a:r>
                    <a:endParaRPr lang="en-US" sz="900" dirty="0">
                      <a:solidFill>
                        <a:srgbClr val="262626"/>
                      </a:solidFill>
                      <a:effectLst/>
                      <a:latin typeface="Calibri"/>
                    </a:endParaRPr>
                  </a:p>
                </p:txBody>
              </p:sp>
            </p:grpSp>
          </p:grpSp>
        </p:grpSp>
        <p:sp>
          <p:nvSpPr>
            <p:cNvPr id="85" name="Label"/>
            <p:cNvSpPr>
              <a:spLocks/>
            </p:cNvSpPr>
            <p:nvPr/>
          </p:nvSpPr>
          <p:spPr bwMode="auto">
            <a:xfrm>
              <a:off x="2834294" y="1949373"/>
              <a:ext cx="558981"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New Reg</a:t>
              </a:r>
              <a:endParaRPr lang="en-US" sz="900" dirty="0">
                <a:solidFill>
                  <a:srgbClr val="262626"/>
                </a:solidFill>
                <a:effectLst/>
                <a:latin typeface="Calibri"/>
              </a:endParaRPr>
            </a:p>
          </p:txBody>
        </p:sp>
        <p:sp>
          <p:nvSpPr>
            <p:cNvPr id="86" name="Label"/>
            <p:cNvSpPr>
              <a:spLocks/>
            </p:cNvSpPr>
            <p:nvPr/>
          </p:nvSpPr>
          <p:spPr bwMode="auto">
            <a:xfrm>
              <a:off x="2452419" y="1949373"/>
              <a:ext cx="28166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NR</a:t>
              </a:r>
              <a:endParaRPr lang="en-US" sz="900" dirty="0">
                <a:solidFill>
                  <a:srgbClr val="262626"/>
                </a:solidFill>
                <a:effectLst/>
                <a:latin typeface="Calibri"/>
              </a:endParaRPr>
            </a:p>
          </p:txBody>
        </p:sp>
        <p:sp>
          <p:nvSpPr>
            <p:cNvPr id="87" name="Label"/>
            <p:cNvSpPr>
              <a:spLocks/>
            </p:cNvSpPr>
            <p:nvPr/>
          </p:nvSpPr>
          <p:spPr bwMode="auto">
            <a:xfrm>
              <a:off x="2834294" y="2133706"/>
              <a:ext cx="158971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Standard Registration Renewal</a:t>
              </a:r>
              <a:endParaRPr lang="en-US" sz="900" dirty="0">
                <a:solidFill>
                  <a:srgbClr val="262626"/>
                </a:solidFill>
                <a:effectLst/>
                <a:latin typeface="Calibri"/>
              </a:endParaRPr>
            </a:p>
          </p:txBody>
        </p:sp>
        <p:sp>
          <p:nvSpPr>
            <p:cNvPr id="91" name="Label"/>
            <p:cNvSpPr>
              <a:spLocks/>
            </p:cNvSpPr>
            <p:nvPr/>
          </p:nvSpPr>
          <p:spPr bwMode="auto">
            <a:xfrm>
              <a:off x="2452419" y="2133706"/>
              <a:ext cx="26082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SR</a:t>
              </a:r>
              <a:endParaRPr lang="en-US" sz="900" dirty="0">
                <a:solidFill>
                  <a:srgbClr val="262626"/>
                </a:solidFill>
                <a:effectLst/>
                <a:latin typeface="Calibri"/>
              </a:endParaRPr>
            </a:p>
          </p:txBody>
        </p:sp>
        <p:sp>
          <p:nvSpPr>
            <p:cNvPr id="92" name="Label"/>
            <p:cNvSpPr>
              <a:spLocks/>
            </p:cNvSpPr>
            <p:nvPr/>
          </p:nvSpPr>
          <p:spPr bwMode="auto">
            <a:xfrm>
              <a:off x="2835186" y="2325917"/>
              <a:ext cx="88759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Title 30 Day Tag</a:t>
              </a:r>
              <a:endParaRPr lang="en-US" sz="900" dirty="0">
                <a:solidFill>
                  <a:srgbClr val="262626"/>
                </a:solidFill>
                <a:effectLst/>
                <a:latin typeface="Calibri"/>
              </a:endParaRPr>
            </a:p>
          </p:txBody>
        </p:sp>
        <p:sp>
          <p:nvSpPr>
            <p:cNvPr id="94" name="Label"/>
            <p:cNvSpPr>
              <a:spLocks/>
            </p:cNvSpPr>
            <p:nvPr/>
          </p:nvSpPr>
          <p:spPr bwMode="auto">
            <a:xfrm>
              <a:off x="2453311" y="2325917"/>
              <a:ext cx="300898"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TM</a:t>
              </a:r>
              <a:endParaRPr lang="en-US" sz="900" dirty="0">
                <a:solidFill>
                  <a:srgbClr val="262626"/>
                </a:solidFill>
                <a:effectLst/>
                <a:latin typeface="Calibri"/>
              </a:endParaRPr>
            </a:p>
          </p:txBody>
        </p:sp>
      </p:grpSp>
    </p:spTree>
    <p:extLst>
      <p:ext uri="{BB962C8B-B14F-4D97-AF65-F5344CB8AC3E}">
        <p14:creationId xmlns:p14="http://schemas.microsoft.com/office/powerpoint/2010/main" val="3621684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13" y="514350"/>
            <a:ext cx="9144001" cy="344488"/>
          </a:xfrm>
          <a:prstGeom prst="rect">
            <a:avLst/>
          </a:prstGeom>
          <a:solidFill>
            <a:srgbClr val="0655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5" name="TextBox 11"/>
          <p:cNvSpPr txBox="1">
            <a:spLocks noChangeArrowheads="1"/>
          </p:cNvSpPr>
          <p:nvPr/>
        </p:nvSpPr>
        <p:spPr bwMode="auto">
          <a:xfrm>
            <a:off x="76200" y="577850"/>
            <a:ext cx="750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u="sng">
                <a:solidFill>
                  <a:schemeClr val="tx1"/>
                </a:solidFill>
                <a:latin typeface="Arial" charset="0"/>
              </a:defRPr>
            </a:lvl1pPr>
            <a:lvl2pPr marL="742950" indent="-285750">
              <a:defRPr sz="800" u="sng">
                <a:solidFill>
                  <a:schemeClr val="tx1"/>
                </a:solidFill>
                <a:latin typeface="Arial" charset="0"/>
              </a:defRPr>
            </a:lvl2pPr>
            <a:lvl3pPr marL="1143000" indent="-228600">
              <a:defRPr sz="800" u="sng">
                <a:solidFill>
                  <a:schemeClr val="tx1"/>
                </a:solidFill>
                <a:latin typeface="Arial" charset="0"/>
              </a:defRPr>
            </a:lvl3pPr>
            <a:lvl4pPr marL="1600200" indent="-228600">
              <a:defRPr sz="800" u="sng">
                <a:solidFill>
                  <a:schemeClr val="tx1"/>
                </a:solidFill>
                <a:latin typeface="Arial" charset="0"/>
              </a:defRPr>
            </a:lvl4pPr>
            <a:lvl5pPr marL="2057400" indent="-228600">
              <a:defRPr sz="800" u="sng">
                <a:solidFill>
                  <a:schemeClr val="tx1"/>
                </a:solidFill>
                <a:latin typeface="Arial" charset="0"/>
              </a:defRPr>
            </a:lvl5pPr>
            <a:lvl6pPr marL="2514600" indent="-228600" algn="ctr" eaLnBrk="0" fontAlgn="base" hangingPunct="0">
              <a:spcBef>
                <a:spcPct val="0"/>
              </a:spcBef>
              <a:spcAft>
                <a:spcPct val="0"/>
              </a:spcAft>
              <a:defRPr sz="800" u="sng">
                <a:solidFill>
                  <a:schemeClr val="tx1"/>
                </a:solidFill>
                <a:latin typeface="Arial" charset="0"/>
              </a:defRPr>
            </a:lvl6pPr>
            <a:lvl7pPr marL="2971800" indent="-228600" algn="ctr" eaLnBrk="0" fontAlgn="base" hangingPunct="0">
              <a:spcBef>
                <a:spcPct val="0"/>
              </a:spcBef>
              <a:spcAft>
                <a:spcPct val="0"/>
              </a:spcAft>
              <a:defRPr sz="800" u="sng">
                <a:solidFill>
                  <a:schemeClr val="tx1"/>
                </a:solidFill>
                <a:latin typeface="Arial" charset="0"/>
              </a:defRPr>
            </a:lvl7pPr>
            <a:lvl8pPr marL="3429000" indent="-228600" algn="ctr" eaLnBrk="0" fontAlgn="base" hangingPunct="0">
              <a:spcBef>
                <a:spcPct val="0"/>
              </a:spcBef>
              <a:spcAft>
                <a:spcPct val="0"/>
              </a:spcAft>
              <a:defRPr sz="800" u="sng">
                <a:solidFill>
                  <a:schemeClr val="tx1"/>
                </a:solidFill>
                <a:latin typeface="Arial" charset="0"/>
              </a:defRPr>
            </a:lvl8pPr>
            <a:lvl9pPr marL="3886200" indent="-228600" algn="ctr" eaLnBrk="0" fontAlgn="base" hangingPunct="0">
              <a:spcBef>
                <a:spcPct val="0"/>
              </a:spcBef>
              <a:spcAft>
                <a:spcPct val="0"/>
              </a:spcAft>
              <a:defRPr sz="800" u="sng">
                <a:solidFill>
                  <a:schemeClr val="tx1"/>
                </a:solidFill>
                <a:latin typeface="Arial" charset="0"/>
              </a:defRPr>
            </a:lvl9pPr>
          </a:lstStyle>
          <a:p>
            <a:pPr>
              <a:defRPr/>
            </a:pPr>
            <a:r>
              <a:rPr lang="en-US" b="1" u="none" dirty="0" smtClean="0">
                <a:solidFill>
                  <a:srgbClr val="DFD9D9"/>
                </a:solidFill>
                <a:ea typeface="Verdana" pitchFamily="34" charset="0"/>
                <a:cs typeface="Arial" charset="0"/>
              </a:rPr>
              <a:t>Company:</a:t>
            </a:r>
          </a:p>
        </p:txBody>
      </p:sp>
      <p:sp>
        <p:nvSpPr>
          <p:cNvPr id="6" name="Menubar"/>
          <p:cNvSpPr>
            <a:spLocks/>
          </p:cNvSpPr>
          <p:nvPr/>
        </p:nvSpPr>
        <p:spPr bwMode="auto">
          <a:xfrm>
            <a:off x="2293938" y="544513"/>
            <a:ext cx="4945062" cy="263525"/>
          </a:xfrm>
          <a:prstGeom prst="rect">
            <a:avLst/>
          </a:prstGeom>
          <a:noFill/>
          <a:ln w="6350"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360000">
              <a:defRPr/>
            </a:pPr>
            <a:r>
              <a:rPr lang="en-US" sz="1050" b="1" u="none" dirty="0" smtClean="0">
                <a:solidFill>
                  <a:schemeClr val="bg1"/>
                </a:solidFill>
                <a:latin typeface="Calibri"/>
              </a:rPr>
              <a:t>New Transaction            </a:t>
            </a:r>
            <a:r>
              <a:rPr lang="en-US" sz="1050" u="none" dirty="0" smtClean="0">
                <a:solidFill>
                  <a:schemeClr val="bg1"/>
                </a:solidFill>
                <a:latin typeface="Calibri"/>
              </a:rPr>
              <a:t>Manage</a:t>
            </a:r>
            <a:r>
              <a:rPr lang="en-US" sz="1050" u="none" dirty="0" smtClean="0">
                <a:solidFill>
                  <a:schemeClr val="tx1"/>
                </a:solidFill>
                <a:latin typeface="Calibri"/>
              </a:rPr>
              <a:t>             </a:t>
            </a:r>
            <a:r>
              <a:rPr lang="en-US" sz="1050" u="none" dirty="0" smtClean="0">
                <a:solidFill>
                  <a:schemeClr val="bg1"/>
                </a:solidFill>
                <a:latin typeface="Calibri"/>
              </a:rPr>
              <a:t>Reports</a:t>
            </a:r>
            <a:r>
              <a:rPr lang="en-US" sz="1050" u="none" dirty="0" smtClean="0">
                <a:solidFill>
                  <a:schemeClr val="tx1"/>
                </a:solidFill>
                <a:latin typeface="Calibri"/>
              </a:rPr>
              <a:t>      </a:t>
            </a:r>
            <a:r>
              <a:rPr lang="en-US" sz="1050" u="none" dirty="0" smtClean="0">
                <a:solidFill>
                  <a:schemeClr val="bg1"/>
                </a:solidFill>
                <a:latin typeface="Calibri"/>
              </a:rPr>
              <a:t>Utilities</a:t>
            </a:r>
            <a:r>
              <a:rPr lang="en-US" sz="1050" u="none" dirty="0" smtClean="0">
                <a:solidFill>
                  <a:schemeClr val="tx1"/>
                </a:solidFill>
                <a:latin typeface="Calibri"/>
              </a:rPr>
              <a:t>          </a:t>
            </a:r>
            <a:r>
              <a:rPr lang="en-US" sz="1050" u="none" dirty="0" smtClean="0">
                <a:solidFill>
                  <a:schemeClr val="bg1"/>
                </a:solidFill>
                <a:latin typeface="Calibri"/>
              </a:rPr>
              <a:t>Help</a:t>
            </a:r>
            <a:endParaRPr lang="en-US" sz="1050" u="none" dirty="0">
              <a:solidFill>
                <a:schemeClr val="bg1"/>
              </a:solidFill>
              <a:latin typeface="Calibri"/>
            </a:endParaRPr>
          </a:p>
        </p:txBody>
      </p:sp>
      <p:sp>
        <p:nvSpPr>
          <p:cNvPr id="7" name="Arrow"/>
          <p:cNvSpPr>
            <a:spLocks/>
          </p:cNvSpPr>
          <p:nvPr/>
        </p:nvSpPr>
        <p:spPr bwMode="auto">
          <a:xfrm rot="5400000">
            <a:off x="3339306"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8" name="Arrow"/>
          <p:cNvSpPr>
            <a:spLocks/>
          </p:cNvSpPr>
          <p:nvPr/>
        </p:nvSpPr>
        <p:spPr bwMode="auto">
          <a:xfrm rot="5400000">
            <a:off x="4145756"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10" name="Arrow"/>
          <p:cNvSpPr>
            <a:spLocks/>
          </p:cNvSpPr>
          <p:nvPr/>
        </p:nvSpPr>
        <p:spPr bwMode="auto">
          <a:xfrm rot="5400000">
            <a:off x="6122194"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11" name="Text Box"/>
          <p:cNvSpPr>
            <a:spLocks/>
          </p:cNvSpPr>
          <p:nvPr>
            <p:custDataLst>
              <p:tags r:id="rId1"/>
            </p:custDataLst>
          </p:nvPr>
        </p:nvSpPr>
        <p:spPr bwMode="auto">
          <a:xfrm>
            <a:off x="762000" y="585788"/>
            <a:ext cx="1173162" cy="20002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2000" tIns="32400" rIns="162000" bIns="3240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sz="900" u="none" dirty="0" smtClean="0">
                <a:solidFill>
                  <a:srgbClr val="262626"/>
                </a:solidFill>
                <a:latin typeface="Calibri" pitchFamily="34" charset="0"/>
                <a:cs typeface="Calibri" pitchFamily="34" charset="0"/>
              </a:rPr>
              <a:t>Dealership ABC</a:t>
            </a:r>
            <a:endParaRPr lang="en-US" sz="900" u="none" dirty="0">
              <a:solidFill>
                <a:srgbClr val="262626"/>
              </a:solidFill>
              <a:latin typeface="Calibri" pitchFamily="34" charset="0"/>
              <a:cs typeface="Calibri" pitchFamily="34" charset="0"/>
            </a:endParaRPr>
          </a:p>
        </p:txBody>
      </p:sp>
      <p:sp>
        <p:nvSpPr>
          <p:cNvPr id="12" name="Drop-Down Arrow Box"/>
          <p:cNvSpPr>
            <a:spLocks/>
          </p:cNvSpPr>
          <p:nvPr>
            <p:custDataLst>
              <p:tags r:id="rId2"/>
            </p:custDataLst>
          </p:nvPr>
        </p:nvSpPr>
        <p:spPr bwMode="auto">
          <a:xfrm>
            <a:off x="1816100" y="585788"/>
            <a:ext cx="165100" cy="200025"/>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2000" tIns="32400" rIns="162000" bIns="3240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en-US" sz="900" dirty="0">
              <a:solidFill>
                <a:srgbClr val="262626"/>
              </a:solidFill>
              <a:latin typeface="Calibri" pitchFamily="34" charset="0"/>
              <a:cs typeface="Calibri" pitchFamily="34" charset="0"/>
            </a:endParaRPr>
          </a:p>
        </p:txBody>
      </p:sp>
      <p:sp>
        <p:nvSpPr>
          <p:cNvPr id="13" name="Drop-Down Arrow"/>
          <p:cNvSpPr/>
          <p:nvPr>
            <p:custDataLst>
              <p:tags r:id="rId3"/>
            </p:custDataLst>
          </p:nvPr>
        </p:nvSpPr>
        <p:spPr bwMode="auto">
          <a:xfrm rot="10800000">
            <a:off x="1860550" y="654050"/>
            <a:ext cx="74613" cy="63500"/>
          </a:xfrm>
          <a:prstGeom prst="triangle">
            <a:avLst/>
          </a:prstGeom>
          <a:solidFill>
            <a:schemeClr val="bg1"/>
          </a:solidFill>
          <a:ln w="63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dirty="0">
              <a:solidFill>
                <a:srgbClr val="262626"/>
              </a:solidFill>
              <a:latin typeface="Calibri" pitchFamily="34" charset="0"/>
              <a:cs typeface="Calibri" pitchFamily="34" charset="0"/>
            </a:endParaRPr>
          </a:p>
        </p:txBody>
      </p:sp>
      <p:pic>
        <p:nvPicPr>
          <p:cNvPr id="14"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5" y="-17463"/>
            <a:ext cx="2889250" cy="514351"/>
          </a:xfrm>
          <a:prstGeom prst="rect">
            <a:avLst/>
          </a:prstGeom>
          <a:noFill/>
          <a:ln>
            <a:noFill/>
          </a:ln>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175" algn="ctr">
                <a:solidFill>
                  <a:srgbClr val="DDDDDD"/>
                </a:solidFill>
                <a:miter lim="800000"/>
                <a:headEnd/>
                <a:tailEnd/>
              </a14:hiddenLine>
            </a:ext>
          </a:extLst>
        </p:spPr>
      </p:pic>
      <p:sp>
        <p:nvSpPr>
          <p:cNvPr id="16" name="Menubar"/>
          <p:cNvSpPr>
            <a:spLocks/>
          </p:cNvSpPr>
          <p:nvPr/>
        </p:nvSpPr>
        <p:spPr bwMode="auto">
          <a:xfrm>
            <a:off x="7096125" y="544513"/>
            <a:ext cx="2033588" cy="263525"/>
          </a:xfrm>
          <a:prstGeom prst="rect">
            <a:avLst/>
          </a:prstGeom>
          <a:noFill/>
          <a:ln w="6350"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360000">
              <a:defRPr/>
            </a:pPr>
            <a:r>
              <a:rPr lang="en-US" sz="900" u="none" dirty="0" smtClean="0">
                <a:solidFill>
                  <a:schemeClr val="bg1"/>
                </a:solidFill>
                <a:latin typeface="Calibri"/>
              </a:rPr>
              <a:t>User: ALLECH12 [USERNAME] | logout</a:t>
            </a:r>
            <a:endParaRPr lang="en-US" sz="900" u="none" dirty="0">
              <a:solidFill>
                <a:schemeClr val="bg1"/>
              </a:solidFill>
              <a:latin typeface="Calibri"/>
            </a:endParaRPr>
          </a:p>
        </p:txBody>
      </p:sp>
      <p:sp>
        <p:nvSpPr>
          <p:cNvPr id="28" name="Label"/>
          <p:cNvSpPr>
            <a:spLocks/>
          </p:cNvSpPr>
          <p:nvPr/>
        </p:nvSpPr>
        <p:spPr bwMode="auto">
          <a:xfrm>
            <a:off x="3200400" y="221883"/>
            <a:ext cx="1811760"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smtClean="0">
                <a:solidFill>
                  <a:srgbClr val="262626"/>
                </a:solidFill>
                <a:effectLst/>
                <a:latin typeface="Calibri"/>
              </a:rPr>
              <a:t>Salvage Transaction Menu</a:t>
            </a:r>
            <a:endParaRPr lang="en-US" sz="1200" b="1" dirty="0">
              <a:solidFill>
                <a:srgbClr val="262626"/>
              </a:solidFill>
              <a:effectLst/>
              <a:latin typeface="Calibri"/>
            </a:endParaRPr>
          </a:p>
        </p:txBody>
      </p:sp>
      <p:sp>
        <p:nvSpPr>
          <p:cNvPr id="93" name="Sticky Note"/>
          <p:cNvSpPr>
            <a:spLocks/>
          </p:cNvSpPr>
          <p:nvPr/>
        </p:nvSpPr>
        <p:spPr bwMode="auto">
          <a:xfrm>
            <a:off x="1441450" y="3154683"/>
            <a:ext cx="4644318" cy="936104"/>
          </a:xfrm>
          <a:prstGeom prst="foldedCorner">
            <a:avLst/>
          </a:prstGeom>
          <a:gradFill flip="none" rotWithShape="1">
            <a:gsLst>
              <a:gs pos="0">
                <a:srgbClr val="FFFF99"/>
              </a:gs>
              <a:gs pos="100000">
                <a:srgbClr val="FCF38E"/>
              </a:gs>
            </a:gsLst>
            <a:lin ang="0" scaled="1"/>
            <a:tileRect/>
          </a:gradFill>
          <a:ln w="6350" cap="flat" cmpd="sng" algn="ctr">
            <a:solidFill>
              <a:srgbClr val="5B5A2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262626"/>
                </a:solidFill>
                <a:effectLst/>
                <a:latin typeface="Calibri"/>
              </a:rPr>
              <a:t>Example of a Salvage menu</a:t>
            </a:r>
            <a:r>
              <a:rPr lang="en-US" sz="900" dirty="0" smtClean="0">
                <a:solidFill>
                  <a:srgbClr val="262626"/>
                </a:solidFill>
                <a:effectLst/>
                <a:latin typeface="Calibri"/>
              </a:rPr>
              <a:t>.</a:t>
            </a:r>
          </a:p>
          <a:p>
            <a:pPr algn="ctr"/>
            <a:r>
              <a:rPr lang="en-US" sz="900" dirty="0" smtClean="0">
                <a:solidFill>
                  <a:srgbClr val="262626"/>
                </a:solidFill>
                <a:effectLst/>
                <a:latin typeface="Calibri"/>
              </a:rPr>
              <a:t> </a:t>
            </a:r>
            <a:r>
              <a:rPr lang="en-US" sz="900" dirty="0" smtClean="0">
                <a:solidFill>
                  <a:srgbClr val="262626"/>
                </a:solidFill>
                <a:effectLst/>
                <a:latin typeface="Calibri"/>
              </a:rPr>
              <a:t/>
            </a:r>
            <a:br>
              <a:rPr lang="en-US" sz="900" dirty="0" smtClean="0">
                <a:solidFill>
                  <a:srgbClr val="262626"/>
                </a:solidFill>
                <a:effectLst/>
                <a:latin typeface="Calibri"/>
              </a:rPr>
            </a:br>
            <a:r>
              <a:rPr lang="en-US" sz="900" dirty="0" smtClean="0">
                <a:solidFill>
                  <a:srgbClr val="262626"/>
                </a:solidFill>
                <a:effectLst/>
                <a:latin typeface="Calibri"/>
              </a:rPr>
              <a:t>Do not make this a megamenu.</a:t>
            </a:r>
          </a:p>
          <a:p>
            <a:pPr algn="ctr"/>
            <a:r>
              <a:rPr lang="en-US" sz="900" dirty="0" smtClean="0">
                <a:solidFill>
                  <a:srgbClr val="262626"/>
                </a:solidFill>
                <a:latin typeface="Calibri"/>
              </a:rPr>
              <a:t>Ensure proper size of box. Note: PowerPoint wouldn’t let me draw an appropriately sized box.</a:t>
            </a:r>
            <a:r>
              <a:rPr lang="en-US" sz="900" dirty="0" smtClean="0">
                <a:solidFill>
                  <a:srgbClr val="262626"/>
                </a:solidFill>
                <a:effectLst/>
                <a:latin typeface="Calibri"/>
              </a:rPr>
              <a:t> </a:t>
            </a:r>
            <a:endParaRPr lang="en-US" sz="900" dirty="0">
              <a:solidFill>
                <a:srgbClr val="262626"/>
              </a:solidFill>
              <a:effectLst/>
              <a:latin typeface="Calibri"/>
            </a:endParaRPr>
          </a:p>
        </p:txBody>
      </p:sp>
      <p:grpSp>
        <p:nvGrpSpPr>
          <p:cNvPr id="56" name="Ribbon"/>
          <p:cNvGrpSpPr/>
          <p:nvPr>
            <p:custDataLst>
              <p:tags r:id="rId4"/>
            </p:custDataLst>
          </p:nvPr>
        </p:nvGrpSpPr>
        <p:grpSpPr>
          <a:xfrm>
            <a:off x="2325010" y="585950"/>
            <a:ext cx="2705100" cy="1014267"/>
            <a:chOff x="789969" y="5733253"/>
            <a:chExt cx="36977872" cy="792093"/>
          </a:xfrm>
        </p:grpSpPr>
        <p:sp>
          <p:nvSpPr>
            <p:cNvPr id="57" name="Panel"/>
            <p:cNvSpPr>
              <a:spLocks/>
            </p:cNvSpPr>
            <p:nvPr>
              <p:custDataLst>
                <p:tags r:id="rId5"/>
              </p:custDataLst>
            </p:nvPr>
          </p:nvSpPr>
          <p:spPr bwMode="auto">
            <a:xfrm>
              <a:off x="789969" y="5901977"/>
              <a:ext cx="36977872" cy="623369"/>
            </a:xfrm>
            <a:prstGeom prst="rect">
              <a:avLst/>
            </a:prstGeom>
            <a:solidFill>
              <a:schemeClr val="bg1"/>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sp>
          <p:nvSpPr>
            <p:cNvPr id="58" name="File Tab"/>
            <p:cNvSpPr/>
            <p:nvPr>
              <p:custDataLst>
                <p:tags r:id="rId6"/>
              </p:custDataLst>
            </p:nvPr>
          </p:nvSpPr>
          <p:spPr>
            <a:xfrm>
              <a:off x="789969" y="5733253"/>
              <a:ext cx="15423919" cy="16870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dirty="0">
                <a:solidFill>
                  <a:schemeClr val="bg1"/>
                </a:solidFill>
                <a:latin typeface="Calibri" pitchFamily="34" charset="0"/>
                <a:cs typeface="Calibri" pitchFamily="34" charset="0"/>
              </a:endParaRPr>
            </a:p>
          </p:txBody>
        </p:sp>
      </p:grpSp>
      <p:grpSp>
        <p:nvGrpSpPr>
          <p:cNvPr id="17" name="Group 16"/>
          <p:cNvGrpSpPr/>
          <p:nvPr/>
        </p:nvGrpSpPr>
        <p:grpSpPr>
          <a:xfrm>
            <a:off x="2407696" y="868708"/>
            <a:ext cx="1249914" cy="609051"/>
            <a:chOff x="4876800" y="1219749"/>
            <a:chExt cx="1249914" cy="609051"/>
          </a:xfrm>
        </p:grpSpPr>
        <p:grpSp>
          <p:nvGrpSpPr>
            <p:cNvPr id="39" name="Group 38"/>
            <p:cNvGrpSpPr/>
            <p:nvPr/>
          </p:nvGrpSpPr>
          <p:grpSpPr>
            <a:xfrm>
              <a:off x="4876800" y="1219749"/>
              <a:ext cx="1249914" cy="203932"/>
              <a:chOff x="3467100" y="1315672"/>
              <a:chExt cx="1249914" cy="203932"/>
            </a:xfrm>
          </p:grpSpPr>
          <p:sp>
            <p:nvSpPr>
              <p:cNvPr id="46" name="Label"/>
              <p:cNvSpPr>
                <a:spLocks/>
              </p:cNvSpPr>
              <p:nvPr/>
            </p:nvSpPr>
            <p:spPr bwMode="auto">
              <a:xfrm>
                <a:off x="3685147" y="1315672"/>
                <a:ext cx="103186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Standalone Inquiry</a:t>
                </a:r>
                <a:endParaRPr lang="en-US" sz="900" dirty="0">
                  <a:solidFill>
                    <a:srgbClr val="262626"/>
                  </a:solidFill>
                  <a:effectLst/>
                  <a:latin typeface="Calibri"/>
                </a:endParaRPr>
              </a:p>
            </p:txBody>
          </p:sp>
          <p:sp>
            <p:nvSpPr>
              <p:cNvPr id="47" name="Label"/>
              <p:cNvSpPr>
                <a:spLocks/>
              </p:cNvSpPr>
              <p:nvPr/>
            </p:nvSpPr>
            <p:spPr bwMode="auto">
              <a:xfrm>
                <a:off x="3467100" y="1315672"/>
                <a:ext cx="22716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SI</a:t>
                </a:r>
                <a:endParaRPr lang="en-US" sz="900" dirty="0">
                  <a:solidFill>
                    <a:srgbClr val="262626"/>
                  </a:solidFill>
                  <a:effectLst/>
                  <a:latin typeface="Calibri"/>
                </a:endParaRPr>
              </a:p>
            </p:txBody>
          </p:sp>
        </p:grpSp>
        <p:grpSp>
          <p:nvGrpSpPr>
            <p:cNvPr id="50" name="Group 49"/>
            <p:cNvGrpSpPr/>
            <p:nvPr/>
          </p:nvGrpSpPr>
          <p:grpSpPr>
            <a:xfrm>
              <a:off x="4876800" y="1423132"/>
              <a:ext cx="1041524" cy="203932"/>
              <a:chOff x="3467100" y="1315672"/>
              <a:chExt cx="1041524" cy="203932"/>
            </a:xfrm>
          </p:grpSpPr>
          <p:sp>
            <p:nvSpPr>
              <p:cNvPr id="52" name="Label"/>
              <p:cNvSpPr>
                <a:spLocks/>
              </p:cNvSpPr>
              <p:nvPr/>
            </p:nvSpPr>
            <p:spPr bwMode="auto">
              <a:xfrm>
                <a:off x="3685147" y="1315672"/>
                <a:ext cx="82347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Duplicate Title</a:t>
                </a:r>
                <a:endParaRPr lang="en-US" sz="900" dirty="0">
                  <a:solidFill>
                    <a:srgbClr val="262626"/>
                  </a:solidFill>
                  <a:effectLst/>
                  <a:latin typeface="Calibri"/>
                </a:endParaRPr>
              </a:p>
            </p:txBody>
          </p:sp>
          <p:sp>
            <p:nvSpPr>
              <p:cNvPr id="53" name="Label"/>
              <p:cNvSpPr>
                <a:spLocks/>
              </p:cNvSpPr>
              <p:nvPr/>
            </p:nvSpPr>
            <p:spPr bwMode="auto">
              <a:xfrm>
                <a:off x="3467100" y="1315672"/>
                <a:ext cx="27204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DT</a:t>
                </a:r>
                <a:endParaRPr lang="en-US" sz="900" dirty="0">
                  <a:solidFill>
                    <a:srgbClr val="262626"/>
                  </a:solidFill>
                  <a:effectLst/>
                  <a:latin typeface="Calibri"/>
                </a:endParaRPr>
              </a:p>
            </p:txBody>
          </p:sp>
        </p:grpSp>
        <p:grpSp>
          <p:nvGrpSpPr>
            <p:cNvPr id="88" name="Group 87"/>
            <p:cNvGrpSpPr/>
            <p:nvPr/>
          </p:nvGrpSpPr>
          <p:grpSpPr>
            <a:xfrm>
              <a:off x="4877692" y="1624868"/>
              <a:ext cx="717717" cy="203932"/>
              <a:chOff x="3467100" y="1315672"/>
              <a:chExt cx="717717" cy="203932"/>
            </a:xfrm>
          </p:grpSpPr>
          <p:sp>
            <p:nvSpPr>
              <p:cNvPr id="89" name="Label"/>
              <p:cNvSpPr>
                <a:spLocks/>
              </p:cNvSpPr>
              <p:nvPr/>
            </p:nvSpPr>
            <p:spPr bwMode="auto">
              <a:xfrm>
                <a:off x="3685147" y="1315672"/>
                <a:ext cx="49967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Salvage</a:t>
                </a:r>
                <a:endParaRPr lang="en-US" sz="900" dirty="0">
                  <a:solidFill>
                    <a:srgbClr val="262626"/>
                  </a:solidFill>
                  <a:effectLst/>
                  <a:latin typeface="Calibri"/>
                </a:endParaRPr>
              </a:p>
            </p:txBody>
          </p:sp>
          <p:sp>
            <p:nvSpPr>
              <p:cNvPr id="90" name="Label"/>
              <p:cNvSpPr>
                <a:spLocks/>
              </p:cNvSpPr>
              <p:nvPr/>
            </p:nvSpPr>
            <p:spPr bwMode="auto">
              <a:xfrm>
                <a:off x="3467100" y="1315672"/>
                <a:ext cx="26563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SA</a:t>
                </a:r>
                <a:endParaRPr lang="en-US" sz="900" dirty="0">
                  <a:solidFill>
                    <a:srgbClr val="262626"/>
                  </a:solidFill>
                  <a:effectLst/>
                  <a:latin typeface="Calibri"/>
                </a:endParaRPr>
              </a:p>
            </p:txBody>
          </p:sp>
        </p:grpSp>
      </p:grpSp>
    </p:spTree>
    <p:extLst>
      <p:ext uri="{BB962C8B-B14F-4D97-AF65-F5344CB8AC3E}">
        <p14:creationId xmlns:p14="http://schemas.microsoft.com/office/powerpoint/2010/main" val="330099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13" y="514350"/>
            <a:ext cx="9144001" cy="344488"/>
          </a:xfrm>
          <a:prstGeom prst="rect">
            <a:avLst/>
          </a:prstGeom>
          <a:solidFill>
            <a:srgbClr val="0655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5" name="TextBox 11"/>
          <p:cNvSpPr txBox="1">
            <a:spLocks noChangeArrowheads="1"/>
          </p:cNvSpPr>
          <p:nvPr/>
        </p:nvSpPr>
        <p:spPr bwMode="auto">
          <a:xfrm>
            <a:off x="76200" y="577850"/>
            <a:ext cx="750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u="sng">
                <a:solidFill>
                  <a:schemeClr val="tx1"/>
                </a:solidFill>
                <a:latin typeface="Arial" charset="0"/>
              </a:defRPr>
            </a:lvl1pPr>
            <a:lvl2pPr marL="742950" indent="-285750">
              <a:defRPr sz="800" u="sng">
                <a:solidFill>
                  <a:schemeClr val="tx1"/>
                </a:solidFill>
                <a:latin typeface="Arial" charset="0"/>
              </a:defRPr>
            </a:lvl2pPr>
            <a:lvl3pPr marL="1143000" indent="-228600">
              <a:defRPr sz="800" u="sng">
                <a:solidFill>
                  <a:schemeClr val="tx1"/>
                </a:solidFill>
                <a:latin typeface="Arial" charset="0"/>
              </a:defRPr>
            </a:lvl3pPr>
            <a:lvl4pPr marL="1600200" indent="-228600">
              <a:defRPr sz="800" u="sng">
                <a:solidFill>
                  <a:schemeClr val="tx1"/>
                </a:solidFill>
                <a:latin typeface="Arial" charset="0"/>
              </a:defRPr>
            </a:lvl4pPr>
            <a:lvl5pPr marL="2057400" indent="-228600">
              <a:defRPr sz="800" u="sng">
                <a:solidFill>
                  <a:schemeClr val="tx1"/>
                </a:solidFill>
                <a:latin typeface="Arial" charset="0"/>
              </a:defRPr>
            </a:lvl5pPr>
            <a:lvl6pPr marL="2514600" indent="-228600" algn="ctr" eaLnBrk="0" fontAlgn="base" hangingPunct="0">
              <a:spcBef>
                <a:spcPct val="0"/>
              </a:spcBef>
              <a:spcAft>
                <a:spcPct val="0"/>
              </a:spcAft>
              <a:defRPr sz="800" u="sng">
                <a:solidFill>
                  <a:schemeClr val="tx1"/>
                </a:solidFill>
                <a:latin typeface="Arial" charset="0"/>
              </a:defRPr>
            </a:lvl6pPr>
            <a:lvl7pPr marL="2971800" indent="-228600" algn="ctr" eaLnBrk="0" fontAlgn="base" hangingPunct="0">
              <a:spcBef>
                <a:spcPct val="0"/>
              </a:spcBef>
              <a:spcAft>
                <a:spcPct val="0"/>
              </a:spcAft>
              <a:defRPr sz="800" u="sng">
                <a:solidFill>
                  <a:schemeClr val="tx1"/>
                </a:solidFill>
                <a:latin typeface="Arial" charset="0"/>
              </a:defRPr>
            </a:lvl7pPr>
            <a:lvl8pPr marL="3429000" indent="-228600" algn="ctr" eaLnBrk="0" fontAlgn="base" hangingPunct="0">
              <a:spcBef>
                <a:spcPct val="0"/>
              </a:spcBef>
              <a:spcAft>
                <a:spcPct val="0"/>
              </a:spcAft>
              <a:defRPr sz="800" u="sng">
                <a:solidFill>
                  <a:schemeClr val="tx1"/>
                </a:solidFill>
                <a:latin typeface="Arial" charset="0"/>
              </a:defRPr>
            </a:lvl8pPr>
            <a:lvl9pPr marL="3886200" indent="-228600" algn="ctr" eaLnBrk="0" fontAlgn="base" hangingPunct="0">
              <a:spcBef>
                <a:spcPct val="0"/>
              </a:spcBef>
              <a:spcAft>
                <a:spcPct val="0"/>
              </a:spcAft>
              <a:defRPr sz="800" u="sng">
                <a:solidFill>
                  <a:schemeClr val="tx1"/>
                </a:solidFill>
                <a:latin typeface="Arial" charset="0"/>
              </a:defRPr>
            </a:lvl9pPr>
          </a:lstStyle>
          <a:p>
            <a:pPr>
              <a:defRPr/>
            </a:pPr>
            <a:r>
              <a:rPr lang="en-US" b="1" u="none" dirty="0" smtClean="0">
                <a:solidFill>
                  <a:srgbClr val="DFD9D9"/>
                </a:solidFill>
                <a:ea typeface="Verdana" pitchFamily="34" charset="0"/>
                <a:cs typeface="Arial" charset="0"/>
              </a:rPr>
              <a:t>Company:</a:t>
            </a:r>
          </a:p>
        </p:txBody>
      </p:sp>
      <p:sp>
        <p:nvSpPr>
          <p:cNvPr id="6" name="Menubar"/>
          <p:cNvSpPr>
            <a:spLocks/>
          </p:cNvSpPr>
          <p:nvPr/>
        </p:nvSpPr>
        <p:spPr bwMode="auto">
          <a:xfrm>
            <a:off x="2293938" y="544513"/>
            <a:ext cx="4945062" cy="263525"/>
          </a:xfrm>
          <a:prstGeom prst="rect">
            <a:avLst/>
          </a:prstGeom>
          <a:noFill/>
          <a:ln w="6350"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360000">
              <a:defRPr/>
            </a:pPr>
            <a:r>
              <a:rPr lang="en-US" sz="1050" b="1" u="none" dirty="0" smtClean="0">
                <a:solidFill>
                  <a:schemeClr val="bg1"/>
                </a:solidFill>
                <a:latin typeface="Calibri"/>
              </a:rPr>
              <a:t>New Transaction            </a:t>
            </a:r>
            <a:r>
              <a:rPr lang="en-US" sz="1050" u="none" dirty="0" smtClean="0">
                <a:solidFill>
                  <a:schemeClr val="bg1"/>
                </a:solidFill>
                <a:latin typeface="Calibri"/>
              </a:rPr>
              <a:t>Manage</a:t>
            </a:r>
            <a:r>
              <a:rPr lang="en-US" sz="1050" u="none" dirty="0" smtClean="0">
                <a:solidFill>
                  <a:schemeClr val="tx1"/>
                </a:solidFill>
                <a:latin typeface="Calibri"/>
              </a:rPr>
              <a:t>             </a:t>
            </a:r>
            <a:r>
              <a:rPr lang="en-US" sz="1050" u="none" dirty="0" smtClean="0">
                <a:solidFill>
                  <a:schemeClr val="bg1"/>
                </a:solidFill>
                <a:latin typeface="Calibri"/>
              </a:rPr>
              <a:t>Reports</a:t>
            </a:r>
            <a:r>
              <a:rPr lang="en-US" sz="1050" u="none" dirty="0" smtClean="0">
                <a:solidFill>
                  <a:schemeClr val="tx1"/>
                </a:solidFill>
                <a:latin typeface="Calibri"/>
              </a:rPr>
              <a:t>      </a:t>
            </a:r>
            <a:r>
              <a:rPr lang="en-US" sz="1050" u="none" dirty="0" smtClean="0">
                <a:solidFill>
                  <a:schemeClr val="bg1"/>
                </a:solidFill>
                <a:latin typeface="Calibri"/>
              </a:rPr>
              <a:t>Utilities</a:t>
            </a:r>
            <a:r>
              <a:rPr lang="en-US" sz="1050" u="none" dirty="0" smtClean="0">
                <a:solidFill>
                  <a:schemeClr val="tx1"/>
                </a:solidFill>
                <a:latin typeface="Calibri"/>
              </a:rPr>
              <a:t>          </a:t>
            </a:r>
            <a:r>
              <a:rPr lang="en-US" sz="1050" u="none" dirty="0" smtClean="0">
                <a:solidFill>
                  <a:schemeClr val="bg1"/>
                </a:solidFill>
                <a:latin typeface="Calibri"/>
              </a:rPr>
              <a:t>Help</a:t>
            </a:r>
            <a:endParaRPr lang="en-US" sz="1050" u="none" dirty="0">
              <a:solidFill>
                <a:schemeClr val="bg1"/>
              </a:solidFill>
              <a:latin typeface="Calibri"/>
            </a:endParaRPr>
          </a:p>
        </p:txBody>
      </p:sp>
      <p:sp>
        <p:nvSpPr>
          <p:cNvPr id="7" name="Arrow"/>
          <p:cNvSpPr>
            <a:spLocks/>
          </p:cNvSpPr>
          <p:nvPr/>
        </p:nvSpPr>
        <p:spPr bwMode="auto">
          <a:xfrm rot="5400000">
            <a:off x="3339306"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8" name="Arrow"/>
          <p:cNvSpPr>
            <a:spLocks/>
          </p:cNvSpPr>
          <p:nvPr/>
        </p:nvSpPr>
        <p:spPr bwMode="auto">
          <a:xfrm rot="5400000">
            <a:off x="4145756"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9" name="Arrow"/>
          <p:cNvSpPr>
            <a:spLocks/>
          </p:cNvSpPr>
          <p:nvPr/>
        </p:nvSpPr>
        <p:spPr bwMode="auto">
          <a:xfrm rot="5400000">
            <a:off x="5566569"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10" name="Arrow"/>
          <p:cNvSpPr>
            <a:spLocks/>
          </p:cNvSpPr>
          <p:nvPr/>
        </p:nvSpPr>
        <p:spPr bwMode="auto">
          <a:xfrm rot="5400000">
            <a:off x="6122194"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11" name="Text Box"/>
          <p:cNvSpPr>
            <a:spLocks/>
          </p:cNvSpPr>
          <p:nvPr>
            <p:custDataLst>
              <p:tags r:id="rId1"/>
            </p:custDataLst>
          </p:nvPr>
        </p:nvSpPr>
        <p:spPr bwMode="auto">
          <a:xfrm>
            <a:off x="762000" y="585788"/>
            <a:ext cx="1173162" cy="20002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2000" tIns="32400" rIns="162000" bIns="3240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sz="900" u="none" dirty="0" smtClean="0">
                <a:solidFill>
                  <a:srgbClr val="262626"/>
                </a:solidFill>
                <a:latin typeface="Calibri" pitchFamily="34" charset="0"/>
                <a:cs typeface="Calibri" pitchFamily="34" charset="0"/>
              </a:rPr>
              <a:t>Dealership ABC</a:t>
            </a:r>
            <a:endParaRPr lang="en-US" sz="900" u="none" dirty="0">
              <a:solidFill>
                <a:srgbClr val="262626"/>
              </a:solidFill>
              <a:latin typeface="Calibri" pitchFamily="34" charset="0"/>
              <a:cs typeface="Calibri" pitchFamily="34" charset="0"/>
            </a:endParaRPr>
          </a:p>
        </p:txBody>
      </p:sp>
      <p:sp>
        <p:nvSpPr>
          <p:cNvPr id="12" name="Drop-Down Arrow Box"/>
          <p:cNvSpPr>
            <a:spLocks/>
          </p:cNvSpPr>
          <p:nvPr>
            <p:custDataLst>
              <p:tags r:id="rId2"/>
            </p:custDataLst>
          </p:nvPr>
        </p:nvSpPr>
        <p:spPr bwMode="auto">
          <a:xfrm>
            <a:off x="1816100" y="585788"/>
            <a:ext cx="165100" cy="200025"/>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2000" tIns="32400" rIns="162000" bIns="3240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en-US" sz="900" dirty="0">
              <a:solidFill>
                <a:srgbClr val="262626"/>
              </a:solidFill>
              <a:latin typeface="Calibri" pitchFamily="34" charset="0"/>
              <a:cs typeface="Calibri" pitchFamily="34" charset="0"/>
            </a:endParaRPr>
          </a:p>
        </p:txBody>
      </p:sp>
      <p:sp>
        <p:nvSpPr>
          <p:cNvPr id="13" name="Drop-Down Arrow"/>
          <p:cNvSpPr/>
          <p:nvPr>
            <p:custDataLst>
              <p:tags r:id="rId3"/>
            </p:custDataLst>
          </p:nvPr>
        </p:nvSpPr>
        <p:spPr bwMode="auto">
          <a:xfrm rot="10800000">
            <a:off x="1860550" y="654050"/>
            <a:ext cx="74613" cy="63500"/>
          </a:xfrm>
          <a:prstGeom prst="triangle">
            <a:avLst/>
          </a:prstGeom>
          <a:solidFill>
            <a:schemeClr val="bg1"/>
          </a:solidFill>
          <a:ln w="63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dirty="0">
              <a:solidFill>
                <a:srgbClr val="262626"/>
              </a:solidFill>
              <a:latin typeface="Calibri" pitchFamily="34" charset="0"/>
              <a:cs typeface="Calibri" pitchFamily="34" charset="0"/>
            </a:endParaRPr>
          </a:p>
        </p:txBody>
      </p:sp>
      <p:pic>
        <p:nvPicPr>
          <p:cNvPr id="1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5" y="-17463"/>
            <a:ext cx="2889250" cy="514351"/>
          </a:xfrm>
          <a:prstGeom prst="rect">
            <a:avLst/>
          </a:prstGeom>
          <a:noFill/>
          <a:ln>
            <a:noFill/>
          </a:ln>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175" algn="ctr">
                <a:solidFill>
                  <a:srgbClr val="DDDDDD"/>
                </a:solidFill>
                <a:miter lim="800000"/>
                <a:headEnd/>
                <a:tailEnd/>
              </a14:hiddenLine>
            </a:ext>
          </a:extLst>
        </p:spPr>
      </p:pic>
      <p:sp>
        <p:nvSpPr>
          <p:cNvPr id="16" name="Menubar"/>
          <p:cNvSpPr>
            <a:spLocks/>
          </p:cNvSpPr>
          <p:nvPr/>
        </p:nvSpPr>
        <p:spPr bwMode="auto">
          <a:xfrm>
            <a:off x="7096125" y="544513"/>
            <a:ext cx="2033588" cy="263525"/>
          </a:xfrm>
          <a:prstGeom prst="rect">
            <a:avLst/>
          </a:prstGeom>
          <a:noFill/>
          <a:ln w="6350"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360000">
              <a:defRPr/>
            </a:pPr>
            <a:r>
              <a:rPr lang="en-US" sz="900" u="none" dirty="0" smtClean="0">
                <a:solidFill>
                  <a:schemeClr val="bg1"/>
                </a:solidFill>
                <a:latin typeface="Calibri"/>
              </a:rPr>
              <a:t>User: ALLECH12 [USERNAME] | logout</a:t>
            </a:r>
            <a:endParaRPr lang="en-US" sz="900" u="none" dirty="0">
              <a:solidFill>
                <a:schemeClr val="bg1"/>
              </a:solidFill>
              <a:latin typeface="Calibri"/>
            </a:endParaRPr>
          </a:p>
        </p:txBody>
      </p:sp>
      <p:grpSp>
        <p:nvGrpSpPr>
          <p:cNvPr id="18" name="Ribbon"/>
          <p:cNvGrpSpPr/>
          <p:nvPr>
            <p:custDataLst>
              <p:tags r:id="rId4"/>
            </p:custDataLst>
          </p:nvPr>
        </p:nvGrpSpPr>
        <p:grpSpPr>
          <a:xfrm>
            <a:off x="2314282" y="566505"/>
            <a:ext cx="5686717" cy="2862495"/>
            <a:chOff x="789969" y="5733254"/>
            <a:chExt cx="2733212" cy="792091"/>
          </a:xfrm>
        </p:grpSpPr>
        <p:sp>
          <p:nvSpPr>
            <p:cNvPr id="20" name="Panel"/>
            <p:cNvSpPr>
              <a:spLocks/>
            </p:cNvSpPr>
            <p:nvPr>
              <p:custDataLst>
                <p:tags r:id="rId5"/>
              </p:custDataLst>
            </p:nvPr>
          </p:nvSpPr>
          <p:spPr bwMode="auto">
            <a:xfrm>
              <a:off x="789969" y="5793034"/>
              <a:ext cx="2733212" cy="732311"/>
            </a:xfrm>
            <a:prstGeom prst="rect">
              <a:avLst/>
            </a:prstGeom>
            <a:solidFill>
              <a:schemeClr val="bg1"/>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sp>
          <p:nvSpPr>
            <p:cNvPr id="22" name="File Tab"/>
            <p:cNvSpPr/>
            <p:nvPr>
              <p:custDataLst>
                <p:tags r:id="rId6"/>
              </p:custDataLst>
            </p:nvPr>
          </p:nvSpPr>
          <p:spPr>
            <a:xfrm>
              <a:off x="789969" y="5733254"/>
              <a:ext cx="542310" cy="59777"/>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dirty="0">
                <a:solidFill>
                  <a:schemeClr val="bg1"/>
                </a:solidFill>
                <a:latin typeface="Calibri" pitchFamily="34" charset="0"/>
                <a:cs typeface="Calibri" pitchFamily="34" charset="0"/>
              </a:endParaRPr>
            </a:p>
          </p:txBody>
        </p:sp>
      </p:grpSp>
      <p:sp>
        <p:nvSpPr>
          <p:cNvPr id="28" name="Label"/>
          <p:cNvSpPr>
            <a:spLocks/>
          </p:cNvSpPr>
          <p:nvPr/>
        </p:nvSpPr>
        <p:spPr bwMode="auto">
          <a:xfrm>
            <a:off x="3200400" y="221883"/>
            <a:ext cx="1786818"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smtClean="0">
                <a:solidFill>
                  <a:srgbClr val="262626"/>
                </a:solidFill>
                <a:effectLst/>
                <a:latin typeface="Calibri"/>
              </a:rPr>
              <a:t>Dealer Transaction Menu</a:t>
            </a:r>
            <a:endParaRPr lang="en-US" sz="1200" b="1" dirty="0">
              <a:solidFill>
                <a:srgbClr val="262626"/>
              </a:solidFill>
              <a:effectLst/>
              <a:latin typeface="Calibri"/>
            </a:endParaRPr>
          </a:p>
        </p:txBody>
      </p:sp>
      <p:grpSp>
        <p:nvGrpSpPr>
          <p:cNvPr id="19" name="Group 18"/>
          <p:cNvGrpSpPr/>
          <p:nvPr/>
        </p:nvGrpSpPr>
        <p:grpSpPr>
          <a:xfrm>
            <a:off x="4352033" y="1010872"/>
            <a:ext cx="1726509" cy="769873"/>
            <a:chOff x="3467100" y="1010872"/>
            <a:chExt cx="1726509" cy="769873"/>
          </a:xfrm>
        </p:grpSpPr>
        <p:sp>
          <p:nvSpPr>
            <p:cNvPr id="31" name="Label"/>
            <p:cNvSpPr>
              <a:spLocks/>
            </p:cNvSpPr>
            <p:nvPr/>
          </p:nvSpPr>
          <p:spPr bwMode="auto">
            <a:xfrm>
              <a:off x="3467100" y="1010872"/>
              <a:ext cx="1180946"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Title/Registration</a:t>
              </a:r>
              <a:endParaRPr lang="en-US" sz="1100" b="1" dirty="0">
                <a:solidFill>
                  <a:srgbClr val="262626"/>
                </a:solidFill>
                <a:effectLst/>
                <a:latin typeface="Calibri"/>
              </a:endParaRPr>
            </a:p>
          </p:txBody>
        </p:sp>
        <p:sp>
          <p:nvSpPr>
            <p:cNvPr id="37" name="Label"/>
            <p:cNvSpPr>
              <a:spLocks/>
            </p:cNvSpPr>
            <p:nvPr/>
          </p:nvSpPr>
          <p:spPr bwMode="auto">
            <a:xfrm>
              <a:off x="3802451" y="1391931"/>
              <a:ext cx="132361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New Title w/Tag Transfer</a:t>
              </a:r>
              <a:endParaRPr lang="en-US" sz="900" dirty="0">
                <a:solidFill>
                  <a:srgbClr val="262626"/>
                </a:solidFill>
                <a:effectLst/>
                <a:latin typeface="Calibri"/>
              </a:endParaRPr>
            </a:p>
          </p:txBody>
        </p:sp>
        <p:sp>
          <p:nvSpPr>
            <p:cNvPr id="38" name="Label"/>
            <p:cNvSpPr>
              <a:spLocks/>
            </p:cNvSpPr>
            <p:nvPr/>
          </p:nvSpPr>
          <p:spPr bwMode="auto">
            <a:xfrm>
              <a:off x="3817399" y="1576813"/>
              <a:ext cx="595851"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Title Only</a:t>
              </a:r>
              <a:endParaRPr lang="en-US" sz="900" dirty="0">
                <a:solidFill>
                  <a:srgbClr val="262626"/>
                </a:solidFill>
                <a:effectLst/>
                <a:latin typeface="Calibri"/>
              </a:endParaRPr>
            </a:p>
          </p:txBody>
        </p:sp>
        <p:grpSp>
          <p:nvGrpSpPr>
            <p:cNvPr id="2" name="Group 1"/>
            <p:cNvGrpSpPr/>
            <p:nvPr/>
          </p:nvGrpSpPr>
          <p:grpSpPr>
            <a:xfrm>
              <a:off x="3467100" y="1221703"/>
              <a:ext cx="1554785" cy="203932"/>
              <a:chOff x="3467100" y="1315672"/>
              <a:chExt cx="1554785" cy="203932"/>
            </a:xfrm>
          </p:grpSpPr>
          <p:sp>
            <p:nvSpPr>
              <p:cNvPr id="36" name="Label"/>
              <p:cNvSpPr>
                <a:spLocks/>
              </p:cNvSpPr>
              <p:nvPr/>
            </p:nvSpPr>
            <p:spPr bwMode="auto">
              <a:xfrm>
                <a:off x="3818497" y="1315672"/>
                <a:ext cx="1203388"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New Title/Registration</a:t>
                </a:r>
                <a:endParaRPr lang="en-US" sz="900" dirty="0">
                  <a:solidFill>
                    <a:srgbClr val="262626"/>
                  </a:solidFill>
                  <a:effectLst/>
                  <a:latin typeface="Calibri"/>
                </a:endParaRPr>
              </a:p>
            </p:txBody>
          </p:sp>
          <p:sp>
            <p:nvSpPr>
              <p:cNvPr id="40" name="Label"/>
              <p:cNvSpPr>
                <a:spLocks/>
              </p:cNvSpPr>
              <p:nvPr/>
            </p:nvSpPr>
            <p:spPr bwMode="auto">
              <a:xfrm>
                <a:off x="3467100" y="1315672"/>
                <a:ext cx="25922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T1</a:t>
                </a:r>
                <a:endParaRPr lang="en-US" sz="900" dirty="0">
                  <a:solidFill>
                    <a:srgbClr val="262626"/>
                  </a:solidFill>
                  <a:effectLst/>
                  <a:latin typeface="Calibri"/>
                </a:endParaRPr>
              </a:p>
            </p:txBody>
          </p:sp>
        </p:grpSp>
        <p:sp>
          <p:nvSpPr>
            <p:cNvPr id="41" name="Label"/>
            <p:cNvSpPr>
              <a:spLocks/>
            </p:cNvSpPr>
            <p:nvPr/>
          </p:nvSpPr>
          <p:spPr bwMode="auto">
            <a:xfrm>
              <a:off x="3467601" y="1391931"/>
              <a:ext cx="41791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T2/T3</a:t>
              </a:r>
              <a:endParaRPr lang="en-US" sz="900" dirty="0">
                <a:solidFill>
                  <a:srgbClr val="262626"/>
                </a:solidFill>
                <a:effectLst/>
                <a:latin typeface="Calibri"/>
              </a:endParaRPr>
            </a:p>
          </p:txBody>
        </p:sp>
        <p:sp>
          <p:nvSpPr>
            <p:cNvPr id="43" name="Label"/>
            <p:cNvSpPr>
              <a:spLocks/>
            </p:cNvSpPr>
            <p:nvPr/>
          </p:nvSpPr>
          <p:spPr bwMode="auto">
            <a:xfrm>
              <a:off x="3467548" y="1576813"/>
              <a:ext cx="25922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T5</a:t>
              </a:r>
              <a:endParaRPr lang="en-US" sz="900" dirty="0">
                <a:solidFill>
                  <a:srgbClr val="262626"/>
                </a:solidFill>
                <a:effectLst/>
                <a:latin typeface="Calibri"/>
              </a:endParaRPr>
            </a:p>
          </p:txBody>
        </p:sp>
        <p:cxnSp>
          <p:nvCxnSpPr>
            <p:cNvPr id="48" name="Straight Connector 47"/>
            <p:cNvCxnSpPr/>
            <p:nvPr/>
          </p:nvCxnSpPr>
          <p:spPr>
            <a:xfrm>
              <a:off x="3550238" y="1219200"/>
              <a:ext cx="1643371"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6117041" y="1010872"/>
            <a:ext cx="1807759" cy="574185"/>
            <a:chOff x="4876800" y="1010872"/>
            <a:chExt cx="1807759" cy="574185"/>
          </a:xfrm>
        </p:grpSpPr>
        <p:sp>
          <p:nvSpPr>
            <p:cNvPr id="32" name="Label"/>
            <p:cNvSpPr>
              <a:spLocks/>
            </p:cNvSpPr>
            <p:nvPr/>
          </p:nvSpPr>
          <p:spPr bwMode="auto">
            <a:xfrm>
              <a:off x="4876800" y="1010872"/>
              <a:ext cx="1164916"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Registration Only</a:t>
              </a:r>
              <a:endParaRPr lang="en-US" sz="1100" b="1" dirty="0">
                <a:solidFill>
                  <a:srgbClr val="262626"/>
                </a:solidFill>
                <a:effectLst/>
                <a:latin typeface="Calibri"/>
              </a:endParaRPr>
            </a:p>
          </p:txBody>
        </p:sp>
        <p:grpSp>
          <p:nvGrpSpPr>
            <p:cNvPr id="39" name="Group 38"/>
            <p:cNvGrpSpPr/>
            <p:nvPr/>
          </p:nvGrpSpPr>
          <p:grpSpPr>
            <a:xfrm>
              <a:off x="4876800" y="1219749"/>
              <a:ext cx="1169764" cy="203932"/>
              <a:chOff x="3467100" y="1315672"/>
              <a:chExt cx="1169764" cy="203932"/>
            </a:xfrm>
          </p:grpSpPr>
          <p:sp>
            <p:nvSpPr>
              <p:cNvPr id="46" name="Label"/>
              <p:cNvSpPr>
                <a:spLocks/>
              </p:cNvSpPr>
              <p:nvPr/>
            </p:nvSpPr>
            <p:spPr bwMode="auto">
              <a:xfrm>
                <a:off x="3685147" y="1315672"/>
                <a:ext cx="95171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New Registration</a:t>
                </a:r>
                <a:endParaRPr lang="en-US" sz="900" dirty="0">
                  <a:solidFill>
                    <a:srgbClr val="262626"/>
                  </a:solidFill>
                  <a:effectLst/>
                  <a:latin typeface="Calibri"/>
                </a:endParaRPr>
              </a:p>
            </p:txBody>
          </p:sp>
          <p:sp>
            <p:nvSpPr>
              <p:cNvPr id="47" name="Label"/>
              <p:cNvSpPr>
                <a:spLocks/>
              </p:cNvSpPr>
              <p:nvPr/>
            </p:nvSpPr>
            <p:spPr bwMode="auto">
              <a:xfrm>
                <a:off x="3467100" y="1315672"/>
                <a:ext cx="28166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NR</a:t>
                </a:r>
                <a:endParaRPr lang="en-US" sz="900" dirty="0">
                  <a:solidFill>
                    <a:srgbClr val="262626"/>
                  </a:solidFill>
                  <a:effectLst/>
                  <a:latin typeface="Calibri"/>
                </a:endParaRPr>
              </a:p>
            </p:txBody>
          </p:sp>
        </p:grpSp>
        <p:grpSp>
          <p:nvGrpSpPr>
            <p:cNvPr id="50" name="Group 49"/>
            <p:cNvGrpSpPr/>
            <p:nvPr/>
          </p:nvGrpSpPr>
          <p:grpSpPr>
            <a:xfrm>
              <a:off x="4876800" y="1381125"/>
              <a:ext cx="1807759" cy="203932"/>
              <a:chOff x="3467100" y="1273665"/>
              <a:chExt cx="1807759" cy="203932"/>
            </a:xfrm>
          </p:grpSpPr>
          <p:sp>
            <p:nvSpPr>
              <p:cNvPr id="52" name="Label"/>
              <p:cNvSpPr>
                <a:spLocks/>
              </p:cNvSpPr>
              <p:nvPr/>
            </p:nvSpPr>
            <p:spPr bwMode="auto">
              <a:xfrm>
                <a:off x="3685147" y="1273665"/>
                <a:ext cx="158971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Standard Registration Renewal</a:t>
                </a:r>
                <a:endParaRPr lang="en-US" sz="900" dirty="0">
                  <a:solidFill>
                    <a:srgbClr val="262626"/>
                  </a:solidFill>
                  <a:effectLst/>
                  <a:latin typeface="Calibri"/>
                </a:endParaRPr>
              </a:p>
            </p:txBody>
          </p:sp>
          <p:sp>
            <p:nvSpPr>
              <p:cNvPr id="53" name="Label"/>
              <p:cNvSpPr>
                <a:spLocks/>
              </p:cNvSpPr>
              <p:nvPr/>
            </p:nvSpPr>
            <p:spPr bwMode="auto">
              <a:xfrm>
                <a:off x="3467100" y="1273665"/>
                <a:ext cx="26082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SR</a:t>
                </a:r>
                <a:endParaRPr lang="en-US" sz="900" dirty="0">
                  <a:solidFill>
                    <a:srgbClr val="262626"/>
                  </a:solidFill>
                  <a:effectLst/>
                  <a:latin typeface="Calibri"/>
                </a:endParaRPr>
              </a:p>
            </p:txBody>
          </p:sp>
        </p:grpSp>
      </p:grpSp>
      <p:grpSp>
        <p:nvGrpSpPr>
          <p:cNvPr id="15" name="Group 14"/>
          <p:cNvGrpSpPr/>
          <p:nvPr/>
        </p:nvGrpSpPr>
        <p:grpSpPr>
          <a:xfrm>
            <a:off x="2362200" y="2120538"/>
            <a:ext cx="1905835" cy="1232262"/>
            <a:chOff x="6096000" y="1010872"/>
            <a:chExt cx="1905835" cy="1232262"/>
          </a:xfrm>
        </p:grpSpPr>
        <p:sp>
          <p:nvSpPr>
            <p:cNvPr id="33" name="Label"/>
            <p:cNvSpPr>
              <a:spLocks/>
            </p:cNvSpPr>
            <p:nvPr/>
          </p:nvSpPr>
          <p:spPr bwMode="auto">
            <a:xfrm>
              <a:off x="6098381" y="1010872"/>
              <a:ext cx="1903454"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Duplicate/Replace/Substitute</a:t>
              </a:r>
              <a:endParaRPr lang="en-US" sz="1100" b="1" dirty="0">
                <a:solidFill>
                  <a:srgbClr val="262626"/>
                </a:solidFill>
                <a:effectLst/>
                <a:latin typeface="Calibri"/>
              </a:endParaRPr>
            </a:p>
          </p:txBody>
        </p:sp>
        <p:cxnSp>
          <p:nvCxnSpPr>
            <p:cNvPr id="54" name="Straight Connector 53"/>
            <p:cNvCxnSpPr/>
            <p:nvPr/>
          </p:nvCxnSpPr>
          <p:spPr>
            <a:xfrm>
              <a:off x="6182560" y="1219200"/>
              <a:ext cx="173672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096835" y="1219200"/>
              <a:ext cx="1041524" cy="203932"/>
              <a:chOff x="3467100" y="1315672"/>
              <a:chExt cx="1041524" cy="203932"/>
            </a:xfrm>
          </p:grpSpPr>
          <p:sp>
            <p:nvSpPr>
              <p:cNvPr id="56" name="Label"/>
              <p:cNvSpPr>
                <a:spLocks/>
              </p:cNvSpPr>
              <p:nvPr/>
            </p:nvSpPr>
            <p:spPr bwMode="auto">
              <a:xfrm>
                <a:off x="3685147" y="1315672"/>
                <a:ext cx="82347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Duplicate Title</a:t>
                </a:r>
                <a:endParaRPr lang="en-US" sz="900" dirty="0">
                  <a:solidFill>
                    <a:srgbClr val="262626"/>
                  </a:solidFill>
                  <a:effectLst/>
                  <a:latin typeface="Calibri"/>
                </a:endParaRPr>
              </a:p>
            </p:txBody>
          </p:sp>
          <p:sp>
            <p:nvSpPr>
              <p:cNvPr id="57" name="Label"/>
              <p:cNvSpPr>
                <a:spLocks/>
              </p:cNvSpPr>
              <p:nvPr/>
            </p:nvSpPr>
            <p:spPr bwMode="auto">
              <a:xfrm>
                <a:off x="3467100" y="1315672"/>
                <a:ext cx="27204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DT</a:t>
                </a:r>
                <a:endParaRPr lang="en-US" sz="900" dirty="0">
                  <a:solidFill>
                    <a:srgbClr val="262626"/>
                  </a:solidFill>
                  <a:effectLst/>
                  <a:latin typeface="Calibri"/>
                </a:endParaRPr>
              </a:p>
            </p:txBody>
          </p:sp>
        </p:grpSp>
        <p:grpSp>
          <p:nvGrpSpPr>
            <p:cNvPr id="59" name="Group 58"/>
            <p:cNvGrpSpPr/>
            <p:nvPr/>
          </p:nvGrpSpPr>
          <p:grpSpPr>
            <a:xfrm>
              <a:off x="6096000" y="1423132"/>
              <a:ext cx="1421249" cy="203932"/>
              <a:chOff x="3467100" y="1315672"/>
              <a:chExt cx="1421249" cy="203932"/>
            </a:xfrm>
          </p:grpSpPr>
          <p:sp>
            <p:nvSpPr>
              <p:cNvPr id="60" name="Label"/>
              <p:cNvSpPr>
                <a:spLocks/>
              </p:cNvSpPr>
              <p:nvPr/>
            </p:nvSpPr>
            <p:spPr bwMode="auto">
              <a:xfrm>
                <a:off x="3704197" y="1315672"/>
                <a:ext cx="118415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Duplicate Registration</a:t>
                </a:r>
                <a:endParaRPr lang="en-US" sz="900" dirty="0">
                  <a:solidFill>
                    <a:srgbClr val="262626"/>
                  </a:solidFill>
                  <a:effectLst/>
                  <a:latin typeface="Calibri"/>
                </a:endParaRPr>
              </a:p>
            </p:txBody>
          </p:sp>
          <p:sp>
            <p:nvSpPr>
              <p:cNvPr id="61" name="Label"/>
              <p:cNvSpPr>
                <a:spLocks/>
              </p:cNvSpPr>
              <p:nvPr/>
            </p:nvSpPr>
            <p:spPr bwMode="auto">
              <a:xfrm>
                <a:off x="3467100" y="1315672"/>
                <a:ext cx="28967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DU</a:t>
                </a:r>
                <a:endParaRPr lang="en-US" sz="900" dirty="0">
                  <a:solidFill>
                    <a:srgbClr val="262626"/>
                  </a:solidFill>
                  <a:effectLst/>
                  <a:latin typeface="Calibri"/>
                </a:endParaRPr>
              </a:p>
            </p:txBody>
          </p:sp>
        </p:grpSp>
        <p:grpSp>
          <p:nvGrpSpPr>
            <p:cNvPr id="63" name="Group 62"/>
            <p:cNvGrpSpPr/>
            <p:nvPr/>
          </p:nvGrpSpPr>
          <p:grpSpPr>
            <a:xfrm>
              <a:off x="6096835" y="1623889"/>
              <a:ext cx="1519219" cy="203932"/>
              <a:chOff x="3467100" y="1315672"/>
              <a:chExt cx="1519219" cy="203932"/>
            </a:xfrm>
          </p:grpSpPr>
          <p:sp>
            <p:nvSpPr>
              <p:cNvPr id="64" name="Label"/>
              <p:cNvSpPr>
                <a:spLocks/>
              </p:cNvSpPr>
              <p:nvPr/>
            </p:nvSpPr>
            <p:spPr bwMode="auto">
              <a:xfrm>
                <a:off x="3685147" y="1315672"/>
                <a:ext cx="130117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Replacement Tag Renew</a:t>
                </a:r>
                <a:endParaRPr lang="en-US" sz="900" dirty="0">
                  <a:solidFill>
                    <a:srgbClr val="262626"/>
                  </a:solidFill>
                  <a:effectLst/>
                  <a:latin typeface="Calibri"/>
                </a:endParaRPr>
              </a:p>
            </p:txBody>
          </p:sp>
          <p:sp>
            <p:nvSpPr>
              <p:cNvPr id="65" name="Label"/>
              <p:cNvSpPr>
                <a:spLocks/>
              </p:cNvSpPr>
              <p:nvPr/>
            </p:nvSpPr>
            <p:spPr bwMode="auto">
              <a:xfrm>
                <a:off x="3467100" y="1315672"/>
                <a:ext cx="264028"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RT</a:t>
                </a:r>
                <a:endParaRPr lang="en-US" sz="900" dirty="0">
                  <a:solidFill>
                    <a:srgbClr val="262626"/>
                  </a:solidFill>
                  <a:effectLst/>
                  <a:latin typeface="Calibri"/>
                </a:endParaRPr>
              </a:p>
            </p:txBody>
          </p:sp>
        </p:grpSp>
        <p:grpSp>
          <p:nvGrpSpPr>
            <p:cNvPr id="70" name="Group 69"/>
            <p:cNvGrpSpPr/>
            <p:nvPr/>
          </p:nvGrpSpPr>
          <p:grpSpPr>
            <a:xfrm>
              <a:off x="6096835" y="1828800"/>
              <a:ext cx="1187397" cy="203932"/>
              <a:chOff x="3467100" y="1315672"/>
              <a:chExt cx="1187397" cy="203932"/>
            </a:xfrm>
          </p:grpSpPr>
          <p:sp>
            <p:nvSpPr>
              <p:cNvPr id="71" name="Label"/>
              <p:cNvSpPr>
                <a:spLocks/>
              </p:cNvSpPr>
              <p:nvPr/>
            </p:nvSpPr>
            <p:spPr bwMode="auto">
              <a:xfrm>
                <a:off x="3685147" y="1315672"/>
                <a:ext cx="96935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Substitute Sticker</a:t>
                </a:r>
                <a:endParaRPr lang="en-US" sz="900" dirty="0">
                  <a:solidFill>
                    <a:srgbClr val="262626"/>
                  </a:solidFill>
                  <a:effectLst/>
                  <a:latin typeface="Calibri"/>
                </a:endParaRPr>
              </a:p>
            </p:txBody>
          </p:sp>
          <p:sp>
            <p:nvSpPr>
              <p:cNvPr id="72" name="Label"/>
              <p:cNvSpPr>
                <a:spLocks/>
              </p:cNvSpPr>
              <p:nvPr/>
            </p:nvSpPr>
            <p:spPr bwMode="auto">
              <a:xfrm>
                <a:off x="3467100" y="1315672"/>
                <a:ext cx="25120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SS</a:t>
                </a:r>
                <a:endParaRPr lang="en-US" sz="900" dirty="0">
                  <a:solidFill>
                    <a:srgbClr val="262626"/>
                  </a:solidFill>
                  <a:effectLst/>
                  <a:latin typeface="Calibri"/>
                </a:endParaRPr>
              </a:p>
            </p:txBody>
          </p:sp>
        </p:grpSp>
        <p:grpSp>
          <p:nvGrpSpPr>
            <p:cNvPr id="74" name="Group 73"/>
            <p:cNvGrpSpPr/>
            <p:nvPr/>
          </p:nvGrpSpPr>
          <p:grpSpPr>
            <a:xfrm>
              <a:off x="6096835" y="2039202"/>
              <a:ext cx="1035112" cy="203932"/>
              <a:chOff x="3467100" y="1315672"/>
              <a:chExt cx="1035112" cy="203932"/>
            </a:xfrm>
          </p:grpSpPr>
          <p:sp>
            <p:nvSpPr>
              <p:cNvPr id="75" name="Label"/>
              <p:cNvSpPr>
                <a:spLocks/>
              </p:cNvSpPr>
              <p:nvPr/>
            </p:nvSpPr>
            <p:spPr bwMode="auto">
              <a:xfrm>
                <a:off x="3685147" y="1315672"/>
                <a:ext cx="817065"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Substitute Tag</a:t>
                </a:r>
                <a:endParaRPr lang="en-US" sz="900" dirty="0">
                  <a:solidFill>
                    <a:srgbClr val="262626"/>
                  </a:solidFill>
                  <a:effectLst/>
                  <a:latin typeface="Calibri"/>
                </a:endParaRPr>
              </a:p>
            </p:txBody>
          </p:sp>
          <p:sp>
            <p:nvSpPr>
              <p:cNvPr id="76" name="Label"/>
              <p:cNvSpPr>
                <a:spLocks/>
              </p:cNvSpPr>
              <p:nvPr/>
            </p:nvSpPr>
            <p:spPr bwMode="auto">
              <a:xfrm>
                <a:off x="3467100" y="1315672"/>
                <a:ext cx="25441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ST</a:t>
                </a:r>
                <a:endParaRPr lang="en-US" sz="900" dirty="0">
                  <a:solidFill>
                    <a:srgbClr val="262626"/>
                  </a:solidFill>
                  <a:effectLst/>
                  <a:latin typeface="Calibri"/>
                </a:endParaRPr>
              </a:p>
            </p:txBody>
          </p:sp>
        </p:grpSp>
      </p:grpSp>
      <p:sp>
        <p:nvSpPr>
          <p:cNvPr id="93" name="Sticky Note"/>
          <p:cNvSpPr>
            <a:spLocks/>
          </p:cNvSpPr>
          <p:nvPr/>
        </p:nvSpPr>
        <p:spPr bwMode="auto">
          <a:xfrm>
            <a:off x="2899481" y="3966630"/>
            <a:ext cx="5319565" cy="1062570"/>
          </a:xfrm>
          <a:prstGeom prst="foldedCorner">
            <a:avLst/>
          </a:prstGeom>
          <a:gradFill flip="none" rotWithShape="1">
            <a:gsLst>
              <a:gs pos="0">
                <a:srgbClr val="FFFF99"/>
              </a:gs>
              <a:gs pos="100000">
                <a:srgbClr val="FCF38E"/>
              </a:gs>
            </a:gsLst>
            <a:lin ang="0" scaled="1"/>
            <a:tileRect/>
          </a:gradFill>
          <a:ln w="6350" cap="flat" cmpd="sng" algn="ctr">
            <a:solidFill>
              <a:srgbClr val="5B5A2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262626"/>
                </a:solidFill>
                <a:effectLst/>
                <a:latin typeface="Calibri"/>
              </a:rPr>
              <a:t>Example of a Dealer menu. T4 and TM not visible.</a:t>
            </a:r>
            <a:br>
              <a:rPr lang="en-US" sz="900" dirty="0" smtClean="0">
                <a:solidFill>
                  <a:srgbClr val="262626"/>
                </a:solidFill>
                <a:effectLst/>
                <a:latin typeface="Calibri"/>
              </a:rPr>
            </a:br>
            <a:r>
              <a:rPr lang="en-US" sz="900" dirty="0" smtClean="0">
                <a:solidFill>
                  <a:srgbClr val="262626"/>
                </a:solidFill>
                <a:effectLst/>
                <a:latin typeface="Calibri"/>
              </a:rPr>
              <a:t/>
            </a:r>
            <a:br>
              <a:rPr lang="en-US" sz="900" dirty="0" smtClean="0">
                <a:solidFill>
                  <a:srgbClr val="262626"/>
                </a:solidFill>
                <a:effectLst/>
                <a:latin typeface="Calibri"/>
              </a:rPr>
            </a:br>
            <a:r>
              <a:rPr lang="en-US" sz="900" dirty="0" smtClean="0">
                <a:solidFill>
                  <a:srgbClr val="262626"/>
                </a:solidFill>
                <a:effectLst/>
                <a:latin typeface="Calibri"/>
              </a:rPr>
              <a:t>This option shows what menu would look like if we used two rows.</a:t>
            </a:r>
            <a:br>
              <a:rPr lang="en-US" sz="900" dirty="0" smtClean="0">
                <a:solidFill>
                  <a:srgbClr val="262626"/>
                </a:solidFill>
                <a:effectLst/>
                <a:latin typeface="Calibri"/>
              </a:rPr>
            </a:br>
            <a:r>
              <a:rPr lang="en-US" sz="900" dirty="0" smtClean="0">
                <a:solidFill>
                  <a:srgbClr val="262626"/>
                </a:solidFill>
                <a:effectLst/>
                <a:latin typeface="Calibri"/>
              </a:rPr>
              <a:t/>
            </a:r>
            <a:br>
              <a:rPr lang="en-US" sz="900" dirty="0" smtClean="0">
                <a:solidFill>
                  <a:srgbClr val="262626"/>
                </a:solidFill>
                <a:effectLst/>
                <a:latin typeface="Calibri"/>
              </a:rPr>
            </a:br>
            <a:r>
              <a:rPr lang="en-US" sz="900" dirty="0" smtClean="0">
                <a:solidFill>
                  <a:srgbClr val="262626"/>
                </a:solidFill>
                <a:effectLst/>
                <a:latin typeface="Calibri"/>
              </a:rPr>
              <a:t>I had to take some liberties with trying to fit transaction names into the mockup. The actual implementation would hopefully not look so wide. Optionally the menu can have more than one row if needed.</a:t>
            </a:r>
            <a:endParaRPr lang="en-US" sz="900" dirty="0">
              <a:solidFill>
                <a:srgbClr val="262626"/>
              </a:solidFill>
              <a:effectLst/>
              <a:latin typeface="Calibri"/>
            </a:endParaRPr>
          </a:p>
        </p:txBody>
      </p:sp>
      <p:cxnSp>
        <p:nvCxnSpPr>
          <p:cNvPr id="101" name="Straight Connector 100"/>
          <p:cNvCxnSpPr/>
          <p:nvPr/>
        </p:nvCxnSpPr>
        <p:spPr>
          <a:xfrm>
            <a:off x="6200467" y="1219200"/>
            <a:ext cx="1643371"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2371725" y="1008676"/>
            <a:ext cx="1896310" cy="896324"/>
            <a:chOff x="4343400" y="1932601"/>
            <a:chExt cx="1896310" cy="896324"/>
          </a:xfrm>
        </p:grpSpPr>
        <p:sp>
          <p:nvSpPr>
            <p:cNvPr id="34" name="Label"/>
            <p:cNvSpPr>
              <a:spLocks/>
            </p:cNvSpPr>
            <p:nvPr/>
          </p:nvSpPr>
          <p:spPr bwMode="auto">
            <a:xfrm>
              <a:off x="4353002" y="1932601"/>
              <a:ext cx="1886708"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Admin/Inquiry/Return/Temp</a:t>
              </a:r>
              <a:endParaRPr lang="en-US" sz="1100" b="1" dirty="0">
                <a:solidFill>
                  <a:srgbClr val="262626"/>
                </a:solidFill>
                <a:effectLst/>
                <a:latin typeface="Calibri"/>
              </a:endParaRPr>
            </a:p>
          </p:txBody>
        </p:sp>
        <p:cxnSp>
          <p:nvCxnSpPr>
            <p:cNvPr id="77" name="Straight Connector 76"/>
            <p:cNvCxnSpPr/>
            <p:nvPr/>
          </p:nvCxnSpPr>
          <p:spPr>
            <a:xfrm>
              <a:off x="4421411" y="2140930"/>
              <a:ext cx="1741264" cy="2195"/>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4344235" y="2445729"/>
              <a:ext cx="1249914" cy="203932"/>
              <a:chOff x="3467100" y="1325197"/>
              <a:chExt cx="1249914" cy="203932"/>
            </a:xfrm>
          </p:grpSpPr>
          <p:sp>
            <p:nvSpPr>
              <p:cNvPr id="80" name="Label"/>
              <p:cNvSpPr>
                <a:spLocks/>
              </p:cNvSpPr>
              <p:nvPr/>
            </p:nvSpPr>
            <p:spPr bwMode="auto">
              <a:xfrm>
                <a:off x="3685147" y="1325197"/>
                <a:ext cx="103186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Standalone Inquiry</a:t>
                </a:r>
                <a:endParaRPr lang="en-US" sz="900" dirty="0">
                  <a:solidFill>
                    <a:srgbClr val="262626"/>
                  </a:solidFill>
                  <a:effectLst/>
                  <a:latin typeface="Calibri"/>
                </a:endParaRPr>
              </a:p>
            </p:txBody>
          </p:sp>
          <p:sp>
            <p:nvSpPr>
              <p:cNvPr id="81" name="Label"/>
              <p:cNvSpPr>
                <a:spLocks/>
              </p:cNvSpPr>
              <p:nvPr/>
            </p:nvSpPr>
            <p:spPr bwMode="auto">
              <a:xfrm>
                <a:off x="3467100" y="1325197"/>
                <a:ext cx="22716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SI</a:t>
                </a:r>
                <a:endParaRPr lang="en-US" sz="900" dirty="0">
                  <a:solidFill>
                    <a:srgbClr val="262626"/>
                  </a:solidFill>
                  <a:effectLst/>
                  <a:latin typeface="Calibri"/>
                </a:endParaRPr>
              </a:p>
            </p:txBody>
          </p:sp>
        </p:grpSp>
        <p:grpSp>
          <p:nvGrpSpPr>
            <p:cNvPr id="82" name="Group 81"/>
            <p:cNvGrpSpPr/>
            <p:nvPr/>
          </p:nvGrpSpPr>
          <p:grpSpPr>
            <a:xfrm>
              <a:off x="4343400" y="2295525"/>
              <a:ext cx="1416627" cy="203932"/>
              <a:chOff x="3467100" y="1325197"/>
              <a:chExt cx="1416627" cy="203932"/>
            </a:xfrm>
          </p:grpSpPr>
          <p:sp>
            <p:nvSpPr>
              <p:cNvPr id="83" name="Label"/>
              <p:cNvSpPr>
                <a:spLocks/>
              </p:cNvSpPr>
              <p:nvPr/>
            </p:nvSpPr>
            <p:spPr bwMode="auto">
              <a:xfrm>
                <a:off x="3685147" y="1325197"/>
                <a:ext cx="119858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Tag Return or Transfer</a:t>
                </a:r>
                <a:endParaRPr lang="en-US" sz="900" dirty="0">
                  <a:solidFill>
                    <a:srgbClr val="262626"/>
                  </a:solidFill>
                  <a:effectLst/>
                  <a:latin typeface="Calibri"/>
                </a:endParaRPr>
              </a:p>
            </p:txBody>
          </p:sp>
          <p:sp>
            <p:nvSpPr>
              <p:cNvPr id="84" name="Label"/>
              <p:cNvSpPr>
                <a:spLocks/>
              </p:cNvSpPr>
              <p:nvPr/>
            </p:nvSpPr>
            <p:spPr bwMode="auto">
              <a:xfrm>
                <a:off x="3467100" y="1325197"/>
                <a:ext cx="268838"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RC</a:t>
                </a:r>
                <a:endParaRPr lang="en-US" sz="900" dirty="0">
                  <a:solidFill>
                    <a:srgbClr val="262626"/>
                  </a:solidFill>
                  <a:effectLst/>
                  <a:latin typeface="Calibri"/>
                </a:endParaRPr>
              </a:p>
            </p:txBody>
          </p:sp>
        </p:grpSp>
        <p:grpSp>
          <p:nvGrpSpPr>
            <p:cNvPr id="21" name="Group 20"/>
            <p:cNvGrpSpPr/>
            <p:nvPr/>
          </p:nvGrpSpPr>
          <p:grpSpPr>
            <a:xfrm>
              <a:off x="4343400" y="2133600"/>
              <a:ext cx="888471" cy="207107"/>
              <a:chOff x="4343400" y="2545618"/>
              <a:chExt cx="888471" cy="207107"/>
            </a:xfrm>
          </p:grpSpPr>
          <p:sp>
            <p:nvSpPr>
              <p:cNvPr id="86" name="Label"/>
              <p:cNvSpPr>
                <a:spLocks/>
              </p:cNvSpPr>
              <p:nvPr/>
            </p:nvSpPr>
            <p:spPr bwMode="auto">
              <a:xfrm>
                <a:off x="4562282" y="2545618"/>
                <a:ext cx="669589"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Admin Flag</a:t>
                </a:r>
                <a:endParaRPr lang="en-US" sz="900" dirty="0">
                  <a:solidFill>
                    <a:srgbClr val="262626"/>
                  </a:solidFill>
                  <a:effectLst/>
                  <a:latin typeface="Calibri"/>
                </a:endParaRPr>
              </a:p>
            </p:txBody>
          </p:sp>
          <p:sp>
            <p:nvSpPr>
              <p:cNvPr id="73" name="Label"/>
              <p:cNvSpPr>
                <a:spLocks/>
              </p:cNvSpPr>
              <p:nvPr/>
            </p:nvSpPr>
            <p:spPr bwMode="auto">
              <a:xfrm>
                <a:off x="4343400" y="2548793"/>
                <a:ext cx="26563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AF</a:t>
                </a:r>
                <a:endParaRPr lang="en-US" sz="900" dirty="0">
                  <a:solidFill>
                    <a:srgbClr val="262626"/>
                  </a:solidFill>
                  <a:effectLst/>
                  <a:latin typeface="Calibri"/>
                </a:endParaRPr>
              </a:p>
            </p:txBody>
          </p:sp>
        </p:grpSp>
        <p:grpSp>
          <p:nvGrpSpPr>
            <p:cNvPr id="78" name="Group 77"/>
            <p:cNvGrpSpPr/>
            <p:nvPr/>
          </p:nvGrpSpPr>
          <p:grpSpPr>
            <a:xfrm>
              <a:off x="4343400" y="2624993"/>
              <a:ext cx="821912" cy="203932"/>
              <a:chOff x="3467100" y="1325197"/>
              <a:chExt cx="821912" cy="203932"/>
            </a:xfrm>
          </p:grpSpPr>
          <p:sp>
            <p:nvSpPr>
              <p:cNvPr id="85" name="Label"/>
              <p:cNvSpPr>
                <a:spLocks/>
              </p:cNvSpPr>
              <p:nvPr/>
            </p:nvSpPr>
            <p:spPr bwMode="auto">
              <a:xfrm>
                <a:off x="3685147" y="1325197"/>
                <a:ext cx="603865"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Temp Tag</a:t>
                </a:r>
                <a:endParaRPr lang="en-US" sz="900" dirty="0">
                  <a:solidFill>
                    <a:srgbClr val="262626"/>
                  </a:solidFill>
                  <a:effectLst/>
                  <a:latin typeface="Calibri"/>
                </a:endParaRPr>
              </a:p>
            </p:txBody>
          </p:sp>
          <p:sp>
            <p:nvSpPr>
              <p:cNvPr id="87" name="Label"/>
              <p:cNvSpPr>
                <a:spLocks/>
              </p:cNvSpPr>
              <p:nvPr/>
            </p:nvSpPr>
            <p:spPr bwMode="auto">
              <a:xfrm>
                <a:off x="3467100" y="1325197"/>
                <a:ext cx="27204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TD</a:t>
                </a:r>
                <a:endParaRPr lang="en-US" sz="900" dirty="0">
                  <a:solidFill>
                    <a:srgbClr val="262626"/>
                  </a:solidFill>
                  <a:effectLst/>
                  <a:latin typeface="Calibri"/>
                </a:endParaRPr>
              </a:p>
            </p:txBody>
          </p:sp>
        </p:grpSp>
      </p:grpSp>
      <p:cxnSp>
        <p:nvCxnSpPr>
          <p:cNvPr id="88" name="Straight Connector 87"/>
          <p:cNvCxnSpPr/>
          <p:nvPr/>
        </p:nvCxnSpPr>
        <p:spPr>
          <a:xfrm>
            <a:off x="182928" y="137196"/>
            <a:ext cx="8869583" cy="65836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76200" y="221883"/>
            <a:ext cx="8610556" cy="65903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51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13" y="514350"/>
            <a:ext cx="9144001" cy="344488"/>
          </a:xfrm>
          <a:prstGeom prst="rect">
            <a:avLst/>
          </a:prstGeom>
          <a:solidFill>
            <a:srgbClr val="0655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5" name="TextBox 11"/>
          <p:cNvSpPr txBox="1">
            <a:spLocks noChangeArrowheads="1"/>
          </p:cNvSpPr>
          <p:nvPr/>
        </p:nvSpPr>
        <p:spPr bwMode="auto">
          <a:xfrm>
            <a:off x="76200" y="577850"/>
            <a:ext cx="750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u="sng">
                <a:solidFill>
                  <a:schemeClr val="tx1"/>
                </a:solidFill>
                <a:latin typeface="Arial" charset="0"/>
              </a:defRPr>
            </a:lvl1pPr>
            <a:lvl2pPr marL="742950" indent="-285750">
              <a:defRPr sz="800" u="sng">
                <a:solidFill>
                  <a:schemeClr val="tx1"/>
                </a:solidFill>
                <a:latin typeface="Arial" charset="0"/>
              </a:defRPr>
            </a:lvl2pPr>
            <a:lvl3pPr marL="1143000" indent="-228600">
              <a:defRPr sz="800" u="sng">
                <a:solidFill>
                  <a:schemeClr val="tx1"/>
                </a:solidFill>
                <a:latin typeface="Arial" charset="0"/>
              </a:defRPr>
            </a:lvl3pPr>
            <a:lvl4pPr marL="1600200" indent="-228600">
              <a:defRPr sz="800" u="sng">
                <a:solidFill>
                  <a:schemeClr val="tx1"/>
                </a:solidFill>
                <a:latin typeface="Arial" charset="0"/>
              </a:defRPr>
            </a:lvl4pPr>
            <a:lvl5pPr marL="2057400" indent="-228600">
              <a:defRPr sz="800" u="sng">
                <a:solidFill>
                  <a:schemeClr val="tx1"/>
                </a:solidFill>
                <a:latin typeface="Arial" charset="0"/>
              </a:defRPr>
            </a:lvl5pPr>
            <a:lvl6pPr marL="2514600" indent="-228600" algn="ctr" eaLnBrk="0" fontAlgn="base" hangingPunct="0">
              <a:spcBef>
                <a:spcPct val="0"/>
              </a:spcBef>
              <a:spcAft>
                <a:spcPct val="0"/>
              </a:spcAft>
              <a:defRPr sz="800" u="sng">
                <a:solidFill>
                  <a:schemeClr val="tx1"/>
                </a:solidFill>
                <a:latin typeface="Arial" charset="0"/>
              </a:defRPr>
            </a:lvl6pPr>
            <a:lvl7pPr marL="2971800" indent="-228600" algn="ctr" eaLnBrk="0" fontAlgn="base" hangingPunct="0">
              <a:spcBef>
                <a:spcPct val="0"/>
              </a:spcBef>
              <a:spcAft>
                <a:spcPct val="0"/>
              </a:spcAft>
              <a:defRPr sz="800" u="sng">
                <a:solidFill>
                  <a:schemeClr val="tx1"/>
                </a:solidFill>
                <a:latin typeface="Arial" charset="0"/>
              </a:defRPr>
            </a:lvl7pPr>
            <a:lvl8pPr marL="3429000" indent="-228600" algn="ctr" eaLnBrk="0" fontAlgn="base" hangingPunct="0">
              <a:spcBef>
                <a:spcPct val="0"/>
              </a:spcBef>
              <a:spcAft>
                <a:spcPct val="0"/>
              </a:spcAft>
              <a:defRPr sz="800" u="sng">
                <a:solidFill>
                  <a:schemeClr val="tx1"/>
                </a:solidFill>
                <a:latin typeface="Arial" charset="0"/>
              </a:defRPr>
            </a:lvl8pPr>
            <a:lvl9pPr marL="3886200" indent="-228600" algn="ctr" eaLnBrk="0" fontAlgn="base" hangingPunct="0">
              <a:spcBef>
                <a:spcPct val="0"/>
              </a:spcBef>
              <a:spcAft>
                <a:spcPct val="0"/>
              </a:spcAft>
              <a:defRPr sz="800" u="sng">
                <a:solidFill>
                  <a:schemeClr val="tx1"/>
                </a:solidFill>
                <a:latin typeface="Arial" charset="0"/>
              </a:defRPr>
            </a:lvl9pPr>
          </a:lstStyle>
          <a:p>
            <a:pPr>
              <a:defRPr/>
            </a:pPr>
            <a:r>
              <a:rPr lang="en-US" b="1" u="none" dirty="0" smtClean="0">
                <a:solidFill>
                  <a:srgbClr val="DFD9D9"/>
                </a:solidFill>
                <a:ea typeface="Verdana" pitchFamily="34" charset="0"/>
                <a:cs typeface="Arial" charset="0"/>
              </a:rPr>
              <a:t>Company:</a:t>
            </a:r>
          </a:p>
        </p:txBody>
      </p:sp>
      <p:sp>
        <p:nvSpPr>
          <p:cNvPr id="6" name="Menubar"/>
          <p:cNvSpPr>
            <a:spLocks/>
          </p:cNvSpPr>
          <p:nvPr/>
        </p:nvSpPr>
        <p:spPr bwMode="auto">
          <a:xfrm>
            <a:off x="2293938" y="544513"/>
            <a:ext cx="4945062" cy="263525"/>
          </a:xfrm>
          <a:prstGeom prst="rect">
            <a:avLst/>
          </a:prstGeom>
          <a:noFill/>
          <a:ln w="6350"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360000">
              <a:defRPr/>
            </a:pPr>
            <a:r>
              <a:rPr lang="en-US" sz="1050" b="1" u="none" dirty="0" smtClean="0">
                <a:solidFill>
                  <a:schemeClr val="bg1"/>
                </a:solidFill>
                <a:latin typeface="Calibri"/>
              </a:rPr>
              <a:t>New Transaction            </a:t>
            </a:r>
            <a:r>
              <a:rPr lang="en-US" sz="1050" u="none" dirty="0" smtClean="0">
                <a:solidFill>
                  <a:schemeClr val="bg1"/>
                </a:solidFill>
                <a:latin typeface="Calibri"/>
              </a:rPr>
              <a:t>Manage</a:t>
            </a:r>
            <a:r>
              <a:rPr lang="en-US" sz="1050" u="none" dirty="0" smtClean="0">
                <a:solidFill>
                  <a:schemeClr val="tx1"/>
                </a:solidFill>
                <a:latin typeface="Calibri"/>
              </a:rPr>
              <a:t>             </a:t>
            </a:r>
            <a:r>
              <a:rPr lang="en-US" sz="1050" u="none" dirty="0" smtClean="0">
                <a:solidFill>
                  <a:schemeClr val="bg1"/>
                </a:solidFill>
                <a:latin typeface="Calibri"/>
              </a:rPr>
              <a:t>Reports</a:t>
            </a:r>
            <a:r>
              <a:rPr lang="en-US" sz="1050" u="none" dirty="0" smtClean="0">
                <a:solidFill>
                  <a:schemeClr val="tx1"/>
                </a:solidFill>
                <a:latin typeface="Calibri"/>
              </a:rPr>
              <a:t>      </a:t>
            </a:r>
            <a:r>
              <a:rPr lang="en-US" sz="1050" u="none" dirty="0" smtClean="0">
                <a:solidFill>
                  <a:schemeClr val="bg1"/>
                </a:solidFill>
                <a:latin typeface="Calibri"/>
              </a:rPr>
              <a:t>Utilities</a:t>
            </a:r>
            <a:r>
              <a:rPr lang="en-US" sz="1050" u="none" dirty="0" smtClean="0">
                <a:solidFill>
                  <a:schemeClr val="tx1"/>
                </a:solidFill>
                <a:latin typeface="Calibri"/>
              </a:rPr>
              <a:t>          </a:t>
            </a:r>
            <a:r>
              <a:rPr lang="en-US" sz="1050" u="none" dirty="0" smtClean="0">
                <a:solidFill>
                  <a:schemeClr val="bg1"/>
                </a:solidFill>
                <a:latin typeface="Calibri"/>
              </a:rPr>
              <a:t>Help</a:t>
            </a:r>
            <a:endParaRPr lang="en-US" sz="1050" u="none" dirty="0">
              <a:solidFill>
                <a:schemeClr val="bg1"/>
              </a:solidFill>
              <a:latin typeface="Calibri"/>
            </a:endParaRPr>
          </a:p>
        </p:txBody>
      </p:sp>
      <p:sp>
        <p:nvSpPr>
          <p:cNvPr id="7" name="Arrow"/>
          <p:cNvSpPr>
            <a:spLocks/>
          </p:cNvSpPr>
          <p:nvPr/>
        </p:nvSpPr>
        <p:spPr bwMode="auto">
          <a:xfrm rot="5400000">
            <a:off x="3339306"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8" name="Arrow"/>
          <p:cNvSpPr>
            <a:spLocks/>
          </p:cNvSpPr>
          <p:nvPr/>
        </p:nvSpPr>
        <p:spPr bwMode="auto">
          <a:xfrm rot="5400000">
            <a:off x="4145756"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9" name="Arrow"/>
          <p:cNvSpPr>
            <a:spLocks/>
          </p:cNvSpPr>
          <p:nvPr/>
        </p:nvSpPr>
        <p:spPr bwMode="auto">
          <a:xfrm rot="5400000">
            <a:off x="5566569"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10" name="Arrow"/>
          <p:cNvSpPr>
            <a:spLocks/>
          </p:cNvSpPr>
          <p:nvPr/>
        </p:nvSpPr>
        <p:spPr bwMode="auto">
          <a:xfrm rot="5400000">
            <a:off x="6122194"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11" name="Text Box"/>
          <p:cNvSpPr>
            <a:spLocks/>
          </p:cNvSpPr>
          <p:nvPr>
            <p:custDataLst>
              <p:tags r:id="rId1"/>
            </p:custDataLst>
          </p:nvPr>
        </p:nvSpPr>
        <p:spPr bwMode="auto">
          <a:xfrm>
            <a:off x="762000" y="585788"/>
            <a:ext cx="1173162" cy="20002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2000" tIns="32400" rIns="162000" bIns="3240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sz="900" u="none" dirty="0" smtClean="0">
                <a:solidFill>
                  <a:srgbClr val="262626"/>
                </a:solidFill>
                <a:latin typeface="Calibri" pitchFamily="34" charset="0"/>
                <a:cs typeface="Calibri" pitchFamily="34" charset="0"/>
              </a:rPr>
              <a:t>Dealership ABC</a:t>
            </a:r>
            <a:endParaRPr lang="en-US" sz="900" u="none" dirty="0">
              <a:solidFill>
                <a:srgbClr val="262626"/>
              </a:solidFill>
              <a:latin typeface="Calibri" pitchFamily="34" charset="0"/>
              <a:cs typeface="Calibri" pitchFamily="34" charset="0"/>
            </a:endParaRPr>
          </a:p>
        </p:txBody>
      </p:sp>
      <p:sp>
        <p:nvSpPr>
          <p:cNvPr id="12" name="Drop-Down Arrow Box"/>
          <p:cNvSpPr>
            <a:spLocks/>
          </p:cNvSpPr>
          <p:nvPr>
            <p:custDataLst>
              <p:tags r:id="rId2"/>
            </p:custDataLst>
          </p:nvPr>
        </p:nvSpPr>
        <p:spPr bwMode="auto">
          <a:xfrm>
            <a:off x="1816100" y="585788"/>
            <a:ext cx="165100" cy="200025"/>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2000" tIns="32400" rIns="162000" bIns="3240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en-US" sz="900" dirty="0">
              <a:solidFill>
                <a:srgbClr val="262626"/>
              </a:solidFill>
              <a:latin typeface="Calibri" pitchFamily="34" charset="0"/>
              <a:cs typeface="Calibri" pitchFamily="34" charset="0"/>
            </a:endParaRPr>
          </a:p>
        </p:txBody>
      </p:sp>
      <p:sp>
        <p:nvSpPr>
          <p:cNvPr id="13" name="Drop-Down Arrow"/>
          <p:cNvSpPr/>
          <p:nvPr>
            <p:custDataLst>
              <p:tags r:id="rId3"/>
            </p:custDataLst>
          </p:nvPr>
        </p:nvSpPr>
        <p:spPr bwMode="auto">
          <a:xfrm rot="10800000">
            <a:off x="1860550" y="654050"/>
            <a:ext cx="74613" cy="63500"/>
          </a:xfrm>
          <a:prstGeom prst="triangle">
            <a:avLst/>
          </a:prstGeom>
          <a:solidFill>
            <a:schemeClr val="bg1"/>
          </a:solidFill>
          <a:ln w="63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dirty="0">
              <a:solidFill>
                <a:srgbClr val="262626"/>
              </a:solidFill>
              <a:latin typeface="Calibri" pitchFamily="34" charset="0"/>
              <a:cs typeface="Calibri" pitchFamily="34" charset="0"/>
            </a:endParaRPr>
          </a:p>
        </p:txBody>
      </p:sp>
      <p:pic>
        <p:nvPicPr>
          <p:cNvPr id="1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5" y="-17463"/>
            <a:ext cx="2889250" cy="514351"/>
          </a:xfrm>
          <a:prstGeom prst="rect">
            <a:avLst/>
          </a:prstGeom>
          <a:noFill/>
          <a:ln>
            <a:noFill/>
          </a:ln>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175" algn="ctr">
                <a:solidFill>
                  <a:srgbClr val="DDDDDD"/>
                </a:solidFill>
                <a:miter lim="800000"/>
                <a:headEnd/>
                <a:tailEnd/>
              </a14:hiddenLine>
            </a:ext>
          </a:extLst>
        </p:spPr>
      </p:pic>
      <p:sp>
        <p:nvSpPr>
          <p:cNvPr id="16" name="Menubar"/>
          <p:cNvSpPr>
            <a:spLocks/>
          </p:cNvSpPr>
          <p:nvPr/>
        </p:nvSpPr>
        <p:spPr bwMode="auto">
          <a:xfrm>
            <a:off x="7096125" y="544513"/>
            <a:ext cx="2033588" cy="263525"/>
          </a:xfrm>
          <a:prstGeom prst="rect">
            <a:avLst/>
          </a:prstGeom>
          <a:noFill/>
          <a:ln w="6350"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360000">
              <a:defRPr/>
            </a:pPr>
            <a:r>
              <a:rPr lang="en-US" sz="900" u="none" dirty="0" smtClean="0">
                <a:solidFill>
                  <a:schemeClr val="bg1"/>
                </a:solidFill>
                <a:latin typeface="Calibri"/>
              </a:rPr>
              <a:t>User: ALLECH12 [USERNAME] | logout</a:t>
            </a:r>
            <a:endParaRPr lang="en-US" sz="900" u="none" dirty="0">
              <a:solidFill>
                <a:schemeClr val="bg1"/>
              </a:solidFill>
              <a:latin typeface="Calibri"/>
            </a:endParaRPr>
          </a:p>
        </p:txBody>
      </p:sp>
      <p:grpSp>
        <p:nvGrpSpPr>
          <p:cNvPr id="18" name="Ribbon"/>
          <p:cNvGrpSpPr/>
          <p:nvPr>
            <p:custDataLst>
              <p:tags r:id="rId4"/>
            </p:custDataLst>
          </p:nvPr>
        </p:nvGrpSpPr>
        <p:grpSpPr>
          <a:xfrm>
            <a:off x="2314283" y="566511"/>
            <a:ext cx="4010318" cy="3045378"/>
            <a:chOff x="789969" y="5733251"/>
            <a:chExt cx="2733212" cy="792095"/>
          </a:xfrm>
        </p:grpSpPr>
        <p:sp>
          <p:nvSpPr>
            <p:cNvPr id="20" name="Panel"/>
            <p:cNvSpPr>
              <a:spLocks/>
            </p:cNvSpPr>
            <p:nvPr>
              <p:custDataLst>
                <p:tags r:id="rId5"/>
              </p:custDataLst>
            </p:nvPr>
          </p:nvSpPr>
          <p:spPr bwMode="auto">
            <a:xfrm>
              <a:off x="789969" y="5789445"/>
              <a:ext cx="2733212" cy="735901"/>
            </a:xfrm>
            <a:prstGeom prst="rect">
              <a:avLst/>
            </a:prstGeom>
            <a:solidFill>
              <a:schemeClr val="bg1"/>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sp>
          <p:nvSpPr>
            <p:cNvPr id="22" name="File Tab"/>
            <p:cNvSpPr/>
            <p:nvPr>
              <p:custDataLst>
                <p:tags r:id="rId6"/>
              </p:custDataLst>
            </p:nvPr>
          </p:nvSpPr>
          <p:spPr>
            <a:xfrm>
              <a:off x="789969" y="5733251"/>
              <a:ext cx="769007" cy="56187"/>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dirty="0">
                <a:solidFill>
                  <a:schemeClr val="bg1"/>
                </a:solidFill>
                <a:latin typeface="Calibri" pitchFamily="34" charset="0"/>
                <a:cs typeface="Calibri" pitchFamily="34" charset="0"/>
              </a:endParaRPr>
            </a:p>
          </p:txBody>
        </p:sp>
      </p:grpSp>
      <p:sp>
        <p:nvSpPr>
          <p:cNvPr id="28" name="Label"/>
          <p:cNvSpPr>
            <a:spLocks/>
          </p:cNvSpPr>
          <p:nvPr/>
        </p:nvSpPr>
        <p:spPr bwMode="auto">
          <a:xfrm>
            <a:off x="3200400" y="221883"/>
            <a:ext cx="1786818"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smtClean="0">
                <a:solidFill>
                  <a:srgbClr val="262626"/>
                </a:solidFill>
                <a:effectLst/>
                <a:latin typeface="Calibri"/>
              </a:rPr>
              <a:t>Dealer Transaction Menu</a:t>
            </a:r>
            <a:endParaRPr lang="en-US" sz="1200" b="1" dirty="0">
              <a:solidFill>
                <a:srgbClr val="262626"/>
              </a:solidFill>
              <a:effectLst/>
              <a:latin typeface="Calibri"/>
            </a:endParaRPr>
          </a:p>
        </p:txBody>
      </p:sp>
      <p:grpSp>
        <p:nvGrpSpPr>
          <p:cNvPr id="19" name="Group 18"/>
          <p:cNvGrpSpPr/>
          <p:nvPr/>
        </p:nvGrpSpPr>
        <p:grpSpPr>
          <a:xfrm>
            <a:off x="2394785" y="2129804"/>
            <a:ext cx="1726509" cy="815093"/>
            <a:chOff x="3467100" y="1010872"/>
            <a:chExt cx="1726509" cy="815093"/>
          </a:xfrm>
        </p:grpSpPr>
        <p:sp>
          <p:nvSpPr>
            <p:cNvPr id="31" name="Label"/>
            <p:cNvSpPr>
              <a:spLocks/>
            </p:cNvSpPr>
            <p:nvPr/>
          </p:nvSpPr>
          <p:spPr bwMode="auto">
            <a:xfrm>
              <a:off x="3467100" y="1010872"/>
              <a:ext cx="1180946"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Title/Registration</a:t>
              </a:r>
              <a:endParaRPr lang="en-US" sz="1100" b="1" dirty="0">
                <a:solidFill>
                  <a:srgbClr val="262626"/>
                </a:solidFill>
                <a:effectLst/>
                <a:latin typeface="Calibri"/>
              </a:endParaRPr>
            </a:p>
          </p:txBody>
        </p:sp>
        <p:sp>
          <p:nvSpPr>
            <p:cNvPr id="37" name="Label"/>
            <p:cNvSpPr>
              <a:spLocks/>
            </p:cNvSpPr>
            <p:nvPr/>
          </p:nvSpPr>
          <p:spPr bwMode="auto">
            <a:xfrm>
              <a:off x="3802451" y="1422859"/>
              <a:ext cx="132361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New Title w/Tag Transfer</a:t>
              </a:r>
              <a:endParaRPr lang="en-US" sz="900" dirty="0">
                <a:solidFill>
                  <a:srgbClr val="262626"/>
                </a:solidFill>
                <a:effectLst/>
                <a:latin typeface="Calibri"/>
              </a:endParaRPr>
            </a:p>
          </p:txBody>
        </p:sp>
        <p:sp>
          <p:nvSpPr>
            <p:cNvPr id="38" name="Label"/>
            <p:cNvSpPr>
              <a:spLocks/>
            </p:cNvSpPr>
            <p:nvPr/>
          </p:nvSpPr>
          <p:spPr bwMode="auto">
            <a:xfrm>
              <a:off x="3794539" y="1622033"/>
              <a:ext cx="595851"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Title Only</a:t>
              </a:r>
              <a:endParaRPr lang="en-US" sz="900" dirty="0">
                <a:solidFill>
                  <a:srgbClr val="262626"/>
                </a:solidFill>
                <a:effectLst/>
                <a:latin typeface="Calibri"/>
              </a:endParaRPr>
            </a:p>
          </p:txBody>
        </p:sp>
        <p:grpSp>
          <p:nvGrpSpPr>
            <p:cNvPr id="2" name="Group 1"/>
            <p:cNvGrpSpPr/>
            <p:nvPr/>
          </p:nvGrpSpPr>
          <p:grpSpPr>
            <a:xfrm>
              <a:off x="3467100" y="1221703"/>
              <a:ext cx="1539545" cy="203932"/>
              <a:chOff x="3467100" y="1315672"/>
              <a:chExt cx="1539545" cy="203932"/>
            </a:xfrm>
          </p:grpSpPr>
          <p:sp>
            <p:nvSpPr>
              <p:cNvPr id="36" name="Label"/>
              <p:cNvSpPr>
                <a:spLocks/>
              </p:cNvSpPr>
              <p:nvPr/>
            </p:nvSpPr>
            <p:spPr bwMode="auto">
              <a:xfrm>
                <a:off x="3803257" y="1315672"/>
                <a:ext cx="1203388"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New Title/Registration</a:t>
                </a:r>
                <a:endParaRPr lang="en-US" sz="900" dirty="0">
                  <a:solidFill>
                    <a:srgbClr val="262626"/>
                  </a:solidFill>
                  <a:effectLst/>
                  <a:latin typeface="Calibri"/>
                </a:endParaRPr>
              </a:p>
            </p:txBody>
          </p:sp>
          <p:sp>
            <p:nvSpPr>
              <p:cNvPr id="40" name="Label"/>
              <p:cNvSpPr>
                <a:spLocks/>
              </p:cNvSpPr>
              <p:nvPr/>
            </p:nvSpPr>
            <p:spPr bwMode="auto">
              <a:xfrm>
                <a:off x="3467100" y="1315672"/>
                <a:ext cx="25922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T1</a:t>
                </a:r>
                <a:endParaRPr lang="en-US" sz="900" dirty="0">
                  <a:solidFill>
                    <a:srgbClr val="262626"/>
                  </a:solidFill>
                  <a:effectLst/>
                  <a:latin typeface="Calibri"/>
                </a:endParaRPr>
              </a:p>
            </p:txBody>
          </p:sp>
        </p:grpSp>
        <p:sp>
          <p:nvSpPr>
            <p:cNvPr id="41" name="Label"/>
            <p:cNvSpPr>
              <a:spLocks/>
            </p:cNvSpPr>
            <p:nvPr/>
          </p:nvSpPr>
          <p:spPr bwMode="auto">
            <a:xfrm>
              <a:off x="3467601" y="1422859"/>
              <a:ext cx="41791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T2/T3</a:t>
              </a:r>
              <a:endParaRPr lang="en-US" sz="900" dirty="0">
                <a:solidFill>
                  <a:srgbClr val="262626"/>
                </a:solidFill>
                <a:effectLst/>
                <a:latin typeface="Calibri"/>
              </a:endParaRPr>
            </a:p>
          </p:txBody>
        </p:sp>
        <p:sp>
          <p:nvSpPr>
            <p:cNvPr id="43" name="Label"/>
            <p:cNvSpPr>
              <a:spLocks/>
            </p:cNvSpPr>
            <p:nvPr/>
          </p:nvSpPr>
          <p:spPr bwMode="auto">
            <a:xfrm>
              <a:off x="3467548" y="1622033"/>
              <a:ext cx="25922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T5</a:t>
              </a:r>
              <a:endParaRPr lang="en-US" sz="900" dirty="0">
                <a:solidFill>
                  <a:srgbClr val="262626"/>
                </a:solidFill>
                <a:effectLst/>
                <a:latin typeface="Calibri"/>
              </a:endParaRPr>
            </a:p>
          </p:txBody>
        </p:sp>
        <p:cxnSp>
          <p:nvCxnSpPr>
            <p:cNvPr id="48" name="Straight Connector 47"/>
            <p:cNvCxnSpPr/>
            <p:nvPr/>
          </p:nvCxnSpPr>
          <p:spPr>
            <a:xfrm>
              <a:off x="3550238" y="1219200"/>
              <a:ext cx="1643371"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4345781" y="1003961"/>
            <a:ext cx="1873471" cy="612285"/>
            <a:chOff x="4876800" y="1010872"/>
            <a:chExt cx="1873471" cy="612285"/>
          </a:xfrm>
        </p:grpSpPr>
        <p:sp>
          <p:nvSpPr>
            <p:cNvPr id="32" name="Label"/>
            <p:cNvSpPr>
              <a:spLocks/>
            </p:cNvSpPr>
            <p:nvPr/>
          </p:nvSpPr>
          <p:spPr bwMode="auto">
            <a:xfrm>
              <a:off x="4876800" y="1010872"/>
              <a:ext cx="1164916"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Registration Only</a:t>
              </a:r>
              <a:endParaRPr lang="en-US" sz="1100" b="1" dirty="0">
                <a:solidFill>
                  <a:srgbClr val="262626"/>
                </a:solidFill>
                <a:effectLst/>
                <a:latin typeface="Calibri"/>
              </a:endParaRPr>
            </a:p>
          </p:txBody>
        </p:sp>
        <p:grpSp>
          <p:nvGrpSpPr>
            <p:cNvPr id="39" name="Group 38"/>
            <p:cNvGrpSpPr/>
            <p:nvPr/>
          </p:nvGrpSpPr>
          <p:grpSpPr>
            <a:xfrm>
              <a:off x="4876800" y="1219749"/>
              <a:ext cx="1235476" cy="203932"/>
              <a:chOff x="3467100" y="1315672"/>
              <a:chExt cx="1235476" cy="203932"/>
            </a:xfrm>
          </p:grpSpPr>
          <p:sp>
            <p:nvSpPr>
              <p:cNvPr id="46" name="Label"/>
              <p:cNvSpPr>
                <a:spLocks/>
              </p:cNvSpPr>
              <p:nvPr/>
            </p:nvSpPr>
            <p:spPr bwMode="auto">
              <a:xfrm>
                <a:off x="3750859" y="1315672"/>
                <a:ext cx="95171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New Registration</a:t>
                </a:r>
                <a:endParaRPr lang="en-US" sz="900" dirty="0">
                  <a:solidFill>
                    <a:srgbClr val="262626"/>
                  </a:solidFill>
                  <a:effectLst/>
                  <a:latin typeface="Calibri"/>
                </a:endParaRPr>
              </a:p>
            </p:txBody>
          </p:sp>
          <p:sp>
            <p:nvSpPr>
              <p:cNvPr id="47" name="Label"/>
              <p:cNvSpPr>
                <a:spLocks/>
              </p:cNvSpPr>
              <p:nvPr/>
            </p:nvSpPr>
            <p:spPr bwMode="auto">
              <a:xfrm>
                <a:off x="3467100" y="1315672"/>
                <a:ext cx="28166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NR</a:t>
                </a:r>
                <a:endParaRPr lang="en-US" sz="900" dirty="0">
                  <a:solidFill>
                    <a:srgbClr val="262626"/>
                  </a:solidFill>
                  <a:effectLst/>
                  <a:latin typeface="Calibri"/>
                </a:endParaRPr>
              </a:p>
            </p:txBody>
          </p:sp>
        </p:grpSp>
        <p:grpSp>
          <p:nvGrpSpPr>
            <p:cNvPr id="50" name="Group 49"/>
            <p:cNvGrpSpPr/>
            <p:nvPr/>
          </p:nvGrpSpPr>
          <p:grpSpPr>
            <a:xfrm>
              <a:off x="4876800" y="1419225"/>
              <a:ext cx="1873471" cy="203932"/>
              <a:chOff x="3467100" y="1311765"/>
              <a:chExt cx="1873471" cy="203932"/>
            </a:xfrm>
          </p:grpSpPr>
          <p:sp>
            <p:nvSpPr>
              <p:cNvPr id="52" name="Label"/>
              <p:cNvSpPr>
                <a:spLocks/>
              </p:cNvSpPr>
              <p:nvPr/>
            </p:nvSpPr>
            <p:spPr bwMode="auto">
              <a:xfrm>
                <a:off x="3750859" y="1311765"/>
                <a:ext cx="158971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Standard Registration Renewal</a:t>
                </a:r>
                <a:endParaRPr lang="en-US" sz="900" dirty="0">
                  <a:solidFill>
                    <a:srgbClr val="262626"/>
                  </a:solidFill>
                  <a:effectLst/>
                  <a:latin typeface="Calibri"/>
                </a:endParaRPr>
              </a:p>
            </p:txBody>
          </p:sp>
          <p:sp>
            <p:nvSpPr>
              <p:cNvPr id="53" name="Label"/>
              <p:cNvSpPr>
                <a:spLocks/>
              </p:cNvSpPr>
              <p:nvPr/>
            </p:nvSpPr>
            <p:spPr bwMode="auto">
              <a:xfrm>
                <a:off x="3467100" y="1311765"/>
                <a:ext cx="26082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SR</a:t>
                </a:r>
                <a:endParaRPr lang="en-US" sz="900" dirty="0">
                  <a:solidFill>
                    <a:srgbClr val="262626"/>
                  </a:solidFill>
                  <a:effectLst/>
                  <a:latin typeface="Calibri"/>
                </a:endParaRPr>
              </a:p>
            </p:txBody>
          </p:sp>
        </p:grpSp>
      </p:grpSp>
      <p:grpSp>
        <p:nvGrpSpPr>
          <p:cNvPr id="15" name="Group 14"/>
          <p:cNvGrpSpPr/>
          <p:nvPr/>
        </p:nvGrpSpPr>
        <p:grpSpPr>
          <a:xfrm>
            <a:off x="4343400" y="2129804"/>
            <a:ext cx="1905835" cy="1232262"/>
            <a:chOff x="6096000" y="1010872"/>
            <a:chExt cx="1905835" cy="1232262"/>
          </a:xfrm>
        </p:grpSpPr>
        <p:sp>
          <p:nvSpPr>
            <p:cNvPr id="33" name="Label"/>
            <p:cNvSpPr>
              <a:spLocks/>
            </p:cNvSpPr>
            <p:nvPr/>
          </p:nvSpPr>
          <p:spPr bwMode="auto">
            <a:xfrm>
              <a:off x="6098381" y="1010872"/>
              <a:ext cx="1903454"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Duplicate/Replace/Substitute</a:t>
              </a:r>
              <a:endParaRPr lang="en-US" sz="1100" b="1" dirty="0">
                <a:solidFill>
                  <a:srgbClr val="262626"/>
                </a:solidFill>
                <a:effectLst/>
                <a:latin typeface="Calibri"/>
              </a:endParaRPr>
            </a:p>
          </p:txBody>
        </p:sp>
        <p:cxnSp>
          <p:nvCxnSpPr>
            <p:cNvPr id="54" name="Straight Connector 53"/>
            <p:cNvCxnSpPr/>
            <p:nvPr/>
          </p:nvCxnSpPr>
          <p:spPr>
            <a:xfrm>
              <a:off x="6182560" y="1219200"/>
              <a:ext cx="173672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096835" y="1219200"/>
              <a:ext cx="1178820" cy="203932"/>
              <a:chOff x="3467100" y="1315672"/>
              <a:chExt cx="1178820" cy="203932"/>
            </a:xfrm>
          </p:grpSpPr>
          <p:sp>
            <p:nvSpPr>
              <p:cNvPr id="56" name="Label"/>
              <p:cNvSpPr>
                <a:spLocks/>
              </p:cNvSpPr>
              <p:nvPr/>
            </p:nvSpPr>
            <p:spPr bwMode="auto">
              <a:xfrm>
                <a:off x="3822443" y="1315672"/>
                <a:ext cx="82347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Duplicate Title</a:t>
                </a:r>
                <a:endParaRPr lang="en-US" sz="900" dirty="0">
                  <a:solidFill>
                    <a:srgbClr val="262626"/>
                  </a:solidFill>
                  <a:effectLst/>
                  <a:latin typeface="Calibri"/>
                </a:endParaRPr>
              </a:p>
            </p:txBody>
          </p:sp>
          <p:sp>
            <p:nvSpPr>
              <p:cNvPr id="57" name="Label"/>
              <p:cNvSpPr>
                <a:spLocks/>
              </p:cNvSpPr>
              <p:nvPr/>
            </p:nvSpPr>
            <p:spPr bwMode="auto">
              <a:xfrm>
                <a:off x="3467100" y="1315672"/>
                <a:ext cx="27204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DT</a:t>
                </a:r>
                <a:endParaRPr lang="en-US" sz="900" dirty="0">
                  <a:solidFill>
                    <a:srgbClr val="262626"/>
                  </a:solidFill>
                  <a:effectLst/>
                  <a:latin typeface="Calibri"/>
                </a:endParaRPr>
              </a:p>
            </p:txBody>
          </p:sp>
        </p:grpSp>
        <p:grpSp>
          <p:nvGrpSpPr>
            <p:cNvPr id="59" name="Group 58"/>
            <p:cNvGrpSpPr/>
            <p:nvPr/>
          </p:nvGrpSpPr>
          <p:grpSpPr>
            <a:xfrm>
              <a:off x="6096000" y="1423132"/>
              <a:ext cx="1527051" cy="203932"/>
              <a:chOff x="3467100" y="1315672"/>
              <a:chExt cx="1527051" cy="203932"/>
            </a:xfrm>
          </p:grpSpPr>
          <p:sp>
            <p:nvSpPr>
              <p:cNvPr id="60" name="Label"/>
              <p:cNvSpPr>
                <a:spLocks/>
              </p:cNvSpPr>
              <p:nvPr/>
            </p:nvSpPr>
            <p:spPr bwMode="auto">
              <a:xfrm>
                <a:off x="3809999" y="1315672"/>
                <a:ext cx="118415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Duplicate Registration</a:t>
                </a:r>
                <a:endParaRPr lang="en-US" sz="900" dirty="0">
                  <a:solidFill>
                    <a:srgbClr val="262626"/>
                  </a:solidFill>
                  <a:effectLst/>
                  <a:latin typeface="Calibri"/>
                </a:endParaRPr>
              </a:p>
            </p:txBody>
          </p:sp>
          <p:sp>
            <p:nvSpPr>
              <p:cNvPr id="61" name="Label"/>
              <p:cNvSpPr>
                <a:spLocks/>
              </p:cNvSpPr>
              <p:nvPr/>
            </p:nvSpPr>
            <p:spPr bwMode="auto">
              <a:xfrm>
                <a:off x="3467100" y="1315672"/>
                <a:ext cx="28967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DU</a:t>
                </a:r>
                <a:endParaRPr lang="en-US" sz="900" dirty="0">
                  <a:solidFill>
                    <a:srgbClr val="262626"/>
                  </a:solidFill>
                  <a:effectLst/>
                  <a:latin typeface="Calibri"/>
                </a:endParaRPr>
              </a:p>
            </p:txBody>
          </p:sp>
        </p:grpSp>
        <p:grpSp>
          <p:nvGrpSpPr>
            <p:cNvPr id="63" name="Group 62"/>
            <p:cNvGrpSpPr/>
            <p:nvPr/>
          </p:nvGrpSpPr>
          <p:grpSpPr>
            <a:xfrm>
              <a:off x="6096835" y="1623889"/>
              <a:ext cx="1656515" cy="203932"/>
              <a:chOff x="3467100" y="1315672"/>
              <a:chExt cx="1656515" cy="203932"/>
            </a:xfrm>
          </p:grpSpPr>
          <p:sp>
            <p:nvSpPr>
              <p:cNvPr id="64" name="Label"/>
              <p:cNvSpPr>
                <a:spLocks/>
              </p:cNvSpPr>
              <p:nvPr/>
            </p:nvSpPr>
            <p:spPr bwMode="auto">
              <a:xfrm>
                <a:off x="3822443" y="1315672"/>
                <a:ext cx="130117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Replacement Tag Renew</a:t>
                </a:r>
                <a:endParaRPr lang="en-US" sz="900" dirty="0">
                  <a:solidFill>
                    <a:srgbClr val="262626"/>
                  </a:solidFill>
                  <a:effectLst/>
                  <a:latin typeface="Calibri"/>
                </a:endParaRPr>
              </a:p>
            </p:txBody>
          </p:sp>
          <p:sp>
            <p:nvSpPr>
              <p:cNvPr id="65" name="Label"/>
              <p:cNvSpPr>
                <a:spLocks/>
              </p:cNvSpPr>
              <p:nvPr/>
            </p:nvSpPr>
            <p:spPr bwMode="auto">
              <a:xfrm>
                <a:off x="3467100" y="1315672"/>
                <a:ext cx="264028"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RT</a:t>
                </a:r>
                <a:endParaRPr lang="en-US" sz="900" dirty="0">
                  <a:solidFill>
                    <a:srgbClr val="262626"/>
                  </a:solidFill>
                  <a:effectLst/>
                  <a:latin typeface="Calibri"/>
                </a:endParaRPr>
              </a:p>
            </p:txBody>
          </p:sp>
        </p:grpSp>
        <p:grpSp>
          <p:nvGrpSpPr>
            <p:cNvPr id="70" name="Group 69"/>
            <p:cNvGrpSpPr/>
            <p:nvPr/>
          </p:nvGrpSpPr>
          <p:grpSpPr>
            <a:xfrm>
              <a:off x="6096835" y="1828800"/>
              <a:ext cx="1324693" cy="203932"/>
              <a:chOff x="3467100" y="1315672"/>
              <a:chExt cx="1324693" cy="203932"/>
            </a:xfrm>
          </p:grpSpPr>
          <p:sp>
            <p:nvSpPr>
              <p:cNvPr id="71" name="Label"/>
              <p:cNvSpPr>
                <a:spLocks/>
              </p:cNvSpPr>
              <p:nvPr/>
            </p:nvSpPr>
            <p:spPr bwMode="auto">
              <a:xfrm>
                <a:off x="3822443" y="1315672"/>
                <a:ext cx="96935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Substitute Sticker</a:t>
                </a:r>
                <a:endParaRPr lang="en-US" sz="900" dirty="0">
                  <a:solidFill>
                    <a:srgbClr val="262626"/>
                  </a:solidFill>
                  <a:effectLst/>
                  <a:latin typeface="Calibri"/>
                </a:endParaRPr>
              </a:p>
            </p:txBody>
          </p:sp>
          <p:sp>
            <p:nvSpPr>
              <p:cNvPr id="72" name="Label"/>
              <p:cNvSpPr>
                <a:spLocks/>
              </p:cNvSpPr>
              <p:nvPr/>
            </p:nvSpPr>
            <p:spPr bwMode="auto">
              <a:xfrm>
                <a:off x="3467100" y="1315672"/>
                <a:ext cx="25120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SS</a:t>
                </a:r>
                <a:endParaRPr lang="en-US" sz="900" dirty="0">
                  <a:solidFill>
                    <a:srgbClr val="262626"/>
                  </a:solidFill>
                  <a:effectLst/>
                  <a:latin typeface="Calibri"/>
                </a:endParaRPr>
              </a:p>
            </p:txBody>
          </p:sp>
        </p:grpSp>
        <p:grpSp>
          <p:nvGrpSpPr>
            <p:cNvPr id="74" name="Group 73"/>
            <p:cNvGrpSpPr/>
            <p:nvPr/>
          </p:nvGrpSpPr>
          <p:grpSpPr>
            <a:xfrm>
              <a:off x="6096835" y="2039202"/>
              <a:ext cx="1172408" cy="203932"/>
              <a:chOff x="3467100" y="1315672"/>
              <a:chExt cx="1172408" cy="203932"/>
            </a:xfrm>
          </p:grpSpPr>
          <p:sp>
            <p:nvSpPr>
              <p:cNvPr id="75" name="Label"/>
              <p:cNvSpPr>
                <a:spLocks/>
              </p:cNvSpPr>
              <p:nvPr/>
            </p:nvSpPr>
            <p:spPr bwMode="auto">
              <a:xfrm>
                <a:off x="3822443" y="1315672"/>
                <a:ext cx="817065"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Substitute Tag</a:t>
                </a:r>
                <a:endParaRPr lang="en-US" sz="900" dirty="0">
                  <a:solidFill>
                    <a:srgbClr val="262626"/>
                  </a:solidFill>
                  <a:effectLst/>
                  <a:latin typeface="Calibri"/>
                </a:endParaRPr>
              </a:p>
            </p:txBody>
          </p:sp>
          <p:sp>
            <p:nvSpPr>
              <p:cNvPr id="76" name="Label"/>
              <p:cNvSpPr>
                <a:spLocks/>
              </p:cNvSpPr>
              <p:nvPr/>
            </p:nvSpPr>
            <p:spPr bwMode="auto">
              <a:xfrm>
                <a:off x="3467100" y="1315672"/>
                <a:ext cx="25441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ST</a:t>
                </a:r>
                <a:endParaRPr lang="en-US" sz="900" dirty="0">
                  <a:solidFill>
                    <a:srgbClr val="262626"/>
                  </a:solidFill>
                  <a:effectLst/>
                  <a:latin typeface="Calibri"/>
                </a:endParaRPr>
              </a:p>
            </p:txBody>
          </p:sp>
        </p:grpSp>
      </p:grpSp>
      <p:sp>
        <p:nvSpPr>
          <p:cNvPr id="93" name="Sticky Note"/>
          <p:cNvSpPr>
            <a:spLocks/>
          </p:cNvSpPr>
          <p:nvPr/>
        </p:nvSpPr>
        <p:spPr bwMode="auto">
          <a:xfrm>
            <a:off x="2899481" y="3966630"/>
            <a:ext cx="5319565" cy="1062570"/>
          </a:xfrm>
          <a:prstGeom prst="foldedCorner">
            <a:avLst/>
          </a:prstGeom>
          <a:gradFill flip="none" rotWithShape="1">
            <a:gsLst>
              <a:gs pos="0">
                <a:srgbClr val="FFFF99"/>
              </a:gs>
              <a:gs pos="100000">
                <a:srgbClr val="FCF38E"/>
              </a:gs>
            </a:gsLst>
            <a:lin ang="0" scaled="1"/>
            <a:tileRect/>
          </a:gradFill>
          <a:ln w="6350" cap="flat" cmpd="sng" algn="ctr">
            <a:solidFill>
              <a:srgbClr val="5B5A2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262626"/>
                </a:solidFill>
                <a:effectLst/>
                <a:latin typeface="Calibri"/>
              </a:rPr>
              <a:t>Example of a Dealer menu. T4 and TM not visible.</a:t>
            </a:r>
            <a:br>
              <a:rPr lang="en-US" sz="900" dirty="0" smtClean="0">
                <a:solidFill>
                  <a:srgbClr val="262626"/>
                </a:solidFill>
                <a:effectLst/>
                <a:latin typeface="Calibri"/>
              </a:rPr>
            </a:br>
            <a:r>
              <a:rPr lang="en-US" sz="900" dirty="0" smtClean="0">
                <a:solidFill>
                  <a:srgbClr val="262626"/>
                </a:solidFill>
                <a:effectLst/>
                <a:latin typeface="Calibri"/>
              </a:rPr>
              <a:t/>
            </a:r>
            <a:br>
              <a:rPr lang="en-US" sz="900" dirty="0" smtClean="0">
                <a:solidFill>
                  <a:srgbClr val="262626"/>
                </a:solidFill>
                <a:effectLst/>
                <a:latin typeface="Calibri"/>
              </a:rPr>
            </a:br>
            <a:r>
              <a:rPr lang="en-US" sz="900" dirty="0" smtClean="0">
                <a:solidFill>
                  <a:srgbClr val="262626"/>
                </a:solidFill>
                <a:effectLst/>
                <a:latin typeface="Calibri"/>
              </a:rPr>
              <a:t>This option shows what menu would look like if we used two rows.</a:t>
            </a:r>
            <a:br>
              <a:rPr lang="en-US" sz="900" dirty="0" smtClean="0">
                <a:solidFill>
                  <a:srgbClr val="262626"/>
                </a:solidFill>
                <a:effectLst/>
                <a:latin typeface="Calibri"/>
              </a:rPr>
            </a:br>
            <a:r>
              <a:rPr lang="en-US" sz="900" dirty="0" smtClean="0">
                <a:solidFill>
                  <a:srgbClr val="262626"/>
                </a:solidFill>
                <a:effectLst/>
                <a:latin typeface="Calibri"/>
              </a:rPr>
              <a:t/>
            </a:r>
            <a:br>
              <a:rPr lang="en-US" sz="900" dirty="0" smtClean="0">
                <a:solidFill>
                  <a:srgbClr val="262626"/>
                </a:solidFill>
                <a:effectLst/>
                <a:latin typeface="Calibri"/>
              </a:rPr>
            </a:br>
            <a:r>
              <a:rPr lang="en-US" sz="900" dirty="0" smtClean="0">
                <a:solidFill>
                  <a:srgbClr val="262626"/>
                </a:solidFill>
                <a:effectLst/>
                <a:latin typeface="Calibri"/>
              </a:rPr>
              <a:t>I had to take some liberties with trying to fit transaction names into the mockup. The actual implementation would hopefully not look so wide. Optionally the menu can have more than one row if needed.</a:t>
            </a:r>
            <a:endParaRPr lang="en-US" sz="900" dirty="0">
              <a:solidFill>
                <a:srgbClr val="262626"/>
              </a:solidFill>
              <a:effectLst/>
              <a:latin typeface="Calibri"/>
            </a:endParaRPr>
          </a:p>
        </p:txBody>
      </p:sp>
      <p:cxnSp>
        <p:nvCxnSpPr>
          <p:cNvPr id="101" name="Straight Connector 100"/>
          <p:cNvCxnSpPr/>
          <p:nvPr/>
        </p:nvCxnSpPr>
        <p:spPr>
          <a:xfrm>
            <a:off x="4391653" y="1215414"/>
            <a:ext cx="1643371"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2371725" y="1008676"/>
            <a:ext cx="1896310" cy="1003971"/>
            <a:chOff x="4343400" y="1932601"/>
            <a:chExt cx="1896310" cy="1003971"/>
          </a:xfrm>
        </p:grpSpPr>
        <p:sp>
          <p:nvSpPr>
            <p:cNvPr id="34" name="Label"/>
            <p:cNvSpPr>
              <a:spLocks/>
            </p:cNvSpPr>
            <p:nvPr/>
          </p:nvSpPr>
          <p:spPr bwMode="auto">
            <a:xfrm>
              <a:off x="4353002" y="1932601"/>
              <a:ext cx="1886708"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Admin/Inquiry/Return/Temp</a:t>
              </a:r>
              <a:endParaRPr lang="en-US" sz="1100" b="1" dirty="0">
                <a:solidFill>
                  <a:srgbClr val="262626"/>
                </a:solidFill>
                <a:effectLst/>
                <a:latin typeface="Calibri"/>
              </a:endParaRPr>
            </a:p>
          </p:txBody>
        </p:sp>
        <p:cxnSp>
          <p:nvCxnSpPr>
            <p:cNvPr id="77" name="Straight Connector 76"/>
            <p:cNvCxnSpPr/>
            <p:nvPr/>
          </p:nvCxnSpPr>
          <p:spPr>
            <a:xfrm>
              <a:off x="4421411" y="2140930"/>
              <a:ext cx="1741264" cy="2195"/>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4344235" y="2545958"/>
              <a:ext cx="1335062" cy="203932"/>
              <a:chOff x="3467100" y="1425426"/>
              <a:chExt cx="1335062" cy="203932"/>
            </a:xfrm>
          </p:grpSpPr>
          <p:sp>
            <p:nvSpPr>
              <p:cNvPr id="80" name="Label"/>
              <p:cNvSpPr>
                <a:spLocks/>
              </p:cNvSpPr>
              <p:nvPr/>
            </p:nvSpPr>
            <p:spPr bwMode="auto">
              <a:xfrm>
                <a:off x="3770295" y="1425426"/>
                <a:ext cx="103186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Standalone Inquiry</a:t>
                </a:r>
                <a:endParaRPr lang="en-US" sz="900" dirty="0">
                  <a:solidFill>
                    <a:srgbClr val="262626"/>
                  </a:solidFill>
                  <a:effectLst/>
                  <a:latin typeface="Calibri"/>
                </a:endParaRPr>
              </a:p>
            </p:txBody>
          </p:sp>
          <p:sp>
            <p:nvSpPr>
              <p:cNvPr id="81" name="Label"/>
              <p:cNvSpPr>
                <a:spLocks/>
              </p:cNvSpPr>
              <p:nvPr/>
            </p:nvSpPr>
            <p:spPr bwMode="auto">
              <a:xfrm>
                <a:off x="3467100" y="1425426"/>
                <a:ext cx="22716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SI</a:t>
                </a:r>
                <a:endParaRPr lang="en-US" sz="900" dirty="0">
                  <a:solidFill>
                    <a:srgbClr val="262626"/>
                  </a:solidFill>
                  <a:effectLst/>
                  <a:latin typeface="Calibri"/>
                </a:endParaRPr>
              </a:p>
            </p:txBody>
          </p:sp>
        </p:grpSp>
        <p:grpSp>
          <p:nvGrpSpPr>
            <p:cNvPr id="82" name="Group 81"/>
            <p:cNvGrpSpPr/>
            <p:nvPr/>
          </p:nvGrpSpPr>
          <p:grpSpPr>
            <a:xfrm>
              <a:off x="4343400" y="2347918"/>
              <a:ext cx="1504950" cy="203932"/>
              <a:chOff x="3467100" y="1377590"/>
              <a:chExt cx="1504950" cy="203932"/>
            </a:xfrm>
          </p:grpSpPr>
          <p:sp>
            <p:nvSpPr>
              <p:cNvPr id="83" name="Label"/>
              <p:cNvSpPr>
                <a:spLocks/>
              </p:cNvSpPr>
              <p:nvPr/>
            </p:nvSpPr>
            <p:spPr bwMode="auto">
              <a:xfrm>
                <a:off x="3773470" y="1377590"/>
                <a:ext cx="119858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Tag Return or Transfer</a:t>
                </a:r>
                <a:endParaRPr lang="en-US" sz="900" dirty="0">
                  <a:solidFill>
                    <a:srgbClr val="262626"/>
                  </a:solidFill>
                  <a:effectLst/>
                  <a:latin typeface="Calibri"/>
                </a:endParaRPr>
              </a:p>
            </p:txBody>
          </p:sp>
          <p:sp>
            <p:nvSpPr>
              <p:cNvPr id="84" name="Label"/>
              <p:cNvSpPr>
                <a:spLocks/>
              </p:cNvSpPr>
              <p:nvPr/>
            </p:nvSpPr>
            <p:spPr bwMode="auto">
              <a:xfrm>
                <a:off x="3467100" y="1377590"/>
                <a:ext cx="268838"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RC</a:t>
                </a:r>
                <a:endParaRPr lang="en-US" sz="900" dirty="0">
                  <a:solidFill>
                    <a:srgbClr val="262626"/>
                  </a:solidFill>
                  <a:effectLst/>
                  <a:latin typeface="Calibri"/>
                </a:endParaRPr>
              </a:p>
            </p:txBody>
          </p:sp>
        </p:grpSp>
        <p:grpSp>
          <p:nvGrpSpPr>
            <p:cNvPr id="21" name="Group 20"/>
            <p:cNvGrpSpPr/>
            <p:nvPr/>
          </p:nvGrpSpPr>
          <p:grpSpPr>
            <a:xfrm>
              <a:off x="4343400" y="2148840"/>
              <a:ext cx="971214" cy="207107"/>
              <a:chOff x="4343400" y="2560858"/>
              <a:chExt cx="971214" cy="207107"/>
            </a:xfrm>
          </p:grpSpPr>
          <p:sp>
            <p:nvSpPr>
              <p:cNvPr id="86" name="Label"/>
              <p:cNvSpPr>
                <a:spLocks/>
              </p:cNvSpPr>
              <p:nvPr/>
            </p:nvSpPr>
            <p:spPr bwMode="auto">
              <a:xfrm>
                <a:off x="4645025" y="2560858"/>
                <a:ext cx="669589"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Admin Flag</a:t>
                </a:r>
                <a:endParaRPr lang="en-US" sz="900" dirty="0">
                  <a:solidFill>
                    <a:srgbClr val="262626"/>
                  </a:solidFill>
                  <a:effectLst/>
                  <a:latin typeface="Calibri"/>
                </a:endParaRPr>
              </a:p>
            </p:txBody>
          </p:sp>
          <p:sp>
            <p:nvSpPr>
              <p:cNvPr id="73" name="Label"/>
              <p:cNvSpPr>
                <a:spLocks/>
              </p:cNvSpPr>
              <p:nvPr/>
            </p:nvSpPr>
            <p:spPr bwMode="auto">
              <a:xfrm>
                <a:off x="4343400" y="2564033"/>
                <a:ext cx="26563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AF</a:t>
                </a:r>
                <a:endParaRPr lang="en-US" sz="900" dirty="0">
                  <a:solidFill>
                    <a:srgbClr val="262626"/>
                  </a:solidFill>
                  <a:effectLst/>
                  <a:latin typeface="Calibri"/>
                </a:endParaRPr>
              </a:p>
            </p:txBody>
          </p:sp>
        </p:grpSp>
        <p:grpSp>
          <p:nvGrpSpPr>
            <p:cNvPr id="78" name="Group 77"/>
            <p:cNvGrpSpPr/>
            <p:nvPr/>
          </p:nvGrpSpPr>
          <p:grpSpPr>
            <a:xfrm>
              <a:off x="4343400" y="2732640"/>
              <a:ext cx="913410" cy="203932"/>
              <a:chOff x="3467100" y="1432844"/>
              <a:chExt cx="913410" cy="203932"/>
            </a:xfrm>
          </p:grpSpPr>
          <p:sp>
            <p:nvSpPr>
              <p:cNvPr id="85" name="Label"/>
              <p:cNvSpPr>
                <a:spLocks/>
              </p:cNvSpPr>
              <p:nvPr/>
            </p:nvSpPr>
            <p:spPr bwMode="auto">
              <a:xfrm>
                <a:off x="3776645" y="1432844"/>
                <a:ext cx="603865"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Temp Tag</a:t>
                </a:r>
                <a:endParaRPr lang="en-US" sz="900" dirty="0">
                  <a:solidFill>
                    <a:srgbClr val="262626"/>
                  </a:solidFill>
                  <a:effectLst/>
                  <a:latin typeface="Calibri"/>
                </a:endParaRPr>
              </a:p>
            </p:txBody>
          </p:sp>
          <p:sp>
            <p:nvSpPr>
              <p:cNvPr id="87" name="Label"/>
              <p:cNvSpPr>
                <a:spLocks/>
              </p:cNvSpPr>
              <p:nvPr/>
            </p:nvSpPr>
            <p:spPr bwMode="auto">
              <a:xfrm>
                <a:off x="3467100" y="1432844"/>
                <a:ext cx="27204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TD</a:t>
                </a:r>
                <a:endParaRPr lang="en-US" sz="900" dirty="0">
                  <a:solidFill>
                    <a:srgbClr val="262626"/>
                  </a:solidFill>
                  <a:effectLst/>
                  <a:latin typeface="Calibri"/>
                </a:endParaRPr>
              </a:p>
            </p:txBody>
          </p:sp>
        </p:grpSp>
      </p:grpSp>
      <p:cxnSp>
        <p:nvCxnSpPr>
          <p:cNvPr id="24" name="Straight Connector 23"/>
          <p:cNvCxnSpPr/>
          <p:nvPr/>
        </p:nvCxnSpPr>
        <p:spPr>
          <a:xfrm>
            <a:off x="182928" y="137196"/>
            <a:ext cx="8869583" cy="65836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6200" y="221883"/>
            <a:ext cx="8610556" cy="65903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225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13" y="514350"/>
            <a:ext cx="9144001" cy="344488"/>
          </a:xfrm>
          <a:prstGeom prst="rect">
            <a:avLst/>
          </a:prstGeom>
          <a:solidFill>
            <a:srgbClr val="0655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5" name="TextBox 11"/>
          <p:cNvSpPr txBox="1">
            <a:spLocks noChangeArrowheads="1"/>
          </p:cNvSpPr>
          <p:nvPr/>
        </p:nvSpPr>
        <p:spPr bwMode="auto">
          <a:xfrm>
            <a:off x="76200" y="577850"/>
            <a:ext cx="750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u="sng">
                <a:solidFill>
                  <a:schemeClr val="tx1"/>
                </a:solidFill>
                <a:latin typeface="Arial" charset="0"/>
              </a:defRPr>
            </a:lvl1pPr>
            <a:lvl2pPr marL="742950" indent="-285750">
              <a:defRPr sz="800" u="sng">
                <a:solidFill>
                  <a:schemeClr val="tx1"/>
                </a:solidFill>
                <a:latin typeface="Arial" charset="0"/>
              </a:defRPr>
            </a:lvl2pPr>
            <a:lvl3pPr marL="1143000" indent="-228600">
              <a:defRPr sz="800" u="sng">
                <a:solidFill>
                  <a:schemeClr val="tx1"/>
                </a:solidFill>
                <a:latin typeface="Arial" charset="0"/>
              </a:defRPr>
            </a:lvl3pPr>
            <a:lvl4pPr marL="1600200" indent="-228600">
              <a:defRPr sz="800" u="sng">
                <a:solidFill>
                  <a:schemeClr val="tx1"/>
                </a:solidFill>
                <a:latin typeface="Arial" charset="0"/>
              </a:defRPr>
            </a:lvl4pPr>
            <a:lvl5pPr marL="2057400" indent="-228600">
              <a:defRPr sz="800" u="sng">
                <a:solidFill>
                  <a:schemeClr val="tx1"/>
                </a:solidFill>
                <a:latin typeface="Arial" charset="0"/>
              </a:defRPr>
            </a:lvl5pPr>
            <a:lvl6pPr marL="2514600" indent="-228600" algn="ctr" eaLnBrk="0" fontAlgn="base" hangingPunct="0">
              <a:spcBef>
                <a:spcPct val="0"/>
              </a:spcBef>
              <a:spcAft>
                <a:spcPct val="0"/>
              </a:spcAft>
              <a:defRPr sz="800" u="sng">
                <a:solidFill>
                  <a:schemeClr val="tx1"/>
                </a:solidFill>
                <a:latin typeface="Arial" charset="0"/>
              </a:defRPr>
            </a:lvl6pPr>
            <a:lvl7pPr marL="2971800" indent="-228600" algn="ctr" eaLnBrk="0" fontAlgn="base" hangingPunct="0">
              <a:spcBef>
                <a:spcPct val="0"/>
              </a:spcBef>
              <a:spcAft>
                <a:spcPct val="0"/>
              </a:spcAft>
              <a:defRPr sz="800" u="sng">
                <a:solidFill>
                  <a:schemeClr val="tx1"/>
                </a:solidFill>
                <a:latin typeface="Arial" charset="0"/>
              </a:defRPr>
            </a:lvl7pPr>
            <a:lvl8pPr marL="3429000" indent="-228600" algn="ctr" eaLnBrk="0" fontAlgn="base" hangingPunct="0">
              <a:spcBef>
                <a:spcPct val="0"/>
              </a:spcBef>
              <a:spcAft>
                <a:spcPct val="0"/>
              </a:spcAft>
              <a:defRPr sz="800" u="sng">
                <a:solidFill>
                  <a:schemeClr val="tx1"/>
                </a:solidFill>
                <a:latin typeface="Arial" charset="0"/>
              </a:defRPr>
            </a:lvl8pPr>
            <a:lvl9pPr marL="3886200" indent="-228600" algn="ctr" eaLnBrk="0" fontAlgn="base" hangingPunct="0">
              <a:spcBef>
                <a:spcPct val="0"/>
              </a:spcBef>
              <a:spcAft>
                <a:spcPct val="0"/>
              </a:spcAft>
              <a:defRPr sz="800" u="sng">
                <a:solidFill>
                  <a:schemeClr val="tx1"/>
                </a:solidFill>
                <a:latin typeface="Arial" charset="0"/>
              </a:defRPr>
            </a:lvl9pPr>
          </a:lstStyle>
          <a:p>
            <a:pPr>
              <a:defRPr/>
            </a:pPr>
            <a:r>
              <a:rPr lang="en-US" b="1" u="none" dirty="0" smtClean="0">
                <a:solidFill>
                  <a:srgbClr val="DFD9D9"/>
                </a:solidFill>
                <a:ea typeface="Verdana" pitchFamily="34" charset="0"/>
                <a:cs typeface="Arial" charset="0"/>
              </a:rPr>
              <a:t>Company:</a:t>
            </a:r>
          </a:p>
        </p:txBody>
      </p:sp>
      <p:sp>
        <p:nvSpPr>
          <p:cNvPr id="6" name="Menubar"/>
          <p:cNvSpPr>
            <a:spLocks/>
          </p:cNvSpPr>
          <p:nvPr/>
        </p:nvSpPr>
        <p:spPr bwMode="auto">
          <a:xfrm>
            <a:off x="2293938" y="544513"/>
            <a:ext cx="4945062" cy="263525"/>
          </a:xfrm>
          <a:prstGeom prst="rect">
            <a:avLst/>
          </a:prstGeom>
          <a:noFill/>
          <a:ln w="6350"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360000">
              <a:defRPr/>
            </a:pPr>
            <a:r>
              <a:rPr lang="en-US" sz="1050" b="1" u="none" dirty="0" smtClean="0">
                <a:solidFill>
                  <a:schemeClr val="bg1"/>
                </a:solidFill>
                <a:latin typeface="Calibri"/>
              </a:rPr>
              <a:t>New Transaction            </a:t>
            </a:r>
            <a:r>
              <a:rPr lang="en-US" sz="1050" u="none" dirty="0" smtClean="0">
                <a:solidFill>
                  <a:schemeClr val="bg1"/>
                </a:solidFill>
                <a:latin typeface="Calibri"/>
              </a:rPr>
              <a:t>Manage</a:t>
            </a:r>
            <a:r>
              <a:rPr lang="en-US" sz="1050" u="none" dirty="0" smtClean="0">
                <a:solidFill>
                  <a:schemeClr val="tx1"/>
                </a:solidFill>
                <a:latin typeface="Calibri"/>
              </a:rPr>
              <a:t>             </a:t>
            </a:r>
            <a:r>
              <a:rPr lang="en-US" sz="1050" u="none" dirty="0" smtClean="0">
                <a:solidFill>
                  <a:schemeClr val="bg1"/>
                </a:solidFill>
                <a:latin typeface="Calibri"/>
              </a:rPr>
              <a:t>Reports</a:t>
            </a:r>
            <a:r>
              <a:rPr lang="en-US" sz="1050" u="none" dirty="0" smtClean="0">
                <a:solidFill>
                  <a:schemeClr val="tx1"/>
                </a:solidFill>
                <a:latin typeface="Calibri"/>
              </a:rPr>
              <a:t>      </a:t>
            </a:r>
            <a:r>
              <a:rPr lang="en-US" sz="1050" u="none" dirty="0" smtClean="0">
                <a:solidFill>
                  <a:schemeClr val="bg1"/>
                </a:solidFill>
                <a:latin typeface="Calibri"/>
              </a:rPr>
              <a:t>Utilities</a:t>
            </a:r>
            <a:r>
              <a:rPr lang="en-US" sz="1050" u="none" dirty="0" smtClean="0">
                <a:solidFill>
                  <a:schemeClr val="tx1"/>
                </a:solidFill>
                <a:latin typeface="Calibri"/>
              </a:rPr>
              <a:t>          </a:t>
            </a:r>
            <a:r>
              <a:rPr lang="en-US" sz="1050" u="none" dirty="0" smtClean="0">
                <a:solidFill>
                  <a:schemeClr val="bg1"/>
                </a:solidFill>
                <a:latin typeface="Calibri"/>
              </a:rPr>
              <a:t>Help</a:t>
            </a:r>
            <a:endParaRPr lang="en-US" sz="1050" u="none" dirty="0">
              <a:solidFill>
                <a:schemeClr val="bg1"/>
              </a:solidFill>
              <a:latin typeface="Calibri"/>
            </a:endParaRPr>
          </a:p>
        </p:txBody>
      </p:sp>
      <p:sp>
        <p:nvSpPr>
          <p:cNvPr id="7" name="Arrow"/>
          <p:cNvSpPr>
            <a:spLocks/>
          </p:cNvSpPr>
          <p:nvPr/>
        </p:nvSpPr>
        <p:spPr bwMode="auto">
          <a:xfrm rot="5400000">
            <a:off x="3339306"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8" name="Arrow"/>
          <p:cNvSpPr>
            <a:spLocks/>
          </p:cNvSpPr>
          <p:nvPr/>
        </p:nvSpPr>
        <p:spPr bwMode="auto">
          <a:xfrm rot="5400000">
            <a:off x="4145756"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9" name="Arrow"/>
          <p:cNvSpPr>
            <a:spLocks/>
          </p:cNvSpPr>
          <p:nvPr/>
        </p:nvSpPr>
        <p:spPr bwMode="auto">
          <a:xfrm rot="5400000">
            <a:off x="5566569"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10" name="Arrow"/>
          <p:cNvSpPr>
            <a:spLocks/>
          </p:cNvSpPr>
          <p:nvPr/>
        </p:nvSpPr>
        <p:spPr bwMode="auto">
          <a:xfrm rot="5400000">
            <a:off x="6122194" y="634207"/>
            <a:ext cx="71437" cy="82550"/>
          </a:xfrm>
          <a:custGeom>
            <a:avLst/>
            <a:gdLst>
              <a:gd name="T0" fmla="*/ 0 w 341"/>
              <a:gd name="T1" fmla="*/ 395 h 395"/>
              <a:gd name="T2" fmla="*/ 0 w 341"/>
              <a:gd name="T3" fmla="*/ 0 h 395"/>
              <a:gd name="T4" fmla="*/ 341 w 341"/>
              <a:gd name="T5" fmla="*/ 197 h 395"/>
              <a:gd name="T6" fmla="*/ 0 w 341"/>
              <a:gd name="T7" fmla="*/ 395 h 395"/>
            </a:gdLst>
            <a:ahLst/>
            <a:cxnLst>
              <a:cxn ang="0">
                <a:pos x="T0" y="T1"/>
              </a:cxn>
              <a:cxn ang="0">
                <a:pos x="T2" y="T3"/>
              </a:cxn>
              <a:cxn ang="0">
                <a:pos x="T4" y="T5"/>
              </a:cxn>
              <a:cxn ang="0">
                <a:pos x="T6" y="T7"/>
              </a:cxn>
            </a:cxnLst>
            <a:rect l="0" t="0" r="r" b="b"/>
            <a:pathLst>
              <a:path w="341" h="395">
                <a:moveTo>
                  <a:pt x="0" y="395"/>
                </a:moveTo>
                <a:lnTo>
                  <a:pt x="0" y="0"/>
                </a:lnTo>
                <a:lnTo>
                  <a:pt x="341" y="197"/>
                </a:lnTo>
                <a:lnTo>
                  <a:pt x="0" y="395"/>
                </a:lnTo>
                <a:close/>
              </a:path>
            </a:pathLst>
          </a:custGeom>
          <a:solidFill>
            <a:schemeClr val="bg1">
              <a:lumMod val="50000"/>
            </a:schemeClr>
          </a:solidFill>
          <a:ln w="0">
            <a:no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900" u="none" dirty="0">
              <a:solidFill>
                <a:schemeClr val="bg1"/>
              </a:solidFill>
              <a:latin typeface="Calibri" pitchFamily="34" charset="0"/>
              <a:cs typeface="Calibri" pitchFamily="34" charset="0"/>
            </a:endParaRPr>
          </a:p>
        </p:txBody>
      </p:sp>
      <p:sp>
        <p:nvSpPr>
          <p:cNvPr id="11" name="Text Box"/>
          <p:cNvSpPr>
            <a:spLocks/>
          </p:cNvSpPr>
          <p:nvPr>
            <p:custDataLst>
              <p:tags r:id="rId1"/>
            </p:custDataLst>
          </p:nvPr>
        </p:nvSpPr>
        <p:spPr bwMode="auto">
          <a:xfrm>
            <a:off x="762000" y="585788"/>
            <a:ext cx="1173162" cy="20002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2000" tIns="32400" rIns="162000" bIns="3240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sz="900" u="none" dirty="0" smtClean="0">
                <a:solidFill>
                  <a:srgbClr val="262626"/>
                </a:solidFill>
                <a:latin typeface="Calibri" pitchFamily="34" charset="0"/>
                <a:cs typeface="Calibri" pitchFamily="34" charset="0"/>
              </a:rPr>
              <a:t>Dealership ABC</a:t>
            </a:r>
            <a:endParaRPr lang="en-US" sz="900" u="none" dirty="0">
              <a:solidFill>
                <a:srgbClr val="262626"/>
              </a:solidFill>
              <a:latin typeface="Calibri" pitchFamily="34" charset="0"/>
              <a:cs typeface="Calibri" pitchFamily="34" charset="0"/>
            </a:endParaRPr>
          </a:p>
        </p:txBody>
      </p:sp>
      <p:sp>
        <p:nvSpPr>
          <p:cNvPr id="12" name="Drop-Down Arrow Box"/>
          <p:cNvSpPr>
            <a:spLocks/>
          </p:cNvSpPr>
          <p:nvPr>
            <p:custDataLst>
              <p:tags r:id="rId2"/>
            </p:custDataLst>
          </p:nvPr>
        </p:nvSpPr>
        <p:spPr bwMode="auto">
          <a:xfrm>
            <a:off x="1816100" y="585788"/>
            <a:ext cx="165100" cy="200025"/>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2000" tIns="32400" rIns="162000" bIns="3240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en-US" sz="900" dirty="0">
              <a:solidFill>
                <a:srgbClr val="262626"/>
              </a:solidFill>
              <a:latin typeface="Calibri" pitchFamily="34" charset="0"/>
              <a:cs typeface="Calibri" pitchFamily="34" charset="0"/>
            </a:endParaRPr>
          </a:p>
        </p:txBody>
      </p:sp>
      <p:sp>
        <p:nvSpPr>
          <p:cNvPr id="13" name="Drop-Down Arrow"/>
          <p:cNvSpPr/>
          <p:nvPr>
            <p:custDataLst>
              <p:tags r:id="rId3"/>
            </p:custDataLst>
          </p:nvPr>
        </p:nvSpPr>
        <p:spPr bwMode="auto">
          <a:xfrm rot="10800000">
            <a:off x="1860550" y="654050"/>
            <a:ext cx="74613" cy="63500"/>
          </a:xfrm>
          <a:prstGeom prst="triangle">
            <a:avLst/>
          </a:prstGeom>
          <a:solidFill>
            <a:schemeClr val="bg1"/>
          </a:solidFill>
          <a:ln w="63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dirty="0">
              <a:solidFill>
                <a:srgbClr val="262626"/>
              </a:solidFill>
              <a:latin typeface="Calibri" pitchFamily="34" charset="0"/>
              <a:cs typeface="Calibri" pitchFamily="34" charset="0"/>
            </a:endParaRPr>
          </a:p>
        </p:txBody>
      </p:sp>
      <p:pic>
        <p:nvPicPr>
          <p:cNvPr id="1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5" y="-17463"/>
            <a:ext cx="2889250" cy="514351"/>
          </a:xfrm>
          <a:prstGeom prst="rect">
            <a:avLst/>
          </a:prstGeom>
          <a:noFill/>
          <a:ln>
            <a:noFill/>
          </a:ln>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175" algn="ctr">
                <a:solidFill>
                  <a:srgbClr val="DDDDDD"/>
                </a:solidFill>
                <a:miter lim="800000"/>
                <a:headEnd/>
                <a:tailEnd/>
              </a14:hiddenLine>
            </a:ext>
          </a:extLst>
        </p:spPr>
      </p:pic>
      <p:sp>
        <p:nvSpPr>
          <p:cNvPr id="16" name="Menubar"/>
          <p:cNvSpPr>
            <a:spLocks/>
          </p:cNvSpPr>
          <p:nvPr/>
        </p:nvSpPr>
        <p:spPr bwMode="auto">
          <a:xfrm>
            <a:off x="7096125" y="544513"/>
            <a:ext cx="2033588" cy="263525"/>
          </a:xfrm>
          <a:prstGeom prst="rect">
            <a:avLst/>
          </a:prstGeom>
          <a:noFill/>
          <a:ln w="6350"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360000">
              <a:defRPr/>
            </a:pPr>
            <a:r>
              <a:rPr lang="en-US" sz="900" u="none" dirty="0" smtClean="0">
                <a:solidFill>
                  <a:schemeClr val="bg1"/>
                </a:solidFill>
                <a:latin typeface="Calibri"/>
              </a:rPr>
              <a:t>User: ALLECH12 [USERNAME] | logout</a:t>
            </a:r>
            <a:endParaRPr lang="en-US" sz="900" u="none" dirty="0">
              <a:solidFill>
                <a:schemeClr val="bg1"/>
              </a:solidFill>
              <a:latin typeface="Calibri"/>
            </a:endParaRPr>
          </a:p>
        </p:txBody>
      </p:sp>
      <p:grpSp>
        <p:nvGrpSpPr>
          <p:cNvPr id="18" name="Ribbon"/>
          <p:cNvGrpSpPr/>
          <p:nvPr>
            <p:custDataLst>
              <p:tags r:id="rId4"/>
            </p:custDataLst>
          </p:nvPr>
        </p:nvGrpSpPr>
        <p:grpSpPr>
          <a:xfrm>
            <a:off x="2314283" y="566505"/>
            <a:ext cx="6746711" cy="2633907"/>
            <a:chOff x="789969" y="5733254"/>
            <a:chExt cx="3744416" cy="792091"/>
          </a:xfrm>
        </p:grpSpPr>
        <p:sp>
          <p:nvSpPr>
            <p:cNvPr id="20" name="Panel"/>
            <p:cNvSpPr>
              <a:spLocks/>
            </p:cNvSpPr>
            <p:nvPr>
              <p:custDataLst>
                <p:tags r:id="rId5"/>
              </p:custDataLst>
            </p:nvPr>
          </p:nvSpPr>
          <p:spPr bwMode="auto">
            <a:xfrm>
              <a:off x="789969" y="5798222"/>
              <a:ext cx="3744416" cy="727123"/>
            </a:xfrm>
            <a:prstGeom prst="rect">
              <a:avLst/>
            </a:prstGeom>
            <a:solidFill>
              <a:schemeClr val="bg1"/>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sp>
          <p:nvSpPr>
            <p:cNvPr id="22" name="File Tab"/>
            <p:cNvSpPr/>
            <p:nvPr>
              <p:custDataLst>
                <p:tags r:id="rId6"/>
              </p:custDataLst>
            </p:nvPr>
          </p:nvSpPr>
          <p:spPr>
            <a:xfrm>
              <a:off x="789969" y="5733254"/>
              <a:ext cx="626221" cy="64965"/>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dirty="0">
                <a:solidFill>
                  <a:schemeClr val="bg1"/>
                </a:solidFill>
                <a:latin typeface="Calibri" pitchFamily="34" charset="0"/>
                <a:cs typeface="Calibri" pitchFamily="34" charset="0"/>
              </a:endParaRPr>
            </a:p>
          </p:txBody>
        </p:sp>
      </p:grpSp>
      <p:sp>
        <p:nvSpPr>
          <p:cNvPr id="28" name="Label"/>
          <p:cNvSpPr>
            <a:spLocks/>
          </p:cNvSpPr>
          <p:nvPr/>
        </p:nvSpPr>
        <p:spPr bwMode="auto">
          <a:xfrm>
            <a:off x="3200400" y="221883"/>
            <a:ext cx="2878142"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smtClean="0">
                <a:solidFill>
                  <a:srgbClr val="262626"/>
                </a:solidFill>
                <a:effectLst/>
                <a:latin typeface="Calibri"/>
              </a:rPr>
              <a:t>Dealer  + Lease &amp; Rental Transaction Menu</a:t>
            </a:r>
            <a:endParaRPr lang="en-US" sz="1200" b="1" dirty="0">
              <a:solidFill>
                <a:srgbClr val="262626"/>
              </a:solidFill>
              <a:effectLst/>
              <a:latin typeface="Calibri"/>
            </a:endParaRPr>
          </a:p>
        </p:txBody>
      </p:sp>
      <p:sp>
        <p:nvSpPr>
          <p:cNvPr id="30" name="Label"/>
          <p:cNvSpPr>
            <a:spLocks/>
          </p:cNvSpPr>
          <p:nvPr/>
        </p:nvSpPr>
        <p:spPr bwMode="auto">
          <a:xfrm>
            <a:off x="2362200" y="1010872"/>
            <a:ext cx="560585"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Inquiry</a:t>
            </a:r>
            <a:endParaRPr lang="en-US" sz="1100" b="1" dirty="0">
              <a:solidFill>
                <a:srgbClr val="262626"/>
              </a:solidFill>
              <a:effectLst/>
              <a:latin typeface="Calibri"/>
            </a:endParaRPr>
          </a:p>
        </p:txBody>
      </p:sp>
      <p:sp>
        <p:nvSpPr>
          <p:cNvPr id="31" name="Label"/>
          <p:cNvSpPr>
            <a:spLocks/>
          </p:cNvSpPr>
          <p:nvPr/>
        </p:nvSpPr>
        <p:spPr bwMode="auto">
          <a:xfrm>
            <a:off x="3467100" y="1010872"/>
            <a:ext cx="1180946"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Title/Registration</a:t>
            </a:r>
            <a:endParaRPr lang="en-US" sz="1100" b="1" dirty="0">
              <a:solidFill>
                <a:srgbClr val="262626"/>
              </a:solidFill>
              <a:effectLst/>
              <a:latin typeface="Calibri"/>
            </a:endParaRPr>
          </a:p>
        </p:txBody>
      </p:sp>
      <p:sp>
        <p:nvSpPr>
          <p:cNvPr id="32" name="Label"/>
          <p:cNvSpPr>
            <a:spLocks/>
          </p:cNvSpPr>
          <p:nvPr/>
        </p:nvSpPr>
        <p:spPr bwMode="auto">
          <a:xfrm>
            <a:off x="4876800" y="1010872"/>
            <a:ext cx="1164916"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Registration Only</a:t>
            </a:r>
            <a:endParaRPr lang="en-US" sz="1100" b="1" dirty="0">
              <a:solidFill>
                <a:srgbClr val="262626"/>
              </a:solidFill>
              <a:effectLst/>
              <a:latin typeface="Calibri"/>
            </a:endParaRPr>
          </a:p>
        </p:txBody>
      </p:sp>
      <p:sp>
        <p:nvSpPr>
          <p:cNvPr id="33" name="Label"/>
          <p:cNvSpPr>
            <a:spLocks/>
          </p:cNvSpPr>
          <p:nvPr/>
        </p:nvSpPr>
        <p:spPr bwMode="auto">
          <a:xfrm>
            <a:off x="6098381" y="1010872"/>
            <a:ext cx="1903454"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Duplicate/Replace/Substitute</a:t>
            </a:r>
            <a:endParaRPr lang="en-US" sz="1100" b="1" dirty="0">
              <a:solidFill>
                <a:srgbClr val="262626"/>
              </a:solidFill>
              <a:effectLst/>
              <a:latin typeface="Calibri"/>
            </a:endParaRPr>
          </a:p>
        </p:txBody>
      </p:sp>
      <p:sp>
        <p:nvSpPr>
          <p:cNvPr id="34" name="Label"/>
          <p:cNvSpPr>
            <a:spLocks/>
          </p:cNvSpPr>
          <p:nvPr/>
        </p:nvSpPr>
        <p:spPr bwMode="auto">
          <a:xfrm>
            <a:off x="8010604" y="1010872"/>
            <a:ext cx="513500"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smtClean="0">
                <a:solidFill>
                  <a:srgbClr val="262626"/>
                </a:solidFill>
                <a:effectLst/>
                <a:latin typeface="Calibri"/>
              </a:rPr>
              <a:t>Misc.</a:t>
            </a:r>
            <a:endParaRPr lang="en-US" sz="1100" b="1" dirty="0">
              <a:solidFill>
                <a:srgbClr val="262626"/>
              </a:solidFill>
              <a:effectLst/>
              <a:latin typeface="Calibri"/>
            </a:endParaRPr>
          </a:p>
        </p:txBody>
      </p:sp>
      <p:sp>
        <p:nvSpPr>
          <p:cNvPr id="37" name="Label"/>
          <p:cNvSpPr>
            <a:spLocks/>
          </p:cNvSpPr>
          <p:nvPr/>
        </p:nvSpPr>
        <p:spPr bwMode="auto">
          <a:xfrm>
            <a:off x="3821501" y="1430031"/>
            <a:ext cx="1084766"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New Title Tag Trnsfr</a:t>
            </a:r>
            <a:endParaRPr lang="en-US" sz="900" dirty="0">
              <a:solidFill>
                <a:srgbClr val="262626"/>
              </a:solidFill>
              <a:effectLst/>
              <a:latin typeface="Calibri"/>
            </a:endParaRPr>
          </a:p>
        </p:txBody>
      </p:sp>
      <p:sp>
        <p:nvSpPr>
          <p:cNvPr id="38" name="Label"/>
          <p:cNvSpPr>
            <a:spLocks/>
          </p:cNvSpPr>
          <p:nvPr/>
        </p:nvSpPr>
        <p:spPr bwMode="auto">
          <a:xfrm>
            <a:off x="3693574" y="1633963"/>
            <a:ext cx="595851"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Title Only</a:t>
            </a:r>
            <a:endParaRPr lang="en-US" sz="900" dirty="0">
              <a:solidFill>
                <a:srgbClr val="262626"/>
              </a:solidFill>
              <a:effectLst/>
              <a:latin typeface="Calibri"/>
            </a:endParaRPr>
          </a:p>
        </p:txBody>
      </p:sp>
      <p:grpSp>
        <p:nvGrpSpPr>
          <p:cNvPr id="2" name="Group 1"/>
          <p:cNvGrpSpPr/>
          <p:nvPr/>
        </p:nvGrpSpPr>
        <p:grpSpPr>
          <a:xfrm>
            <a:off x="3467100" y="1221703"/>
            <a:ext cx="1028700" cy="203932"/>
            <a:chOff x="3467100" y="1315672"/>
            <a:chExt cx="1028700" cy="203932"/>
          </a:xfrm>
        </p:grpSpPr>
        <p:sp>
          <p:nvSpPr>
            <p:cNvPr id="36" name="Label"/>
            <p:cNvSpPr>
              <a:spLocks/>
            </p:cNvSpPr>
            <p:nvPr/>
          </p:nvSpPr>
          <p:spPr bwMode="auto">
            <a:xfrm>
              <a:off x="3685147" y="1315672"/>
              <a:ext cx="810653"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New Title/Reg</a:t>
              </a:r>
              <a:endParaRPr lang="en-US" sz="900" dirty="0">
                <a:solidFill>
                  <a:srgbClr val="262626"/>
                </a:solidFill>
                <a:effectLst/>
                <a:latin typeface="Calibri"/>
              </a:endParaRPr>
            </a:p>
          </p:txBody>
        </p:sp>
        <p:sp>
          <p:nvSpPr>
            <p:cNvPr id="40" name="Label"/>
            <p:cNvSpPr>
              <a:spLocks/>
            </p:cNvSpPr>
            <p:nvPr/>
          </p:nvSpPr>
          <p:spPr bwMode="auto">
            <a:xfrm>
              <a:off x="3467100" y="1315672"/>
              <a:ext cx="25922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T1</a:t>
              </a:r>
              <a:endParaRPr lang="en-US" sz="900" dirty="0">
                <a:solidFill>
                  <a:srgbClr val="262626"/>
                </a:solidFill>
                <a:effectLst/>
                <a:latin typeface="Calibri"/>
              </a:endParaRPr>
            </a:p>
          </p:txBody>
        </p:sp>
      </p:grpSp>
      <p:sp>
        <p:nvSpPr>
          <p:cNvPr id="41" name="Label"/>
          <p:cNvSpPr>
            <a:spLocks/>
          </p:cNvSpPr>
          <p:nvPr/>
        </p:nvSpPr>
        <p:spPr bwMode="auto">
          <a:xfrm>
            <a:off x="3467601" y="1430031"/>
            <a:ext cx="41791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T2/T3</a:t>
            </a:r>
            <a:endParaRPr lang="en-US" sz="900" dirty="0">
              <a:solidFill>
                <a:srgbClr val="262626"/>
              </a:solidFill>
              <a:effectLst/>
              <a:latin typeface="Calibri"/>
            </a:endParaRPr>
          </a:p>
        </p:txBody>
      </p:sp>
      <p:sp>
        <p:nvSpPr>
          <p:cNvPr id="42" name="Label"/>
          <p:cNvSpPr>
            <a:spLocks/>
          </p:cNvSpPr>
          <p:nvPr/>
        </p:nvSpPr>
        <p:spPr bwMode="auto">
          <a:xfrm>
            <a:off x="2473333" y="1221703"/>
            <a:ext cx="103186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Standalone Inquiry</a:t>
            </a:r>
            <a:endParaRPr lang="en-US" sz="900" dirty="0">
              <a:solidFill>
                <a:srgbClr val="262626"/>
              </a:solidFill>
              <a:effectLst/>
              <a:latin typeface="Calibri"/>
            </a:endParaRPr>
          </a:p>
        </p:txBody>
      </p:sp>
      <p:sp>
        <p:nvSpPr>
          <p:cNvPr id="43" name="Label"/>
          <p:cNvSpPr>
            <a:spLocks/>
          </p:cNvSpPr>
          <p:nvPr/>
        </p:nvSpPr>
        <p:spPr bwMode="auto">
          <a:xfrm>
            <a:off x="3467548" y="1633963"/>
            <a:ext cx="25922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T5</a:t>
            </a:r>
            <a:endParaRPr lang="en-US" sz="900" dirty="0">
              <a:solidFill>
                <a:srgbClr val="262626"/>
              </a:solidFill>
              <a:effectLst/>
              <a:latin typeface="Calibri"/>
            </a:endParaRPr>
          </a:p>
        </p:txBody>
      </p:sp>
      <p:sp>
        <p:nvSpPr>
          <p:cNvPr id="44" name="Label"/>
          <p:cNvSpPr>
            <a:spLocks/>
          </p:cNvSpPr>
          <p:nvPr/>
        </p:nvSpPr>
        <p:spPr bwMode="auto">
          <a:xfrm>
            <a:off x="2286000" y="1221703"/>
            <a:ext cx="22716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SI</a:t>
            </a:r>
            <a:endParaRPr lang="en-US" sz="900" dirty="0">
              <a:solidFill>
                <a:srgbClr val="262626"/>
              </a:solidFill>
              <a:effectLst/>
              <a:latin typeface="Calibri"/>
            </a:endParaRPr>
          </a:p>
        </p:txBody>
      </p:sp>
      <p:cxnSp>
        <p:nvCxnSpPr>
          <p:cNvPr id="45" name="Straight Connector 44"/>
          <p:cNvCxnSpPr/>
          <p:nvPr/>
        </p:nvCxnSpPr>
        <p:spPr>
          <a:xfrm>
            <a:off x="2438400" y="1214804"/>
            <a:ext cx="9779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550238" y="1219200"/>
            <a:ext cx="1078758"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953000" y="1219200"/>
            <a:ext cx="1078758"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4876800" y="1219749"/>
            <a:ext cx="777028" cy="203932"/>
            <a:chOff x="3467100" y="1315672"/>
            <a:chExt cx="777028" cy="203932"/>
          </a:xfrm>
        </p:grpSpPr>
        <p:sp>
          <p:nvSpPr>
            <p:cNvPr id="46" name="Label"/>
            <p:cNvSpPr>
              <a:spLocks/>
            </p:cNvSpPr>
            <p:nvPr/>
          </p:nvSpPr>
          <p:spPr bwMode="auto">
            <a:xfrm>
              <a:off x="3685147" y="1315672"/>
              <a:ext cx="558981"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New Reg</a:t>
              </a:r>
              <a:endParaRPr lang="en-US" sz="900" dirty="0">
                <a:solidFill>
                  <a:srgbClr val="262626"/>
                </a:solidFill>
                <a:effectLst/>
                <a:latin typeface="Calibri"/>
              </a:endParaRPr>
            </a:p>
          </p:txBody>
        </p:sp>
        <p:sp>
          <p:nvSpPr>
            <p:cNvPr id="47" name="Label"/>
            <p:cNvSpPr>
              <a:spLocks/>
            </p:cNvSpPr>
            <p:nvPr/>
          </p:nvSpPr>
          <p:spPr bwMode="auto">
            <a:xfrm>
              <a:off x="3467100" y="1315672"/>
              <a:ext cx="28166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NR</a:t>
              </a:r>
              <a:endParaRPr lang="en-US" sz="900" dirty="0">
                <a:solidFill>
                  <a:srgbClr val="262626"/>
                </a:solidFill>
                <a:effectLst/>
                <a:latin typeface="Calibri"/>
              </a:endParaRPr>
            </a:p>
          </p:txBody>
        </p:sp>
      </p:grpSp>
      <p:grpSp>
        <p:nvGrpSpPr>
          <p:cNvPr id="50" name="Group 49"/>
          <p:cNvGrpSpPr/>
          <p:nvPr/>
        </p:nvGrpSpPr>
        <p:grpSpPr>
          <a:xfrm>
            <a:off x="4876800" y="1423132"/>
            <a:ext cx="1123277" cy="203932"/>
            <a:chOff x="3467100" y="1315672"/>
            <a:chExt cx="1123277" cy="203932"/>
          </a:xfrm>
        </p:grpSpPr>
        <p:sp>
          <p:nvSpPr>
            <p:cNvPr id="52" name="Label"/>
            <p:cNvSpPr>
              <a:spLocks/>
            </p:cNvSpPr>
            <p:nvPr/>
          </p:nvSpPr>
          <p:spPr bwMode="auto">
            <a:xfrm>
              <a:off x="3685147" y="1315672"/>
              <a:ext cx="90523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Stnd Reg Renew</a:t>
              </a:r>
              <a:endParaRPr lang="en-US" sz="900" dirty="0">
                <a:solidFill>
                  <a:srgbClr val="262626"/>
                </a:solidFill>
                <a:effectLst/>
                <a:latin typeface="Calibri"/>
              </a:endParaRPr>
            </a:p>
          </p:txBody>
        </p:sp>
        <p:sp>
          <p:nvSpPr>
            <p:cNvPr id="53" name="Label"/>
            <p:cNvSpPr>
              <a:spLocks/>
            </p:cNvSpPr>
            <p:nvPr/>
          </p:nvSpPr>
          <p:spPr bwMode="auto">
            <a:xfrm>
              <a:off x="3467100" y="1315672"/>
              <a:ext cx="26082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SR</a:t>
              </a:r>
              <a:endParaRPr lang="en-US" sz="900" dirty="0">
                <a:solidFill>
                  <a:srgbClr val="262626"/>
                </a:solidFill>
                <a:effectLst/>
                <a:latin typeface="Calibri"/>
              </a:endParaRPr>
            </a:p>
          </p:txBody>
        </p:sp>
      </p:grpSp>
      <p:cxnSp>
        <p:nvCxnSpPr>
          <p:cNvPr id="54" name="Straight Connector 53"/>
          <p:cNvCxnSpPr/>
          <p:nvPr/>
        </p:nvCxnSpPr>
        <p:spPr>
          <a:xfrm>
            <a:off x="6182560" y="1219200"/>
            <a:ext cx="173672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096835" y="1219200"/>
            <a:ext cx="1041524" cy="203932"/>
            <a:chOff x="3467100" y="1315672"/>
            <a:chExt cx="1041524" cy="203932"/>
          </a:xfrm>
        </p:grpSpPr>
        <p:sp>
          <p:nvSpPr>
            <p:cNvPr id="56" name="Label"/>
            <p:cNvSpPr>
              <a:spLocks/>
            </p:cNvSpPr>
            <p:nvPr/>
          </p:nvSpPr>
          <p:spPr bwMode="auto">
            <a:xfrm>
              <a:off x="3685147" y="1315672"/>
              <a:ext cx="82347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Duplicate Title</a:t>
              </a:r>
              <a:endParaRPr lang="en-US" sz="900" dirty="0">
                <a:solidFill>
                  <a:srgbClr val="262626"/>
                </a:solidFill>
                <a:effectLst/>
                <a:latin typeface="Calibri"/>
              </a:endParaRPr>
            </a:p>
          </p:txBody>
        </p:sp>
        <p:sp>
          <p:nvSpPr>
            <p:cNvPr id="57" name="Label"/>
            <p:cNvSpPr>
              <a:spLocks/>
            </p:cNvSpPr>
            <p:nvPr/>
          </p:nvSpPr>
          <p:spPr bwMode="auto">
            <a:xfrm>
              <a:off x="3467100" y="1315672"/>
              <a:ext cx="27204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DT</a:t>
              </a:r>
              <a:endParaRPr lang="en-US" sz="900" dirty="0">
                <a:solidFill>
                  <a:srgbClr val="262626"/>
                </a:solidFill>
                <a:effectLst/>
                <a:latin typeface="Calibri"/>
              </a:endParaRPr>
            </a:p>
          </p:txBody>
        </p:sp>
      </p:grpSp>
      <p:grpSp>
        <p:nvGrpSpPr>
          <p:cNvPr id="59" name="Group 58"/>
          <p:cNvGrpSpPr/>
          <p:nvPr/>
        </p:nvGrpSpPr>
        <p:grpSpPr>
          <a:xfrm>
            <a:off x="6096000" y="1423132"/>
            <a:ext cx="1009464" cy="203932"/>
            <a:chOff x="3467100" y="1315672"/>
            <a:chExt cx="1009464" cy="203932"/>
          </a:xfrm>
        </p:grpSpPr>
        <p:sp>
          <p:nvSpPr>
            <p:cNvPr id="60" name="Label"/>
            <p:cNvSpPr>
              <a:spLocks/>
            </p:cNvSpPr>
            <p:nvPr/>
          </p:nvSpPr>
          <p:spPr bwMode="auto">
            <a:xfrm>
              <a:off x="3685147" y="1315672"/>
              <a:ext cx="79141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Duplicate Reg</a:t>
              </a:r>
              <a:endParaRPr lang="en-US" sz="900" dirty="0">
                <a:solidFill>
                  <a:srgbClr val="262626"/>
                </a:solidFill>
                <a:effectLst/>
                <a:latin typeface="Calibri"/>
              </a:endParaRPr>
            </a:p>
          </p:txBody>
        </p:sp>
        <p:sp>
          <p:nvSpPr>
            <p:cNvPr id="61" name="Label"/>
            <p:cNvSpPr>
              <a:spLocks/>
            </p:cNvSpPr>
            <p:nvPr/>
          </p:nvSpPr>
          <p:spPr bwMode="auto">
            <a:xfrm>
              <a:off x="3467100" y="1315672"/>
              <a:ext cx="289677"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DU</a:t>
              </a:r>
              <a:endParaRPr lang="en-US" sz="900" dirty="0">
                <a:solidFill>
                  <a:srgbClr val="262626"/>
                </a:solidFill>
                <a:effectLst/>
                <a:latin typeface="Calibri"/>
              </a:endParaRPr>
            </a:p>
          </p:txBody>
        </p:sp>
      </p:grpSp>
      <p:grpSp>
        <p:nvGrpSpPr>
          <p:cNvPr id="63" name="Group 62"/>
          <p:cNvGrpSpPr/>
          <p:nvPr/>
        </p:nvGrpSpPr>
        <p:grpSpPr>
          <a:xfrm>
            <a:off x="6096835" y="1623889"/>
            <a:ext cx="1519219" cy="203932"/>
            <a:chOff x="3467100" y="1315672"/>
            <a:chExt cx="1519219" cy="203932"/>
          </a:xfrm>
        </p:grpSpPr>
        <p:sp>
          <p:nvSpPr>
            <p:cNvPr id="64" name="Label"/>
            <p:cNvSpPr>
              <a:spLocks/>
            </p:cNvSpPr>
            <p:nvPr/>
          </p:nvSpPr>
          <p:spPr bwMode="auto">
            <a:xfrm>
              <a:off x="3685147" y="1315672"/>
              <a:ext cx="130117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Replacement Tag Renew</a:t>
              </a:r>
              <a:endParaRPr lang="en-US" sz="900" dirty="0">
                <a:solidFill>
                  <a:srgbClr val="262626"/>
                </a:solidFill>
                <a:effectLst/>
                <a:latin typeface="Calibri"/>
              </a:endParaRPr>
            </a:p>
          </p:txBody>
        </p:sp>
        <p:sp>
          <p:nvSpPr>
            <p:cNvPr id="65" name="Label"/>
            <p:cNvSpPr>
              <a:spLocks/>
            </p:cNvSpPr>
            <p:nvPr/>
          </p:nvSpPr>
          <p:spPr bwMode="auto">
            <a:xfrm>
              <a:off x="3467100" y="1315672"/>
              <a:ext cx="264028"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RT</a:t>
              </a:r>
              <a:endParaRPr lang="en-US" sz="900" dirty="0">
                <a:solidFill>
                  <a:srgbClr val="262626"/>
                </a:solidFill>
                <a:effectLst/>
                <a:latin typeface="Calibri"/>
              </a:endParaRPr>
            </a:p>
          </p:txBody>
        </p:sp>
      </p:grpSp>
      <p:grpSp>
        <p:nvGrpSpPr>
          <p:cNvPr id="70" name="Group 69"/>
          <p:cNvGrpSpPr/>
          <p:nvPr/>
        </p:nvGrpSpPr>
        <p:grpSpPr>
          <a:xfrm>
            <a:off x="6096835" y="1828800"/>
            <a:ext cx="1187397" cy="203932"/>
            <a:chOff x="3467100" y="1315672"/>
            <a:chExt cx="1187397" cy="203932"/>
          </a:xfrm>
        </p:grpSpPr>
        <p:sp>
          <p:nvSpPr>
            <p:cNvPr id="71" name="Label"/>
            <p:cNvSpPr>
              <a:spLocks/>
            </p:cNvSpPr>
            <p:nvPr/>
          </p:nvSpPr>
          <p:spPr bwMode="auto">
            <a:xfrm>
              <a:off x="3685147" y="1315672"/>
              <a:ext cx="96935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Substitute Sticker</a:t>
              </a:r>
              <a:endParaRPr lang="en-US" sz="900" dirty="0">
                <a:solidFill>
                  <a:srgbClr val="262626"/>
                </a:solidFill>
                <a:effectLst/>
                <a:latin typeface="Calibri"/>
              </a:endParaRPr>
            </a:p>
          </p:txBody>
        </p:sp>
        <p:sp>
          <p:nvSpPr>
            <p:cNvPr id="72" name="Label"/>
            <p:cNvSpPr>
              <a:spLocks/>
            </p:cNvSpPr>
            <p:nvPr/>
          </p:nvSpPr>
          <p:spPr bwMode="auto">
            <a:xfrm>
              <a:off x="3467100" y="1315672"/>
              <a:ext cx="251204"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SS</a:t>
              </a:r>
              <a:endParaRPr lang="en-US" sz="900" dirty="0">
                <a:solidFill>
                  <a:srgbClr val="262626"/>
                </a:solidFill>
                <a:effectLst/>
                <a:latin typeface="Calibri"/>
              </a:endParaRPr>
            </a:p>
          </p:txBody>
        </p:sp>
      </p:grpSp>
      <p:grpSp>
        <p:nvGrpSpPr>
          <p:cNvPr id="74" name="Group 73"/>
          <p:cNvGrpSpPr/>
          <p:nvPr/>
        </p:nvGrpSpPr>
        <p:grpSpPr>
          <a:xfrm>
            <a:off x="6096835" y="2039202"/>
            <a:ext cx="1035112" cy="203932"/>
            <a:chOff x="3467100" y="1315672"/>
            <a:chExt cx="1035112" cy="203932"/>
          </a:xfrm>
        </p:grpSpPr>
        <p:sp>
          <p:nvSpPr>
            <p:cNvPr id="75" name="Label"/>
            <p:cNvSpPr>
              <a:spLocks/>
            </p:cNvSpPr>
            <p:nvPr/>
          </p:nvSpPr>
          <p:spPr bwMode="auto">
            <a:xfrm>
              <a:off x="3685147" y="1315672"/>
              <a:ext cx="817065"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Substitute Tag</a:t>
              </a:r>
              <a:endParaRPr lang="en-US" sz="900" dirty="0">
                <a:solidFill>
                  <a:srgbClr val="262626"/>
                </a:solidFill>
                <a:effectLst/>
                <a:latin typeface="Calibri"/>
              </a:endParaRPr>
            </a:p>
          </p:txBody>
        </p:sp>
        <p:sp>
          <p:nvSpPr>
            <p:cNvPr id="76" name="Label"/>
            <p:cNvSpPr>
              <a:spLocks/>
            </p:cNvSpPr>
            <p:nvPr/>
          </p:nvSpPr>
          <p:spPr bwMode="auto">
            <a:xfrm>
              <a:off x="3467100" y="1315672"/>
              <a:ext cx="25441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ST</a:t>
              </a:r>
              <a:endParaRPr lang="en-US" sz="900" dirty="0">
                <a:solidFill>
                  <a:srgbClr val="262626"/>
                </a:solidFill>
                <a:effectLst/>
                <a:latin typeface="Calibri"/>
              </a:endParaRPr>
            </a:p>
          </p:txBody>
        </p:sp>
      </p:grpSp>
      <p:cxnSp>
        <p:nvCxnSpPr>
          <p:cNvPr id="77" name="Straight Connector 76"/>
          <p:cNvCxnSpPr/>
          <p:nvPr/>
        </p:nvCxnSpPr>
        <p:spPr>
          <a:xfrm>
            <a:off x="8087523" y="1219200"/>
            <a:ext cx="455631"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8001835" y="1219200"/>
            <a:ext cx="1059157" cy="203932"/>
            <a:chOff x="3467100" y="1315672"/>
            <a:chExt cx="1059157" cy="203932"/>
          </a:xfrm>
        </p:grpSpPr>
        <p:sp>
          <p:nvSpPr>
            <p:cNvPr id="80" name="Label"/>
            <p:cNvSpPr>
              <a:spLocks/>
            </p:cNvSpPr>
            <p:nvPr/>
          </p:nvSpPr>
          <p:spPr bwMode="auto">
            <a:xfrm>
              <a:off x="3685147" y="1315672"/>
              <a:ext cx="841110"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latin typeface="Calibri"/>
                </a:rPr>
                <a:t>Tag Rtrn Trnsfr</a:t>
              </a:r>
              <a:endParaRPr lang="en-US" sz="900" dirty="0">
                <a:solidFill>
                  <a:srgbClr val="262626"/>
                </a:solidFill>
                <a:effectLst/>
                <a:latin typeface="Calibri"/>
              </a:endParaRPr>
            </a:p>
          </p:txBody>
        </p:sp>
        <p:sp>
          <p:nvSpPr>
            <p:cNvPr id="81" name="Label"/>
            <p:cNvSpPr>
              <a:spLocks/>
            </p:cNvSpPr>
            <p:nvPr/>
          </p:nvSpPr>
          <p:spPr bwMode="auto">
            <a:xfrm>
              <a:off x="3467100" y="1315672"/>
              <a:ext cx="268838"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RC</a:t>
              </a:r>
              <a:endParaRPr lang="en-US" sz="900" dirty="0">
                <a:solidFill>
                  <a:srgbClr val="262626"/>
                </a:solidFill>
                <a:effectLst/>
                <a:latin typeface="Calibri"/>
              </a:endParaRPr>
            </a:p>
          </p:txBody>
        </p:sp>
      </p:grpSp>
      <p:grpSp>
        <p:nvGrpSpPr>
          <p:cNvPr id="82" name="Group 81"/>
          <p:cNvGrpSpPr/>
          <p:nvPr/>
        </p:nvGrpSpPr>
        <p:grpSpPr>
          <a:xfrm>
            <a:off x="8001000" y="1423132"/>
            <a:ext cx="887636" cy="203932"/>
            <a:chOff x="3467100" y="1315672"/>
            <a:chExt cx="887636" cy="203932"/>
          </a:xfrm>
        </p:grpSpPr>
        <p:sp>
          <p:nvSpPr>
            <p:cNvPr id="83" name="Label"/>
            <p:cNvSpPr>
              <a:spLocks/>
            </p:cNvSpPr>
            <p:nvPr/>
          </p:nvSpPr>
          <p:spPr bwMode="auto">
            <a:xfrm>
              <a:off x="3685147" y="1315672"/>
              <a:ext cx="669589"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Admin Flag</a:t>
              </a:r>
              <a:endParaRPr lang="en-US" sz="900" dirty="0">
                <a:solidFill>
                  <a:srgbClr val="262626"/>
                </a:solidFill>
                <a:effectLst/>
                <a:latin typeface="Calibri"/>
              </a:endParaRPr>
            </a:p>
          </p:txBody>
        </p:sp>
        <p:sp>
          <p:nvSpPr>
            <p:cNvPr id="84" name="Label"/>
            <p:cNvSpPr>
              <a:spLocks/>
            </p:cNvSpPr>
            <p:nvPr/>
          </p:nvSpPr>
          <p:spPr bwMode="auto">
            <a:xfrm>
              <a:off x="3467100" y="1315672"/>
              <a:ext cx="265632"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AF</a:t>
              </a:r>
              <a:endParaRPr lang="en-US" sz="900" dirty="0">
                <a:solidFill>
                  <a:srgbClr val="262626"/>
                </a:solidFill>
                <a:effectLst/>
                <a:latin typeface="Calibri"/>
              </a:endParaRPr>
            </a:p>
          </p:txBody>
        </p:sp>
      </p:grpSp>
      <p:grpSp>
        <p:nvGrpSpPr>
          <p:cNvPr id="85" name="Group 84"/>
          <p:cNvGrpSpPr/>
          <p:nvPr/>
        </p:nvGrpSpPr>
        <p:grpSpPr>
          <a:xfrm>
            <a:off x="8001835" y="1623889"/>
            <a:ext cx="821912" cy="203932"/>
            <a:chOff x="3467100" y="1315672"/>
            <a:chExt cx="821912" cy="203932"/>
          </a:xfrm>
        </p:grpSpPr>
        <p:sp>
          <p:nvSpPr>
            <p:cNvPr id="86" name="Label"/>
            <p:cNvSpPr>
              <a:spLocks/>
            </p:cNvSpPr>
            <p:nvPr/>
          </p:nvSpPr>
          <p:spPr bwMode="auto">
            <a:xfrm>
              <a:off x="3685147" y="1315672"/>
              <a:ext cx="603865"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Temp Tag</a:t>
              </a:r>
              <a:endParaRPr lang="en-US" sz="900" dirty="0">
                <a:solidFill>
                  <a:srgbClr val="262626"/>
                </a:solidFill>
                <a:effectLst/>
                <a:latin typeface="Calibri"/>
              </a:endParaRPr>
            </a:p>
          </p:txBody>
        </p:sp>
        <p:sp>
          <p:nvSpPr>
            <p:cNvPr id="87" name="Label"/>
            <p:cNvSpPr>
              <a:spLocks/>
            </p:cNvSpPr>
            <p:nvPr/>
          </p:nvSpPr>
          <p:spPr bwMode="auto">
            <a:xfrm>
              <a:off x="3467100" y="1315672"/>
              <a:ext cx="257616"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262626"/>
                  </a:solidFill>
                  <a:effectLst/>
                  <a:latin typeface="Calibri"/>
                </a:rPr>
                <a:t>TT</a:t>
              </a:r>
              <a:endParaRPr lang="en-US" sz="900" dirty="0">
                <a:solidFill>
                  <a:srgbClr val="262626"/>
                </a:solidFill>
                <a:effectLst/>
                <a:latin typeface="Calibri"/>
              </a:endParaRPr>
            </a:p>
          </p:txBody>
        </p:sp>
      </p:grpSp>
      <p:sp>
        <p:nvSpPr>
          <p:cNvPr id="93" name="Sticky Note"/>
          <p:cNvSpPr>
            <a:spLocks/>
          </p:cNvSpPr>
          <p:nvPr/>
        </p:nvSpPr>
        <p:spPr bwMode="auto">
          <a:xfrm>
            <a:off x="2899482" y="3280830"/>
            <a:ext cx="4644318" cy="936104"/>
          </a:xfrm>
          <a:prstGeom prst="foldedCorner">
            <a:avLst/>
          </a:prstGeom>
          <a:gradFill flip="none" rotWithShape="1">
            <a:gsLst>
              <a:gs pos="0">
                <a:srgbClr val="FFFF99"/>
              </a:gs>
              <a:gs pos="100000">
                <a:srgbClr val="FCF38E"/>
              </a:gs>
            </a:gsLst>
            <a:lin ang="0" scaled="1"/>
            <a:tileRect/>
          </a:gradFill>
          <a:ln w="6350" cap="flat" cmpd="sng" algn="ctr">
            <a:solidFill>
              <a:srgbClr val="5B5A2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262626"/>
                </a:solidFill>
                <a:effectLst/>
                <a:latin typeface="Calibri"/>
              </a:rPr>
              <a:t>Example of a Dealer and L&amp;R menu. T4 and TM not visible.</a:t>
            </a:r>
            <a:br>
              <a:rPr lang="en-US" sz="900" dirty="0" smtClean="0">
                <a:solidFill>
                  <a:srgbClr val="262626"/>
                </a:solidFill>
                <a:effectLst/>
                <a:latin typeface="Calibri"/>
              </a:rPr>
            </a:br>
            <a:r>
              <a:rPr lang="en-US" sz="900" dirty="0" smtClean="0">
                <a:solidFill>
                  <a:srgbClr val="262626"/>
                </a:solidFill>
                <a:effectLst/>
                <a:latin typeface="Calibri"/>
              </a:rPr>
              <a:t/>
            </a:r>
            <a:br>
              <a:rPr lang="en-US" sz="900" dirty="0" smtClean="0">
                <a:solidFill>
                  <a:srgbClr val="262626"/>
                </a:solidFill>
                <a:effectLst/>
                <a:latin typeface="Calibri"/>
              </a:rPr>
            </a:br>
            <a:r>
              <a:rPr lang="en-US" sz="900" dirty="0" smtClean="0">
                <a:solidFill>
                  <a:srgbClr val="262626"/>
                </a:solidFill>
                <a:effectLst/>
                <a:latin typeface="Calibri"/>
              </a:rPr>
              <a:t>I had to take some liberties with trying to fit transaction names into the mockup. The actual implementation would hopefully not look so wide. Optionally the menu can have more than one row if needed.</a:t>
            </a:r>
            <a:endParaRPr lang="en-US" sz="900" dirty="0">
              <a:solidFill>
                <a:srgbClr val="262626"/>
              </a:solidFill>
              <a:effectLst/>
              <a:latin typeface="Calibri"/>
            </a:endParaRPr>
          </a:p>
        </p:txBody>
      </p:sp>
      <p:cxnSp>
        <p:nvCxnSpPr>
          <p:cNvPr id="68" name="Straight Connector 67"/>
          <p:cNvCxnSpPr/>
          <p:nvPr/>
        </p:nvCxnSpPr>
        <p:spPr>
          <a:xfrm>
            <a:off x="2560342" y="1912637"/>
            <a:ext cx="42640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468903" y="2103137"/>
            <a:ext cx="42640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394951" y="1912637"/>
            <a:ext cx="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82928" y="137196"/>
            <a:ext cx="8869583" cy="65836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76200" y="221883"/>
            <a:ext cx="8610556" cy="65903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5214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10.xml><?xml version="1.0" encoding="utf-8"?>
<p:tagLst xmlns:a="http://schemas.openxmlformats.org/drawingml/2006/main" xmlns:r="http://schemas.openxmlformats.org/officeDocument/2006/relationships" xmlns:p="http://schemas.openxmlformats.org/presentationml/2006/main">
  <p:tag name="ENABLESMARTRESIZE" val="True"/>
  <p:tag name="MINWIDTH" val="213"/>
  <p:tag name="MINHEIGHT" val="23"/>
</p:tagLst>
</file>

<file path=ppt/tags/tag11.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12.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None"/>
  <p:tag name="ANCHORBOTTOM" val="None"/>
</p:tagLst>
</file>

<file path=ppt/tags/tag13.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14.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Absolute"/>
</p:tagLst>
</file>

<file path=ppt/tags/tag15.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None"/>
</p:tagLst>
</file>

<file path=ppt/tags/tag16.xml><?xml version="1.0" encoding="utf-8"?>
<p:tagLst xmlns:a="http://schemas.openxmlformats.org/drawingml/2006/main" xmlns:r="http://schemas.openxmlformats.org/officeDocument/2006/relationships" xmlns:p="http://schemas.openxmlformats.org/presentationml/2006/main">
  <p:tag name="ENABLESMARTRESIZE" val="True"/>
  <p:tag name="MINWIDTH" val="213"/>
  <p:tag name="MINHEIGHT" val="23"/>
</p:tagLst>
</file>

<file path=ppt/tags/tag17.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18.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None"/>
  <p:tag name="ANCHORBOTTOM" val="None"/>
</p:tagLst>
</file>

<file path=ppt/tags/tag19.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2.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Absolute"/>
</p:tagLst>
</file>

<file path=ppt/tags/tag20.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Absolute"/>
</p:tagLst>
</file>

<file path=ppt/tags/tag21.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None"/>
</p:tagLst>
</file>

<file path=ppt/tags/tag22.xml><?xml version="1.0" encoding="utf-8"?>
<p:tagLst xmlns:a="http://schemas.openxmlformats.org/drawingml/2006/main" xmlns:r="http://schemas.openxmlformats.org/officeDocument/2006/relationships" xmlns:p="http://schemas.openxmlformats.org/presentationml/2006/main">
  <p:tag name="ENABLESMARTRESIZE" val="True"/>
  <p:tag name="MINWIDTH" val="213"/>
  <p:tag name="MINHEIGHT" val="23"/>
</p:tagLst>
</file>

<file path=ppt/tags/tag23.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24.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None"/>
  <p:tag name="ANCHORBOTTOM" val="None"/>
</p:tagLst>
</file>

<file path=ppt/tags/tag25.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26.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Absolute"/>
</p:tagLst>
</file>

<file path=ppt/tags/tag27.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None"/>
</p:tagLst>
</file>

<file path=ppt/tags/tag28.xml><?xml version="1.0" encoding="utf-8"?>
<p:tagLst xmlns:a="http://schemas.openxmlformats.org/drawingml/2006/main" xmlns:r="http://schemas.openxmlformats.org/officeDocument/2006/relationships" xmlns:p="http://schemas.openxmlformats.org/presentationml/2006/main">
  <p:tag name="ENABLESMARTRESIZE" val="True"/>
  <p:tag name="MINWIDTH" val="213"/>
  <p:tag name="MINHEIGHT" val="23"/>
</p:tagLst>
</file>

<file path=ppt/tags/tag29.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3.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None"/>
</p:tagLst>
</file>

<file path=ppt/tags/tag30.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None"/>
  <p:tag name="ANCHORBOTTOM" val="None"/>
</p:tagLst>
</file>

<file path=ppt/tags/tag31.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32.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Absolute"/>
</p:tagLst>
</file>

<file path=ppt/tags/tag33.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None"/>
</p:tagLst>
</file>

<file path=ppt/tags/tag34.xml><?xml version="1.0" encoding="utf-8"?>
<p:tagLst xmlns:a="http://schemas.openxmlformats.org/drawingml/2006/main" xmlns:r="http://schemas.openxmlformats.org/officeDocument/2006/relationships" xmlns:p="http://schemas.openxmlformats.org/presentationml/2006/main">
  <p:tag name="ENABLESMARTRESIZE" val="True"/>
  <p:tag name="MINWIDTH" val="213"/>
  <p:tag name="MINHEIGHT" val="23"/>
</p:tagLst>
</file>

<file path=ppt/tags/tag35.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36.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None"/>
  <p:tag name="ANCHORBOTTOM" val="None"/>
</p:tagLst>
</file>

<file path=ppt/tags/tag37.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38.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Absolute"/>
</p:tagLst>
</file>

<file path=ppt/tags/tag39.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None"/>
</p:tagLst>
</file>

<file path=ppt/tags/tag4.xml><?xml version="1.0" encoding="utf-8"?>
<p:tagLst xmlns:a="http://schemas.openxmlformats.org/drawingml/2006/main" xmlns:r="http://schemas.openxmlformats.org/officeDocument/2006/relationships" xmlns:p="http://schemas.openxmlformats.org/presentationml/2006/main">
  <p:tag name="ENABLESMARTRESIZE" val="True"/>
  <p:tag name="MINWIDTH" val="213"/>
  <p:tag name="MINHEIGHT" val="23"/>
</p:tagLst>
</file>

<file path=ppt/tags/tag40.xml><?xml version="1.0" encoding="utf-8"?>
<p:tagLst xmlns:a="http://schemas.openxmlformats.org/drawingml/2006/main" xmlns:r="http://schemas.openxmlformats.org/officeDocument/2006/relationships" xmlns:p="http://schemas.openxmlformats.org/presentationml/2006/main">
  <p:tag name="ENABLESMARTRESIZE" val="True"/>
  <p:tag name="MINWIDTH" val="213"/>
  <p:tag name="MINHEIGHT" val="23"/>
</p:tagLst>
</file>

<file path=ppt/tags/tag41.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42.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None"/>
  <p:tag name="ANCHORBOTTOM" val="None"/>
</p:tagLst>
</file>

<file path=ppt/tags/tag5.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6.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None"/>
  <p:tag name="ANCHORBOTTOM" val="None"/>
</p:tagLst>
</file>

<file path=ppt/tags/tag7.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8.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Absolute"/>
</p:tagLst>
</file>

<file path=ppt/tags/tag9.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Non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1080</TotalTime>
  <Words>583</Words>
  <Application>Microsoft Office PowerPoint</Application>
  <PresentationFormat>On-screen Show (4:3)</PresentationFormat>
  <Paragraphs>242</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triVIN,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Wing</dc:creator>
  <cp:lastModifiedBy>Aaron Wing</cp:lastModifiedBy>
  <cp:revision>55</cp:revision>
  <cp:lastPrinted>2013-11-22T13:45:02Z</cp:lastPrinted>
  <dcterms:created xsi:type="dcterms:W3CDTF">2013-11-05T17:30:35Z</dcterms:created>
  <dcterms:modified xsi:type="dcterms:W3CDTF">2014-01-03T15:47:04Z</dcterms:modified>
</cp:coreProperties>
</file>