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1" r:id="rId7"/>
    <p:sldId id="284" r:id="rId8"/>
    <p:sldId id="268" r:id="rId9"/>
    <p:sldId id="285" r:id="rId10"/>
    <p:sldId id="286" r:id="rId11"/>
    <p:sldId id="287" r:id="rId12"/>
    <p:sldId id="288" r:id="rId13"/>
    <p:sldId id="289" r:id="rId14"/>
    <p:sldId id="291" r:id="rId15"/>
    <p:sldId id="29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1860" y="-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32A09-8020-40D4-8A76-9526617607A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5042B820-64C2-4535-A43C-1A5C3A6D075C}">
      <dgm:prSet phldrT="[Text]"/>
      <dgm:spPr/>
      <dgm:t>
        <a:bodyPr/>
        <a:lstStyle/>
        <a:p>
          <a:r>
            <a:rPr lang="en-US" dirty="0" smtClean="0"/>
            <a:t>Generate screens in HTML and TBS</a:t>
          </a:r>
          <a:endParaRPr lang="en-US" dirty="0"/>
        </a:p>
      </dgm:t>
    </dgm:pt>
    <dgm:pt modelId="{D37590E6-1F20-4671-8F70-3B64308C5D27}" type="parTrans" cxnId="{AA511AB4-A996-4A38-B912-9A7F7EB5CE3C}">
      <dgm:prSet/>
      <dgm:spPr/>
      <dgm:t>
        <a:bodyPr/>
        <a:lstStyle/>
        <a:p>
          <a:endParaRPr lang="en-US"/>
        </a:p>
      </dgm:t>
    </dgm:pt>
    <dgm:pt modelId="{D7477E54-B933-4064-A759-690EFF8143AF}" type="sibTrans" cxnId="{AA511AB4-A996-4A38-B912-9A7F7EB5CE3C}">
      <dgm:prSet/>
      <dgm:spPr/>
      <dgm:t>
        <a:bodyPr/>
        <a:lstStyle/>
        <a:p>
          <a:endParaRPr lang="en-US"/>
        </a:p>
      </dgm:t>
    </dgm:pt>
    <dgm:pt modelId="{1DC5E32B-DF27-4705-A055-7CD3B603AE87}">
      <dgm:prSet phldrT="[Text]"/>
      <dgm:spPr/>
      <dgm:t>
        <a:bodyPr/>
        <a:lstStyle/>
        <a:p>
          <a:r>
            <a:rPr lang="en-US" dirty="0" smtClean="0"/>
            <a:t>Convert static screens to dynamic data/templates</a:t>
          </a:r>
          <a:endParaRPr lang="en-US" dirty="0"/>
        </a:p>
      </dgm:t>
    </dgm:pt>
    <dgm:pt modelId="{BDD65942-A298-44C6-B9EF-4BA73465EF87}" type="parTrans" cxnId="{B0691384-3636-4B7F-A84F-96AD21B522AB}">
      <dgm:prSet/>
      <dgm:spPr/>
      <dgm:t>
        <a:bodyPr/>
        <a:lstStyle/>
        <a:p>
          <a:endParaRPr lang="en-US"/>
        </a:p>
      </dgm:t>
    </dgm:pt>
    <dgm:pt modelId="{7475661C-C0AC-40B2-9EE6-2D960B28221F}" type="sibTrans" cxnId="{B0691384-3636-4B7F-A84F-96AD21B522AB}">
      <dgm:prSet/>
      <dgm:spPr/>
      <dgm:t>
        <a:bodyPr/>
        <a:lstStyle/>
        <a:p>
          <a:endParaRPr lang="en-US"/>
        </a:p>
      </dgm:t>
    </dgm:pt>
    <dgm:pt modelId="{74D09A27-FF79-4E2B-B57D-9DB4D9A8ED62}">
      <dgm:prSet phldrT="[Text]"/>
      <dgm:spPr/>
      <dgm:t>
        <a:bodyPr/>
        <a:lstStyle/>
        <a:p>
          <a:r>
            <a:rPr lang="en-US" dirty="0" smtClean="0"/>
            <a:t>Hand off screens to development team</a:t>
          </a:r>
          <a:endParaRPr lang="en-US" dirty="0"/>
        </a:p>
      </dgm:t>
    </dgm:pt>
    <dgm:pt modelId="{6306E802-1D7A-4D8B-B13C-D74761B8E1C6}" type="parTrans" cxnId="{5F2B8F0A-ED80-4E6F-87BA-4B127A798351}">
      <dgm:prSet/>
      <dgm:spPr/>
      <dgm:t>
        <a:bodyPr/>
        <a:lstStyle/>
        <a:p>
          <a:endParaRPr lang="en-US"/>
        </a:p>
      </dgm:t>
    </dgm:pt>
    <dgm:pt modelId="{BE6FF3FB-7211-4190-BDFD-2D463BC4295D}" type="sibTrans" cxnId="{5F2B8F0A-ED80-4E6F-87BA-4B127A798351}">
      <dgm:prSet/>
      <dgm:spPr/>
      <dgm:t>
        <a:bodyPr/>
        <a:lstStyle/>
        <a:p>
          <a:endParaRPr lang="en-US"/>
        </a:p>
      </dgm:t>
    </dgm:pt>
    <dgm:pt modelId="{41C08149-8513-46B6-A71A-51FFA649370D}">
      <dgm:prSet phldrT="[Text]"/>
      <dgm:spPr/>
      <dgm:t>
        <a:bodyPr/>
        <a:lstStyle/>
        <a:p>
          <a:r>
            <a:rPr lang="en-US" dirty="0" smtClean="0"/>
            <a:t>Retrofit mock-ups to reflect DT style guide changes</a:t>
          </a:r>
          <a:endParaRPr lang="en-US" dirty="0"/>
        </a:p>
      </dgm:t>
    </dgm:pt>
    <dgm:pt modelId="{12F1A727-7237-4EE9-99B5-BEE23A6BE45D}" type="parTrans" cxnId="{7E4FABA3-8A21-4A3F-8A55-B877C82AF976}">
      <dgm:prSet/>
      <dgm:spPr/>
      <dgm:t>
        <a:bodyPr/>
        <a:lstStyle/>
        <a:p>
          <a:endParaRPr lang="en-US"/>
        </a:p>
      </dgm:t>
    </dgm:pt>
    <dgm:pt modelId="{0A692DC0-13C9-47ED-A5C4-FA6D90928A8F}" type="sibTrans" cxnId="{7E4FABA3-8A21-4A3F-8A55-B877C82AF976}">
      <dgm:prSet/>
      <dgm:spPr/>
      <dgm:t>
        <a:bodyPr/>
        <a:lstStyle/>
        <a:p>
          <a:endParaRPr lang="en-US"/>
        </a:p>
      </dgm:t>
    </dgm:pt>
    <dgm:pt modelId="{0A29C56E-A8D8-463B-B455-B413018FEDA8}" type="pres">
      <dgm:prSet presAssocID="{06932A09-8020-40D4-8A76-9526617607AB}" presName="Name0" presStyleCnt="0">
        <dgm:presLayoutVars>
          <dgm:dir/>
          <dgm:animLvl val="lvl"/>
          <dgm:resizeHandles val="exact"/>
        </dgm:presLayoutVars>
      </dgm:prSet>
      <dgm:spPr/>
    </dgm:pt>
    <dgm:pt modelId="{A2579E70-505B-434F-B302-060FBFC6464B}" type="pres">
      <dgm:prSet presAssocID="{41C08149-8513-46B6-A71A-51FFA649370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3370E-E45E-4F64-A959-029C583E9629}" type="pres">
      <dgm:prSet presAssocID="{0A692DC0-13C9-47ED-A5C4-FA6D90928A8F}" presName="parTxOnlySpace" presStyleCnt="0"/>
      <dgm:spPr/>
    </dgm:pt>
    <dgm:pt modelId="{E3E3E981-328F-4F6F-BBE3-4CEC1EBDD0A7}" type="pres">
      <dgm:prSet presAssocID="{5042B820-64C2-4535-A43C-1A5C3A6D075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D2DB1-160D-480F-8B8C-BFC98FCEFB95}" type="pres">
      <dgm:prSet presAssocID="{D7477E54-B933-4064-A759-690EFF8143AF}" presName="parTxOnlySpace" presStyleCnt="0"/>
      <dgm:spPr/>
    </dgm:pt>
    <dgm:pt modelId="{13619038-B563-4C4B-8111-E1142092AD8E}" type="pres">
      <dgm:prSet presAssocID="{1DC5E32B-DF27-4705-A055-7CD3B603AE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8ED9C-8CCF-432A-82CD-B6405EB96501}" type="pres">
      <dgm:prSet presAssocID="{7475661C-C0AC-40B2-9EE6-2D960B28221F}" presName="parTxOnlySpace" presStyleCnt="0"/>
      <dgm:spPr/>
    </dgm:pt>
    <dgm:pt modelId="{27080BAD-3434-4883-A2D0-2901FF1644A0}" type="pres">
      <dgm:prSet presAssocID="{74D09A27-FF79-4E2B-B57D-9DB4D9A8ED6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AACBC2-EA80-4FDB-8BA6-2FD24419E8C2}" type="presOf" srcId="{5042B820-64C2-4535-A43C-1A5C3A6D075C}" destId="{E3E3E981-328F-4F6F-BBE3-4CEC1EBDD0A7}" srcOrd="0" destOrd="0" presId="urn:microsoft.com/office/officeart/2005/8/layout/chevron1"/>
    <dgm:cxn modelId="{B568A84B-58EA-4B5F-B504-0F30EAB20CBE}" type="presOf" srcId="{74D09A27-FF79-4E2B-B57D-9DB4D9A8ED62}" destId="{27080BAD-3434-4883-A2D0-2901FF1644A0}" srcOrd="0" destOrd="0" presId="urn:microsoft.com/office/officeart/2005/8/layout/chevron1"/>
    <dgm:cxn modelId="{7E4FABA3-8A21-4A3F-8A55-B877C82AF976}" srcId="{06932A09-8020-40D4-8A76-9526617607AB}" destId="{41C08149-8513-46B6-A71A-51FFA649370D}" srcOrd="0" destOrd="0" parTransId="{12F1A727-7237-4EE9-99B5-BEE23A6BE45D}" sibTransId="{0A692DC0-13C9-47ED-A5C4-FA6D90928A8F}"/>
    <dgm:cxn modelId="{B0691384-3636-4B7F-A84F-96AD21B522AB}" srcId="{06932A09-8020-40D4-8A76-9526617607AB}" destId="{1DC5E32B-DF27-4705-A055-7CD3B603AE87}" srcOrd="2" destOrd="0" parTransId="{BDD65942-A298-44C6-B9EF-4BA73465EF87}" sibTransId="{7475661C-C0AC-40B2-9EE6-2D960B28221F}"/>
    <dgm:cxn modelId="{5F2B8F0A-ED80-4E6F-87BA-4B127A798351}" srcId="{06932A09-8020-40D4-8A76-9526617607AB}" destId="{74D09A27-FF79-4E2B-B57D-9DB4D9A8ED62}" srcOrd="3" destOrd="0" parTransId="{6306E802-1D7A-4D8B-B13C-D74761B8E1C6}" sibTransId="{BE6FF3FB-7211-4190-BDFD-2D463BC4295D}"/>
    <dgm:cxn modelId="{916566D2-873D-4C0E-BE69-0A84AD66FEDA}" type="presOf" srcId="{41C08149-8513-46B6-A71A-51FFA649370D}" destId="{A2579E70-505B-434F-B302-060FBFC6464B}" srcOrd="0" destOrd="0" presId="urn:microsoft.com/office/officeart/2005/8/layout/chevron1"/>
    <dgm:cxn modelId="{CBB6BBCE-9298-455D-8889-D37CB3657DD4}" type="presOf" srcId="{06932A09-8020-40D4-8A76-9526617607AB}" destId="{0A29C56E-A8D8-463B-B455-B413018FEDA8}" srcOrd="0" destOrd="0" presId="urn:microsoft.com/office/officeart/2005/8/layout/chevron1"/>
    <dgm:cxn modelId="{AA511AB4-A996-4A38-B912-9A7F7EB5CE3C}" srcId="{06932A09-8020-40D4-8A76-9526617607AB}" destId="{5042B820-64C2-4535-A43C-1A5C3A6D075C}" srcOrd="1" destOrd="0" parTransId="{D37590E6-1F20-4671-8F70-3B64308C5D27}" sibTransId="{D7477E54-B933-4064-A759-690EFF8143AF}"/>
    <dgm:cxn modelId="{A641F4B9-846B-4E1E-8EC8-54660D3FD48D}" type="presOf" srcId="{1DC5E32B-DF27-4705-A055-7CD3B603AE87}" destId="{13619038-B563-4C4B-8111-E1142092AD8E}" srcOrd="0" destOrd="0" presId="urn:microsoft.com/office/officeart/2005/8/layout/chevron1"/>
    <dgm:cxn modelId="{BCAB02B5-B990-4CEF-9216-19588616BF4B}" type="presParOf" srcId="{0A29C56E-A8D8-463B-B455-B413018FEDA8}" destId="{A2579E70-505B-434F-B302-060FBFC6464B}" srcOrd="0" destOrd="0" presId="urn:microsoft.com/office/officeart/2005/8/layout/chevron1"/>
    <dgm:cxn modelId="{6436038D-6A06-42EC-A1B2-75DDAE3B140A}" type="presParOf" srcId="{0A29C56E-A8D8-463B-B455-B413018FEDA8}" destId="{3103370E-E45E-4F64-A959-029C583E9629}" srcOrd="1" destOrd="0" presId="urn:microsoft.com/office/officeart/2005/8/layout/chevron1"/>
    <dgm:cxn modelId="{D4DCE68E-CFB1-4A98-ABAE-97C37EFEB708}" type="presParOf" srcId="{0A29C56E-A8D8-463B-B455-B413018FEDA8}" destId="{E3E3E981-328F-4F6F-BBE3-4CEC1EBDD0A7}" srcOrd="2" destOrd="0" presId="urn:microsoft.com/office/officeart/2005/8/layout/chevron1"/>
    <dgm:cxn modelId="{DA8F698B-3A9B-4513-98B5-71D28057B5EF}" type="presParOf" srcId="{0A29C56E-A8D8-463B-B455-B413018FEDA8}" destId="{686D2DB1-160D-480F-8B8C-BFC98FCEFB95}" srcOrd="3" destOrd="0" presId="urn:microsoft.com/office/officeart/2005/8/layout/chevron1"/>
    <dgm:cxn modelId="{633BA450-F0CE-49E4-9E27-51E49A2BEA23}" type="presParOf" srcId="{0A29C56E-A8D8-463B-B455-B413018FEDA8}" destId="{13619038-B563-4C4B-8111-E1142092AD8E}" srcOrd="4" destOrd="0" presId="urn:microsoft.com/office/officeart/2005/8/layout/chevron1"/>
    <dgm:cxn modelId="{8816FD4A-E901-4E9A-B1FD-4E7CC6952CAB}" type="presParOf" srcId="{0A29C56E-A8D8-463B-B455-B413018FEDA8}" destId="{7C18ED9C-8CCF-432A-82CD-B6405EB96501}" srcOrd="5" destOrd="0" presId="urn:microsoft.com/office/officeart/2005/8/layout/chevron1"/>
    <dgm:cxn modelId="{1A74CDFE-DD3E-40C4-9168-7DA98E56BA70}" type="presParOf" srcId="{0A29C56E-A8D8-463B-B455-B413018FEDA8}" destId="{27080BAD-3434-4883-A2D0-2901FF1644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79E70-505B-434F-B302-060FBFC6464B}">
      <dsp:nvSpPr>
        <dsp:cNvPr id="0" name=""/>
        <dsp:cNvSpPr/>
      </dsp:nvSpPr>
      <dsp:spPr>
        <a:xfrm>
          <a:off x="3740" y="1202871"/>
          <a:ext cx="2177143" cy="8708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Retrofit mock-ups to reflect DT style guide changes</a:t>
          </a:r>
          <a:endParaRPr lang="en-US" sz="1400" kern="1200" dirty="0"/>
        </a:p>
      </dsp:txBody>
      <dsp:txXfrm>
        <a:off x="439169" y="1202871"/>
        <a:ext cx="1306286" cy="870857"/>
      </dsp:txXfrm>
    </dsp:sp>
    <dsp:sp modelId="{E3E3E981-328F-4F6F-BBE3-4CEC1EBDD0A7}">
      <dsp:nvSpPr>
        <dsp:cNvPr id="0" name=""/>
        <dsp:cNvSpPr/>
      </dsp:nvSpPr>
      <dsp:spPr>
        <a:xfrm>
          <a:off x="1963169" y="1202871"/>
          <a:ext cx="2177143" cy="870857"/>
        </a:xfrm>
        <a:prstGeom prst="chevron">
          <a:avLst/>
        </a:prstGeom>
        <a:solidFill>
          <a:schemeClr val="accent2">
            <a:hueOff val="2011825"/>
            <a:satOff val="23416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 screens in HTML and TBS</a:t>
          </a:r>
          <a:endParaRPr lang="en-US" sz="1400" kern="1200" dirty="0"/>
        </a:p>
      </dsp:txBody>
      <dsp:txXfrm>
        <a:off x="2398598" y="1202871"/>
        <a:ext cx="1306286" cy="870857"/>
      </dsp:txXfrm>
    </dsp:sp>
    <dsp:sp modelId="{13619038-B563-4C4B-8111-E1142092AD8E}">
      <dsp:nvSpPr>
        <dsp:cNvPr id="0" name=""/>
        <dsp:cNvSpPr/>
      </dsp:nvSpPr>
      <dsp:spPr>
        <a:xfrm>
          <a:off x="3922598" y="1202871"/>
          <a:ext cx="2177143" cy="870857"/>
        </a:xfrm>
        <a:prstGeom prst="chevron">
          <a:avLst/>
        </a:prstGeom>
        <a:solidFill>
          <a:schemeClr val="accent2">
            <a:hueOff val="4023650"/>
            <a:satOff val="46833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Convert static screens to dynamic data/templates</a:t>
          </a:r>
          <a:endParaRPr lang="en-US" sz="1400" kern="1200" dirty="0"/>
        </a:p>
      </dsp:txBody>
      <dsp:txXfrm>
        <a:off x="4358027" y="1202871"/>
        <a:ext cx="1306286" cy="870857"/>
      </dsp:txXfrm>
    </dsp:sp>
    <dsp:sp modelId="{27080BAD-3434-4883-A2D0-2901FF1644A0}">
      <dsp:nvSpPr>
        <dsp:cNvPr id="0" name=""/>
        <dsp:cNvSpPr/>
      </dsp:nvSpPr>
      <dsp:spPr>
        <a:xfrm>
          <a:off x="5882028" y="1202871"/>
          <a:ext cx="2177143" cy="870857"/>
        </a:xfrm>
        <a:prstGeom prst="chevron">
          <a:avLst/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Hand off screens to development team</a:t>
          </a:r>
          <a:endParaRPr lang="en-US" sz="1400" kern="1200" dirty="0"/>
        </a:p>
      </dsp:txBody>
      <dsp:txXfrm>
        <a:off x="6317457" y="1202871"/>
        <a:ext cx="1306286" cy="87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F180-6B6E-4DA9-9A71-3FEA91AE2062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D8053-C466-4A09-9FBB-E6E4DF1E0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0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34F45-98C9-46D0-B58B-A86C1E8D8EFB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F798-5B9A-425C-8B6C-0548DD459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647950"/>
            <a:ext cx="7086600" cy="8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2647950"/>
            <a:ext cx="6233160" cy="8001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3562350"/>
            <a:ext cx="7909560" cy="762000"/>
          </a:xfrm>
        </p:spPr>
        <p:txBody>
          <a:bodyPr lIns="137160" rIns="137160"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2647950"/>
            <a:ext cx="853440" cy="8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086600" y="2647950"/>
            <a:ext cx="2057400" cy="8001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14350" y="483386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© 2012 DealerTrack, Inc.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0400" y="4095749"/>
            <a:ext cx="2133600" cy="54709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590550"/>
            <a:ext cx="7261494" cy="29863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4095748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95748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971550"/>
            <a:ext cx="2577102" cy="3276600"/>
          </a:xfr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971550"/>
            <a:ext cx="5029200" cy="32766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485900"/>
            <a:ext cx="3429000" cy="391716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123950"/>
            <a:ext cx="4267200" cy="32766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962150"/>
            <a:ext cx="3429000" cy="6858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1550"/>
            <a:ext cx="8229600" cy="36576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3553"/>
            <a:ext cx="1066800" cy="4425597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9550"/>
            <a:ext cx="6019800" cy="44196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8" y="971550"/>
            <a:ext cx="8063501" cy="32766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200150"/>
            <a:ext cx="7772400" cy="964692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64558"/>
            <a:ext cx="7772400" cy="1132284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047750"/>
            <a:ext cx="3948701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047750"/>
            <a:ext cx="4038600" cy="28956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047750"/>
            <a:ext cx="4040188" cy="45339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047750"/>
            <a:ext cx="4041775" cy="45339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581150"/>
            <a:ext cx="4038600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581150"/>
            <a:ext cx="4038600" cy="28956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915826"/>
            <a:ext cx="5923598" cy="51863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3350"/>
            <a:ext cx="547688" cy="547688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1581150"/>
            <a:ext cx="5943600" cy="2971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6172200" cy="549088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3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285750"/>
            <a:ext cx="5923598" cy="51863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095748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4095748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8" y="971550"/>
            <a:ext cx="7149101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5334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8229600" cy="2994422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47053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8" y="-4302"/>
            <a:ext cx="706152" cy="747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29099"/>
            <a:ext cx="2280500" cy="190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5" r:id="rId7"/>
    <p:sldLayoutId id="2147483842" r:id="rId8"/>
    <p:sldLayoutId id="2147483840" r:id="rId9"/>
    <p:sldLayoutId id="2147483828" r:id="rId10"/>
    <p:sldLayoutId id="2147483796" r:id="rId11"/>
    <p:sldLayoutId id="2147483797" r:id="rId12"/>
    <p:sldLayoutId id="2147483798" r:id="rId13"/>
    <p:sldLayoutId id="214748379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□"/>
        <a:defRPr lang="en-US" sz="14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934974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▪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245870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▫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UI/UX </a:t>
            </a:r>
            <a:r>
              <a:rPr lang="en-US" dirty="0" smtClean="0"/>
              <a:t>Development Process</a:t>
            </a:r>
            <a:r>
              <a:rPr lang="en-US" baseline="0" dirty="0" smtClean="0"/>
              <a:t>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0"/>
            <a:ext cx="853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053590"/>
            <a:ext cx="853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583180"/>
            <a:ext cx="853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112770"/>
            <a:ext cx="853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3661410"/>
            <a:ext cx="853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210050"/>
            <a:ext cx="8534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Dealertrack</a:t>
            </a:r>
            <a:r>
              <a:rPr lang="en-US" dirty="0" smtClean="0"/>
              <a:t> SPMG Application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6096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/>
              <a:t>Best Performance / User Experience</a:t>
            </a: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endParaRPr lang="en-US" dirty="0" smtClean="0">
              <a:latin typeface="Arial Narrow" pitchFamily="34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Arial Narrow" pitchFamily="34" charset="0"/>
              </a:rPr>
              <a:t>Support Iterative Independent UCD Processes </a:t>
            </a:r>
          </a:p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Responsive Web </a:t>
            </a:r>
            <a:r>
              <a:rPr lang="en-US" dirty="0" smtClean="0">
                <a:latin typeface="Arial Narrow" pitchFamily="34" charset="0"/>
              </a:rPr>
              <a:t>Design</a:t>
            </a:r>
          </a:p>
          <a:p>
            <a:pPr marL="0" indent="0" algn="l">
              <a:buNone/>
            </a:pP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Support Web Standards (W3C) / Best </a:t>
            </a:r>
            <a:r>
              <a:rPr lang="en-US" dirty="0" smtClean="0">
                <a:latin typeface="Arial Narrow" pitchFamily="34" charset="0"/>
              </a:rPr>
              <a:t>Practices</a:t>
            </a:r>
            <a:endParaRPr lang="en-US" dirty="0" smtClean="0">
              <a:latin typeface="Arial Narrow" pitchFamily="34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Integration (API)</a:t>
            </a:r>
          </a:p>
          <a:p>
            <a:pPr marL="0" indent="0" algn="l">
              <a:buNone/>
            </a:pP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Rebranding Compliance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latin typeface="Arial Narrow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9675" y="1123950"/>
            <a:ext cx="971550" cy="3371850"/>
          </a:xfrm>
          <a:prstGeom prst="rect">
            <a:avLst/>
          </a:prstGeom>
          <a:solidFill>
            <a:srgbClr val="99CCFF">
              <a:alpha val="16863"/>
            </a:srgb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Option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6625" y="1123950"/>
            <a:ext cx="971550" cy="3371850"/>
          </a:xfrm>
          <a:prstGeom prst="rect">
            <a:avLst/>
          </a:prstGeom>
          <a:solidFill>
            <a:srgbClr val="99CCFF">
              <a:alpha val="16863"/>
            </a:srgb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Option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9925" y="1123950"/>
            <a:ext cx="971550" cy="3371850"/>
          </a:xfrm>
          <a:prstGeom prst="rect">
            <a:avLst/>
          </a:prstGeom>
          <a:solidFill>
            <a:srgbClr val="99CCFF">
              <a:alpha val="16863"/>
            </a:srgb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Option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0050" y="1123950"/>
            <a:ext cx="971550" cy="3371850"/>
          </a:xfrm>
          <a:prstGeom prst="rect">
            <a:avLst/>
          </a:prstGeom>
          <a:solidFill>
            <a:srgbClr val="99CCFF">
              <a:alpha val="16863"/>
            </a:srgb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Option 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91525" y="156210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91525" y="209169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1525" y="262128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91525" y="369951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91525" y="422910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91400" y="209169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91400" y="262128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91400" y="369951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91400" y="422910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88100" y="2623185"/>
            <a:ext cx="228600" cy="228600"/>
          </a:xfrm>
          <a:prstGeom prst="ellipse">
            <a:avLst/>
          </a:prstGeom>
          <a:solidFill>
            <a:srgbClr val="FFC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88100" y="4229100"/>
            <a:ext cx="228600" cy="228600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76800" y="81915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JSF/PF/CSS   JSF/TBS     JSP/TBS      OS/TBS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88225" y="1554480"/>
            <a:ext cx="228600" cy="228600"/>
          </a:xfrm>
          <a:prstGeom prst="ellipse">
            <a:avLst/>
          </a:prstGeom>
          <a:solidFill>
            <a:srgbClr val="FFC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13500" y="3699510"/>
            <a:ext cx="228600" cy="228600"/>
          </a:xfrm>
          <a:prstGeom prst="ellipse">
            <a:avLst/>
          </a:prstGeom>
          <a:solidFill>
            <a:srgbClr val="FFC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81625" y="4242435"/>
            <a:ext cx="228600" cy="228600"/>
          </a:xfrm>
          <a:prstGeom prst="ellipse">
            <a:avLst/>
          </a:prstGeom>
          <a:solidFill>
            <a:srgbClr val="FFC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88225" y="3154680"/>
            <a:ext cx="228600" cy="228600"/>
          </a:xfrm>
          <a:prstGeom prst="ellipse">
            <a:avLst/>
          </a:prstGeom>
          <a:solidFill>
            <a:srgbClr val="FFC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391525" y="3169920"/>
            <a:ext cx="228600" cy="228600"/>
          </a:xfrm>
          <a:prstGeom prst="ellipse">
            <a:avLst/>
          </a:prstGeom>
          <a:solidFill>
            <a:srgbClr val="FFC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Twitter Bootstrap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820629229"/>
              </p:ext>
            </p:extLst>
          </p:nvPr>
        </p:nvGraphicFramePr>
        <p:xfrm>
          <a:off x="547688" y="971550"/>
          <a:ext cx="8062912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24600" y="3105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171450">
              <a:buFont typeface="Arial" pitchFamily="34" charset="0"/>
              <a:buChar char="•"/>
            </a:pPr>
            <a:r>
              <a:rPr lang="en-US" sz="900" dirty="0" smtClean="0"/>
              <a:t>Map business logic to screens</a:t>
            </a:r>
          </a:p>
          <a:p>
            <a:pPr marL="285750" lvl="1" indent="-171450">
              <a:buFont typeface="Arial" pitchFamily="34" charset="0"/>
              <a:buChar char="•"/>
            </a:pPr>
            <a:r>
              <a:rPr lang="en-US" sz="900" dirty="0" smtClean="0"/>
              <a:t>Shared responsibility between UI </a:t>
            </a:r>
            <a:r>
              <a:rPr lang="en-US" sz="900" dirty="0" smtClean="0"/>
              <a:t>Developers </a:t>
            </a:r>
            <a:r>
              <a:rPr lang="en-US" sz="900" dirty="0" smtClean="0"/>
              <a:t>and Product Team Developers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89535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Assumptions: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Option 3 or 4 meets 90% of the products goals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TBS or a plug-in adequately supports the heads-down user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885950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does UI development change?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37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What are the foundational elements of this system?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Accuracy</a:t>
            </a:r>
            <a:r>
              <a:rPr lang="en-US" dirty="0" smtClean="0"/>
              <a:t> –  Data needs to be correct, and user needs as much automation as possible to ensure correct data entry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Speed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System needs to be able to respond </a:t>
            </a:r>
            <a:r>
              <a:rPr lang="en-US" dirty="0" smtClean="0"/>
              <a:t>quickly -  </a:t>
            </a:r>
            <a:r>
              <a:rPr lang="en-US" dirty="0" smtClean="0"/>
              <a:t>need benchmarks for acceptable business process wait </a:t>
            </a:r>
            <a:r>
              <a:rPr lang="en-US" dirty="0" smtClean="0"/>
              <a:t>time </a:t>
            </a:r>
            <a:r>
              <a:rPr lang="en-US" dirty="0" smtClean="0"/>
              <a:t>and data </a:t>
            </a:r>
            <a:r>
              <a:rPr lang="en-US" dirty="0" smtClean="0"/>
              <a:t>entry, and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 smtClean="0"/>
              <a:t>testing with benchmarks for accurate record processing. </a:t>
            </a:r>
            <a:r>
              <a:rPr lang="en-US" dirty="0" smtClean="0"/>
              <a:t> Heads </a:t>
            </a:r>
            <a:r>
              <a:rPr lang="en-US" dirty="0" smtClean="0"/>
              <a:t>down data entry and automation are keys to </a:t>
            </a:r>
            <a:r>
              <a:rPr lang="en-US" dirty="0" smtClean="0"/>
              <a:t>success.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Polish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System needs to look and feel slick. It cannot be at the expense of the first two requirements. It has to be impressive from the launch screen to logout.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4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Dealertrack RTS Application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Best Performance / User Experience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Support Iterative Independent </a:t>
            </a:r>
            <a:r>
              <a:rPr lang="en-US" dirty="0" smtClean="0"/>
              <a:t>User </a:t>
            </a:r>
            <a:r>
              <a:rPr lang="en-US" dirty="0" smtClean="0"/>
              <a:t>Centered </a:t>
            </a:r>
            <a:r>
              <a:rPr lang="en-US" dirty="0"/>
              <a:t>Design (</a:t>
            </a:r>
            <a:r>
              <a:rPr lang="en-US" dirty="0" smtClean="0"/>
              <a:t>UCD) </a:t>
            </a:r>
            <a:r>
              <a:rPr lang="en-US" dirty="0" smtClean="0"/>
              <a:t>Processes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Responsive Web </a:t>
            </a:r>
            <a:r>
              <a:rPr lang="en-US" dirty="0" smtClean="0"/>
              <a:t>Design</a:t>
            </a:r>
          </a:p>
          <a:p>
            <a:pPr marL="0" indent="0" algn="l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 Web Standards (W3C) / Best </a:t>
            </a:r>
            <a:r>
              <a:rPr lang="en-US" dirty="0" smtClean="0"/>
              <a:t>Practices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Integration (API)</a:t>
            </a:r>
          </a:p>
          <a:p>
            <a:pPr marL="0" indent="0" algn="l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Corporate Style Compliance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change to meet these goals?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four basic paths we can choose to follow in building a system that meets immediate </a:t>
            </a:r>
            <a:r>
              <a:rPr lang="en-US" dirty="0" err="1" smtClean="0"/>
              <a:t>Dealertrack</a:t>
            </a:r>
            <a:r>
              <a:rPr lang="en-US" dirty="0" smtClean="0"/>
              <a:t> needs should we commit. All of the options have trade-offs and benefits. The best path should align most closely with our pre-determined goals.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Options for Consideration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Re-theme CSS/XHTML to comply with DT Style Guide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Replace </a:t>
            </a:r>
            <a:r>
              <a:rPr lang="en-US" dirty="0" err="1" smtClean="0"/>
              <a:t>PrimeFaces</a:t>
            </a:r>
            <a:r>
              <a:rPr lang="en-US" dirty="0" smtClean="0"/>
              <a:t> to use Twitter Bootstrap (TBS)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Replace JSF to use JSP w/TBS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Re-platform to deliver UI via open-source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Option 1: </a:t>
            </a:r>
            <a:r>
              <a:rPr lang="en-US" sz="1600" dirty="0"/>
              <a:t>Re-theme CSS/XHTML to comply with DT Style </a:t>
            </a:r>
            <a:r>
              <a:rPr lang="en-US" sz="1600" dirty="0" smtClean="0"/>
              <a:t>Guide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 smtClean="0"/>
              <a:t>theme </a:t>
            </a:r>
            <a:r>
              <a:rPr lang="en-US" dirty="0" smtClean="0"/>
              <a:t>to Twitter Bootstrap and </a:t>
            </a:r>
            <a:r>
              <a:rPr lang="en-US" dirty="0" smtClean="0"/>
              <a:t>optimize </a:t>
            </a:r>
            <a:r>
              <a:rPr lang="en-US" dirty="0" smtClean="0"/>
              <a:t>XHTML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 smtClean="0"/>
              <a:t>domain </a:t>
            </a:r>
            <a:r>
              <a:rPr lang="en-US" dirty="0" smtClean="0"/>
              <a:t>and </a:t>
            </a:r>
            <a:r>
              <a:rPr lang="en-US" dirty="0" smtClean="0"/>
              <a:t>comfort level </a:t>
            </a:r>
            <a:r>
              <a:rPr lang="en-US" dirty="0" smtClean="0"/>
              <a:t>of internal SMEs</a:t>
            </a:r>
          </a:p>
          <a:p>
            <a:pPr lvl="1"/>
            <a:r>
              <a:rPr lang="en-US" dirty="0" smtClean="0"/>
              <a:t>Minimal change to development processes</a:t>
            </a:r>
          </a:p>
          <a:p>
            <a:pPr lvl="1"/>
            <a:r>
              <a:rPr lang="en-US" dirty="0" smtClean="0"/>
              <a:t>Meets corporate </a:t>
            </a:r>
            <a:r>
              <a:rPr lang="en-US" dirty="0" smtClean="0"/>
              <a:t>style guidelines </a:t>
            </a:r>
            <a:r>
              <a:rPr lang="en-US" dirty="0" smtClean="0"/>
              <a:t>(except class naming conventions)</a:t>
            </a:r>
          </a:p>
          <a:p>
            <a:pPr lvl="1"/>
            <a:r>
              <a:rPr lang="en-US" dirty="0" smtClean="0"/>
              <a:t>Stays with existing technology stack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Inflexible</a:t>
            </a:r>
          </a:p>
          <a:p>
            <a:pPr lvl="1"/>
            <a:r>
              <a:rPr lang="en-US" dirty="0" smtClean="0"/>
              <a:t>Code base will become slower and harder to maintain as functionality is added</a:t>
            </a:r>
          </a:p>
          <a:p>
            <a:pPr lvl="1"/>
            <a:r>
              <a:rPr lang="en-US" dirty="0" smtClean="0"/>
              <a:t>Marginal performance gains by optimizing what we have now</a:t>
            </a:r>
          </a:p>
          <a:p>
            <a:pPr lvl="1"/>
            <a:r>
              <a:rPr lang="en-US" dirty="0" smtClean="0"/>
              <a:t>Not easy to implement </a:t>
            </a:r>
            <a:r>
              <a:rPr lang="en-US" dirty="0" smtClean="0"/>
              <a:t>UCD </a:t>
            </a:r>
            <a:r>
              <a:rPr lang="en-US" dirty="0" smtClean="0"/>
              <a:t>processes</a:t>
            </a:r>
          </a:p>
          <a:p>
            <a:pPr lvl="1"/>
            <a:endParaRPr lang="en-US" dirty="0" smtClean="0"/>
          </a:p>
          <a:p>
            <a:pPr marL="356616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1600" dirty="0" smtClean="0"/>
              <a:t>Option 2: Replace </a:t>
            </a:r>
            <a:r>
              <a:rPr lang="en-US" sz="1600" dirty="0" err="1"/>
              <a:t>PrimeFaces</a:t>
            </a:r>
            <a:r>
              <a:rPr lang="en-US" sz="1600" dirty="0"/>
              <a:t> to use Twitter Bootstrap (TBS)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 err="1" smtClean="0"/>
              <a:t>Primefaces</a:t>
            </a:r>
            <a:r>
              <a:rPr lang="en-US" dirty="0" smtClean="0"/>
              <a:t> and use JSF with Twitter  Bootstrap</a:t>
            </a:r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 smtClean="0"/>
              <a:t>domain </a:t>
            </a:r>
            <a:r>
              <a:rPr lang="en-US" dirty="0" smtClean="0"/>
              <a:t>of SMEs (JSF back)</a:t>
            </a:r>
          </a:p>
          <a:p>
            <a:pPr lvl="1"/>
            <a:r>
              <a:rPr lang="en-US" dirty="0" smtClean="0"/>
              <a:t>Corporate </a:t>
            </a:r>
            <a:r>
              <a:rPr lang="en-US" dirty="0" smtClean="0"/>
              <a:t>style compliance</a:t>
            </a:r>
            <a:endParaRPr lang="en-US" dirty="0" smtClean="0"/>
          </a:p>
          <a:p>
            <a:pPr lvl="1"/>
            <a:r>
              <a:rPr lang="en-US" dirty="0" smtClean="0"/>
              <a:t>Assumed </a:t>
            </a:r>
            <a:r>
              <a:rPr lang="en-US" dirty="0" smtClean="0"/>
              <a:t>performance gains</a:t>
            </a:r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Inflexible</a:t>
            </a:r>
          </a:p>
          <a:p>
            <a:pPr lvl="1"/>
            <a:r>
              <a:rPr lang="en-US" dirty="0" smtClean="0"/>
              <a:t>Marginal performance gains by optimizing what we have now</a:t>
            </a:r>
          </a:p>
          <a:p>
            <a:pPr lvl="1"/>
            <a:r>
              <a:rPr lang="en-US" dirty="0" smtClean="0"/>
              <a:t>Difficult to implement UCD </a:t>
            </a:r>
            <a:r>
              <a:rPr lang="en-US" dirty="0" smtClean="0"/>
              <a:t>processes</a:t>
            </a:r>
            <a:endParaRPr lang="en-US" dirty="0" smtClean="0"/>
          </a:p>
          <a:p>
            <a:pPr lvl="1"/>
            <a:r>
              <a:rPr lang="en-US" dirty="0" smtClean="0"/>
              <a:t>More logic will have to be written from scratch or sourced from a lib</a:t>
            </a:r>
          </a:p>
          <a:p>
            <a:pPr lvl="2"/>
            <a:r>
              <a:rPr lang="en-US" dirty="0" smtClean="0"/>
              <a:t>Bootstrap has poor keyboard support for heads down users</a:t>
            </a:r>
            <a:r>
              <a:rPr lang="en-US" dirty="0"/>
              <a:t> </a:t>
            </a:r>
            <a:r>
              <a:rPr lang="en-US" dirty="0" smtClean="0"/>
              <a:t>(need to confirm)</a:t>
            </a:r>
          </a:p>
          <a:p>
            <a:pPr marL="356616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</a:t>
            </a:r>
            <a:r>
              <a:rPr lang="en-US" dirty="0"/>
              <a:t>Replace JSF to use JSP </a:t>
            </a:r>
            <a:r>
              <a:rPr lang="en-US" dirty="0" smtClean="0"/>
              <a:t>w/TBS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Remove </a:t>
            </a:r>
            <a:r>
              <a:rPr lang="en-US" dirty="0" err="1" smtClean="0"/>
              <a:t>Primefaces</a:t>
            </a:r>
            <a:r>
              <a:rPr lang="en-US" dirty="0" smtClean="0"/>
              <a:t> and JSF  and use JSP for business logic, abstract a data layer to API interface where business rules are passed to beans, return JSON/XML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(Full abstraction short of re-</a:t>
            </a:r>
            <a:r>
              <a:rPr lang="en-US" dirty="0" err="1" smtClean="0"/>
              <a:t>platforming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Faster UI design/development </a:t>
            </a:r>
            <a:r>
              <a:rPr lang="en-US" dirty="0" smtClean="0"/>
              <a:t>process - does </a:t>
            </a:r>
            <a:r>
              <a:rPr lang="en-US" dirty="0" smtClean="0"/>
              <a:t>not depend on all other </a:t>
            </a:r>
            <a:r>
              <a:rPr lang="en-US" dirty="0" smtClean="0"/>
              <a:t>components</a:t>
            </a:r>
            <a:endParaRPr lang="en-US" dirty="0" smtClean="0"/>
          </a:p>
          <a:p>
            <a:pPr lvl="1"/>
            <a:r>
              <a:rPr lang="en-US" dirty="0" smtClean="0"/>
              <a:t>JSP more flexible than JSF</a:t>
            </a:r>
          </a:p>
          <a:p>
            <a:pPr lvl="1"/>
            <a:r>
              <a:rPr lang="en-US" dirty="0" smtClean="0"/>
              <a:t>Supports UCD without additional step of converting HTML/JSP to JSF</a:t>
            </a:r>
          </a:p>
          <a:p>
            <a:pPr lvl="1"/>
            <a:r>
              <a:rPr lang="en-US" dirty="0" smtClean="0"/>
              <a:t>Can support standards compliance more readily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Works with existing tools / architecture</a:t>
            </a:r>
          </a:p>
          <a:p>
            <a:pPr lvl="1"/>
            <a:r>
              <a:rPr lang="en-US" dirty="0" smtClean="0"/>
              <a:t>API is a by-product of abstracting data from business logic and aligns us to DT2.0</a:t>
            </a:r>
          </a:p>
          <a:p>
            <a:pPr lvl="1"/>
            <a:r>
              <a:rPr lang="en-US" dirty="0" smtClean="0"/>
              <a:t>Assumed significant performance gains </a:t>
            </a:r>
            <a:endParaRPr lang="en-US" dirty="0" smtClean="0"/>
          </a:p>
          <a:p>
            <a:pPr lvl="1"/>
            <a:r>
              <a:rPr lang="en-US" dirty="0" smtClean="0"/>
              <a:t>Development teams need not worry about the UI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Significant effort involved in migrating layers into abstract functional areas</a:t>
            </a:r>
          </a:p>
          <a:p>
            <a:pPr lvl="1"/>
            <a:r>
              <a:rPr lang="en-US" dirty="0" smtClean="0"/>
              <a:t>Unknown </a:t>
            </a:r>
            <a:r>
              <a:rPr lang="en-US" dirty="0" smtClean="0"/>
              <a:t>internal knowledge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7099" y="133350"/>
            <a:ext cx="6615701" cy="547099"/>
          </a:xfrm>
        </p:spPr>
        <p:txBody>
          <a:bodyPr/>
          <a:lstStyle/>
          <a:p>
            <a:pPr marL="342900" indent="-342900"/>
            <a:r>
              <a:rPr lang="en-US" dirty="0" smtClean="0"/>
              <a:t>Option 4: </a:t>
            </a:r>
            <a:r>
              <a:rPr lang="en-US" dirty="0"/>
              <a:t>Re-platform to deliver UI via open-source technology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7098" y="971550"/>
            <a:ext cx="8063501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Remove </a:t>
            </a:r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 smtClean="0"/>
              <a:t>and JSF. </a:t>
            </a:r>
            <a:r>
              <a:rPr lang="en-US" dirty="0" smtClean="0"/>
              <a:t> Keep </a:t>
            </a:r>
            <a:r>
              <a:rPr lang="en-US" dirty="0" smtClean="0"/>
              <a:t>Java data layer </a:t>
            </a:r>
            <a:r>
              <a:rPr lang="en-US" dirty="0" smtClean="0"/>
              <a:t>and </a:t>
            </a:r>
            <a:r>
              <a:rPr lang="en-US" dirty="0"/>
              <a:t>i</a:t>
            </a:r>
            <a:r>
              <a:rPr lang="en-US" dirty="0" smtClean="0"/>
              <a:t>mplement open-source solution for pre-processing on top of API/Beans interface which returns data via JSON or </a:t>
            </a:r>
            <a:r>
              <a:rPr lang="en-US" dirty="0" smtClean="0"/>
              <a:t>XML.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Faster UI design/development </a:t>
            </a:r>
            <a:r>
              <a:rPr lang="en-US" dirty="0" smtClean="0"/>
              <a:t>process - does </a:t>
            </a:r>
            <a:r>
              <a:rPr lang="en-US" dirty="0" smtClean="0"/>
              <a:t>not depend on all other components</a:t>
            </a:r>
          </a:p>
          <a:p>
            <a:pPr lvl="1"/>
            <a:r>
              <a:rPr lang="en-US" dirty="0" smtClean="0"/>
              <a:t>Open-source technology </a:t>
            </a:r>
            <a:r>
              <a:rPr lang="en-US" dirty="0" smtClean="0"/>
              <a:t>(such </a:t>
            </a:r>
            <a:r>
              <a:rPr lang="en-US" dirty="0" smtClean="0"/>
              <a:t>as </a:t>
            </a:r>
            <a:r>
              <a:rPr lang="en-US" dirty="0" smtClean="0"/>
              <a:t>Rails/PHP, </a:t>
            </a:r>
            <a:r>
              <a:rPr lang="en-US" dirty="0" smtClean="0"/>
              <a:t>etc</a:t>
            </a:r>
            <a:r>
              <a:rPr lang="en-US" dirty="0" smtClean="0"/>
              <a:t>.) </a:t>
            </a:r>
            <a:r>
              <a:rPr lang="en-US" dirty="0" smtClean="0"/>
              <a:t>is designed for Web </a:t>
            </a:r>
            <a:r>
              <a:rPr lang="en-US" dirty="0" smtClean="0"/>
              <a:t>development</a:t>
            </a:r>
            <a:endParaRPr lang="en-US" dirty="0" smtClean="0"/>
          </a:p>
          <a:p>
            <a:pPr lvl="1"/>
            <a:r>
              <a:rPr lang="en-US" dirty="0" smtClean="0"/>
              <a:t>Supports UCD </a:t>
            </a:r>
          </a:p>
          <a:p>
            <a:pPr lvl="1"/>
            <a:r>
              <a:rPr lang="en-US" dirty="0" smtClean="0"/>
              <a:t>Can support standards compliance more readily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Open-source (like PHP) </a:t>
            </a:r>
            <a:r>
              <a:rPr lang="en-US" dirty="0" smtClean="0"/>
              <a:t>developer </a:t>
            </a:r>
            <a:r>
              <a:rPr lang="en-US" dirty="0" smtClean="0"/>
              <a:t>base is large, and offshore costs are less</a:t>
            </a:r>
          </a:p>
          <a:p>
            <a:pPr lvl="1"/>
            <a:r>
              <a:rPr lang="en-US" dirty="0"/>
              <a:t>API is a by-product of abstracting data from business logic and aligns us to DT2.0</a:t>
            </a:r>
          </a:p>
          <a:p>
            <a:pPr lvl="1"/>
            <a:r>
              <a:rPr lang="en-US" dirty="0" smtClean="0"/>
              <a:t>Assumed significant performance gains</a:t>
            </a:r>
            <a:endParaRPr lang="en-US" dirty="0" smtClean="0"/>
          </a:p>
          <a:p>
            <a:pPr lvl="1"/>
            <a:r>
              <a:rPr lang="en-US" dirty="0" smtClean="0"/>
              <a:t>More in line with other DT solution </a:t>
            </a:r>
            <a:r>
              <a:rPr lang="en-US" dirty="0" smtClean="0"/>
              <a:t>teams; can possibly </a:t>
            </a:r>
            <a:r>
              <a:rPr lang="en-US" dirty="0" smtClean="0"/>
              <a:t>share </a:t>
            </a:r>
            <a:r>
              <a:rPr lang="en-US" dirty="0" smtClean="0"/>
              <a:t>knowledge and code </a:t>
            </a:r>
            <a:r>
              <a:rPr lang="en-US" dirty="0" smtClean="0"/>
              <a:t>and gain resources more easily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Significant effort involved in migrating layers into abstract functional areas</a:t>
            </a:r>
          </a:p>
          <a:p>
            <a:pPr lvl="1"/>
            <a:r>
              <a:rPr lang="en-US" dirty="0"/>
              <a:t>Unknown </a:t>
            </a:r>
            <a:r>
              <a:rPr lang="en-US" dirty="0" smtClean="0"/>
              <a:t>internal knowledge domain</a:t>
            </a:r>
            <a:endParaRPr lang="en-US" dirty="0"/>
          </a:p>
          <a:p>
            <a:pPr lvl="1"/>
            <a:r>
              <a:rPr lang="en-US" dirty="0" smtClean="0"/>
              <a:t>May need a different server platform</a:t>
            </a:r>
          </a:p>
          <a:p>
            <a:pPr marL="356616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047750"/>
            <a:ext cx="3962400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</a:t>
            </a:r>
            <a:r>
              <a:rPr lang="en-US" dirty="0" smtClean="0"/>
              <a:t>HTML / JS/ CSS / SVG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1239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and </a:t>
            </a:r>
            <a:r>
              <a:rPr lang="en-US" dirty="0" smtClean="0"/>
              <a:t>prototype static data pages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114550"/>
            <a:ext cx="3962400" cy="565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Pre-processor /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/ Logic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19075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and </a:t>
            </a:r>
            <a:r>
              <a:rPr lang="en-US" dirty="0" smtClean="0"/>
              <a:t>pre-processing </a:t>
            </a:r>
            <a:r>
              <a:rPr lang="en-US" dirty="0" smtClean="0"/>
              <a:t>combines real data and business logic to convert static to dynamic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2682359"/>
            <a:ext cx="3962400" cy="565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/ Response / Meta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562350"/>
            <a:ext cx="3962400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</a:t>
            </a:r>
            <a:r>
              <a:rPr lang="en-US" dirty="0" smtClean="0"/>
              <a:t>HTML / JS / CSS / SVG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5623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provider processes </a:t>
            </a:r>
            <a:r>
              <a:rPr lang="en-US" dirty="0" smtClean="0"/>
              <a:t>request/responses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nnounce xmlns="cc55acb4-a8c2-47ab-915a-23058f7af43c">false</Announce>
    <Description xmlns="cc55acb4-a8c2-47ab-915a-23058f7af4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E07C5DB0E814CB78B7112DE29FF53" ma:contentTypeVersion="3" ma:contentTypeDescription="Create a new document." ma:contentTypeScope="" ma:versionID="6e3bb6045c1d910bde0b8534d45c2ddd">
  <xsd:schema xmlns:xsd="http://www.w3.org/2001/XMLSchema" xmlns:xs="http://www.w3.org/2001/XMLSchema" xmlns:p="http://schemas.microsoft.com/office/2006/metadata/properties" xmlns:ns2="cc55acb4-a8c2-47ab-915a-23058f7af43c" targetNamespace="http://schemas.microsoft.com/office/2006/metadata/properties" ma:root="true" ma:fieldsID="add907f4f7270129044757f019fadd82" ns2:_="">
    <xsd:import namespace="cc55acb4-a8c2-47ab-915a-23058f7af43c"/>
    <xsd:element name="properties">
      <xsd:complexType>
        <xsd:sequence>
          <xsd:element name="documentManagement">
            <xsd:complexType>
              <xsd:all>
                <xsd:element ref="ns2:Description" minOccurs="0"/>
                <xsd:element ref="ns2:Announc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5acb4-a8c2-47ab-915a-23058f7af43c" elementFormDefault="qualified">
    <xsd:import namespace="http://schemas.microsoft.com/office/2006/documentManagement/types"/>
    <xsd:import namespace="http://schemas.microsoft.com/office/infopath/2007/PartnerControls"/>
    <xsd:element name="Description" ma:index="8" nillable="true" ma:displayName="Description" ma:description="Description" ma:internalName="Description">
      <xsd:simpleType>
        <xsd:restriction base="dms:Note">
          <xsd:maxLength value="255"/>
        </xsd:restriction>
      </xsd:simpleType>
    </xsd:element>
    <xsd:element name="Announce" ma:index="9" nillable="true" ma:displayName="Announce" ma:default="0" ma:description="Announce document change to anncouncements" ma:internalName="Announce">
      <xsd:simpleType>
        <xsd:restriction base="dms:Boolean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E613676B-F48D-4D3B-AFEB-D16064156C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B80AA8-7338-4A15-AADC-F15120EE971C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c55acb4-a8c2-47ab-915a-23058f7af43c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F3BBAE-70AC-4BD8-AEFC-546155B8EB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5acb4-a8c2-47ab-915a-23058f7af4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0A61CFE-1DD6-4183-B8F7-04964662808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452</Words>
  <Application>Microsoft Office PowerPoint</Application>
  <PresentationFormat>On-screen Show (16:9)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dealertrack light</vt:lpstr>
      <vt:lpstr>UI/UX Development Process Review</vt:lpstr>
      <vt:lpstr>High Level Objectives</vt:lpstr>
      <vt:lpstr>Dealertrack RTS Application Objectives</vt:lpstr>
      <vt:lpstr>How can we change to meet these goals?</vt:lpstr>
      <vt:lpstr>Option 1: Re-theme CSS/XHTML to comply with DT Style Guide</vt:lpstr>
      <vt:lpstr>Option 2: Replace PrimeFaces to use Twitter Bootstrap (TBS)</vt:lpstr>
      <vt:lpstr>Option 3: Replace JSF to use JSP w/TBS</vt:lpstr>
      <vt:lpstr>Option 4: Re-platform to deliver UI via open-source technology</vt:lpstr>
      <vt:lpstr>Web Application Model</vt:lpstr>
      <vt:lpstr>Support for Dealertrack SPMG Application Objectives</vt:lpstr>
      <vt:lpstr>Converting to Twitter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samlihanm</dc:creator>
  <cp:lastModifiedBy>Cathy Saiff</cp:lastModifiedBy>
  <cp:revision>305</cp:revision>
  <dcterms:created xsi:type="dcterms:W3CDTF">2011-07-15T18:05:48Z</dcterms:created>
  <dcterms:modified xsi:type="dcterms:W3CDTF">2013-08-01T12:26:46Z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0x010100A8DE07C5DB0E814CB78B7112DE29FF53</vt:lpwstr>
  </property>
  <property fmtid="{D5CDD505-2E9C-101B-9397-08002B2CF9AE}" pid="3" name="vti_description">
    <vt:lpwstr/>
  </property>
</Properties>
</file>