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9" r:id="rId2"/>
    <p:sldId id="292" r:id="rId3"/>
    <p:sldId id="290" r:id="rId4"/>
    <p:sldId id="257" r:id="rId5"/>
    <p:sldId id="258" r:id="rId6"/>
    <p:sldId id="261" r:id="rId7"/>
    <p:sldId id="259" r:id="rId8"/>
    <p:sldId id="260" r:id="rId9"/>
    <p:sldId id="262" r:id="rId10"/>
    <p:sldId id="263" r:id="rId11"/>
    <p:sldId id="265" r:id="rId12"/>
    <p:sldId id="264" r:id="rId13"/>
    <p:sldId id="274" r:id="rId14"/>
    <p:sldId id="266" r:id="rId15"/>
    <p:sldId id="273" r:id="rId16"/>
    <p:sldId id="272" r:id="rId17"/>
    <p:sldId id="270" r:id="rId18"/>
    <p:sldId id="275" r:id="rId19"/>
    <p:sldId id="276" r:id="rId20"/>
    <p:sldId id="277" r:id="rId21"/>
    <p:sldId id="278" r:id="rId22"/>
    <p:sldId id="281" r:id="rId23"/>
    <p:sldId id="280" r:id="rId24"/>
    <p:sldId id="282" r:id="rId25"/>
    <p:sldId id="283" r:id="rId26"/>
    <p:sldId id="284" r:id="rId27"/>
    <p:sldId id="279" r:id="rId28"/>
    <p:sldId id="285" r:id="rId29"/>
    <p:sldId id="286" r:id="rId30"/>
    <p:sldId id="288" r:id="rId31"/>
    <p:sldId id="291" r:id="rId32"/>
    <p:sldId id="287" r:id="rId33"/>
    <p:sldId id="293"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5" autoAdjust="0"/>
    <p:restoredTop sz="94689" autoAdjust="0"/>
  </p:normalViewPr>
  <p:slideViewPr>
    <p:cSldViewPr>
      <p:cViewPr>
        <p:scale>
          <a:sx n="77" d="100"/>
          <a:sy n="77" d="100"/>
        </p:scale>
        <p:origin x="-942" y="-378"/>
      </p:cViewPr>
      <p:guideLst>
        <p:guide orient="horz" pos="1620"/>
        <p:guide pos="2880"/>
      </p:guideLst>
    </p:cSldViewPr>
  </p:slideViewPr>
  <p:outlineViewPr>
    <p:cViewPr>
      <p:scale>
        <a:sx n="33" d="100"/>
        <a:sy n="33" d="100"/>
      </p:scale>
      <p:origin x="36" y="0"/>
    </p:cViewPr>
  </p:outlineViewPr>
  <p:notesTextViewPr>
    <p:cViewPr>
      <p:scale>
        <a:sx n="1" d="1"/>
        <a:sy n="1" d="1"/>
      </p:scale>
      <p:origin x="0" y="0"/>
    </p:cViewPr>
  </p:notesTextViewPr>
  <p:notesViewPr>
    <p:cSldViewPr>
      <p:cViewPr varScale="1">
        <p:scale>
          <a:sx n="89" d="100"/>
          <a:sy n="89" d="100"/>
        </p:scale>
        <p:origin x="-384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E016A-D3F8-4EF0-B1D0-1E806EE71A37}" type="datetimeFigureOut">
              <a:rPr lang="en-US" smtClean="0"/>
              <a:t>12/17/2013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E3C192-AC4C-4676-839B-ECD04F1FF2B6}" type="slidenum">
              <a:rPr lang="en-US" smtClean="0"/>
              <a:t>‹#›</a:t>
            </a:fld>
            <a:endParaRPr lang="en-US"/>
          </a:p>
        </p:txBody>
      </p:sp>
    </p:spTree>
    <p:extLst>
      <p:ext uri="{BB962C8B-B14F-4D97-AF65-F5344CB8AC3E}">
        <p14:creationId xmlns:p14="http://schemas.microsoft.com/office/powerpoint/2010/main" val="85968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3C192-AC4C-4676-839B-ECD04F1FF2B6}" type="slidenum">
              <a:rPr lang="en-US" smtClean="0"/>
              <a:t>31</a:t>
            </a:fld>
            <a:endParaRPr lang="en-US"/>
          </a:p>
        </p:txBody>
      </p:sp>
    </p:spTree>
    <p:extLst>
      <p:ext uri="{BB962C8B-B14F-4D97-AF65-F5344CB8AC3E}">
        <p14:creationId xmlns:p14="http://schemas.microsoft.com/office/powerpoint/2010/main" val="323660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972"/>
          </a:xfrm>
        </p:spPr>
        <p:txBody>
          <a:bodyPr/>
          <a:lstStyle>
            <a:lvl1pPr>
              <a:defRPr>
                <a:solidFill>
                  <a:schemeClr val="bg1">
                    <a:lumMod val="95000"/>
                  </a:schemeClr>
                </a:solidFill>
                <a:latin typeface="Kozuka Gothic Pr6N B" pitchFamily="34" charset="-128"/>
                <a:ea typeface="Kozuka Gothic Pr6N B" pitchFamily="34" charset="-128"/>
                <a:cs typeface="Aharoni" panose="02010803020104030203" pitchFamily="2" charset="-79"/>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857250"/>
            <a:ext cx="8229600" cy="3886200"/>
          </a:xfrm>
        </p:spPr>
        <p:txBody>
          <a:bodyPr/>
          <a:lstStyle>
            <a:lvl1pPr>
              <a:defRPr>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defRPr>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a:defRPr>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a:defRPr>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a:defRPr>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3358759-FB60-4F97-98CD-FD72085854F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219335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358759-FB60-4F97-98CD-FD72085854F4}" type="datetimeFigureOut">
              <a:rPr lang="en-US" smtClean="0"/>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128146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58759-FB60-4F97-98CD-FD72085854F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191303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58759-FB60-4F97-98CD-FD72085854F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389173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358759-FB60-4F97-98CD-FD72085854F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161723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972"/>
          </a:xfrm>
        </p:spPr>
        <p:txBody>
          <a:bodyPr>
            <a:normAutofit/>
          </a:bodyPr>
          <a:lstStyle>
            <a:lvl1pPr>
              <a:defRPr sz="3600">
                <a:solidFill>
                  <a:schemeClr val="bg1">
                    <a:lumMod val="95000"/>
                  </a:schemeClr>
                </a:solidFill>
                <a:latin typeface="Kozuka Gothic Pr6N B" pitchFamily="34" charset="-128"/>
                <a:ea typeface="Kozuka Gothic Pr6N B" pitchFamily="34" charset="-128"/>
                <a:cs typeface="Aharoni" panose="02010803020104030203" pitchFamily="2" charset="-79"/>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857250"/>
            <a:ext cx="8229600" cy="3886200"/>
          </a:xfrm>
        </p:spPr>
        <p:txBody>
          <a:bodyPr/>
          <a:lstStyle>
            <a:lvl1pPr>
              <a:defRPr>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defRPr>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a:defRPr>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a:defRPr>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a:defRPr>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3358759-FB60-4F97-98CD-FD72085854F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417202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58759-FB60-4F97-98CD-FD72085854F4}"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263922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358759-FB60-4F97-98CD-FD72085854F4}" type="datetimeFigureOut">
              <a:rPr lang="en-US" smtClean="0"/>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306648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358759-FB60-4F97-98CD-FD72085854F4}" type="datetimeFigureOut">
              <a:rPr lang="en-US" smtClean="0"/>
              <a:t>12/17/2013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99467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358759-FB60-4F97-98CD-FD72085854F4}" type="datetimeFigureOut">
              <a:rPr lang="en-US" smtClean="0"/>
              <a:t>12/17/2013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246634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58759-FB60-4F97-98CD-FD72085854F4}" type="datetimeFigureOut">
              <a:rPr lang="en-US" smtClean="0"/>
              <a:t>12/17/2013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28777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358759-FB60-4F97-98CD-FD72085854F4}" type="datetimeFigureOut">
              <a:rPr lang="en-US" smtClean="0"/>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D5884-C5AC-4BD1-9E71-F682BA85CA3D}" type="slidenum">
              <a:rPr lang="en-US" smtClean="0"/>
              <a:t>‹#›</a:t>
            </a:fld>
            <a:endParaRPr lang="en-US"/>
          </a:p>
        </p:txBody>
      </p:sp>
    </p:spTree>
    <p:extLst>
      <p:ext uri="{BB962C8B-B14F-4D97-AF65-F5344CB8AC3E}">
        <p14:creationId xmlns:p14="http://schemas.microsoft.com/office/powerpoint/2010/main" val="33902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7000" r="-17000"/>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857250"/>
            <a:ext cx="9144000" cy="4286250"/>
          </a:xfrm>
          <a:prstGeom prst="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5978"/>
            <a:ext cx="8229600" cy="59412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358759-FB60-4F97-98CD-FD72085854F4}" type="datetimeFigureOut">
              <a:rPr lang="en-US" smtClean="0"/>
              <a:t>12/17/2013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A6D5884-C5AC-4BD1-9E71-F682BA85CA3D}" type="slidenum">
              <a:rPr lang="en-US" smtClean="0"/>
              <a:t>‹#›</a:t>
            </a:fld>
            <a:endParaRPr lang="en-US"/>
          </a:p>
        </p:txBody>
      </p:sp>
    </p:spTree>
    <p:extLst>
      <p:ext uri="{BB962C8B-B14F-4D97-AF65-F5344CB8AC3E}">
        <p14:creationId xmlns:p14="http://schemas.microsoft.com/office/powerpoint/2010/main" val="1197348208"/>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3600" kern="1200">
          <a:solidFill>
            <a:schemeClr val="accent1">
              <a:lumMod val="20000"/>
              <a:lumOff val="80000"/>
            </a:schemeClr>
          </a:solidFill>
          <a:latin typeface="Kozuka Gothic Pr6N B" pitchFamily="34" charset="-128"/>
          <a:ea typeface="Kozuka Gothic Pr6N B" pitchFamily="34"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lumMod val="9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lumMod val="9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lumMod val="9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altera.com/examples/dashboard.html"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rapbootstrap.com/theme/perfectum-responsive-admin-template-WB0PHMG9K"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atatables.net/index"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handsontable.com/index.html"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kryogenix.org/code/browser/sorttable/" TargetMode="External"/><Relationship Id="rId2" Type="http://schemas.openxmlformats.org/officeDocument/2006/relationships/hyperlink" Target="http://stackoverflow.com/questions/3127503/sorting-table-columns-with-jquery-table-sorter"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quasipartikel.at/multiselect_next/" TargetMode="External"/><Relationship Id="rId2" Type="http://schemas.openxmlformats.org/officeDocument/2006/relationships/hyperlink" Target="https://code.google.com/p/jquery-ui-picklist/wiki/Demos" TargetMode="External"/><Relationship Id="rId1" Type="http://schemas.openxmlformats.org/officeDocument/2006/relationships/slideLayout" Target="../slideLayouts/slideLayout3.xml"/><Relationship Id="rId4" Type="http://schemas.openxmlformats.org/officeDocument/2006/relationships/hyperlink" Target="http://jquerywall.com/multi-transfer-jquery-ui-selectabl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ivicactions.com/blog/2009/feb/22/jquerydashboard_plugi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solidFill>
              </a:rPr>
              <a:t>UI Patterns not provided by </a:t>
            </a:r>
            <a:br>
              <a:rPr lang="en-US" dirty="0" smtClean="0">
                <a:solidFill>
                  <a:schemeClr val="bg1"/>
                </a:solidFill>
              </a:rPr>
            </a:br>
            <a:r>
              <a:rPr lang="en-US" dirty="0" smtClean="0">
                <a:solidFill>
                  <a:schemeClr val="bg1"/>
                </a:solidFill>
              </a:rPr>
              <a:t>Twitter Bootstrap</a:t>
            </a:r>
            <a:endParaRPr lang="en-US" dirty="0">
              <a:solidFill>
                <a:schemeClr val="bg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21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Paltera</a:t>
            </a:r>
            <a:r>
              <a:rPr lang="en-US" dirty="0" smtClean="0"/>
              <a:t> tutorial  </a:t>
            </a:r>
            <a:endParaRPr lang="en-US" dirty="0"/>
          </a:p>
        </p:txBody>
      </p:sp>
      <p:pic>
        <p:nvPicPr>
          <p:cNvPr id="2050"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79337"/>
            <a:ext cx="7391400" cy="366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5831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Perfectum</a:t>
            </a:r>
            <a:r>
              <a:rPr lang="en-US" dirty="0" smtClean="0"/>
              <a:t> Dashboard </a:t>
            </a:r>
            <a:r>
              <a:rPr lang="en-US" sz="1800" dirty="0" smtClean="0"/>
              <a:t>– $$ (Twitter</a:t>
            </a:r>
            <a:r>
              <a:rPr lang="en-US" sz="1800" baseline="0" dirty="0" smtClean="0"/>
              <a:t> Bootstrap Themed)</a:t>
            </a:r>
            <a:endParaRPr lang="en-US" sz="1800" dirty="0"/>
          </a:p>
        </p:txBody>
      </p:sp>
      <p:pic>
        <p:nvPicPr>
          <p:cNvPr id="3074"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14425"/>
            <a:ext cx="838200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8526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Suggested Solution</a:t>
            </a:r>
            <a:endParaRPr lang="en-US" dirty="0"/>
          </a:p>
        </p:txBody>
      </p:sp>
      <p:sp>
        <p:nvSpPr>
          <p:cNvPr id="3" name="Content Placeholder 2"/>
          <p:cNvSpPr>
            <a:spLocks noGrp="1"/>
          </p:cNvSpPr>
          <p:nvPr>
            <p:ph idx="1"/>
          </p:nvPr>
        </p:nvSpPr>
        <p:spPr>
          <a:xfrm>
            <a:off x="381000" y="971550"/>
            <a:ext cx="8610600" cy="3886200"/>
          </a:xfrm>
        </p:spPr>
        <p:txBody>
          <a:bodyPr>
            <a:normAutofit/>
          </a:bodyPr>
          <a:lstStyle/>
          <a:p>
            <a:pPr marL="457200" indent="-457200">
              <a:buFont typeface="+mj-lt"/>
              <a:buAutoNum type="arabicPeriod"/>
            </a:pPr>
            <a:r>
              <a:rPr lang="en-US" sz="2400" dirty="0" smtClean="0"/>
              <a:t>Begin by building the dash (It is not a hard thing to build). Use </a:t>
            </a:r>
            <a:r>
              <a:rPr lang="en-US" sz="2400" dirty="0" err="1" smtClean="0"/>
              <a:t>jquery</a:t>
            </a:r>
            <a:r>
              <a:rPr lang="en-US" sz="2400" dirty="0" smtClean="0"/>
              <a:t> UI for drag and drop and grid resizing.</a:t>
            </a:r>
          </a:p>
          <a:p>
            <a:pPr marL="457200" indent="-457200">
              <a:buFont typeface="+mj-lt"/>
              <a:buAutoNum type="arabicPeriod"/>
            </a:pPr>
            <a:r>
              <a:rPr lang="en-US" sz="2400" dirty="0" smtClean="0"/>
              <a:t>Containers (</a:t>
            </a:r>
            <a:r>
              <a:rPr lang="en-US" sz="2400" dirty="0" err="1" smtClean="0"/>
              <a:t>portlets</a:t>
            </a:r>
            <a:r>
              <a:rPr lang="en-US" sz="2400" dirty="0" smtClean="0"/>
              <a:t>) conform to grid widths</a:t>
            </a:r>
          </a:p>
          <a:p>
            <a:pPr marL="457200" indent="-457200">
              <a:buFont typeface="+mj-lt"/>
              <a:buAutoNum type="arabicPeriod"/>
            </a:pPr>
            <a:r>
              <a:rPr lang="en-US" sz="2400" dirty="0" smtClean="0"/>
              <a:t>Build </a:t>
            </a:r>
            <a:r>
              <a:rPr lang="en-US" sz="2400" dirty="0" err="1" smtClean="0"/>
              <a:t>portlets</a:t>
            </a:r>
            <a:r>
              <a:rPr lang="en-US" sz="2400" dirty="0" smtClean="0"/>
              <a:t> to specs using tutorial[s] listed for minimize, maximize etc.</a:t>
            </a:r>
          </a:p>
          <a:p>
            <a:pPr marL="457200" indent="-457200">
              <a:buFont typeface="+mj-lt"/>
              <a:buAutoNum type="arabicPeriod"/>
            </a:pPr>
            <a:r>
              <a:rPr lang="en-US" sz="2400" dirty="0" smtClean="0"/>
              <a:t>Define Visual Displays for standard  data</a:t>
            </a:r>
          </a:p>
          <a:p>
            <a:pPr marL="457200" indent="-457200">
              <a:buFont typeface="+mj-lt"/>
              <a:buAutoNum type="arabicPeriod"/>
            </a:pPr>
            <a:r>
              <a:rPr lang="en-US" sz="2400" dirty="0" smtClean="0"/>
              <a:t>Add the look and feel of the paid Twitter template.</a:t>
            </a:r>
          </a:p>
        </p:txBody>
      </p:sp>
    </p:spTree>
    <p:extLst>
      <p:ext uri="{BB962C8B-B14F-4D97-AF65-F5344CB8AC3E}">
        <p14:creationId xmlns:p14="http://schemas.microsoft.com/office/powerpoint/2010/main" val="401907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Data Table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0751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Datatable</a:t>
            </a:r>
            <a:r>
              <a:rPr lang="en-US" dirty="0" smtClean="0"/>
              <a:t> (dynamic)</a:t>
            </a:r>
            <a:endParaRPr lang="en-US" dirty="0"/>
          </a:p>
        </p:txBody>
      </p:sp>
      <p:sp>
        <p:nvSpPr>
          <p:cNvPr id="3" name="Content Placeholder 2"/>
          <p:cNvSpPr>
            <a:spLocks noGrp="1"/>
          </p:cNvSpPr>
          <p:nvPr>
            <p:ph idx="1"/>
          </p:nvPr>
        </p:nvSpPr>
        <p:spPr/>
        <p:txBody>
          <a:bodyPr/>
          <a:lstStyle/>
          <a:p>
            <a:pPr marL="0" lvl="0" indent="0">
              <a:buNone/>
            </a:pPr>
            <a:r>
              <a:rPr lang="en-US" dirty="0" smtClean="0"/>
              <a:t>Purpose: </a:t>
            </a:r>
          </a:p>
          <a:p>
            <a:pPr marL="0" lvl="0" indent="0">
              <a:buNone/>
            </a:pPr>
            <a:endParaRPr lang="en-US" dirty="0" smtClean="0"/>
          </a:p>
          <a:p>
            <a:pPr marL="400050" lvl="1" indent="0">
              <a:buNone/>
            </a:pPr>
            <a:r>
              <a:rPr lang="en-US" dirty="0" smtClean="0"/>
              <a:t>To display deal information in table format.  (Current implementations include Deal Alerts (Dashboard) and Logbook.)</a:t>
            </a:r>
            <a:endParaRPr lang="en-US" dirty="0"/>
          </a:p>
        </p:txBody>
      </p:sp>
    </p:spTree>
    <p:extLst>
      <p:ext uri="{BB962C8B-B14F-4D97-AF65-F5344CB8AC3E}">
        <p14:creationId xmlns:p14="http://schemas.microsoft.com/office/powerpoint/2010/main" val="2998307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Functional Requirements</a:t>
            </a:r>
            <a:endParaRPr lang="en-US" dirty="0"/>
          </a:p>
        </p:txBody>
      </p:sp>
      <p:sp>
        <p:nvSpPr>
          <p:cNvPr id="3" name="Content Placeholder 2"/>
          <p:cNvSpPr>
            <a:spLocks noGrp="1"/>
          </p:cNvSpPr>
          <p:nvPr>
            <p:ph idx="1"/>
          </p:nvPr>
        </p:nvSpPr>
        <p:spPr>
          <a:xfrm>
            <a:off x="457200" y="971550"/>
            <a:ext cx="8229600" cy="4057650"/>
          </a:xfrm>
        </p:spPr>
        <p:txBody>
          <a:bodyPr>
            <a:normAutofit fontScale="55000" lnSpcReduction="20000"/>
          </a:bodyPr>
          <a:lstStyle/>
          <a:p>
            <a:r>
              <a:rPr lang="en-US" dirty="0" smtClean="0"/>
              <a:t>Sort columns </a:t>
            </a:r>
          </a:p>
          <a:p>
            <a:r>
              <a:rPr lang="en-US" dirty="0" smtClean="0"/>
              <a:t>Drag/drop to reorder columns</a:t>
            </a:r>
          </a:p>
          <a:p>
            <a:r>
              <a:rPr lang="en-US" dirty="0" smtClean="0"/>
              <a:t>Filter on columns - dynamically update</a:t>
            </a:r>
          </a:p>
          <a:p>
            <a:r>
              <a:rPr lang="en-US" dirty="0" smtClean="0"/>
              <a:t>Pagination</a:t>
            </a:r>
          </a:p>
          <a:p>
            <a:r>
              <a:rPr lang="en-US" dirty="0" smtClean="0"/>
              <a:t># Records/Page view (all)</a:t>
            </a:r>
          </a:p>
          <a:p>
            <a:r>
              <a:rPr lang="en-US" dirty="0" smtClean="0"/>
              <a:t>Display content (dynamically?)</a:t>
            </a:r>
          </a:p>
          <a:p>
            <a:r>
              <a:rPr lang="en-US" dirty="0" smtClean="0"/>
              <a:t>Support Hyperlinks</a:t>
            </a:r>
          </a:p>
          <a:p>
            <a:r>
              <a:rPr lang="en-US" dirty="0" smtClean="0"/>
              <a:t>Select entire row</a:t>
            </a:r>
          </a:p>
          <a:p>
            <a:r>
              <a:rPr lang="en-US" dirty="0" smtClean="0"/>
              <a:t>Allow in-cell editing</a:t>
            </a:r>
          </a:p>
          <a:p>
            <a:r>
              <a:rPr lang="en-US" dirty="0" smtClean="0"/>
              <a:t>Fix column headers (to remain visible during scrolling)</a:t>
            </a:r>
          </a:p>
          <a:p>
            <a:r>
              <a:rPr lang="en-US" dirty="0" smtClean="0"/>
              <a:t>Allow shift + click to select group of rows</a:t>
            </a:r>
          </a:p>
          <a:p>
            <a:r>
              <a:rPr lang="en-US" dirty="0" smtClean="0"/>
              <a:t>Allow Control + click to select multiple individual rows</a:t>
            </a:r>
          </a:p>
          <a:p>
            <a:r>
              <a:rPr lang="en-US" dirty="0" smtClean="0"/>
              <a:t>Allow double click on column header to expand cell to widest value (?)</a:t>
            </a:r>
          </a:p>
          <a:p>
            <a:r>
              <a:rPr lang="en-US" dirty="0" smtClean="0"/>
              <a:t>Facilitate select All checkbox column</a:t>
            </a:r>
          </a:p>
        </p:txBody>
      </p:sp>
    </p:spTree>
    <p:extLst>
      <p:ext uri="{BB962C8B-B14F-4D97-AF65-F5344CB8AC3E}">
        <p14:creationId xmlns:p14="http://schemas.microsoft.com/office/powerpoint/2010/main" val="3387796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Tabular Data UI Requirements</a:t>
            </a:r>
            <a:endParaRPr lang="en-US" dirty="0"/>
          </a:p>
        </p:txBody>
      </p:sp>
      <p:sp>
        <p:nvSpPr>
          <p:cNvPr id="3" name="Content Placeholder 2"/>
          <p:cNvSpPr>
            <a:spLocks noGrp="1"/>
          </p:cNvSpPr>
          <p:nvPr>
            <p:ph idx="1"/>
          </p:nvPr>
        </p:nvSpPr>
        <p:spPr>
          <a:xfrm>
            <a:off x="457200" y="895350"/>
            <a:ext cx="8229600" cy="3886200"/>
          </a:xfrm>
        </p:spPr>
        <p:txBody>
          <a:bodyPr>
            <a:normAutofit fontScale="92500" lnSpcReduction="10000"/>
          </a:bodyPr>
          <a:lstStyle/>
          <a:p>
            <a:pPr lvl="0"/>
            <a:r>
              <a:rPr lang="en-US" sz="2600" dirty="0" smtClean="0"/>
              <a:t>Zebra striping</a:t>
            </a:r>
          </a:p>
          <a:p>
            <a:pPr lvl="0"/>
            <a:r>
              <a:rPr lang="en-US" sz="2600" dirty="0" smtClean="0"/>
              <a:t>Display icons in a cell (and sort on the column)</a:t>
            </a:r>
          </a:p>
          <a:p>
            <a:pPr lvl="0"/>
            <a:r>
              <a:rPr lang="en-US" sz="2600" dirty="0" smtClean="0"/>
              <a:t>Facilitate in-cell dropdowns</a:t>
            </a:r>
          </a:p>
          <a:p>
            <a:pPr lvl="0"/>
            <a:r>
              <a:rPr lang="en-US" sz="2600" dirty="0" smtClean="0"/>
              <a:t>Facilitate add/remove column functionality (</a:t>
            </a:r>
            <a:r>
              <a:rPr lang="en-US" sz="2600" dirty="0" err="1" smtClean="0"/>
              <a:t>picklist</a:t>
            </a:r>
            <a:r>
              <a:rPr lang="en-US" sz="2600" dirty="0" smtClean="0"/>
              <a:t>), including the ability to prevent column(s) from being removed</a:t>
            </a:r>
          </a:p>
          <a:p>
            <a:pPr lvl="0"/>
            <a:r>
              <a:rPr lang="en-US" sz="2600" dirty="0" smtClean="0"/>
              <a:t>Style Guide Compliance</a:t>
            </a:r>
          </a:p>
          <a:p>
            <a:pPr lvl="1"/>
            <a:r>
              <a:rPr lang="en-US" sz="2400" dirty="0" smtClean="0"/>
              <a:t>Fonts  Colors Buttons Icons Spacing</a:t>
            </a:r>
          </a:p>
          <a:p>
            <a:pPr lvl="1"/>
            <a:r>
              <a:rPr lang="en-US" sz="2400" dirty="0" smtClean="0"/>
              <a:t>Responsive design to accommodate at least desktop and tablet sizes</a:t>
            </a:r>
          </a:p>
        </p:txBody>
      </p:sp>
    </p:spTree>
    <p:extLst>
      <p:ext uri="{BB962C8B-B14F-4D97-AF65-F5344CB8AC3E}">
        <p14:creationId xmlns:p14="http://schemas.microsoft.com/office/powerpoint/2010/main" val="3679049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t>Datatable</a:t>
            </a:r>
            <a:r>
              <a:rPr lang="en-US" dirty="0" smtClean="0"/>
              <a:t> (“normal”) Requirements</a:t>
            </a:r>
            <a:endParaRPr lang="en-US" dirty="0"/>
          </a:p>
        </p:txBody>
      </p:sp>
      <p:sp>
        <p:nvSpPr>
          <p:cNvPr id="3" name="Content Placeholder 2"/>
          <p:cNvSpPr>
            <a:spLocks noGrp="1"/>
          </p:cNvSpPr>
          <p:nvPr>
            <p:ph idx="1"/>
          </p:nvPr>
        </p:nvSpPr>
        <p:spPr/>
        <p:txBody>
          <a:bodyPr>
            <a:normAutofit lnSpcReduction="10000"/>
          </a:bodyPr>
          <a:lstStyle/>
          <a:p>
            <a:pPr lvl="0"/>
            <a:r>
              <a:rPr lang="en-US" smtClean="0"/>
              <a:t>Purpose: </a:t>
            </a:r>
          </a:p>
          <a:p>
            <a:pPr lvl="1"/>
            <a:r>
              <a:rPr lang="en-US" smtClean="0"/>
              <a:t>To display deal information in table format.  (Current implementation includes Manage Transactions.)</a:t>
            </a:r>
          </a:p>
          <a:p>
            <a:pPr lvl="0"/>
            <a:r>
              <a:rPr lang="en-US" smtClean="0"/>
              <a:t>Requirements:</a:t>
            </a:r>
          </a:p>
          <a:p>
            <a:pPr lvl="1"/>
            <a:r>
              <a:rPr lang="en-US" smtClean="0"/>
              <a:t>Same as for dynamic table  only without user ability to add/remove columns (and maybe drag/drop to reorder)</a:t>
            </a:r>
            <a:endParaRPr lang="en-US" dirty="0" smtClean="0"/>
          </a:p>
        </p:txBody>
      </p:sp>
    </p:spTree>
    <p:extLst>
      <p:ext uri="{BB962C8B-B14F-4D97-AF65-F5344CB8AC3E}">
        <p14:creationId xmlns:p14="http://schemas.microsoft.com/office/powerpoint/2010/main" val="4232410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Tablular</a:t>
            </a:r>
            <a:r>
              <a:rPr lang="en-US" dirty="0" smtClean="0"/>
              <a:t> Data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0489329"/>
              </p:ext>
            </p:extLst>
          </p:nvPr>
        </p:nvGraphicFramePr>
        <p:xfrm>
          <a:off x="152400" y="742950"/>
          <a:ext cx="8915401" cy="4640580"/>
        </p:xfrm>
        <a:graphic>
          <a:graphicData uri="http://schemas.openxmlformats.org/drawingml/2006/table">
            <a:tbl>
              <a:tblPr firstRow="1" bandRow="1">
                <a:tableStyleId>{5C22544A-7EE6-4342-B048-85BDC9FD1C3A}</a:tableStyleId>
              </a:tblPr>
              <a:tblGrid>
                <a:gridCol w="1499050"/>
                <a:gridCol w="1499050"/>
                <a:gridCol w="1577947"/>
                <a:gridCol w="1519954"/>
                <a:gridCol w="1524000"/>
                <a:gridCol w="1295400"/>
              </a:tblGrid>
              <a:tr h="278130">
                <a:tc>
                  <a:txBody>
                    <a:bodyPr/>
                    <a:lstStyle/>
                    <a:p>
                      <a:endParaRPr lang="en-US" sz="1400" dirty="0"/>
                    </a:p>
                  </a:txBody>
                  <a:tcPr marT="34290" marB="34290"/>
                </a:tc>
                <a:tc>
                  <a:txBody>
                    <a:bodyPr/>
                    <a:lstStyle/>
                    <a:p>
                      <a:r>
                        <a:rPr lang="en-US" sz="1400" dirty="0" smtClean="0"/>
                        <a:t>“</a:t>
                      </a:r>
                      <a:r>
                        <a:rPr lang="en-US" sz="1400" dirty="0" err="1" smtClean="0">
                          <a:solidFill>
                            <a:srgbClr val="FFFF00"/>
                          </a:solidFill>
                        </a:rPr>
                        <a:t>DataTables</a:t>
                      </a:r>
                      <a:r>
                        <a:rPr lang="en-US" sz="1400" dirty="0" smtClean="0"/>
                        <a:t>”</a:t>
                      </a:r>
                      <a:endParaRPr lang="en-US" sz="1400" dirty="0"/>
                    </a:p>
                  </a:txBody>
                  <a:tcPr marT="34290" marB="34290"/>
                </a:tc>
                <a:tc>
                  <a:txBody>
                    <a:bodyPr/>
                    <a:lstStyle/>
                    <a:p>
                      <a:r>
                        <a:rPr lang="en-US" sz="1400" dirty="0" err="1" smtClean="0">
                          <a:solidFill>
                            <a:srgbClr val="FFFF00"/>
                          </a:solidFill>
                        </a:rPr>
                        <a:t>Handsontable</a:t>
                      </a:r>
                      <a:endParaRPr lang="en-US" sz="1400" dirty="0">
                        <a:solidFill>
                          <a:srgbClr val="FFFF00"/>
                        </a:solidFill>
                      </a:endParaRPr>
                    </a:p>
                  </a:txBody>
                  <a:tcPr marT="34290" marB="34290"/>
                </a:tc>
                <a:tc>
                  <a:txBody>
                    <a:bodyPr/>
                    <a:lstStyle/>
                    <a:p>
                      <a:r>
                        <a:rPr lang="en-US" sz="1400" dirty="0" err="1" smtClean="0"/>
                        <a:t>Flexgrid</a:t>
                      </a:r>
                      <a:endParaRPr lang="en-US"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err="1" smtClean="0">
                          <a:solidFill>
                            <a:schemeClr val="lt1"/>
                          </a:solidFill>
                          <a:effectLst/>
                          <a:latin typeface="+mn-lt"/>
                          <a:ea typeface="+mn-ea"/>
                          <a:cs typeface="+mn-cs"/>
                        </a:rPr>
                        <a:t>tableSorter</a:t>
                      </a:r>
                      <a:endParaRPr lang="en-US" sz="1400" b="1" i="0" kern="1200" dirty="0" smtClean="0">
                        <a:solidFill>
                          <a:schemeClr val="lt1"/>
                        </a:solidFill>
                        <a:effectLst/>
                        <a:latin typeface="+mn-lt"/>
                        <a:ea typeface="+mn-ea"/>
                        <a:cs typeface="+mn-cs"/>
                      </a:endParaRPr>
                    </a:p>
                  </a:txBody>
                  <a:tcPr marT="34290" marB="34290"/>
                </a:tc>
                <a:tc>
                  <a:txBody>
                    <a:bodyPr/>
                    <a:lstStyle/>
                    <a:p>
                      <a:r>
                        <a:rPr lang="en-US" sz="1400" dirty="0" err="1" smtClean="0"/>
                        <a:t>SlickGrid</a:t>
                      </a:r>
                      <a:endParaRPr lang="en-US" sz="1400" dirty="0"/>
                    </a:p>
                  </a:txBody>
                  <a:tcPr marT="34290" marB="34290"/>
                </a:tc>
              </a:tr>
              <a:tr h="278130">
                <a:tc>
                  <a:txBody>
                    <a:bodyPr/>
                    <a:lstStyle/>
                    <a:p>
                      <a:r>
                        <a:rPr lang="en-US" sz="1400" dirty="0" smtClean="0"/>
                        <a:t>Sort By Col</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r>
              <a:tr h="278130">
                <a:tc>
                  <a:txBody>
                    <a:bodyPr/>
                    <a:lstStyle/>
                    <a:p>
                      <a:r>
                        <a:rPr lang="en-US" sz="1400" dirty="0" smtClean="0"/>
                        <a:t>Reorder Col</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r>
              <a:tr h="480060">
                <a:tc>
                  <a:txBody>
                    <a:bodyPr/>
                    <a:lstStyle/>
                    <a:p>
                      <a:r>
                        <a:rPr lang="en-US" sz="1400" dirty="0" smtClean="0"/>
                        <a:t>Show/Hide Col</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endParaRPr lang="en-US" sz="1400" dirty="0"/>
                    </a:p>
                  </a:txBody>
                  <a:tcPr marT="34290" marB="34290"/>
                </a:tc>
                <a:tc>
                  <a:txBody>
                    <a:bodyPr/>
                    <a:lstStyle/>
                    <a:p>
                      <a:pPr algn="ctr"/>
                      <a:r>
                        <a:rPr lang="en-US" sz="1400" dirty="0" smtClean="0"/>
                        <a:t>x</a:t>
                      </a:r>
                      <a:endParaRPr lang="en-US" sz="1400" dirty="0"/>
                    </a:p>
                  </a:txBody>
                  <a:tcPr marT="34290" marB="34290"/>
                </a:tc>
              </a:tr>
              <a:tr h="278130">
                <a:tc>
                  <a:txBody>
                    <a:bodyPr/>
                    <a:lstStyle/>
                    <a:p>
                      <a:r>
                        <a:rPr lang="en-US" sz="1400" dirty="0" smtClean="0"/>
                        <a:t>Pagination</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r>
              <a:tr h="278130">
                <a:tc>
                  <a:txBody>
                    <a:bodyPr/>
                    <a:lstStyle/>
                    <a:p>
                      <a:r>
                        <a:rPr lang="en-US" sz="1400" dirty="0" smtClean="0"/>
                        <a:t>Select row</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r>
              <a:tr h="278130">
                <a:tc>
                  <a:txBody>
                    <a:bodyPr/>
                    <a:lstStyle/>
                    <a:p>
                      <a:r>
                        <a:rPr lang="en-US" sz="1400" dirty="0" smtClean="0"/>
                        <a:t>Fixed</a:t>
                      </a:r>
                      <a:r>
                        <a:rPr lang="en-US" sz="1400" baseline="0" dirty="0" smtClean="0"/>
                        <a:t> Headers</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r>
              <a:tr h="480060">
                <a:tc>
                  <a:txBody>
                    <a:bodyPr/>
                    <a:lstStyle/>
                    <a:p>
                      <a:r>
                        <a:rPr lang="en-US" sz="1400" dirty="0" smtClean="0"/>
                        <a:t>TBS</a:t>
                      </a:r>
                      <a:r>
                        <a:rPr lang="en-US" sz="1400" baseline="0" dirty="0" smtClean="0"/>
                        <a:t> Integration</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r>
              <a:tr h="278130">
                <a:tc>
                  <a:txBody>
                    <a:bodyPr/>
                    <a:lstStyle/>
                    <a:p>
                      <a:r>
                        <a:rPr lang="en-US" sz="1400" dirty="0" smtClean="0"/>
                        <a:t>Infinite  Scroll</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endParaRPr lang="en-US" sz="1400" dirty="0"/>
                    </a:p>
                  </a:txBody>
                  <a:tcPr marT="34290" marB="34290"/>
                </a:tc>
                <a:tc>
                  <a:txBody>
                    <a:bodyPr/>
                    <a:lstStyle/>
                    <a:p>
                      <a:pPr algn="ctr"/>
                      <a:endParaRPr lang="en-US" sz="1400" dirty="0"/>
                    </a:p>
                  </a:txBody>
                  <a:tcPr marT="34290" marB="34290"/>
                </a:tc>
              </a:tr>
              <a:tr h="278130">
                <a:tc>
                  <a:txBody>
                    <a:bodyPr/>
                    <a:lstStyle/>
                    <a:p>
                      <a:r>
                        <a:rPr lang="en-US" sz="1400" dirty="0" smtClean="0"/>
                        <a:t>AJAX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pPr algn="ctr"/>
                      <a:r>
                        <a:rPr lang="en-US" sz="1400" dirty="0" smtClean="0"/>
                        <a:t>x</a:t>
                      </a:r>
                      <a:endParaRPr lang="en-US" sz="1400" dirty="0"/>
                    </a:p>
                  </a:txBody>
                  <a:tcPr marT="34290" marB="34290"/>
                </a:tc>
                <a:tc>
                  <a:txBody>
                    <a:bodyPr/>
                    <a:lstStyle/>
                    <a:p>
                      <a:pPr algn="ctr"/>
                      <a:endParaRPr lang="en-US" sz="1400" dirty="0"/>
                    </a:p>
                  </a:txBody>
                  <a:tcPr marT="34290" marB="34290"/>
                </a:tc>
              </a:tr>
              <a:tr h="685800">
                <a:tc>
                  <a:txBody>
                    <a:bodyPr/>
                    <a:lstStyle/>
                    <a:p>
                      <a:r>
                        <a:rPr lang="en-US" sz="1400" b="0" i="0" kern="1200" dirty="0" smtClean="0">
                          <a:solidFill>
                            <a:schemeClr val="dk1"/>
                          </a:solidFill>
                          <a:effectLst/>
                          <a:latin typeface="+mn-lt"/>
                          <a:ea typeface="+mn-ea"/>
                          <a:cs typeface="+mn-cs"/>
                        </a:rPr>
                        <a:t>plug-in  </a:t>
                      </a:r>
                      <a:endParaRPr lang="en-US" sz="1400" dirty="0"/>
                    </a:p>
                  </a:txBody>
                  <a:tcPr marT="34290" marB="34290"/>
                </a:tc>
                <a:tc>
                  <a:txBody>
                    <a:bodyPr/>
                    <a:lstStyle/>
                    <a:p>
                      <a:pPr algn="ctr"/>
                      <a:r>
                        <a:rPr lang="en-US" sz="1400" dirty="0" err="1" smtClean="0"/>
                        <a:t>JQuery</a:t>
                      </a:r>
                      <a:r>
                        <a:rPr lang="en-US" sz="1400" dirty="0" smtClean="0"/>
                        <a:t>/proprietary</a:t>
                      </a:r>
                      <a:endParaRPr lang="en-US" sz="1400" dirty="0"/>
                    </a:p>
                  </a:txBody>
                  <a:tcPr marT="34290" marB="34290"/>
                </a:tc>
                <a:tc>
                  <a:txBody>
                    <a:bodyPr/>
                    <a:lstStyle/>
                    <a:p>
                      <a:pPr algn="ctr"/>
                      <a:r>
                        <a:rPr lang="en-US" sz="1400" dirty="0" err="1" smtClean="0"/>
                        <a:t>JQuery</a:t>
                      </a:r>
                      <a:endParaRPr lang="en-US" sz="1400" dirty="0"/>
                    </a:p>
                  </a:txBody>
                  <a:tcPr marT="34290" marB="34290"/>
                </a:tc>
                <a:tc>
                  <a:txBody>
                    <a:bodyPr/>
                    <a:lstStyle/>
                    <a:p>
                      <a:r>
                        <a:rPr lang="en-US" sz="1400" baseline="0" dirty="0" err="1" smtClean="0"/>
                        <a:t>jQuery</a:t>
                      </a:r>
                      <a:endParaRPr lang="en-US"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err="1" smtClean="0"/>
                        <a:t>jQuery</a:t>
                      </a:r>
                      <a:r>
                        <a:rPr lang="en-US" sz="1400" baseline="0" dirty="0" smtClean="0"/>
                        <a:t>, Twitter</a:t>
                      </a:r>
                      <a:endParaRPr lang="en-US" sz="1400" dirty="0" smtClean="0"/>
                    </a:p>
                    <a:p>
                      <a:endParaRPr lang="en-US" sz="1400" dirty="0"/>
                    </a:p>
                  </a:txBody>
                  <a:tcPr marT="34290" marB="34290"/>
                </a:tc>
                <a:tc>
                  <a:txBody>
                    <a:bodyPr/>
                    <a:lstStyle/>
                    <a:p>
                      <a:endParaRPr lang="en-US" sz="1400" dirty="0"/>
                    </a:p>
                  </a:txBody>
                  <a:tcPr marT="34290" marB="34290"/>
                </a:tc>
              </a:tr>
              <a:tr h="708660">
                <a:tc>
                  <a:txBody>
                    <a:bodyPr/>
                    <a:lstStyle/>
                    <a:p>
                      <a:r>
                        <a:rPr lang="en-US" sz="1400" dirty="0" smtClean="0"/>
                        <a:t>Notes</a:t>
                      </a:r>
                      <a:endParaRPr lang="en-US" sz="1400" dirty="0"/>
                    </a:p>
                  </a:txBody>
                  <a:tcPr marT="34290" marB="34290"/>
                </a:tc>
                <a:tc>
                  <a:txBody>
                    <a:bodyPr/>
                    <a:lstStyle/>
                    <a:p>
                      <a:pPr algn="ctr"/>
                      <a:r>
                        <a:rPr lang="en-US" sz="1100" dirty="0" smtClean="0"/>
                        <a:t>Mature &amp;</a:t>
                      </a:r>
                      <a:r>
                        <a:rPr lang="en-US" sz="1100" baseline="0" dirty="0" smtClean="0"/>
                        <a:t> Plugins, Seems Heavy</a:t>
                      </a:r>
                      <a:endParaRPr lang="en-US" sz="1100" dirty="0"/>
                    </a:p>
                  </a:txBody>
                  <a:tcPr marT="34290" marB="34290"/>
                </a:tc>
                <a:tc>
                  <a:txBody>
                    <a:bodyPr/>
                    <a:lstStyle/>
                    <a:p>
                      <a:pPr algn="ctr"/>
                      <a:r>
                        <a:rPr lang="en-US" sz="1100" dirty="0" smtClean="0"/>
                        <a:t>Small /</a:t>
                      </a:r>
                      <a:r>
                        <a:rPr lang="en-US" sz="1100" baseline="0" dirty="0" smtClean="0"/>
                        <a:t> Lightweight</a:t>
                      </a:r>
                    </a:p>
                    <a:p>
                      <a:pPr algn="ctr"/>
                      <a:r>
                        <a:rPr lang="en-US" sz="1100" baseline="0" dirty="0" smtClean="0"/>
                        <a:t>Customizable</a:t>
                      </a:r>
                      <a:endParaRPr lang="en-US" sz="1100" dirty="0"/>
                    </a:p>
                  </a:txBody>
                  <a:tcPr marT="34290" marB="34290"/>
                </a:tc>
                <a:tc>
                  <a:txBody>
                    <a:bodyPr/>
                    <a:lstStyle/>
                    <a:p>
                      <a:r>
                        <a:rPr lang="en-US" sz="1100" dirty="0" smtClean="0"/>
                        <a:t>Seems to easily do what we need but I wonder</a:t>
                      </a:r>
                      <a:r>
                        <a:rPr lang="en-US" sz="1100" baseline="0" dirty="0" smtClean="0"/>
                        <a:t> about </a:t>
                      </a:r>
                      <a:r>
                        <a:rPr lang="en-US" sz="1100" baseline="0" dirty="0" err="1" smtClean="0"/>
                        <a:t>skinnability</a:t>
                      </a:r>
                      <a:endParaRPr lang="en-US" sz="1100" dirty="0"/>
                    </a:p>
                  </a:txBody>
                  <a:tcPr marT="34290" marB="34290"/>
                </a:tc>
                <a:tc>
                  <a:txBody>
                    <a:bodyPr/>
                    <a:lstStyle/>
                    <a:p>
                      <a:r>
                        <a:rPr lang="en-US" sz="1100" dirty="0" smtClean="0"/>
                        <a:t>Integrated with TBS</a:t>
                      </a:r>
                      <a:endParaRPr lang="en-US" sz="1100" dirty="0"/>
                    </a:p>
                  </a:txBody>
                  <a:tcPr marT="34290" marB="34290"/>
                </a:tc>
                <a:tc>
                  <a:txBody>
                    <a:bodyPr/>
                    <a:lstStyle/>
                    <a:p>
                      <a:endParaRPr lang="en-US" sz="1100" dirty="0"/>
                    </a:p>
                  </a:txBody>
                  <a:tcPr marT="34290" marB="34290"/>
                </a:tc>
              </a:tr>
            </a:tbl>
          </a:graphicData>
        </a:graphic>
      </p:graphicFrame>
    </p:spTree>
    <p:extLst>
      <p:ext uri="{BB962C8B-B14F-4D97-AF65-F5344CB8AC3E}">
        <p14:creationId xmlns:p14="http://schemas.microsoft.com/office/powerpoint/2010/main" val="660677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Datatable</a:t>
            </a:r>
            <a:endParaRPr lang="en-US" dirty="0"/>
          </a:p>
        </p:txBody>
      </p:sp>
      <p:pic>
        <p:nvPicPr>
          <p:cNvPr id="1026" name="Picture 2">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22" t="23713" r="20922" b="7181"/>
          <a:stretch/>
        </p:blipFill>
        <p:spPr bwMode="auto">
          <a:xfrm>
            <a:off x="381000" y="1485900"/>
            <a:ext cx="8382000" cy="3053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1587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UI Patterns defined here</a:t>
            </a:r>
            <a:endParaRPr lang="en-US" dirty="0"/>
          </a:p>
        </p:txBody>
      </p:sp>
      <p:sp>
        <p:nvSpPr>
          <p:cNvPr id="5" name="Content Placeholder 4"/>
          <p:cNvSpPr>
            <a:spLocks noGrp="1"/>
          </p:cNvSpPr>
          <p:nvPr>
            <p:ph idx="1"/>
          </p:nvPr>
        </p:nvSpPr>
        <p:spPr/>
        <p:txBody>
          <a:bodyPr/>
          <a:lstStyle/>
          <a:p>
            <a:r>
              <a:rPr lang="en-US" dirty="0" smtClean="0"/>
              <a:t>Dashboard container</a:t>
            </a:r>
          </a:p>
          <a:p>
            <a:r>
              <a:rPr lang="en-US" dirty="0" smtClean="0">
                <a:solidFill>
                  <a:schemeClr val="bg1">
                    <a:lumMod val="50000"/>
                  </a:schemeClr>
                </a:solidFill>
              </a:rPr>
              <a:t>Dashboard widgets </a:t>
            </a:r>
          </a:p>
          <a:p>
            <a:r>
              <a:rPr lang="en-US" dirty="0" err="1" smtClean="0"/>
              <a:t>Datatable</a:t>
            </a:r>
            <a:endParaRPr lang="en-US" dirty="0" smtClean="0"/>
          </a:p>
          <a:p>
            <a:r>
              <a:rPr lang="en-US" dirty="0" err="1" smtClean="0"/>
              <a:t>Picklist</a:t>
            </a:r>
            <a:endParaRPr lang="en-US" dirty="0" smtClean="0"/>
          </a:p>
          <a:p>
            <a:r>
              <a:rPr lang="en-US" dirty="0" smtClean="0">
                <a:solidFill>
                  <a:schemeClr val="bg1">
                    <a:lumMod val="50000"/>
                  </a:schemeClr>
                </a:solidFill>
              </a:rPr>
              <a:t>Reveal right</a:t>
            </a:r>
            <a:endParaRPr lang="en-US" dirty="0" smtClean="0"/>
          </a:p>
          <a:p>
            <a:endParaRPr lang="en-US" dirty="0"/>
          </a:p>
          <a:p>
            <a:endParaRPr lang="en-US" dirty="0"/>
          </a:p>
        </p:txBody>
      </p:sp>
    </p:spTree>
    <p:extLst>
      <p:ext uri="{BB962C8B-B14F-4D97-AF65-F5344CB8AC3E}">
        <p14:creationId xmlns:p14="http://schemas.microsoft.com/office/powerpoint/2010/main" val="1410713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Datatable</a:t>
            </a:r>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54" t="12820" r="3925" b="12393"/>
          <a:stretch/>
        </p:blipFill>
        <p:spPr bwMode="auto">
          <a:xfrm>
            <a:off x="304800" y="1200150"/>
            <a:ext cx="8534400" cy="3291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204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Datatable</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283" b="19595"/>
          <a:stretch/>
        </p:blipFill>
        <p:spPr bwMode="auto">
          <a:xfrm>
            <a:off x="295275" y="1693803"/>
            <a:ext cx="8820150" cy="2163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2725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HandsonTable</a:t>
            </a:r>
            <a:endParaRPr lang="en-US" dirty="0"/>
          </a:p>
        </p:txBody>
      </p:sp>
      <p:pic>
        <p:nvPicPr>
          <p:cNvPr id="5122" name="Picture 2">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092"/>
          <a:stretch/>
        </p:blipFill>
        <p:spPr bwMode="auto">
          <a:xfrm>
            <a:off x="200025" y="1200151"/>
            <a:ext cx="8724900" cy="340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631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Slick Grid</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636" r="55789" b="19515"/>
          <a:stretch/>
        </p:blipFill>
        <p:spPr bwMode="auto">
          <a:xfrm>
            <a:off x="1676400" y="971550"/>
            <a:ext cx="6000750"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576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TableSorter</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276" b="42406"/>
          <a:stretch/>
        </p:blipFill>
        <p:spPr bwMode="auto">
          <a:xfrm>
            <a:off x="533400" y="1371600"/>
            <a:ext cx="8174274" cy="2556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46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Flex Grid</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17792" r="39962" b="41104"/>
          <a:stretch/>
        </p:blipFill>
        <p:spPr bwMode="auto">
          <a:xfrm>
            <a:off x="228601" y="1771650"/>
            <a:ext cx="8068961" cy="2569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2793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a:t>
            </a:r>
            <a:endParaRPr lang="en-US" dirty="0"/>
          </a:p>
        </p:txBody>
      </p:sp>
      <p:sp>
        <p:nvSpPr>
          <p:cNvPr id="3" name="Content Placeholder 2"/>
          <p:cNvSpPr>
            <a:spLocks noGrp="1"/>
          </p:cNvSpPr>
          <p:nvPr>
            <p:ph idx="1"/>
          </p:nvPr>
        </p:nvSpPr>
        <p:spPr>
          <a:xfrm>
            <a:off x="457200" y="1047750"/>
            <a:ext cx="8229600" cy="3886200"/>
          </a:xfrm>
        </p:spPr>
        <p:txBody>
          <a:bodyPr>
            <a:normAutofit fontScale="62500" lnSpcReduction="20000"/>
          </a:bodyPr>
          <a:lstStyle/>
          <a:p>
            <a:r>
              <a:rPr lang="en-US" sz="2800" dirty="0" err="1" smtClean="0">
                <a:solidFill>
                  <a:schemeClr val="tx1"/>
                </a:solidFill>
              </a:rPr>
              <a:t>Datatables</a:t>
            </a:r>
            <a:r>
              <a:rPr lang="en-US" sz="2800" dirty="0" smtClean="0">
                <a:solidFill>
                  <a:schemeClr val="tx1"/>
                </a:solidFill>
              </a:rPr>
              <a:t> is the most robust. Tabular data can be difficult for a wide range of functionality. Though simple is usually better, when I think of things like Logbook, I think we need to provide all the power we can. It will please repeat (power)users at the expense of casual users not needing its full potential.</a:t>
            </a:r>
          </a:p>
          <a:p>
            <a:r>
              <a:rPr lang="en-US" sz="2800" dirty="0" smtClean="0">
                <a:solidFill>
                  <a:schemeClr val="tx1"/>
                </a:solidFill>
              </a:rPr>
              <a:t> In most cases for web apps simple is best. But in applications, sometimes we need to think about providing a higher level of control in data manipulation. </a:t>
            </a:r>
          </a:p>
          <a:p>
            <a:r>
              <a:rPr lang="en-US" sz="2800" dirty="0" smtClean="0">
                <a:solidFill>
                  <a:schemeClr val="tx1"/>
                </a:solidFill>
              </a:rPr>
              <a:t>You should be able to print what you see. (not backgrounds etc.) But data views should provide a print version of the filters and format (intent) you create on screen without a plugin (using @media queries) </a:t>
            </a:r>
            <a:endParaRPr lang="en-US" sz="2800" dirty="0" smtClean="0">
              <a:solidFill>
                <a:schemeClr val="tx1"/>
              </a:solidFill>
            </a:endParaRPr>
          </a:p>
          <a:p>
            <a:r>
              <a:rPr lang="en-US" sz="2800" dirty="0" smtClean="0">
                <a:solidFill>
                  <a:schemeClr val="tx1"/>
                </a:solidFill>
              </a:rPr>
              <a:t>This plugin </a:t>
            </a:r>
            <a:r>
              <a:rPr lang="en-US" sz="2800" dirty="0" smtClean="0">
                <a:solidFill>
                  <a:schemeClr val="tx1"/>
                </a:solidFill>
              </a:rPr>
              <a:t>would take more configuration and customization that some of the others, but it seems like it would be easy to extend…</a:t>
            </a:r>
          </a:p>
          <a:p>
            <a:r>
              <a:rPr lang="en-US" sz="2800" dirty="0" smtClean="0">
                <a:solidFill>
                  <a:schemeClr val="tx1"/>
                </a:solidFill>
              </a:rPr>
              <a:t>Second </a:t>
            </a:r>
            <a:r>
              <a:rPr lang="en-US" sz="2800" dirty="0" smtClean="0">
                <a:solidFill>
                  <a:schemeClr val="tx1"/>
                </a:solidFill>
              </a:rPr>
              <a:t>choice </a:t>
            </a:r>
            <a:r>
              <a:rPr lang="en-US" sz="2800" dirty="0" smtClean="0">
                <a:solidFill>
                  <a:schemeClr val="tx1"/>
                </a:solidFill>
              </a:rPr>
              <a:t>would be </a:t>
            </a:r>
            <a:r>
              <a:rPr lang="en-US" sz="2800" dirty="0" err="1" smtClean="0">
                <a:solidFill>
                  <a:schemeClr val="tx1"/>
                </a:solidFill>
              </a:rPr>
              <a:t>TableSorter</a:t>
            </a:r>
            <a:r>
              <a:rPr lang="en-US" sz="2800" dirty="0" smtClean="0">
                <a:solidFill>
                  <a:schemeClr val="tx1"/>
                </a:solidFill>
              </a:rPr>
              <a:t>, while it seems limited, it is linked to and integrated as an example on the TBS </a:t>
            </a:r>
            <a:r>
              <a:rPr lang="en-US" sz="2800" dirty="0" smtClean="0">
                <a:solidFill>
                  <a:schemeClr val="tx1"/>
                </a:solidFill>
              </a:rPr>
              <a:t>site…. (previous TBS version).</a:t>
            </a:r>
            <a:endParaRPr lang="en-US" sz="2800" dirty="0">
              <a:solidFill>
                <a:schemeClr val="tx1"/>
              </a:solidFill>
            </a:endParaRPr>
          </a:p>
        </p:txBody>
      </p:sp>
    </p:spTree>
    <p:extLst>
      <p:ext uri="{BB962C8B-B14F-4D97-AF65-F5344CB8AC3E}">
        <p14:creationId xmlns:p14="http://schemas.microsoft.com/office/powerpoint/2010/main" val="1636145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a:t>
            </a:r>
            <a:endParaRPr lang="en-US" dirty="0"/>
          </a:p>
        </p:txBody>
      </p:sp>
      <p:sp>
        <p:nvSpPr>
          <p:cNvPr id="3" name="Content Placeholder 2"/>
          <p:cNvSpPr>
            <a:spLocks noGrp="1"/>
          </p:cNvSpPr>
          <p:nvPr>
            <p:ph idx="1"/>
          </p:nvPr>
        </p:nvSpPr>
        <p:spPr>
          <a:xfrm>
            <a:off x="457200" y="971550"/>
            <a:ext cx="8229600" cy="3771900"/>
          </a:xfrm>
        </p:spPr>
        <p:txBody>
          <a:bodyPr>
            <a:normAutofit/>
          </a:bodyPr>
          <a:lstStyle/>
          <a:p>
            <a:r>
              <a:rPr lang="en-US" sz="2400" dirty="0">
                <a:hlinkClick r:id="rId2"/>
              </a:rPr>
              <a:t>http://</a:t>
            </a:r>
            <a:r>
              <a:rPr lang="en-US" sz="2400" dirty="0" smtClean="0">
                <a:hlinkClick r:id="rId2"/>
              </a:rPr>
              <a:t>stackoverflow.com/questions/3127503/sorting-table-columns-with-jquery-table-sorter</a:t>
            </a:r>
            <a:endParaRPr lang="en-US" sz="2400" dirty="0" smtClean="0"/>
          </a:p>
          <a:p>
            <a:r>
              <a:rPr lang="en-US" sz="2400" dirty="0">
                <a:hlinkClick r:id="rId3"/>
              </a:rPr>
              <a:t>http://www.kryogenix.org/code/browser/sorttable/</a:t>
            </a:r>
            <a:endParaRPr lang="en-US" sz="2400" dirty="0"/>
          </a:p>
        </p:txBody>
      </p:sp>
    </p:spTree>
    <p:extLst>
      <p:ext uri="{BB962C8B-B14F-4D97-AF65-F5344CB8AC3E}">
        <p14:creationId xmlns:p14="http://schemas.microsoft.com/office/powerpoint/2010/main" val="423185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Pick List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7289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Requirements</a:t>
            </a:r>
            <a:endParaRPr lang="en-US" dirty="0"/>
          </a:p>
        </p:txBody>
      </p:sp>
      <p:sp>
        <p:nvSpPr>
          <p:cNvPr id="5" name="Content Placeholder 4"/>
          <p:cNvSpPr>
            <a:spLocks noGrp="1"/>
          </p:cNvSpPr>
          <p:nvPr>
            <p:ph idx="1"/>
          </p:nvPr>
        </p:nvSpPr>
        <p:spPr/>
        <p:txBody>
          <a:bodyPr>
            <a:normAutofit/>
          </a:bodyPr>
          <a:lstStyle/>
          <a:p>
            <a:r>
              <a:rPr lang="en-US" sz="2800" dirty="0" smtClean="0"/>
              <a:t>Add Remove Items</a:t>
            </a:r>
          </a:p>
          <a:p>
            <a:r>
              <a:rPr lang="en-US" sz="2800" dirty="0" smtClean="0"/>
              <a:t>Add All Remove All Items</a:t>
            </a:r>
          </a:p>
          <a:p>
            <a:r>
              <a:rPr lang="en-US" sz="2800" dirty="0" smtClean="0"/>
              <a:t>Reorder Items</a:t>
            </a:r>
          </a:p>
          <a:p>
            <a:r>
              <a:rPr lang="en-US" sz="2800" dirty="0" err="1" smtClean="0"/>
              <a:t>Skinnable</a:t>
            </a:r>
            <a:endParaRPr lang="en-US" sz="2800" dirty="0" smtClean="0"/>
          </a:p>
          <a:p>
            <a:r>
              <a:rPr lang="en-US" sz="2800" dirty="0" err="1" smtClean="0"/>
              <a:t>Draggable</a:t>
            </a:r>
            <a:endParaRPr lang="en-US" sz="2800" dirty="0" smtClean="0"/>
          </a:p>
          <a:p>
            <a:r>
              <a:rPr lang="en-US" sz="2800" strike="sngStrike" dirty="0" smtClean="0"/>
              <a:t>Fixed Items</a:t>
            </a:r>
          </a:p>
          <a:p>
            <a:endParaRPr lang="en-US" sz="2800" dirty="0"/>
          </a:p>
        </p:txBody>
      </p:sp>
    </p:spTree>
    <p:extLst>
      <p:ext uri="{BB962C8B-B14F-4D97-AF65-F5344CB8AC3E}">
        <p14:creationId xmlns:p14="http://schemas.microsoft.com/office/powerpoint/2010/main" val="297806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UI Patterns not provided by TBS</a:t>
            </a:r>
            <a:endParaRPr lang="en-US" dirty="0"/>
          </a:p>
        </p:txBody>
      </p:sp>
      <p:sp>
        <p:nvSpPr>
          <p:cNvPr id="5" name="Content Placeholder 4"/>
          <p:cNvSpPr>
            <a:spLocks noGrp="1"/>
          </p:cNvSpPr>
          <p:nvPr>
            <p:ph idx="1"/>
          </p:nvPr>
        </p:nvSpPr>
        <p:spPr>
          <a:xfrm>
            <a:off x="457200" y="971550"/>
            <a:ext cx="8229600" cy="3886200"/>
          </a:xfrm>
        </p:spPr>
        <p:txBody>
          <a:bodyPr/>
          <a:lstStyle/>
          <a:p>
            <a:pPr marL="0" indent="0">
              <a:buNone/>
            </a:pPr>
            <a:r>
              <a:rPr lang="en-US" sz="2400" dirty="0" smtClean="0"/>
              <a:t>A majority of the UI patterns (widgets) we have in our existing application are not in Twitter Bootstrap for a variety of reasons.</a:t>
            </a:r>
          </a:p>
          <a:p>
            <a:pPr marL="857250" lvl="1" indent="-457200"/>
            <a:r>
              <a:rPr lang="en-US" sz="2000" dirty="0" smtClean="0"/>
              <a:t>Made up of UI components that exist in JQuery</a:t>
            </a:r>
          </a:p>
          <a:p>
            <a:pPr marL="857250" lvl="1" indent="-457200"/>
            <a:r>
              <a:rPr lang="en-US" sz="2000" dirty="0" smtClean="0"/>
              <a:t>UI component standalone exists in </a:t>
            </a:r>
            <a:r>
              <a:rPr lang="en-US" sz="2000" dirty="0" err="1" smtClean="0"/>
              <a:t>Jquery</a:t>
            </a:r>
            <a:endParaRPr lang="en-US" sz="2000" dirty="0"/>
          </a:p>
          <a:p>
            <a:pPr marL="857250" lvl="1" indent="-457200"/>
            <a:r>
              <a:rPr lang="en-US" sz="2000" dirty="0" smtClean="0"/>
              <a:t>In many cases styles for a given component exist in TBS because it applies to standard html widgets. (table striping etc.)., but the generation for that object is left open ended to provide more options in interaction or customization.</a:t>
            </a:r>
          </a:p>
          <a:p>
            <a:pPr marL="400050" lvl="1" indent="0">
              <a:buNone/>
            </a:pPr>
            <a:endParaRPr lang="en-US" sz="2000" dirty="0" smtClean="0"/>
          </a:p>
          <a:p>
            <a:pPr marL="400050" lvl="1" indent="0">
              <a:buNone/>
            </a:pPr>
            <a:endParaRPr lang="en-US" dirty="0"/>
          </a:p>
        </p:txBody>
      </p:sp>
    </p:spTree>
    <p:extLst>
      <p:ext uri="{BB962C8B-B14F-4D97-AF65-F5344CB8AC3E}">
        <p14:creationId xmlns:p14="http://schemas.microsoft.com/office/powerpoint/2010/main" val="34975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kern="1200" dirty="0" smtClean="0">
                <a:solidFill>
                  <a:schemeClr val="bg1"/>
                </a:solidFill>
                <a:effectLst/>
                <a:latin typeface="+mj-lt"/>
                <a:ea typeface="+mj-ea"/>
                <a:cs typeface="+mj-cs"/>
              </a:rPr>
              <a:t>Pick List Requirements</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pPr lvl="0"/>
            <a:r>
              <a:rPr lang="en-US" sz="4400" kern="1200" dirty="0" smtClean="0">
                <a:solidFill>
                  <a:schemeClr val="tx1"/>
                </a:solidFill>
                <a:effectLst/>
                <a:latin typeface="+mj-lt"/>
                <a:ea typeface="+mj-ea"/>
                <a:cs typeface="+mj-cs"/>
              </a:rPr>
              <a:t>Page split</a:t>
            </a:r>
          </a:p>
          <a:p>
            <a:pPr lvl="0"/>
            <a:r>
              <a:rPr lang="en-US" sz="4400" kern="1200" dirty="0" smtClean="0">
                <a:solidFill>
                  <a:schemeClr val="tx1"/>
                </a:solidFill>
                <a:effectLst/>
                <a:latin typeface="+mj-lt"/>
                <a:ea typeface="+mj-ea"/>
                <a:cs typeface="+mj-cs"/>
              </a:rPr>
              <a:t>Resize Widgets</a:t>
            </a:r>
          </a:p>
          <a:p>
            <a:pPr lvl="0"/>
            <a:r>
              <a:rPr lang="en-US" sz="4400" kern="1200" dirty="0" smtClean="0">
                <a:solidFill>
                  <a:schemeClr val="tx1"/>
                </a:solidFill>
                <a:effectLst/>
                <a:latin typeface="+mj-lt"/>
                <a:ea typeface="+mj-ea"/>
                <a:cs typeface="+mj-cs"/>
              </a:rPr>
              <a:t>Manage Widgets</a:t>
            </a:r>
          </a:p>
          <a:p>
            <a:pPr lvl="0"/>
            <a:r>
              <a:rPr lang="en-US" sz="4400" kern="1200" dirty="0" smtClean="0">
                <a:solidFill>
                  <a:schemeClr val="tx1"/>
                </a:solidFill>
                <a:effectLst/>
                <a:latin typeface="+mj-lt"/>
                <a:ea typeface="+mj-ea"/>
                <a:cs typeface="+mj-cs"/>
              </a:rPr>
              <a:t> Style Guide Compliance</a:t>
            </a:r>
          </a:p>
          <a:p>
            <a:pPr lvl="0"/>
            <a:r>
              <a:rPr lang="en-US" sz="4400" kern="1200" dirty="0" smtClean="0">
                <a:solidFill>
                  <a:schemeClr val="tx1"/>
                </a:solidFill>
                <a:effectLst/>
                <a:latin typeface="+mj-lt"/>
                <a:ea typeface="+mj-ea"/>
                <a:cs typeface="+mj-cs"/>
              </a:rPr>
              <a:t>Responsive  </a:t>
            </a:r>
          </a:p>
        </p:txBody>
      </p:sp>
      <p:graphicFrame>
        <p:nvGraphicFramePr>
          <p:cNvPr id="4" name="Table 3"/>
          <p:cNvGraphicFramePr>
            <a:graphicFrameLocks noGrp="1"/>
          </p:cNvGraphicFramePr>
          <p:nvPr>
            <p:extLst>
              <p:ext uri="{D42A27DB-BD31-4B8C-83A1-F6EECF244321}">
                <p14:modId xmlns:p14="http://schemas.microsoft.com/office/powerpoint/2010/main" val="616926210"/>
              </p:ext>
            </p:extLst>
          </p:nvPr>
        </p:nvGraphicFramePr>
        <p:xfrm>
          <a:off x="228600" y="971550"/>
          <a:ext cx="8763000" cy="4123017"/>
        </p:xfrm>
        <a:graphic>
          <a:graphicData uri="http://schemas.openxmlformats.org/drawingml/2006/table">
            <a:tbl>
              <a:tblPr firstRow="1" bandRow="1">
                <a:tableStyleId>{5C22544A-7EE6-4342-B048-85BDC9FD1C3A}</a:tableStyleId>
              </a:tblPr>
              <a:tblGrid>
                <a:gridCol w="1752600"/>
                <a:gridCol w="1752600"/>
                <a:gridCol w="1752600"/>
                <a:gridCol w="1752600"/>
                <a:gridCol w="1752600"/>
              </a:tblGrid>
              <a:tr h="293513">
                <a:tc>
                  <a:txBody>
                    <a:bodyPr/>
                    <a:lstStyle/>
                    <a:p>
                      <a:endParaRPr lang="en-US" sz="1400" dirty="0"/>
                    </a:p>
                  </a:txBody>
                  <a:tcPr marT="34290" marB="34290"/>
                </a:tc>
                <a:tc>
                  <a:txBody>
                    <a:bodyPr/>
                    <a:lstStyle/>
                    <a:p>
                      <a:r>
                        <a:rPr lang="en-US" sz="1400" dirty="0" smtClean="0"/>
                        <a:t>Native/Jquery-1</a:t>
                      </a:r>
                      <a:endParaRPr lang="en-US" sz="14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Native/Jquery-2</a:t>
                      </a:r>
                    </a:p>
                  </a:txBody>
                  <a:tcPr marT="34290" marB="34290"/>
                </a:tc>
                <a:tc>
                  <a:txBody>
                    <a:bodyPr/>
                    <a:lstStyle/>
                    <a:p>
                      <a:r>
                        <a:rPr lang="en-US" sz="1400" dirty="0" err="1" smtClean="0"/>
                        <a:t>Jquery</a:t>
                      </a:r>
                      <a:r>
                        <a:rPr lang="en-US" sz="1400" dirty="0" smtClean="0"/>
                        <a:t> custom</a:t>
                      </a:r>
                      <a:endParaRPr lang="en-US" sz="1400" dirty="0"/>
                    </a:p>
                  </a:txBody>
                  <a:tcPr marT="34290" marB="34290"/>
                </a:tc>
                <a:tc>
                  <a:txBody>
                    <a:bodyPr/>
                    <a:lstStyle/>
                    <a:p>
                      <a:endParaRPr lang="en-US" sz="1400" dirty="0"/>
                    </a:p>
                  </a:txBody>
                  <a:tcPr marT="34290" marB="34290"/>
                </a:tc>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Move Single Items Between</a:t>
                      </a:r>
                      <a:r>
                        <a:rPr lang="en-US" sz="1400" kern="1200" baseline="0" dirty="0" smtClean="0">
                          <a:solidFill>
                            <a:schemeClr val="tx1"/>
                          </a:solidFill>
                          <a:effectLst/>
                          <a:latin typeface="+mn-lt"/>
                          <a:ea typeface="+mn-ea"/>
                          <a:cs typeface="+mn-cs"/>
                        </a:rPr>
                        <a:t> two lists</a:t>
                      </a:r>
                      <a:endParaRPr lang="en-US" sz="1400" kern="1200" dirty="0" smtClean="0">
                        <a:solidFill>
                          <a:schemeClr val="tx1"/>
                        </a:solidFill>
                        <a:effectLst/>
                        <a:latin typeface="+mn-lt"/>
                        <a:ea typeface="+mn-ea"/>
                        <a:cs typeface="+mn-cs"/>
                      </a:endParaRPr>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endParaRPr lang="en-US" sz="1400" dirty="0"/>
                    </a:p>
                  </a:txBody>
                  <a:tcPr marT="34290" marB="34290"/>
                </a:tc>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Move multiple items </a:t>
                      </a:r>
                      <a:r>
                        <a:rPr lang="en-US" sz="1400" kern="1200" baseline="0" dirty="0" smtClean="0">
                          <a:solidFill>
                            <a:schemeClr val="tx1"/>
                          </a:solidFill>
                          <a:effectLst/>
                          <a:latin typeface="+mn-lt"/>
                          <a:ea typeface="+mn-ea"/>
                          <a:cs typeface="+mn-cs"/>
                        </a:rPr>
                        <a:t>b</a:t>
                      </a:r>
                      <a:r>
                        <a:rPr lang="en-US" sz="1400" kern="1200" dirty="0" smtClean="0">
                          <a:solidFill>
                            <a:schemeClr val="tx1"/>
                          </a:solidFill>
                          <a:effectLst/>
                          <a:latin typeface="+mn-lt"/>
                          <a:ea typeface="+mn-ea"/>
                          <a:cs typeface="+mn-cs"/>
                        </a:rPr>
                        <a:t>etween</a:t>
                      </a:r>
                      <a:r>
                        <a:rPr lang="en-US" sz="1400" kern="1200" baseline="0" dirty="0" smtClean="0">
                          <a:solidFill>
                            <a:schemeClr val="tx1"/>
                          </a:solidFill>
                          <a:effectLst/>
                          <a:latin typeface="+mn-lt"/>
                          <a:ea typeface="+mn-ea"/>
                          <a:cs typeface="+mn-cs"/>
                        </a:rPr>
                        <a:t> two lists</a:t>
                      </a:r>
                      <a:endParaRPr lang="en-US" sz="1400" kern="1200" dirty="0" smtClean="0">
                        <a:solidFill>
                          <a:schemeClr val="tx1"/>
                        </a:solidFill>
                        <a:effectLst/>
                        <a:latin typeface="+mn-lt"/>
                        <a:ea typeface="+mn-ea"/>
                        <a:cs typeface="+mn-cs"/>
                      </a:endParaRPr>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endParaRPr lang="en-US" sz="1400" dirty="0"/>
                    </a:p>
                  </a:txBody>
                  <a:tcPr marT="34290" marB="34290"/>
                </a:tc>
              </a:tr>
              <a:tr h="4192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Move all</a:t>
                      </a:r>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endParaRPr lang="en-US" sz="1400" dirty="0"/>
                    </a:p>
                  </a:txBody>
                  <a:tcPr marT="34290" marB="34290"/>
                </a:tc>
              </a:tr>
              <a:tr h="651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Restrict item</a:t>
                      </a:r>
                      <a:r>
                        <a:rPr lang="en-US" sz="1400" kern="1200" baseline="0" dirty="0" smtClean="0">
                          <a:solidFill>
                            <a:schemeClr val="tx1"/>
                          </a:solidFill>
                          <a:effectLst/>
                          <a:latin typeface="+mn-lt"/>
                          <a:ea typeface="+mn-ea"/>
                          <a:cs typeface="+mn-cs"/>
                        </a:rPr>
                        <a:t>*</a:t>
                      </a:r>
                      <a:br>
                        <a:rPr lang="en-US" sz="1400" kern="1200" baseline="0" dirty="0" smtClean="0">
                          <a:solidFill>
                            <a:schemeClr val="tx1"/>
                          </a:solidFill>
                          <a:effectLst/>
                          <a:latin typeface="+mn-lt"/>
                          <a:ea typeface="+mn-ea"/>
                          <a:cs typeface="+mn-cs"/>
                        </a:rPr>
                      </a:br>
                      <a:r>
                        <a:rPr lang="en-US" sz="800" kern="1200" baseline="0" dirty="0" smtClean="0">
                          <a:solidFill>
                            <a:schemeClr val="tx1"/>
                          </a:solidFill>
                          <a:effectLst/>
                          <a:latin typeface="+mn-lt"/>
                          <a:ea typeface="+mn-ea"/>
                          <a:cs typeface="+mn-cs"/>
                        </a:rPr>
                        <a:t>(poor usability – if you cant pick unpick it, it doesn’t belong in a </a:t>
                      </a:r>
                      <a:r>
                        <a:rPr lang="en-US" sz="800" kern="1200" baseline="0" dirty="0" err="1" smtClean="0">
                          <a:solidFill>
                            <a:schemeClr val="tx1"/>
                          </a:solidFill>
                          <a:effectLst/>
                          <a:latin typeface="+mn-lt"/>
                          <a:ea typeface="+mn-ea"/>
                          <a:cs typeface="+mn-cs"/>
                        </a:rPr>
                        <a:t>picklist</a:t>
                      </a:r>
                      <a:r>
                        <a:rPr lang="en-US" sz="800" kern="1200" baseline="0" dirty="0" smtClean="0">
                          <a:solidFill>
                            <a:schemeClr val="tx1"/>
                          </a:solidFill>
                          <a:effectLst/>
                          <a:latin typeface="+mn-lt"/>
                          <a:ea typeface="+mn-ea"/>
                          <a:cs typeface="+mn-cs"/>
                        </a:rPr>
                        <a:t>)</a:t>
                      </a:r>
                      <a:endParaRPr lang="en-US" sz="800" kern="1200" dirty="0" smtClean="0">
                        <a:solidFill>
                          <a:schemeClr val="tx1"/>
                        </a:solidFill>
                        <a:effectLst/>
                        <a:latin typeface="+mn-lt"/>
                        <a:ea typeface="+mn-ea"/>
                        <a:cs typeface="+mn-cs"/>
                      </a:endParaRPr>
                    </a:p>
                  </a:txBody>
                  <a:tcPr marT="34290" marB="34290"/>
                </a:tc>
                <a:tc>
                  <a:txBody>
                    <a:bodyPr/>
                    <a:lstStyle/>
                    <a:p>
                      <a:endParaRPr lang="en-US" sz="1400" dirty="0"/>
                    </a:p>
                  </a:txBody>
                  <a:tcPr marT="34290" marB="34290"/>
                </a:tc>
                <a:tc>
                  <a:txBody>
                    <a:bodyPr/>
                    <a:lstStyle/>
                    <a:p>
                      <a:endParaRPr lang="en-US" sz="1400" dirty="0"/>
                    </a:p>
                  </a:txBody>
                  <a:tcPr marT="34290" marB="34290"/>
                </a:tc>
                <a:tc>
                  <a:txBody>
                    <a:bodyPr/>
                    <a:lstStyle/>
                    <a:p>
                      <a:endParaRPr lang="en-US" sz="1400" dirty="0"/>
                    </a:p>
                  </a:txBody>
                  <a:tcPr marT="34290" marB="34290"/>
                </a:tc>
                <a:tc>
                  <a:txBody>
                    <a:bodyPr/>
                    <a:lstStyle/>
                    <a:p>
                      <a:endParaRPr lang="en-US" sz="1400" dirty="0"/>
                    </a:p>
                  </a:txBody>
                  <a:tcPr marT="34290" marB="34290"/>
                </a:tc>
              </a:tr>
              <a:tr h="293513">
                <a:tc>
                  <a:txBody>
                    <a:bodyPr/>
                    <a:lstStyle/>
                    <a:p>
                      <a:r>
                        <a:rPr lang="en-US" sz="1400" kern="1200" dirty="0" smtClean="0">
                          <a:solidFill>
                            <a:schemeClr val="tx1"/>
                          </a:solidFill>
                          <a:effectLst/>
                          <a:latin typeface="+mn-lt"/>
                          <a:ea typeface="+mn-ea"/>
                          <a:cs typeface="+mn-cs"/>
                        </a:rPr>
                        <a:t>Move Up Down</a:t>
                      </a:r>
                      <a:endParaRPr lang="en-US" sz="1400" dirty="0"/>
                    </a:p>
                  </a:txBody>
                  <a:tcPr marT="34290" marB="34290"/>
                </a:tc>
                <a:tc>
                  <a:txBody>
                    <a:bodyPr/>
                    <a:lstStyle/>
                    <a:p>
                      <a:endParaRPr lang="en-US" sz="1400" dirty="0"/>
                    </a:p>
                  </a:txBody>
                  <a:tcPr marT="34290" marB="34290"/>
                </a:tc>
                <a:tc>
                  <a:txBody>
                    <a:bodyPr/>
                    <a:lstStyle/>
                    <a:p>
                      <a:endParaRPr lang="en-US" sz="1400" dirty="0"/>
                    </a:p>
                  </a:txBody>
                  <a:tcPr marT="34290" marB="34290"/>
                </a:tc>
                <a:tc>
                  <a:txBody>
                    <a:bodyPr/>
                    <a:lstStyle/>
                    <a:p>
                      <a:r>
                        <a:rPr lang="en-US" sz="1400" dirty="0" smtClean="0"/>
                        <a:t>X</a:t>
                      </a:r>
                      <a:endParaRPr lang="en-US" sz="1400" dirty="0"/>
                    </a:p>
                  </a:txBody>
                  <a:tcPr marT="34290" marB="34290"/>
                </a:tc>
                <a:tc>
                  <a:txBody>
                    <a:bodyPr/>
                    <a:lstStyle/>
                    <a:p>
                      <a:endParaRPr lang="en-US" sz="1400" dirty="0"/>
                    </a:p>
                  </a:txBody>
                  <a:tcPr marT="34290" marB="34290"/>
                </a:tc>
              </a:tr>
              <a:tr h="5066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List Items/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Option Menu</a:t>
                      </a:r>
                    </a:p>
                  </a:txBody>
                  <a:tcPr marT="34290" marB="34290"/>
                </a:tc>
                <a:tc>
                  <a:txBody>
                    <a:bodyPr/>
                    <a:lstStyle/>
                    <a:p>
                      <a:r>
                        <a:rPr lang="en-US" sz="1400" dirty="0" smtClean="0"/>
                        <a:t>option</a:t>
                      </a:r>
                      <a:endParaRPr lang="en-US" sz="1400" dirty="0"/>
                    </a:p>
                  </a:txBody>
                  <a:tcPr marT="34290" marB="34290"/>
                </a:tc>
                <a:tc>
                  <a:txBody>
                    <a:bodyPr/>
                    <a:lstStyle/>
                    <a:p>
                      <a:r>
                        <a:rPr lang="en-US" sz="1400" dirty="0" smtClean="0"/>
                        <a:t>option</a:t>
                      </a:r>
                      <a:endParaRPr lang="en-US" sz="1400" dirty="0"/>
                    </a:p>
                  </a:txBody>
                  <a:tcPr marT="34290" marB="34290"/>
                </a:tc>
                <a:tc>
                  <a:txBody>
                    <a:bodyPr/>
                    <a:lstStyle/>
                    <a:p>
                      <a:r>
                        <a:rPr lang="en-US" sz="1400" dirty="0" smtClean="0"/>
                        <a:t>li</a:t>
                      </a:r>
                      <a:endParaRPr lang="en-US" sz="1400" dirty="0"/>
                    </a:p>
                  </a:txBody>
                  <a:tcPr marT="34290" marB="34290"/>
                </a:tc>
                <a:tc>
                  <a:txBody>
                    <a:bodyPr/>
                    <a:lstStyle/>
                    <a:p>
                      <a:endParaRPr lang="en-US" sz="1400" dirty="0"/>
                    </a:p>
                  </a:txBody>
                  <a:tcPr marT="34290" marB="34290"/>
                </a:tc>
              </a:tr>
              <a:tr h="293513">
                <a:tc>
                  <a:txBody>
                    <a:bodyPr/>
                    <a:lstStyle/>
                    <a:p>
                      <a:endParaRPr lang="en-US" sz="1400" dirty="0"/>
                    </a:p>
                  </a:txBody>
                  <a:tcPr marT="34290" marB="34290"/>
                </a:tc>
                <a:tc>
                  <a:txBody>
                    <a:bodyPr/>
                    <a:lstStyle/>
                    <a:p>
                      <a:endParaRPr lang="en-US" sz="1400" dirty="0"/>
                    </a:p>
                  </a:txBody>
                  <a:tcPr marT="34290" marB="34290"/>
                </a:tc>
                <a:tc>
                  <a:txBody>
                    <a:bodyPr/>
                    <a:lstStyle/>
                    <a:p>
                      <a:endParaRPr lang="en-US" sz="1400"/>
                    </a:p>
                  </a:txBody>
                  <a:tcPr marT="34290" marB="34290"/>
                </a:tc>
                <a:tc>
                  <a:txBody>
                    <a:bodyPr/>
                    <a:lstStyle/>
                    <a:p>
                      <a:endParaRPr lang="en-US" sz="1400" dirty="0"/>
                    </a:p>
                  </a:txBody>
                  <a:tcPr marT="34290" marB="34290"/>
                </a:tc>
                <a:tc>
                  <a:txBody>
                    <a:bodyPr/>
                    <a:lstStyle/>
                    <a:p>
                      <a:endParaRPr lang="en-US" sz="1400" dirty="0"/>
                    </a:p>
                  </a:txBody>
                  <a:tcPr marT="34290" marB="34290"/>
                </a:tc>
              </a:tr>
              <a:tr h="293513">
                <a:tc>
                  <a:txBody>
                    <a:bodyPr/>
                    <a:lstStyle/>
                    <a:p>
                      <a:r>
                        <a:rPr lang="en-US" sz="1400" dirty="0" smtClean="0"/>
                        <a:t>Notes</a:t>
                      </a:r>
                      <a:endParaRPr lang="en-US" sz="1400" dirty="0"/>
                    </a:p>
                  </a:txBody>
                  <a:tcPr marT="34290" marB="34290"/>
                </a:tc>
                <a:tc>
                  <a:txBody>
                    <a:bodyPr/>
                    <a:lstStyle/>
                    <a:p>
                      <a:r>
                        <a:rPr lang="en-US" sz="1400" dirty="0" smtClean="0"/>
                        <a:t>Could be extended</a:t>
                      </a:r>
                      <a:endParaRPr lang="en-US" sz="1400" dirty="0"/>
                    </a:p>
                  </a:txBody>
                  <a:tcPr marT="34290" marB="34290"/>
                </a:tc>
                <a:tc>
                  <a:txBody>
                    <a:bodyPr/>
                    <a:lstStyle/>
                    <a:p>
                      <a:r>
                        <a:rPr lang="en-US" sz="1400" dirty="0" smtClean="0"/>
                        <a:t>Could be extended</a:t>
                      </a:r>
                      <a:endParaRPr lang="en-US" sz="1400" dirty="0"/>
                    </a:p>
                  </a:txBody>
                  <a:tcPr marT="34290" marB="34290"/>
                </a:tc>
                <a:tc>
                  <a:txBody>
                    <a:bodyPr/>
                    <a:lstStyle/>
                    <a:p>
                      <a:r>
                        <a:rPr lang="en-US" sz="1400" dirty="0" smtClean="0"/>
                        <a:t>I built this.</a:t>
                      </a:r>
                      <a:endParaRPr lang="en-US" sz="1400" dirty="0"/>
                    </a:p>
                  </a:txBody>
                  <a:tcPr marT="34290" marB="34290"/>
                </a:tc>
                <a:tc>
                  <a:txBody>
                    <a:bodyPr/>
                    <a:lstStyle/>
                    <a:p>
                      <a:endParaRPr lang="en-US" sz="1400" dirty="0"/>
                    </a:p>
                  </a:txBody>
                  <a:tcPr marT="34290" marB="34290"/>
                </a:tc>
              </a:tr>
            </a:tbl>
          </a:graphicData>
        </a:graphic>
      </p:graphicFrame>
    </p:spTree>
    <p:extLst>
      <p:ext uri="{BB962C8B-B14F-4D97-AF65-F5344CB8AC3E}">
        <p14:creationId xmlns:p14="http://schemas.microsoft.com/office/powerpoint/2010/main" val="91330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Pick List</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7996" r="64988" b="50595"/>
          <a:stretch/>
        </p:blipFill>
        <p:spPr bwMode="auto">
          <a:xfrm>
            <a:off x="1905000" y="1276349"/>
            <a:ext cx="5410200" cy="3511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498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Pick List Reference</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b="1" dirty="0" smtClean="0"/>
              <a:t>Basic  sample from  </a:t>
            </a:r>
            <a:r>
              <a:rPr lang="en-US" sz="2000" dirty="0" smtClean="0">
                <a:hlinkClick r:id="rId2"/>
              </a:rPr>
              <a:t>https</a:t>
            </a:r>
            <a:r>
              <a:rPr lang="en-US" sz="2000" dirty="0">
                <a:hlinkClick r:id="rId2"/>
              </a:rPr>
              <a:t>://code.google.com/p/jquery-ui-picklist/wiki/Demos</a:t>
            </a:r>
            <a:endParaRPr lang="en-US" sz="2000" b="1" dirty="0" smtClean="0"/>
          </a:p>
          <a:p>
            <a:pPr marL="457200" indent="-457200">
              <a:buFont typeface="+mj-lt"/>
              <a:buAutoNum type="arabicPeriod"/>
            </a:pPr>
            <a:r>
              <a:rPr lang="en-US" sz="2000" b="1" dirty="0" smtClean="0"/>
              <a:t> jQuery </a:t>
            </a:r>
            <a:r>
              <a:rPr lang="en-US" sz="2000" b="1" dirty="0"/>
              <a:t>UI </a:t>
            </a:r>
            <a:r>
              <a:rPr lang="en-US" sz="2000" b="1" dirty="0" err="1" smtClean="0"/>
              <a:t>Multiselect</a:t>
            </a:r>
            <a:r>
              <a:rPr lang="en-US" sz="2000" b="1" dirty="0"/>
              <a:t> </a:t>
            </a:r>
            <a:r>
              <a:rPr lang="en-US" sz="2000" b="1" dirty="0" smtClean="0"/>
              <a:t>- </a:t>
            </a:r>
            <a:r>
              <a:rPr lang="en-US" sz="2000" dirty="0" smtClean="0">
                <a:hlinkClick r:id="rId3"/>
              </a:rPr>
              <a:t>http</a:t>
            </a:r>
            <a:r>
              <a:rPr lang="en-US" sz="2000" dirty="0">
                <a:hlinkClick r:id="rId3"/>
              </a:rPr>
              <a:t>://quasipartikel.at/multiselect_next</a:t>
            </a:r>
            <a:r>
              <a:rPr lang="en-US" sz="2000" dirty="0" smtClean="0">
                <a:hlinkClick r:id="rId3"/>
              </a:rPr>
              <a:t>/</a:t>
            </a:r>
            <a:endParaRPr lang="en-US" sz="2000" dirty="0" smtClean="0"/>
          </a:p>
          <a:p>
            <a:pPr marL="457200" indent="-457200">
              <a:buFont typeface="+mj-lt"/>
              <a:buAutoNum type="arabicPeriod"/>
            </a:pPr>
            <a:r>
              <a:rPr lang="en-US" sz="2000" b="1" dirty="0" smtClean="0"/>
              <a:t>Build a </a:t>
            </a:r>
            <a:r>
              <a:rPr lang="en-US" sz="2000" b="1" dirty="0" err="1" smtClean="0"/>
              <a:t>hybred</a:t>
            </a:r>
            <a:r>
              <a:rPr lang="en-US" sz="2000" b="1" dirty="0" smtClean="0"/>
              <a:t> solution from these two demos… </a:t>
            </a:r>
            <a:r>
              <a:rPr lang="en-US" sz="2000" dirty="0" smtClean="0">
                <a:hlinkClick r:id="rId4"/>
              </a:rPr>
              <a:t>http</a:t>
            </a:r>
            <a:r>
              <a:rPr lang="en-US" sz="2000" dirty="0">
                <a:hlinkClick r:id="rId4"/>
              </a:rPr>
              <a:t>://jquerywall.com/multi-transfer-jquery-ui-selectable/</a:t>
            </a:r>
            <a:endParaRPr lang="en-US" sz="2000" dirty="0"/>
          </a:p>
        </p:txBody>
      </p:sp>
    </p:spTree>
    <p:extLst>
      <p:ext uri="{BB962C8B-B14F-4D97-AF65-F5344CB8AC3E}">
        <p14:creationId xmlns:p14="http://schemas.microsoft.com/office/powerpoint/2010/main" val="1278671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Pick List </a:t>
            </a:r>
            <a:r>
              <a:rPr lang="en-US" dirty="0" err="1" smtClean="0"/>
              <a:t>Recommenation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JQuery UI provides all the functionality we need</a:t>
            </a:r>
          </a:p>
          <a:p>
            <a:pPr marL="457200" indent="-457200">
              <a:buFont typeface="+mj-lt"/>
              <a:buAutoNum type="arabicPeriod"/>
            </a:pPr>
            <a:r>
              <a:rPr lang="en-US" sz="2000" dirty="0" smtClean="0"/>
              <a:t>Can be linked to styles from TBS stack.</a:t>
            </a:r>
          </a:p>
          <a:p>
            <a:pPr marL="457200" indent="-457200">
              <a:buFont typeface="+mj-lt"/>
              <a:buAutoNum type="arabicPeriod"/>
            </a:pPr>
            <a:r>
              <a:rPr lang="en-US" sz="2000" dirty="0" smtClean="0"/>
              <a:t>Already have a pretty functional prototype, just needs to be styled.</a:t>
            </a:r>
          </a:p>
          <a:p>
            <a:pPr marL="457200" indent="-457200">
              <a:buFont typeface="+mj-lt"/>
              <a:buAutoNum type="arabicPeriod"/>
            </a:pPr>
            <a:r>
              <a:rPr lang="en-US" sz="2000" dirty="0" smtClean="0"/>
              <a:t>Need to communicate best implementation based on how code would be generated.  </a:t>
            </a:r>
          </a:p>
          <a:p>
            <a:pPr marL="457200" indent="-457200">
              <a:buFont typeface="+mj-lt"/>
              <a:buAutoNum type="arabicPeriod"/>
            </a:pPr>
            <a:r>
              <a:rPr lang="en-US" sz="2000" dirty="0" smtClean="0"/>
              <a:t>Sample in </a:t>
            </a:r>
            <a:r>
              <a:rPr lang="en-US" sz="2000" dirty="0" err="1" smtClean="0"/>
              <a:t>Git</a:t>
            </a:r>
            <a:r>
              <a:rPr lang="en-US" sz="2000"/>
              <a:t> </a:t>
            </a:r>
            <a:r>
              <a:rPr lang="en-US" sz="2000" smtClean="0"/>
              <a:t>project.</a:t>
            </a:r>
            <a:endParaRPr lang="en-US" sz="2000" dirty="0" smtClean="0"/>
          </a:p>
        </p:txBody>
      </p:sp>
    </p:spTree>
    <p:extLst>
      <p:ext uri="{BB962C8B-B14F-4D97-AF65-F5344CB8AC3E}">
        <p14:creationId xmlns:p14="http://schemas.microsoft.com/office/powerpoint/2010/main" val="93469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Dashboard (container)</a:t>
            </a:r>
            <a:endParaRPr lang="en-US" dirty="0"/>
          </a:p>
        </p:txBody>
      </p:sp>
      <p:sp>
        <p:nvSpPr>
          <p:cNvPr id="3" name="Content Placeholder 2"/>
          <p:cNvSpPr>
            <a:spLocks noGrp="1"/>
          </p:cNvSpPr>
          <p:nvPr>
            <p:ph idx="1"/>
          </p:nvPr>
        </p:nvSpPr>
        <p:spPr/>
        <p:txBody>
          <a:bodyPr>
            <a:normAutofit/>
          </a:bodyPr>
          <a:lstStyle/>
          <a:p>
            <a:pPr lvl="0"/>
            <a:r>
              <a:rPr lang="en-US" sz="2400" dirty="0" smtClean="0"/>
              <a:t>Purpose: To “house” all the dashboard widgets. This is the main/overall container for all the widgets.</a:t>
            </a:r>
          </a:p>
        </p:txBody>
      </p:sp>
    </p:spTree>
    <p:extLst>
      <p:ext uri="{BB962C8B-B14F-4D97-AF65-F5344CB8AC3E}">
        <p14:creationId xmlns:p14="http://schemas.microsoft.com/office/powerpoint/2010/main" val="1792543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mtClean="0"/>
              <a:t>Container Requirements</a:t>
            </a:r>
            <a:endParaRPr lang="en-US" dirty="0"/>
          </a:p>
        </p:txBody>
      </p:sp>
      <p:sp>
        <p:nvSpPr>
          <p:cNvPr id="3" name="Content Placeholder 2"/>
          <p:cNvSpPr>
            <a:spLocks noGrp="1"/>
          </p:cNvSpPr>
          <p:nvPr>
            <p:ph idx="1"/>
          </p:nvPr>
        </p:nvSpPr>
        <p:spPr>
          <a:xfrm>
            <a:off x="457200" y="971550"/>
            <a:ext cx="8229600" cy="3886200"/>
          </a:xfrm>
        </p:spPr>
        <p:txBody>
          <a:bodyPr>
            <a:normAutofit fontScale="62500" lnSpcReduction="20000"/>
          </a:bodyPr>
          <a:lstStyle/>
          <a:p>
            <a:pPr lvl="0"/>
            <a:r>
              <a:rPr lang="en-US" dirty="0" smtClean="0"/>
              <a:t>Layout that accommodates drag/drop placement of widgets</a:t>
            </a:r>
          </a:p>
          <a:p>
            <a:pPr lvl="0"/>
            <a:r>
              <a:rPr lang="en-US" dirty="0" smtClean="0"/>
              <a:t>1/3-2/3 (or 1/4-3/4) page split</a:t>
            </a:r>
          </a:p>
          <a:p>
            <a:pPr lvl="0"/>
            <a:r>
              <a:rPr lang="en-US" dirty="0" smtClean="0"/>
              <a:t>Drop areas that allow resizing of widgets</a:t>
            </a:r>
          </a:p>
          <a:p>
            <a:pPr lvl="0"/>
            <a:r>
              <a:rPr lang="en-US" dirty="0" smtClean="0"/>
              <a:t> Ability to turn widgets on/off</a:t>
            </a:r>
          </a:p>
          <a:p>
            <a:pPr lvl="0"/>
            <a:r>
              <a:rPr lang="en-US" dirty="0" smtClean="0"/>
              <a:t>Ability to make widget display full-screen</a:t>
            </a:r>
          </a:p>
          <a:p>
            <a:pPr lvl="0"/>
            <a:r>
              <a:rPr lang="en-US" dirty="0" smtClean="0"/>
              <a:t> Style Guide Compliance</a:t>
            </a:r>
          </a:p>
          <a:p>
            <a:pPr lvl="0"/>
            <a:r>
              <a:rPr lang="en-US" dirty="0" smtClean="0"/>
              <a:t>Font – color, size, type</a:t>
            </a:r>
          </a:p>
          <a:p>
            <a:pPr lvl="0"/>
            <a:r>
              <a:rPr lang="en-US" dirty="0" smtClean="0"/>
              <a:t>Colors – background, foreground, text, buttons</a:t>
            </a:r>
          </a:p>
          <a:p>
            <a:pPr lvl="0"/>
            <a:r>
              <a:rPr lang="en-US" dirty="0" smtClean="0"/>
              <a:t>Buttons – color, size, type, behavior</a:t>
            </a:r>
          </a:p>
          <a:p>
            <a:pPr lvl="0"/>
            <a:r>
              <a:rPr lang="en-US" dirty="0" smtClean="0"/>
              <a:t>Icons</a:t>
            </a:r>
          </a:p>
          <a:p>
            <a:pPr lvl="0"/>
            <a:r>
              <a:rPr lang="en-US" dirty="0" smtClean="0"/>
              <a:t>Responsive design to accommodate at least desktop and tablet sizes</a:t>
            </a:r>
          </a:p>
          <a:p>
            <a:pPr lvl="0"/>
            <a:endParaRPr lang="en-US" dirty="0" smtClean="0"/>
          </a:p>
        </p:txBody>
      </p:sp>
    </p:spTree>
    <p:extLst>
      <p:ext uri="{BB962C8B-B14F-4D97-AF65-F5344CB8AC3E}">
        <p14:creationId xmlns:p14="http://schemas.microsoft.com/office/powerpoint/2010/main" val="754265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mtClean="0"/>
              <a:t>Container Requirements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3842205"/>
              </p:ext>
            </p:extLst>
          </p:nvPr>
        </p:nvGraphicFramePr>
        <p:xfrm>
          <a:off x="304800" y="1143000"/>
          <a:ext cx="8763000" cy="3281007"/>
        </p:xfrm>
        <a:graphic>
          <a:graphicData uri="http://schemas.openxmlformats.org/drawingml/2006/table">
            <a:tbl>
              <a:tblPr firstRow="1" bandRow="1">
                <a:tableStyleId>{5C22544A-7EE6-4342-B048-85BDC9FD1C3A}</a:tableStyleId>
              </a:tblPr>
              <a:tblGrid>
                <a:gridCol w="1752600"/>
                <a:gridCol w="1752600"/>
                <a:gridCol w="1752600"/>
                <a:gridCol w="1752600"/>
                <a:gridCol w="1752600"/>
              </a:tblGrid>
              <a:tr h="293513">
                <a:tc>
                  <a:txBody>
                    <a:bodyPr/>
                    <a:lstStyle/>
                    <a:p>
                      <a:endParaRPr lang="en-US" sz="1400" dirty="0"/>
                    </a:p>
                  </a:txBody>
                  <a:tcPr marT="34290" marB="34290"/>
                </a:tc>
                <a:tc>
                  <a:txBody>
                    <a:bodyPr/>
                    <a:lstStyle/>
                    <a:p>
                      <a:r>
                        <a:rPr lang="en-US" sz="1400" dirty="0" smtClean="0"/>
                        <a:t>Native/</a:t>
                      </a:r>
                      <a:r>
                        <a:rPr lang="en-US" sz="1400" dirty="0" err="1" smtClean="0"/>
                        <a:t>Jquery</a:t>
                      </a:r>
                      <a:endParaRPr lang="en-US" sz="1400" dirty="0"/>
                    </a:p>
                  </a:txBody>
                  <a:tcPr marT="34290" marB="34290"/>
                </a:tc>
                <a:tc>
                  <a:txBody>
                    <a:bodyPr/>
                    <a:lstStyle/>
                    <a:p>
                      <a:r>
                        <a:rPr lang="en-US" sz="1400" dirty="0" err="1" smtClean="0">
                          <a:solidFill>
                            <a:schemeClr val="bg1"/>
                          </a:solidFill>
                        </a:rPr>
                        <a:t>Perfectum</a:t>
                      </a:r>
                      <a:endParaRPr lang="en-US" sz="1400" dirty="0">
                        <a:solidFill>
                          <a:schemeClr val="bg1"/>
                        </a:solidFill>
                      </a:endParaRPr>
                    </a:p>
                  </a:txBody>
                  <a:tcPr marT="34290" marB="34290"/>
                </a:tc>
                <a:tc>
                  <a:txBody>
                    <a:bodyPr/>
                    <a:lstStyle/>
                    <a:p>
                      <a:r>
                        <a:rPr lang="en-US" sz="1400" dirty="0" smtClean="0"/>
                        <a:t>Steve </a:t>
                      </a:r>
                      <a:r>
                        <a:rPr lang="en-US" sz="1400" dirty="0" err="1" smtClean="0"/>
                        <a:t>Pallen</a:t>
                      </a:r>
                      <a:endParaRPr lang="en-US" sz="1400" dirty="0"/>
                    </a:p>
                  </a:txBody>
                  <a:tcPr marT="34290" marB="34290"/>
                </a:tc>
                <a:tc>
                  <a:txBody>
                    <a:bodyPr/>
                    <a:lstStyle/>
                    <a:p>
                      <a:r>
                        <a:rPr lang="en-US" sz="1400" dirty="0" smtClean="0"/>
                        <a:t>Caldara</a:t>
                      </a:r>
                      <a:endParaRPr lang="en-US" sz="1400" dirty="0"/>
                    </a:p>
                  </a:txBody>
                  <a:tcPr marT="34290" marB="34290"/>
                </a:tc>
              </a:tr>
              <a:tr h="5066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Page split</a:t>
                      </a:r>
                    </a:p>
                    <a:p>
                      <a:endParaRPr lang="en-US" sz="1400" dirty="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r>
              <a:tr h="480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Resize Widgets</a:t>
                      </a:r>
                    </a:p>
                    <a:p>
                      <a:endParaRPr lang="en-US" sz="1400" dirty="0"/>
                    </a:p>
                  </a:txBody>
                  <a:tcPr marT="34290" marB="34290"/>
                </a:tc>
                <a:tc>
                  <a:txBody>
                    <a:bodyPr/>
                    <a:lstStyle/>
                    <a:p>
                      <a:r>
                        <a:rPr lang="en-US" sz="1400" dirty="0" smtClean="0"/>
                        <a:t>x</a:t>
                      </a:r>
                      <a:endParaRPr lang="en-US" sz="1400" dirty="0"/>
                    </a:p>
                  </a:txBody>
                  <a:tcPr marT="34290" marB="34290"/>
                </a:tc>
                <a:tc>
                  <a:txBody>
                    <a:bodyPr/>
                    <a:lstStyle/>
                    <a:p>
                      <a:endParaRPr lang="en-US" sz="1400" dirty="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r>
              <a:tr h="4192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Manage Widgets</a:t>
                      </a:r>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r>
              <a:tr h="293513">
                <a:tc>
                  <a:txBody>
                    <a:bodyPr/>
                    <a:lstStyle/>
                    <a:p>
                      <a:r>
                        <a:rPr lang="en-US" sz="1400" kern="1200" dirty="0" smtClean="0">
                          <a:solidFill>
                            <a:schemeClr val="tx1"/>
                          </a:solidFill>
                          <a:effectLst/>
                          <a:latin typeface="+mn-lt"/>
                          <a:ea typeface="+mn-ea"/>
                          <a:cs typeface="+mn-cs"/>
                        </a:rPr>
                        <a:t>Style Guide </a:t>
                      </a:r>
                      <a:endParaRPr lang="en-US" sz="1400" dirty="0"/>
                    </a:p>
                  </a:txBody>
                  <a:tcPr marT="34290" marB="34290"/>
                </a:tc>
                <a:tc>
                  <a:txBody>
                    <a:bodyPr/>
                    <a:lstStyle/>
                    <a:p>
                      <a:r>
                        <a:rPr lang="en-US" sz="1400" dirty="0" smtClean="0"/>
                        <a:t>x</a:t>
                      </a:r>
                      <a:endParaRPr lang="en-US" sz="1400" dirty="0"/>
                    </a:p>
                  </a:txBody>
                  <a:tcPr marT="34290" marB="34290"/>
                </a:tc>
                <a:tc>
                  <a:txBody>
                    <a:bodyPr/>
                    <a:lstStyle/>
                    <a:p>
                      <a:endParaRPr lang="en-US" sz="1400"/>
                    </a:p>
                  </a:txBody>
                  <a:tcPr marT="34290" marB="34290"/>
                </a:tc>
                <a:tc>
                  <a:txBody>
                    <a:bodyPr/>
                    <a:lstStyle/>
                    <a:p>
                      <a:endParaRPr lang="en-US" sz="1400" dirty="0"/>
                    </a:p>
                  </a:txBody>
                  <a:tcPr marT="34290" marB="34290"/>
                </a:tc>
                <a:tc>
                  <a:txBody>
                    <a:bodyPr/>
                    <a:lstStyle/>
                    <a:p>
                      <a:endParaRPr lang="en-US" sz="1400" dirty="0"/>
                    </a:p>
                  </a:txBody>
                  <a:tcPr marT="34290" marB="34290"/>
                </a:tc>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Responsive  Design</a:t>
                      </a:r>
                    </a:p>
                    <a:p>
                      <a:endParaRPr lang="en-US" sz="1400" dirty="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c>
                  <a:txBody>
                    <a:bodyPr/>
                    <a:lstStyle/>
                    <a:p>
                      <a:endParaRPr lang="en-US" sz="1400" dirty="0"/>
                    </a:p>
                  </a:txBody>
                  <a:tcPr marT="34290" marB="34290"/>
                </a:tc>
                <a:tc>
                  <a:txBody>
                    <a:bodyPr/>
                    <a:lstStyle/>
                    <a:p>
                      <a:r>
                        <a:rPr lang="en-US" sz="1400" dirty="0" smtClean="0"/>
                        <a:t>x</a:t>
                      </a:r>
                      <a:endParaRPr lang="en-US" sz="1400" dirty="0"/>
                    </a:p>
                  </a:txBody>
                  <a:tcPr marT="34290" marB="34290"/>
                </a:tc>
              </a:tr>
              <a:tr h="293513">
                <a:tc>
                  <a:txBody>
                    <a:bodyPr/>
                    <a:lstStyle/>
                    <a:p>
                      <a:r>
                        <a:rPr lang="en-US" sz="1400" dirty="0" smtClean="0"/>
                        <a:t>Free</a:t>
                      </a:r>
                      <a:endParaRPr lang="en-US" sz="1400" dirty="0"/>
                    </a:p>
                  </a:txBody>
                  <a:tcPr marT="34290" marB="34290"/>
                </a:tc>
                <a:tc>
                  <a:txBody>
                    <a:bodyPr/>
                    <a:lstStyle/>
                    <a:p>
                      <a:endParaRPr lang="en-US" sz="1400"/>
                    </a:p>
                  </a:txBody>
                  <a:tcPr marT="34290" marB="34290"/>
                </a:tc>
                <a:tc>
                  <a:txBody>
                    <a:bodyPr/>
                    <a:lstStyle/>
                    <a:p>
                      <a:endParaRPr lang="en-US" sz="1400"/>
                    </a:p>
                  </a:txBody>
                  <a:tcPr marT="34290" marB="34290"/>
                </a:tc>
                <a:tc>
                  <a:txBody>
                    <a:bodyPr/>
                    <a:lstStyle/>
                    <a:p>
                      <a:r>
                        <a:rPr lang="en-US" sz="1400" dirty="0" smtClean="0"/>
                        <a:t>x</a:t>
                      </a:r>
                      <a:endParaRPr lang="en-US" sz="1400" dirty="0"/>
                    </a:p>
                  </a:txBody>
                  <a:tcPr marT="34290" marB="34290"/>
                </a:tc>
                <a:tc>
                  <a:txBody>
                    <a:bodyPr/>
                    <a:lstStyle/>
                    <a:p>
                      <a:r>
                        <a:rPr lang="en-US" sz="1400" dirty="0" smtClean="0"/>
                        <a:t>x</a:t>
                      </a:r>
                      <a:endParaRPr lang="en-US" sz="1400" dirty="0"/>
                    </a:p>
                  </a:txBody>
                  <a:tcPr marT="34290" marB="34290"/>
                </a:tc>
              </a:tr>
              <a:tr h="293513">
                <a:tc>
                  <a:txBody>
                    <a:bodyPr/>
                    <a:lstStyle/>
                    <a:p>
                      <a:r>
                        <a:rPr lang="en-US" sz="1400" dirty="0" smtClean="0"/>
                        <a:t>Description</a:t>
                      </a:r>
                      <a:endParaRPr lang="en-US" sz="1400" dirty="0"/>
                    </a:p>
                  </a:txBody>
                  <a:tcPr marT="34290" marB="34290"/>
                </a:tc>
                <a:tc>
                  <a:txBody>
                    <a:bodyPr/>
                    <a:lstStyle/>
                    <a:p>
                      <a:pPr algn="ctr"/>
                      <a:r>
                        <a:rPr lang="en-US" sz="1400" dirty="0" smtClean="0"/>
                        <a:t>Hybrid</a:t>
                      </a:r>
                      <a:endParaRPr lang="en-US" sz="1400" dirty="0"/>
                    </a:p>
                  </a:txBody>
                  <a:tcPr marT="34290" marB="34290"/>
                </a:tc>
                <a:tc>
                  <a:txBody>
                    <a:bodyPr/>
                    <a:lstStyle/>
                    <a:p>
                      <a:pPr algn="ctr"/>
                      <a:r>
                        <a:rPr lang="en-US" sz="1400" dirty="0" smtClean="0"/>
                        <a:t>Existing </a:t>
                      </a:r>
                      <a:endParaRPr lang="en-US" sz="1400" dirty="0"/>
                    </a:p>
                  </a:txBody>
                  <a:tcPr marT="34290" marB="34290"/>
                </a:tc>
                <a:tc>
                  <a:txBody>
                    <a:bodyPr/>
                    <a:lstStyle/>
                    <a:p>
                      <a:pPr algn="ctr"/>
                      <a:r>
                        <a:rPr lang="en-US" sz="1400" dirty="0" smtClean="0"/>
                        <a:t>Tutorial</a:t>
                      </a:r>
                      <a:endParaRPr lang="en-US" sz="1400" dirty="0"/>
                    </a:p>
                  </a:txBody>
                  <a:tcPr marT="34290" marB="34290"/>
                </a:tc>
                <a:tc>
                  <a:txBody>
                    <a:bodyPr/>
                    <a:lstStyle/>
                    <a:p>
                      <a:r>
                        <a:rPr lang="en-US" sz="1400" dirty="0" smtClean="0"/>
                        <a:t>Themed</a:t>
                      </a:r>
                      <a:endParaRPr lang="en-US" sz="1400" dirty="0"/>
                    </a:p>
                  </a:txBody>
                  <a:tcPr marT="34290" marB="34290"/>
                </a:tc>
              </a:tr>
            </a:tbl>
          </a:graphicData>
        </a:graphic>
      </p:graphicFrame>
    </p:spTree>
    <p:extLst>
      <p:ext uri="{BB962C8B-B14F-4D97-AF65-F5344CB8AC3E}">
        <p14:creationId xmlns:p14="http://schemas.microsoft.com/office/powerpoint/2010/main" val="1730592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Dashboard Widgets </a:t>
            </a:r>
            <a:br>
              <a:rPr lang="en-US" dirty="0" smtClean="0"/>
            </a:br>
            <a:r>
              <a:rPr lang="en-US" sz="2000" dirty="0" smtClean="0"/>
              <a:t>(individual widget containers)</a:t>
            </a:r>
            <a:endParaRPr lang="en-US" sz="2000" dirty="0"/>
          </a:p>
        </p:txBody>
      </p:sp>
      <p:sp>
        <p:nvSpPr>
          <p:cNvPr id="3" name="Content Placeholder 2"/>
          <p:cNvSpPr>
            <a:spLocks noGrp="1"/>
          </p:cNvSpPr>
          <p:nvPr>
            <p:ph idx="1"/>
          </p:nvPr>
        </p:nvSpPr>
        <p:spPr/>
        <p:txBody>
          <a:bodyPr/>
          <a:lstStyle/>
          <a:p>
            <a:pPr marL="0" indent="0">
              <a:buNone/>
            </a:pPr>
            <a:r>
              <a:rPr lang="en-US" dirty="0" smtClean="0"/>
              <a:t>Purpose: </a:t>
            </a:r>
          </a:p>
          <a:p>
            <a:pPr marL="400050" lvl="1" indent="0">
              <a:buNone/>
            </a:pPr>
            <a:r>
              <a:rPr lang="en-US" dirty="0" smtClean="0"/>
              <a:t>       </a:t>
            </a:r>
            <a:br>
              <a:rPr lang="en-US" dirty="0" smtClean="0"/>
            </a:br>
            <a:r>
              <a:rPr lang="en-US" dirty="0" smtClean="0"/>
              <a:t>“House” the individual widgets (these are the containers that we populate with things like the alerts).</a:t>
            </a:r>
          </a:p>
        </p:txBody>
      </p:sp>
    </p:spTree>
    <p:extLst>
      <p:ext uri="{BB962C8B-B14F-4D97-AF65-F5344CB8AC3E}">
        <p14:creationId xmlns:p14="http://schemas.microsoft.com/office/powerpoint/2010/main" val="4079901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mtClean="0"/>
              <a:t>Dashboard Widget Requirements:</a:t>
            </a:r>
            <a:endParaRPr lang="en-US" dirty="0"/>
          </a:p>
        </p:txBody>
      </p:sp>
      <p:sp>
        <p:nvSpPr>
          <p:cNvPr id="3" name="Content Placeholder 2"/>
          <p:cNvSpPr>
            <a:spLocks noGrp="1"/>
          </p:cNvSpPr>
          <p:nvPr>
            <p:ph idx="1"/>
          </p:nvPr>
        </p:nvSpPr>
        <p:spPr>
          <a:xfrm>
            <a:off x="304800" y="914400"/>
            <a:ext cx="8686800" cy="3886200"/>
          </a:xfrm>
        </p:spPr>
        <p:txBody>
          <a:bodyPr>
            <a:noAutofit/>
          </a:bodyPr>
          <a:lstStyle/>
          <a:p>
            <a:pPr lvl="0"/>
            <a:r>
              <a:rPr lang="en-US" sz="1800" dirty="0" smtClean="0"/>
              <a:t>Drag/drop functionality</a:t>
            </a:r>
          </a:p>
          <a:p>
            <a:pPr lvl="0"/>
            <a:r>
              <a:rPr lang="en-US" sz="1800" dirty="0" smtClean="0"/>
              <a:t>Responsive design</a:t>
            </a:r>
          </a:p>
          <a:p>
            <a:pPr lvl="0"/>
            <a:r>
              <a:rPr lang="en-US" sz="1800" dirty="0" smtClean="0"/>
              <a:t>Ability to collapse widget to title bar</a:t>
            </a:r>
          </a:p>
          <a:p>
            <a:pPr lvl="0"/>
            <a:r>
              <a:rPr lang="en-US" sz="1800" dirty="0" smtClean="0"/>
              <a:t>Ability to add menu items (such as cog for Edit Settings and X to close) to title bar</a:t>
            </a:r>
          </a:p>
          <a:p>
            <a:pPr lvl="0"/>
            <a:r>
              <a:rPr lang="en-US" sz="1800" dirty="0" smtClean="0"/>
              <a:t>Resizing based on height of contents; location ( 1/3-2/3 or 1/4-3/4 page split)</a:t>
            </a:r>
          </a:p>
          <a:p>
            <a:pPr lvl="0"/>
            <a:r>
              <a:rPr lang="en-US" sz="1800" dirty="0" smtClean="0"/>
              <a:t>Resizable within space (drag lower right corner to expand vertically)</a:t>
            </a:r>
          </a:p>
          <a:p>
            <a:pPr lvl="0"/>
            <a:r>
              <a:rPr lang="en-US" sz="1800" dirty="0" smtClean="0"/>
              <a:t>Widgets will need to accommodate things like dynamic tables, calendars, etc.</a:t>
            </a:r>
          </a:p>
          <a:p>
            <a:pPr lvl="0"/>
            <a:r>
              <a:rPr lang="en-US" sz="1800" dirty="0" smtClean="0"/>
              <a:t>Style Guide Compliance</a:t>
            </a:r>
          </a:p>
          <a:p>
            <a:pPr lvl="0"/>
            <a:r>
              <a:rPr lang="en-US" sz="1800" dirty="0" smtClean="0"/>
              <a:t>Font – color, size, type</a:t>
            </a:r>
          </a:p>
          <a:p>
            <a:pPr lvl="0"/>
            <a:r>
              <a:rPr lang="en-US" sz="1800" dirty="0" smtClean="0"/>
              <a:t>Colors – background, foreground, text, buttons</a:t>
            </a:r>
          </a:p>
          <a:p>
            <a:pPr lvl="0"/>
            <a:r>
              <a:rPr lang="en-US" sz="1800" dirty="0" smtClean="0"/>
              <a:t>Buttons – color, size, type, behavior</a:t>
            </a:r>
          </a:p>
          <a:p>
            <a:pPr lvl="0"/>
            <a:r>
              <a:rPr lang="en-US" sz="1800" dirty="0" smtClean="0"/>
              <a:t>Icons</a:t>
            </a:r>
          </a:p>
        </p:txBody>
      </p:sp>
    </p:spTree>
    <p:extLst>
      <p:ext uri="{BB962C8B-B14F-4D97-AF65-F5344CB8AC3E}">
        <p14:creationId xmlns:p14="http://schemas.microsoft.com/office/powerpoint/2010/main" val="1406930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36972"/>
          </a:xfrm>
        </p:spPr>
        <p:txBody>
          <a:bodyPr>
            <a:normAutofit fontScale="90000"/>
          </a:bodyPr>
          <a:lstStyle/>
          <a:p>
            <a:r>
              <a:rPr lang="en-US" dirty="0" smtClean="0"/>
              <a:t>Civic Actions Tutorial </a:t>
            </a:r>
            <a:br>
              <a:rPr lang="en-US" dirty="0" smtClean="0"/>
            </a:br>
            <a:r>
              <a:rPr lang="en-US" sz="2700" dirty="0" smtClean="0"/>
              <a:t>(Starting point for in house app)</a:t>
            </a:r>
          </a:p>
        </p:txBody>
      </p:sp>
      <p:sp>
        <p:nvSpPr>
          <p:cNvPr id="3" name="Content Placeholder 2"/>
          <p:cNvSpPr>
            <a:spLocks noGrp="1"/>
          </p:cNvSpPr>
          <p:nvPr>
            <p:ph idx="1"/>
          </p:nvPr>
        </p:nvSpPr>
        <p:spPr/>
        <p:txBody>
          <a:bodyPr/>
          <a:lstStyle/>
          <a:p>
            <a:endParaRPr lang="en-US" smtClean="0"/>
          </a:p>
          <a:p>
            <a:endParaRPr lang="en-US" dirty="0"/>
          </a:p>
        </p:txBody>
      </p:sp>
      <p:pic>
        <p:nvPicPr>
          <p:cNvPr id="1026"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85850"/>
            <a:ext cx="7493548"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742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7593</TotalTime>
  <Words>1077</Words>
  <Application>Microsoft Office PowerPoint</Application>
  <PresentationFormat>On-screen Show (16:9)</PresentationFormat>
  <Paragraphs>252</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UI Patterns not provided by  Twitter Bootstrap</vt:lpstr>
      <vt:lpstr>UI Patterns defined here</vt:lpstr>
      <vt:lpstr>UI Patterns not provided by TBS</vt:lpstr>
      <vt:lpstr>Dashboard (container)</vt:lpstr>
      <vt:lpstr>Container Requirements</vt:lpstr>
      <vt:lpstr>Container Requirements</vt:lpstr>
      <vt:lpstr>Dashboard Widgets  (individual widget containers)</vt:lpstr>
      <vt:lpstr>Dashboard Widget Requirements:</vt:lpstr>
      <vt:lpstr>Civic Actions Tutorial  (Starting point for in house app)</vt:lpstr>
      <vt:lpstr>Paltera tutorial  </vt:lpstr>
      <vt:lpstr>Perfectum Dashboard – $$ (Twitter Bootstrap Themed)</vt:lpstr>
      <vt:lpstr>Suggested Solution</vt:lpstr>
      <vt:lpstr>Data Table</vt:lpstr>
      <vt:lpstr>Datatable (dynamic)</vt:lpstr>
      <vt:lpstr>Functional Requirements</vt:lpstr>
      <vt:lpstr>Tabular Data UI Requirements</vt:lpstr>
      <vt:lpstr>Datatable (“normal”) Requirements</vt:lpstr>
      <vt:lpstr>Tablular Data</vt:lpstr>
      <vt:lpstr>Datatable</vt:lpstr>
      <vt:lpstr>Datatable</vt:lpstr>
      <vt:lpstr>Datatable</vt:lpstr>
      <vt:lpstr>HandsonTable</vt:lpstr>
      <vt:lpstr>Slick Grid</vt:lpstr>
      <vt:lpstr>TableSorter</vt:lpstr>
      <vt:lpstr>Flex Grid</vt:lpstr>
      <vt:lpstr>Recommendation</vt:lpstr>
      <vt:lpstr>Reference</vt:lpstr>
      <vt:lpstr>Pick List</vt:lpstr>
      <vt:lpstr>Requirements</vt:lpstr>
      <vt:lpstr>Pick List Requirements</vt:lpstr>
      <vt:lpstr>Pick List</vt:lpstr>
      <vt:lpstr>Pick List Reference</vt:lpstr>
      <vt:lpstr>Pick List Recommenation</vt:lpstr>
    </vt:vector>
  </TitlesOfParts>
  <Company>triVIN,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to accommodate at least desktop and tablet sizes</dc:title>
  <dc:creator>Thomas Ghoreyeb</dc:creator>
  <cp:lastModifiedBy>Thomas Ghoreyeb</cp:lastModifiedBy>
  <cp:revision>57</cp:revision>
  <dcterms:created xsi:type="dcterms:W3CDTF">2013-10-04T13:35:05Z</dcterms:created>
  <dcterms:modified xsi:type="dcterms:W3CDTF">2013-12-17T14:21:49Z</dcterms:modified>
</cp:coreProperties>
</file>