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88bf1c158_0_2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88bf1c15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88bf1c15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88bf1c15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88bf1c15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88bf1c15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wanted to work on Medical Imaging conferences.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88bf1c158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88bf1c1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88bf1c15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88bf1c15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Note that paper datasets (i.e. self-citations)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PhysioNet is a data repository housing several of the datasets mentioned within CHIL-MLDM. Even so, it was often jointly cited with the MIMIC-III dataset and other related datasets.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88bf1c15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88bf1c15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Pycox has over 500 stars on GitHub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88bf1c15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88bf1c15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88bf1c15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88bf1c15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88bf1c15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88bf1c15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institutional or corporate-controlled databases are private, typically made available upon request.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88bf1c15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88bf1c15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88bf1c15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88bf1c15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88bf1c15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88bf1c15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88bf1c15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88bf1c15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88bf1c15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88bf1c15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88bf1c1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88bf1c1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high-quality data has always been necessary for decent results.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Impact factor and ranking citation.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88bf1c15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88bf1c15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88bf1c15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88bf1c15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88bf1c1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88bf1c1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88bf1c15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88bf1c15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88bf1c158_0_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88bf1c15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88bf1c158_0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88bf1c15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02425"/>
            <a:ext cx="8118600" cy="17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Towards Understanding The Hidden Popularity of Machine Learning Datasets</a:t>
            </a:r>
            <a:endParaRPr sz="3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Ahmet Akkoc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Dataset Mentions: Project Workflow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6</a:t>
            </a:r>
            <a:r>
              <a:rPr lang="en" sz="1600"/>
              <a:t>) Follow up with manual annotation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Assign dataset identifiers for unique datasets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Merge redundant footnotes and links.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footnotes in the body, correct in processed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if dataset is actually accessible through the reference.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Fixing parsing errors.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7) Obtain the final dataset. I named my own dataset… 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0" y="1171602"/>
            <a:ext cx="4436774" cy="304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7437900" y="1584700"/>
            <a:ext cx="1394400" cy="211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90250" y="526350"/>
            <a:ext cx="8311800" cy="19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CHIL-MLDM: Machine Learning Dataset Mentions in CHIL 2022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2714725"/>
            <a:ext cx="7278575" cy="24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275" y="3355225"/>
            <a:ext cx="1733950" cy="1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CHIL?</a:t>
            </a:r>
            <a:endParaRPr/>
          </a:p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832400" y="1171675"/>
            <a:ext cx="3999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Conference on Health, Inference, and Learning</a:t>
            </a:r>
            <a:r>
              <a:rPr lang="en"/>
              <a:t> (CHIL) reviewers are especially careful with organization. Open Access is encouraged.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832400" y="4028875"/>
            <a:ext cx="3999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Keramati, R., Gottesman, O., Celi, L.A., Doshi-Velez, F. &amp;amp; Brunskill, E.. (2022). </a:t>
            </a:r>
            <a:r>
              <a:rPr b="1" lang="en" sz="800"/>
              <a:t>Identification of Subgroups With Similar Benefits in Off-Policy Policy Evaluation</a:t>
            </a:r>
            <a:r>
              <a:rPr lang="en" sz="800"/>
              <a:t>. </a:t>
            </a:r>
            <a:r>
              <a:rPr i="1" lang="en" sz="800"/>
              <a:t>Proceedings of the Conference on Health, Inference, and Learning</a:t>
            </a:r>
            <a:r>
              <a:rPr lang="en" sz="800"/>
              <a:t>, in </a:t>
            </a:r>
            <a:r>
              <a:rPr i="1" lang="en" sz="800"/>
              <a:t>Proceedings of Machine Learning Research</a:t>
            </a:r>
            <a:r>
              <a:rPr lang="en" sz="800"/>
              <a:t> 174:397-410 Available from https://proceedings.mlr.press/v174/keramati22a.html.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74" y="1892600"/>
            <a:ext cx="1276801" cy="255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223825" y="1171675"/>
            <a:ext cx="41925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Figures can make references difficult for people to read, let alone machines. Example from MIDL ‘21: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11700" y="4145050"/>
            <a:ext cx="3999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/>
              <a:t>Lalit, M., Tomancak, P. &amp;; Jug, F.. (2021). </a:t>
            </a:r>
            <a:r>
              <a:rPr b="1" lang="en" sz="800"/>
              <a:t>Embedding-based Instance Segmentation in Microscopy</a:t>
            </a:r>
            <a:r>
              <a:rPr lang="en" sz="800"/>
              <a:t>. </a:t>
            </a:r>
            <a:r>
              <a:rPr i="1" lang="en" sz="800"/>
              <a:t>Proceedings of the Fourth Conference on Medical Imaging with Deep Learning</a:t>
            </a:r>
            <a:r>
              <a:rPr lang="en" sz="800"/>
              <a:t>, in </a:t>
            </a:r>
            <a:r>
              <a:rPr i="1" lang="en" sz="800"/>
              <a:t>Proceedings of Machine Learning Research</a:t>
            </a:r>
            <a:r>
              <a:rPr lang="en" sz="800"/>
              <a:t> 143:399-415 Available from https://proceedings.mlr.press/v143/lalit21a.html.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25" y="2284675"/>
            <a:ext cx="4405213" cy="15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Bibliometric Exclusion</a:t>
            </a:r>
            <a:br>
              <a:rPr lang="en"/>
            </a:br>
            <a:r>
              <a:rPr lang="en"/>
              <a:t>in CHIL 2022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Accessibility of Mentioned Work in CHIL 2022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Bibliometric Exclusion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71600"/>
            <a:ext cx="4152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 used dataset to receive citation tracking, it must be included in the </a:t>
            </a:r>
            <a:r>
              <a:rPr lang="en" sz="1600"/>
              <a:t>bibliography</a:t>
            </a:r>
            <a:r>
              <a:rPr lang="en" sz="1600"/>
              <a:t>. But not all are…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CHIL 2022, I identified </a:t>
            </a:r>
            <a:r>
              <a:rPr lang="en" sz="1600"/>
              <a:t>N = 31 data sources (datasets and data syntehesizers)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23 (≈ 74%) of the datasets received at least one inline citation.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MIMIC-III dataset and the PhysioNet repository stand out. </a:t>
            </a:r>
            <a:endParaRPr sz="16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357937"/>
            <a:ext cx="4244450" cy="30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lang="en"/>
              <a:t>Bibliometric</a:t>
            </a:r>
            <a:r>
              <a:rPr lang="en"/>
              <a:t> Exclusion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71600"/>
            <a:ext cx="4152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remaining 8 (≈ 26%) of the datasets are never cited in-text. So these are invisible to trackers.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 </a:t>
            </a:r>
            <a:r>
              <a:rPr i="1" lang="en" sz="1600"/>
              <a:t>pycox</a:t>
            </a:r>
            <a:r>
              <a:rPr lang="en" sz="1600"/>
              <a:t>, a package containing datasets and data synthesizers for survival analysis, is always mentioned as a footnote.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 datasets are mentioned as URLs in the body of the text, 2 datasets are only mentioned as a footnote, and 2 private datasets are completely excluded, only being alluded to and never named.</a:t>
            </a:r>
            <a:endParaRPr sz="16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357937"/>
            <a:ext cx="4244450" cy="302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Dataset </a:t>
            </a:r>
            <a:r>
              <a:rPr lang="en"/>
              <a:t>Accessibility</a:t>
            </a:r>
            <a:r>
              <a:rPr lang="en"/>
              <a:t> (Availability)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Link/Footnote mentions are also interesting to look at.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Datasets reside in different corners of the web.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datasets in CHIL-MLDM, they are most often hosted on GitHub or the aforementioned PhysioNet.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With </a:t>
            </a:r>
            <a:r>
              <a:rPr lang="en" sz="1600"/>
              <a:t>PhysioNet also receiving</a:t>
            </a:r>
            <a:br>
              <a:rPr lang="en" sz="1600"/>
            </a:br>
            <a:r>
              <a:rPr lang="en" sz="1600"/>
              <a:t>explicit inline mentions.</a:t>
            </a:r>
            <a:endParaRPr sz="16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103" y="2324737"/>
            <a:ext cx="3563524" cy="25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Dataset Accessibility (Availability)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majority of </a:t>
            </a:r>
            <a:r>
              <a:rPr b="1" lang="en" sz="1600"/>
              <a:t>all</a:t>
            </a:r>
            <a:r>
              <a:rPr lang="en" sz="1600"/>
              <a:t> mentions (53/66 ≈ 80%) point to open resources.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either open-access bibliography,</a:t>
            </a:r>
            <a:br>
              <a:rPr lang="en" sz="1600"/>
            </a:br>
            <a:r>
              <a:rPr lang="en" sz="1600"/>
              <a:t>publications open for reading, or URLs pointing </a:t>
            </a:r>
            <a:br>
              <a:rPr lang="en" sz="1600"/>
            </a:br>
            <a:r>
              <a:rPr lang="en" sz="1600"/>
              <a:t>to open-source code.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CHIL 2022, all publications associated with</a:t>
            </a:r>
            <a:br>
              <a:rPr lang="en" sz="1600"/>
            </a:br>
            <a:r>
              <a:rPr lang="en" sz="1600"/>
              <a:t>a dataset mention were open-access, therefore</a:t>
            </a:r>
            <a:br>
              <a:rPr lang="en" sz="1600"/>
            </a:br>
            <a:r>
              <a:rPr lang="en" sz="1600"/>
              <a:t>an inline citation annotated as “private”</a:t>
            </a:r>
            <a:br>
              <a:rPr lang="en" sz="1600"/>
            </a:br>
            <a:r>
              <a:rPr lang="en" sz="1600"/>
              <a:t>means that the associated dataset was private.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should be restated that CHIL </a:t>
            </a:r>
            <a:br>
              <a:rPr lang="en" sz="1600"/>
            </a:br>
            <a:r>
              <a:rPr lang="en" sz="1600"/>
              <a:t>is an open-access conference as-is.</a:t>
            </a:r>
            <a:endParaRPr sz="16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75" y="1951050"/>
            <a:ext cx="3701126" cy="3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Dataset Accessibility (Availability)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058225"/>
            <a:ext cx="5076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Among the paper datasets themselves: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has been 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has had its link broken</a:t>
            </a:r>
            <a:br>
              <a:rPr lang="en"/>
            </a:br>
            <a:r>
              <a:rPr lang="en"/>
              <a:t>(i.e. it is no longer available at the given address)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datasets were created privately for the sole purpose of a study in cooperation with the Massachusetts General Hospital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private datasets were used in previous studies and the reader is referred to the authors of those studies (through citation) if they so wish to obtain said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Finally, 1 private dataset has an online request form which the reader is referred to, namely Temple University’s EEG Corpora resource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75" y="1951050"/>
            <a:ext cx="3701126" cy="3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from data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Datasets and open-resources in </a:t>
            </a:r>
            <a:r>
              <a:rPr lang="en" sz="1600"/>
              <a:t>medical </a:t>
            </a:r>
            <a:r>
              <a:rPr lang="en" sz="1600"/>
              <a:t>imaging are very diverse.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addition to static images, data synthesizers and pre-trained models are also important. </a:t>
            </a:r>
            <a:r>
              <a:rPr lang="en" sz="1600"/>
              <a:t>Maybe</a:t>
            </a:r>
            <a:r>
              <a:rPr lang="en" sz="1600"/>
              <a:t> </a:t>
            </a:r>
            <a:r>
              <a:rPr lang="en" sz="1600" u="sng"/>
              <a:t>datasource </a:t>
            </a:r>
            <a:r>
              <a:rPr lang="en" sz="1600"/>
              <a:t>is a better term.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in 4 datasources </a:t>
            </a:r>
            <a:r>
              <a:rPr b="1" lang="en" sz="1600"/>
              <a:t>do</a:t>
            </a:r>
            <a:r>
              <a:rPr lang="en" sz="1600"/>
              <a:t> face bibliographic underrepresentation, in CHIL ‘22.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Meanwhile, the PhysioNet repository </a:t>
            </a:r>
            <a:r>
              <a:rPr lang="en" sz="1600"/>
              <a:t>as a host to notable datasets such as MIMIC-III, </a:t>
            </a:r>
            <a:r>
              <a:rPr lang="en" sz="1600"/>
              <a:t>is over-represented thanks to a referable publication.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in 5 </a:t>
            </a:r>
            <a:r>
              <a:rPr i="1" lang="en" sz="1600"/>
              <a:t>dataset</a:t>
            </a:r>
            <a:r>
              <a:rPr lang="en" sz="1600"/>
              <a:t> </a:t>
            </a:r>
            <a:r>
              <a:rPr i="1" lang="en" sz="1600"/>
              <a:t>mentions</a:t>
            </a:r>
            <a:r>
              <a:rPr lang="en" sz="1600"/>
              <a:t> are not </a:t>
            </a:r>
            <a:r>
              <a:rPr lang="en" sz="1600"/>
              <a:t>publicly</a:t>
            </a:r>
            <a:r>
              <a:rPr lang="en" sz="1600"/>
              <a:t> </a:t>
            </a:r>
            <a:r>
              <a:rPr lang="en" sz="1600"/>
              <a:t>available, in CHIL ‘22</a:t>
            </a:r>
            <a:r>
              <a:rPr lang="en" sz="1600"/>
              <a:t>. </a:t>
            </a:r>
            <a:r>
              <a:rPr lang="en" sz="1600"/>
              <a:t>Many are institutional.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some data are offered upon request, which is good for </a:t>
            </a:r>
            <a:r>
              <a:rPr lang="en" sz="1600"/>
              <a:t>reproducibility.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761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Icebreaker: What does your citation count mean </a:t>
            </a:r>
            <a:r>
              <a:rPr lang="en" u="sng"/>
              <a:t>to you</a:t>
            </a:r>
            <a:r>
              <a:rPr lang="en"/>
              <a:t>? (Don’t answer!)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for us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Citation Styles need to become more web-inclusive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Engineering-oriented conferences use IEEE/Chicago Styles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AMA in more medical-tradition journals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However, A</a:t>
            </a:r>
            <a:r>
              <a:rPr lang="en" sz="1600"/>
              <a:t>P</a:t>
            </a:r>
            <a:r>
              <a:rPr lang="en" sz="1600"/>
              <a:t>A 7th Edition already supports more ways to cite websites and social media.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authors, it is good to make our work as </a:t>
            </a:r>
            <a:r>
              <a:rPr i="1" lang="en" sz="1600"/>
              <a:t>open</a:t>
            </a:r>
            <a:r>
              <a:rPr lang="en" sz="1600"/>
              <a:t> (as possible)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we should strive to list our dependencies in an organized manner. Both for human and machine readability.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work alone made me realise how difficult it is, even for a human, to label dataset mentions properly.</a:t>
            </a:r>
            <a:endParaRPr sz="16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843" y="3730850"/>
            <a:ext cx="719450" cy="11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Academic Research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Academia research is disseminated and shared in the form of lectures, books, conferences and journals.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Citation tracking and analysis is used to rank publications.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(ML) is a key part of research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ML datasets are an essential component of ML.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many datasets are often published in less formal and non-academic settings.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Web-first.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makes it hard to cite/track citations on ML datasets.</a:t>
            </a:r>
            <a:endParaRPr b="1" sz="1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750" y="2961125"/>
            <a:ext cx="1830500" cy="17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find a way to assess the popularity of ML datasets through </a:t>
            </a:r>
            <a:r>
              <a:rPr b="1" i="1" lang="en" u="sng"/>
              <a:t>dataset</a:t>
            </a:r>
            <a:r>
              <a:rPr i="1" lang="en"/>
              <a:t> </a:t>
            </a:r>
            <a:r>
              <a:rPr b="1" i="1" lang="en" u="sng"/>
              <a:t>mentions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dataset?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dataset is a file meant</a:t>
            </a:r>
            <a:r>
              <a:rPr lang="en" sz="1600"/>
              <a:t> for sharing data (tabular, imaging etc.) for statistical analysis or machine learning. </a:t>
            </a:r>
            <a:r>
              <a:rPr b="1" lang="en" sz="1600"/>
              <a:t>In this work I focus on Medical ML, where I first noticed that this is a big issue.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one extension I make is to include data synthesizers in addition to static datasets.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synthesizers are code-snippets or libraries that are able to generate new data at run-time. While they might not be “sets” by the mathematical definition, data synthesizers do build datasets and two datasets generated by the same synthesizer may be considered sufficiently related.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Besides datasets, it should be noted that there are other openly available resources used in research, such as pre-trained machine learning models.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 do not focus on these.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ention: citations and unusual references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mentions are citations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dataset mentions are cited properly. Those mentions which are being published as part of a paper cannot be referred to outside of a URL.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71675"/>
            <a:ext cx="3999900" cy="1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mentions are only </a:t>
            </a:r>
            <a:r>
              <a:rPr lang="en"/>
              <a:t>footnotes</a:t>
            </a:r>
            <a:r>
              <a:rPr lang="en"/>
              <a:t>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789438"/>
            <a:ext cx="3999900" cy="216167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4028875"/>
            <a:ext cx="3999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Nguyen, C., Huynh, M.T., Tran, M.Q., Nguyen, N.H., Jain, M., Ngo, V.D., Vo, T.D., Bui, T. &amp;; Truong, S.Q.H.. (2021). </a:t>
            </a:r>
            <a:r>
              <a:rPr b="1" lang="en" sz="800"/>
              <a:t>GOAL: Gist-set Online Active Learning for Efficient Chest X-ray Image Annotation.</a:t>
            </a:r>
            <a:r>
              <a:rPr lang="en" sz="800"/>
              <a:t> Proceedings of the Fourth Conference on Medical Imaging with Deep Learning, in Proceedings of Machine Learning Research 143:545-553 Available from https://proceedings.mlr.press/v143/nguyen21a.html.</a:t>
            </a:r>
            <a:endParaRPr sz="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62"/>
            <a:ext cx="3999900" cy="99757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11700" y="4136000"/>
            <a:ext cx="39999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Raghu, A., Shanmugam, D., Pomerantsev, E., Guttag, J. &amp;; Stultz, C.M.. (2022). </a:t>
            </a:r>
            <a:r>
              <a:rPr b="1" lang="en" sz="800"/>
              <a:t>Data Augmentation for Electrocardiograms.</a:t>
            </a:r>
            <a:r>
              <a:rPr lang="en" sz="800"/>
              <a:t> Proceedings of the Conference on Health, Inference, and Learning, in Proceedings of Machine Learning Research 174:282-310 Available from https://proceedings.mlr.press/v174/raghu22a.html.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Dataset Mentions: </a:t>
            </a:r>
            <a:r>
              <a:rPr lang="en"/>
              <a:t>Project Workflow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1) Determine target venues to search for dataset mentions.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2) Collect PDF Sources from Online Proceedings. Namely, I wrote my code around Proceedings of Machine Learning Research (PMLR)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3) Use a pdf processor to extract raw text from the collected papers. </a:t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0" y="1171602"/>
            <a:ext cx="4436774" cy="304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4563950" y="1240600"/>
            <a:ext cx="2173200" cy="24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Dataset Mentions: Project Workflow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4) In many research papers there is a dedicated section for datasets which were used. This snippet of the text can be used to query</a:t>
            </a:r>
            <a:r>
              <a:rPr i="1" lang="en" sz="1600"/>
              <a:t> dataset mentions </a:t>
            </a:r>
            <a:r>
              <a:rPr lang="en" sz="1600"/>
              <a:t>quicker.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5) Within the Dataset Section of a paper, I use regular expressions to extract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 of mention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Citation/</a:t>
            </a:r>
            <a:r>
              <a:rPr lang="en" sz="1600"/>
              <a:t>Link/</a:t>
            </a:r>
            <a:r>
              <a:rPr lang="en" sz="1600"/>
              <a:t>Footnote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Sorting by</a:t>
            </a:r>
            <a:r>
              <a:rPr lang="en" sz="1600"/>
              <a:t>: </a:t>
            </a:r>
            <a:r>
              <a:rPr lang="en" sz="1600"/>
              <a:t>Source </a:t>
            </a:r>
            <a:r>
              <a:rPr lang="en" sz="1600"/>
              <a:t>Venue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Mentioning Paper</a:t>
            </a:r>
            <a:endParaRPr sz="16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0" y="1171602"/>
            <a:ext cx="4436774" cy="304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6040000" y="1575650"/>
            <a:ext cx="1394400" cy="2118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