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3"/>
  </p:notesMasterIdLst>
  <p:sldIdLst>
    <p:sldId id="256" r:id="rId2"/>
    <p:sldId id="275" r:id="rId3"/>
    <p:sldId id="265" r:id="rId4"/>
    <p:sldId id="257" r:id="rId5"/>
    <p:sldId id="258" r:id="rId6"/>
    <p:sldId id="259" r:id="rId7"/>
    <p:sldId id="260" r:id="rId8"/>
    <p:sldId id="261" r:id="rId9"/>
    <p:sldId id="262" r:id="rId10"/>
    <p:sldId id="263" r:id="rId11"/>
    <p:sldId id="276" r:id="rId12"/>
    <p:sldId id="266" r:id="rId13"/>
    <p:sldId id="267" r:id="rId14"/>
    <p:sldId id="268" r:id="rId15"/>
    <p:sldId id="271" r:id="rId16"/>
    <p:sldId id="280" r:id="rId17"/>
    <p:sldId id="269" r:id="rId18"/>
    <p:sldId id="270" r:id="rId19"/>
    <p:sldId id="278" r:id="rId20"/>
    <p:sldId id="27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80"/>
    <p:restoredTop sz="65170"/>
  </p:normalViewPr>
  <p:slideViewPr>
    <p:cSldViewPr snapToGrid="0" snapToObjects="1">
      <p:cViewPr varScale="1">
        <p:scale>
          <a:sx n="81" d="100"/>
          <a:sy n="81" d="100"/>
        </p:scale>
        <p:origin x="1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873E7-EEBB-3F4E-896C-07C797B2D55D}"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C50C2-53DE-1444-B2B2-79242079CFAD}" type="slidenum">
              <a:rPr lang="en-US" smtClean="0"/>
              <a:t>‹#›</a:t>
            </a:fld>
            <a:endParaRPr lang="en-US"/>
          </a:p>
        </p:txBody>
      </p:sp>
    </p:spTree>
    <p:extLst>
      <p:ext uri="{BB962C8B-B14F-4D97-AF65-F5344CB8AC3E}">
        <p14:creationId xmlns:p14="http://schemas.microsoft.com/office/powerpoint/2010/main" val="1576849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Computers can interact with us in many different ways, such as through a keyboard and mouse, touch screen interfaces, or using speech recognition systems. While touch and voice interfaces are becoming more commonplace, most interaction is still done using traditional screens, mice, touchpads and keyboards.</a:t>
            </a:r>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4</a:t>
            </a:fld>
            <a:endParaRPr lang="en-US"/>
          </a:p>
        </p:txBody>
      </p:sp>
    </p:spTree>
    <p:extLst>
      <p:ext uri="{BB962C8B-B14F-4D97-AF65-F5344CB8AC3E}">
        <p14:creationId xmlns:p14="http://schemas.microsoft.com/office/powerpoint/2010/main" val="39444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21</a:t>
            </a:fld>
            <a:endParaRPr lang="en-US"/>
          </a:p>
        </p:txBody>
      </p:sp>
    </p:spTree>
    <p:extLst>
      <p:ext uri="{BB962C8B-B14F-4D97-AF65-F5344CB8AC3E}">
        <p14:creationId xmlns:p14="http://schemas.microsoft.com/office/powerpoint/2010/main" val="323271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give instructions (to run a program, to copy a file, to create a new folder/directory) with the convenience of a few mouse clicks. This way of interacting with a computer is intuitive and very easy to learn. But this way of giving instructions to a computer scales very poorly if we are to give a large stream of instructions even if they are similar or identical. For example if we have to copy the third line of each of a thousand text files stored in thousand different directories and paste it into a single file line by line. Using the traditional GUI approach of clicks will take several hours to do this.</a:t>
            </a:r>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5</a:t>
            </a:fld>
            <a:endParaRPr lang="en-US"/>
          </a:p>
        </p:txBody>
      </p:sp>
    </p:spTree>
    <p:extLst>
      <p:ext uri="{BB962C8B-B14F-4D97-AF65-F5344CB8AC3E}">
        <p14:creationId xmlns:p14="http://schemas.microsoft.com/office/powerpoint/2010/main" val="412782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It can take a single instruction and repeat it as is or with some modification as many times as we want. The task in the example above can be accomplished in a few minutes at most.</a:t>
            </a:r>
          </a:p>
          <a:p>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6</a:t>
            </a:fld>
            <a:endParaRPr lang="en-US"/>
          </a:p>
        </p:txBody>
      </p:sp>
    </p:spTree>
    <p:extLst>
      <p:ext uri="{BB962C8B-B14F-4D97-AF65-F5344CB8AC3E}">
        <p14:creationId xmlns:p14="http://schemas.microsoft.com/office/powerpoint/2010/main" val="117206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Those programs can be as complicated as climate modeling software and as simple as a program that creates a new directory.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simple programs which are used to perform stand alone tasks are usually referred to as commands. The most popular Unix shell is Bash, (the Bourne Again </a:t>
            </a:r>
            <a:r>
              <a:rPr lang="en-US" sz="1200" b="0" i="0" kern="1200" dirty="0" err="1">
                <a:solidFill>
                  <a:schemeClr val="tx1"/>
                </a:solidFill>
                <a:effectLst/>
                <a:latin typeface="+mn-lt"/>
                <a:ea typeface="+mn-ea"/>
                <a:cs typeface="+mn-cs"/>
              </a:rPr>
              <a:t>SHell</a:t>
            </a:r>
            <a:r>
              <a:rPr lang="en-US" sz="1200" b="0" i="0" kern="1200" dirty="0">
                <a:solidFill>
                  <a:schemeClr val="tx1"/>
                </a:solidFill>
                <a:effectLst/>
                <a:latin typeface="+mn-lt"/>
                <a:ea typeface="+mn-ea"/>
                <a:cs typeface="+mn-cs"/>
              </a:rPr>
              <a:t> — so-called because it’s derived from a shell written by Stephen Bourne).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Bash is the default shell on most modern implementations of Unix and in most packages that provide Unix-like tools for Windows.</a:t>
            </a:r>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7</a:t>
            </a:fld>
            <a:endParaRPr lang="en-US"/>
          </a:p>
        </p:txBody>
      </p:sp>
    </p:spTree>
    <p:extLst>
      <p:ext uri="{BB962C8B-B14F-4D97-AF65-F5344CB8AC3E}">
        <p14:creationId xmlns:p14="http://schemas.microsoft.com/office/powerpoint/2010/main" val="232630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shell and show the prompt</a:t>
            </a:r>
          </a:p>
          <a:p>
            <a:endParaRPr lang="en-US" dirty="0"/>
          </a:p>
          <a:p>
            <a:r>
              <a:rPr lang="en-US" dirty="0"/>
              <a:t>Type in ls – first program, </a:t>
            </a:r>
          </a:p>
        </p:txBody>
      </p:sp>
      <p:sp>
        <p:nvSpPr>
          <p:cNvPr id="4" name="Slide Number Placeholder 3"/>
          <p:cNvSpPr>
            <a:spLocks noGrp="1"/>
          </p:cNvSpPr>
          <p:nvPr>
            <p:ph type="sldNum" sz="quarter" idx="5"/>
          </p:nvPr>
        </p:nvSpPr>
        <p:spPr/>
        <p:txBody>
          <a:bodyPr/>
          <a:lstStyle/>
          <a:p>
            <a:fld id="{920C50C2-53DE-1444-B2B2-79242079CFAD}" type="slidenum">
              <a:rPr lang="en-US" smtClean="0"/>
              <a:t>8</a:t>
            </a:fld>
            <a:endParaRPr lang="en-US"/>
          </a:p>
        </p:txBody>
      </p:sp>
    </p:spTree>
    <p:extLst>
      <p:ext uri="{BB962C8B-B14F-4D97-AF65-F5344CB8AC3E}">
        <p14:creationId xmlns:p14="http://schemas.microsoft.com/office/powerpoint/2010/main" val="14954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Rather than buttons on a screen. They are not presented to you so you must learn a few, like learning some vocabulary in a new language. But a small number of commands gets you a long way, and we’ll cover those essential few today.</a:t>
            </a:r>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9</a:t>
            </a:fld>
            <a:endParaRPr lang="en-US"/>
          </a:p>
        </p:txBody>
      </p:sp>
    </p:spTree>
    <p:extLst>
      <p:ext uri="{BB962C8B-B14F-4D97-AF65-F5344CB8AC3E}">
        <p14:creationId xmlns:p14="http://schemas.microsoft.com/office/powerpoint/2010/main" val="373819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able to work with the shell to do any work on clusters/cloud computing and other high </a:t>
            </a:r>
            <a:r>
              <a:rPr lang="en-US" dirty="0" err="1"/>
              <a:t>perforrmace</a:t>
            </a:r>
            <a:r>
              <a:rPr lang="en-US" dirty="0"/>
              <a:t> computing systems. </a:t>
            </a:r>
          </a:p>
          <a:p>
            <a:endParaRPr lang="en-US" dirty="0"/>
          </a:p>
          <a:p>
            <a:r>
              <a:rPr lang="en-US" sz="1200" b="0" i="0" kern="1200" dirty="0">
                <a:solidFill>
                  <a:schemeClr val="tx1"/>
                </a:solidFill>
                <a:effectLst/>
                <a:latin typeface="+mn-lt"/>
                <a:ea typeface="+mn-ea"/>
                <a:cs typeface="+mn-cs"/>
              </a:rPr>
              <a:t> As clusters and cloud computing systems become more popular for scientific data crunching, being able to interact with the shell is becoming a necessary skill. We can build on the command-line skills covered here to tackle a wide range of scientific questions and computational challenges.</a:t>
            </a:r>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10</a:t>
            </a:fld>
            <a:endParaRPr lang="en-US"/>
          </a:p>
        </p:txBody>
      </p:sp>
    </p:spTree>
    <p:extLst>
      <p:ext uri="{BB962C8B-B14F-4D97-AF65-F5344CB8AC3E}">
        <p14:creationId xmlns:p14="http://schemas.microsoft.com/office/powerpoint/2010/main" val="92374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17</a:t>
            </a:fld>
            <a:endParaRPr lang="en-US"/>
          </a:p>
        </p:txBody>
      </p:sp>
    </p:spTree>
    <p:extLst>
      <p:ext uri="{BB962C8B-B14F-4D97-AF65-F5344CB8AC3E}">
        <p14:creationId xmlns:p14="http://schemas.microsoft.com/office/powerpoint/2010/main" val="55850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C50C2-53DE-1444-B2B2-79242079CFAD}" type="slidenum">
              <a:rPr lang="en-US" smtClean="0"/>
              <a:t>18</a:t>
            </a:fld>
            <a:endParaRPr lang="en-US"/>
          </a:p>
        </p:txBody>
      </p:sp>
    </p:spTree>
    <p:extLst>
      <p:ext uri="{BB962C8B-B14F-4D97-AF65-F5344CB8AC3E}">
        <p14:creationId xmlns:p14="http://schemas.microsoft.com/office/powerpoint/2010/main" val="360683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873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1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554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015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546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96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41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85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669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3555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71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8683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8EA8AE-3144-43EE-881E-B172D2768A4C}"/>
              </a:ext>
            </a:extLst>
          </p:cNvPr>
          <p:cNvPicPr>
            <a:picLocks noChangeAspect="1"/>
          </p:cNvPicPr>
          <p:nvPr/>
        </p:nvPicPr>
        <p:blipFill rotWithShape="1">
          <a:blip r:embed="rId2"/>
          <a:srcRect t="1573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0AC0E-0EC6-F345-BF0D-02782439A336}"/>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Unix Shell</a:t>
            </a:r>
          </a:p>
        </p:txBody>
      </p:sp>
      <p:sp>
        <p:nvSpPr>
          <p:cNvPr id="3" name="Subtitle 2">
            <a:extLst>
              <a:ext uri="{FF2B5EF4-FFF2-40B4-BE49-F238E27FC236}">
                <a16:creationId xmlns:a16="http://schemas.microsoft.com/office/drawing/2014/main" id="{C8E52D55-EF05-6A45-9AC6-EFB64D859FB3}"/>
              </a:ext>
            </a:extLst>
          </p:cNvPr>
          <p:cNvSpPr>
            <a:spLocks noGrp="1"/>
          </p:cNvSpPr>
          <p:nvPr>
            <p:ph type="subTitle" idx="1"/>
          </p:nvPr>
        </p:nvSpPr>
        <p:spPr>
          <a:xfrm>
            <a:off x="8127750" y="4608576"/>
            <a:ext cx="3205640" cy="774186"/>
          </a:xfrm>
        </p:spPr>
        <p:txBody>
          <a:bodyPr anchor="t">
            <a:normAutofit/>
          </a:bodyPr>
          <a:lstStyle/>
          <a:p>
            <a:r>
              <a:rPr lang="en-US" sz="2000" dirty="0"/>
              <a:t>Weeks 1</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5844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4B07-3E29-ED44-9BD4-0875F57D50C4}"/>
              </a:ext>
            </a:extLst>
          </p:cNvPr>
          <p:cNvSpPr>
            <a:spLocks noGrp="1"/>
          </p:cNvSpPr>
          <p:nvPr>
            <p:ph type="title"/>
          </p:nvPr>
        </p:nvSpPr>
        <p:spPr/>
        <p:txBody>
          <a:bodyPr/>
          <a:lstStyle/>
          <a:p>
            <a:r>
              <a:rPr lang="en-US" dirty="0"/>
              <a:t>Flexibility and Automation</a:t>
            </a:r>
          </a:p>
        </p:txBody>
      </p:sp>
      <p:sp>
        <p:nvSpPr>
          <p:cNvPr id="3" name="Content Placeholder 2">
            <a:extLst>
              <a:ext uri="{FF2B5EF4-FFF2-40B4-BE49-F238E27FC236}">
                <a16:creationId xmlns:a16="http://schemas.microsoft.com/office/drawing/2014/main" id="{8FB7CB43-2424-4640-9744-A8222BE8A9D4}"/>
              </a:ext>
            </a:extLst>
          </p:cNvPr>
          <p:cNvSpPr>
            <a:spLocks noGrp="1"/>
          </p:cNvSpPr>
          <p:nvPr>
            <p:ph idx="1"/>
          </p:nvPr>
        </p:nvSpPr>
        <p:spPr>
          <a:xfrm>
            <a:off x="1097280" y="2108201"/>
            <a:ext cx="10058400" cy="3760891"/>
          </a:xfrm>
        </p:spPr>
        <p:txBody>
          <a:bodyPr>
            <a:noAutofit/>
          </a:bodyPr>
          <a:lstStyle/>
          <a:p>
            <a:r>
              <a:rPr lang="en-US" sz="2800" dirty="0"/>
              <a:t>The grammar of the shell allows you to combine existing tools into powerful pipelines and handle large volumes of data automatically. </a:t>
            </a:r>
          </a:p>
          <a:p>
            <a:r>
              <a:rPr lang="en-US" sz="2800" dirty="0"/>
              <a:t>Sequences of commands can be written into a </a:t>
            </a:r>
            <a:r>
              <a:rPr lang="en-US" sz="2800" i="1" dirty="0"/>
              <a:t>script</a:t>
            </a:r>
            <a:r>
              <a:rPr lang="en-US" sz="2800" dirty="0"/>
              <a:t>, improving the reproducibility of workflows and allowing you to repeat them easily.</a:t>
            </a:r>
          </a:p>
          <a:p>
            <a:pPr marL="0" indent="0">
              <a:buNone/>
            </a:pPr>
            <a:r>
              <a:rPr lang="en-US" sz="2800" dirty="0"/>
              <a:t>..and allows you to interact with remote computers.</a:t>
            </a:r>
          </a:p>
        </p:txBody>
      </p:sp>
    </p:spTree>
    <p:extLst>
      <p:ext uri="{BB962C8B-B14F-4D97-AF65-F5344CB8AC3E}">
        <p14:creationId xmlns:p14="http://schemas.microsoft.com/office/powerpoint/2010/main" val="28141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EAA9-3E80-B54A-A62C-478B0549AF5E}"/>
              </a:ext>
            </a:extLst>
          </p:cNvPr>
          <p:cNvSpPr>
            <a:spLocks noGrp="1"/>
          </p:cNvSpPr>
          <p:nvPr>
            <p:ph type="title"/>
          </p:nvPr>
        </p:nvSpPr>
        <p:spPr>
          <a:xfrm>
            <a:off x="1097280" y="263529"/>
            <a:ext cx="10058400" cy="1450757"/>
          </a:xfrm>
        </p:spPr>
        <p:txBody>
          <a:bodyPr/>
          <a:lstStyle/>
          <a:p>
            <a:r>
              <a:rPr lang="en-US" dirty="0"/>
              <a:t>Shell </a:t>
            </a:r>
            <a:r>
              <a:rPr lang="en-US" b="1" dirty="0"/>
              <a:t>Programs</a:t>
            </a:r>
            <a:r>
              <a:rPr lang="en-US" dirty="0"/>
              <a:t> to Refresh</a:t>
            </a:r>
          </a:p>
        </p:txBody>
      </p:sp>
      <p:pic>
        <p:nvPicPr>
          <p:cNvPr id="5" name="Picture 4" descr="Table&#10;&#10;Description automatically generated">
            <a:extLst>
              <a:ext uri="{FF2B5EF4-FFF2-40B4-BE49-F238E27FC236}">
                <a16:creationId xmlns:a16="http://schemas.microsoft.com/office/drawing/2014/main" id="{CB1FB784-BDDF-CD42-92AB-261D0A366EB1}"/>
              </a:ext>
            </a:extLst>
          </p:cNvPr>
          <p:cNvPicPr>
            <a:picLocks noChangeAspect="1"/>
          </p:cNvPicPr>
          <p:nvPr/>
        </p:nvPicPr>
        <p:blipFill>
          <a:blip r:embed="rId2"/>
          <a:stretch>
            <a:fillRect/>
          </a:stretch>
        </p:blipFill>
        <p:spPr>
          <a:xfrm>
            <a:off x="788276" y="2173969"/>
            <a:ext cx="10058400" cy="3338160"/>
          </a:xfrm>
          <a:prstGeom prst="rect">
            <a:avLst/>
          </a:prstGeom>
        </p:spPr>
      </p:pic>
    </p:spTree>
    <p:extLst>
      <p:ext uri="{BB962C8B-B14F-4D97-AF65-F5344CB8AC3E}">
        <p14:creationId xmlns:p14="http://schemas.microsoft.com/office/powerpoint/2010/main" val="422790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BC91-C62F-5543-BD69-C809BB7FB89D}"/>
              </a:ext>
            </a:extLst>
          </p:cNvPr>
          <p:cNvSpPr>
            <a:spLocks noGrp="1"/>
          </p:cNvSpPr>
          <p:nvPr>
            <p:ph type="title"/>
          </p:nvPr>
        </p:nvSpPr>
        <p:spPr/>
        <p:txBody>
          <a:bodyPr/>
          <a:lstStyle/>
          <a:p>
            <a:r>
              <a:rPr lang="en-US" dirty="0"/>
              <a:t>Navigating Files and Directories</a:t>
            </a:r>
          </a:p>
        </p:txBody>
      </p:sp>
      <p:sp>
        <p:nvSpPr>
          <p:cNvPr id="3" name="Content Placeholder 2">
            <a:extLst>
              <a:ext uri="{FF2B5EF4-FFF2-40B4-BE49-F238E27FC236}">
                <a16:creationId xmlns:a16="http://schemas.microsoft.com/office/drawing/2014/main" id="{3D2F1F80-1C99-014C-BB0D-E692BA79E39D}"/>
              </a:ext>
            </a:extLst>
          </p:cNvPr>
          <p:cNvSpPr>
            <a:spLocks noGrp="1"/>
          </p:cNvSpPr>
          <p:nvPr>
            <p:ph idx="1"/>
          </p:nvPr>
        </p:nvSpPr>
        <p:spPr/>
        <p:txBody>
          <a:bodyPr>
            <a:normAutofit/>
          </a:bodyPr>
          <a:lstStyle/>
          <a:p>
            <a:r>
              <a:rPr lang="en-US" sz="2400" dirty="0"/>
              <a:t>The part of the operating system responsible for managing files is called the </a:t>
            </a:r>
          </a:p>
          <a:p>
            <a:r>
              <a:rPr lang="en-US" sz="2400" b="1" dirty="0"/>
              <a:t>file system</a:t>
            </a:r>
          </a:p>
          <a:p>
            <a:endParaRPr lang="en-US" sz="2400" b="1" dirty="0"/>
          </a:p>
          <a:p>
            <a:r>
              <a:rPr lang="en-US" sz="2400" dirty="0"/>
              <a:t>Several commands are frequently used to create inspect, rename and delete files and directories. </a:t>
            </a:r>
          </a:p>
        </p:txBody>
      </p:sp>
    </p:spTree>
    <p:extLst>
      <p:ext uri="{BB962C8B-B14F-4D97-AF65-F5344CB8AC3E}">
        <p14:creationId xmlns:p14="http://schemas.microsoft.com/office/powerpoint/2010/main" val="65844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AA7B-59B5-2F4F-9505-FF9CBA3FD727}"/>
              </a:ext>
            </a:extLst>
          </p:cNvPr>
          <p:cNvSpPr>
            <a:spLocks noGrp="1"/>
          </p:cNvSpPr>
          <p:nvPr>
            <p:ph type="title"/>
          </p:nvPr>
        </p:nvSpPr>
        <p:spPr/>
        <p:txBody>
          <a:bodyPr/>
          <a:lstStyle/>
          <a:p>
            <a:r>
              <a:rPr lang="en-US" dirty="0"/>
              <a:t>File System – my computer</a:t>
            </a:r>
          </a:p>
        </p:txBody>
      </p:sp>
      <p:pic>
        <p:nvPicPr>
          <p:cNvPr id="5" name="Picture 4" descr="A close up of a sign&#10;&#10;Description automatically generated">
            <a:extLst>
              <a:ext uri="{FF2B5EF4-FFF2-40B4-BE49-F238E27FC236}">
                <a16:creationId xmlns:a16="http://schemas.microsoft.com/office/drawing/2014/main" id="{49D88BD4-187E-1E42-8B30-547AA73418AB}"/>
              </a:ext>
            </a:extLst>
          </p:cNvPr>
          <p:cNvPicPr>
            <a:picLocks noChangeAspect="1"/>
          </p:cNvPicPr>
          <p:nvPr/>
        </p:nvPicPr>
        <p:blipFill>
          <a:blip r:embed="rId2"/>
          <a:stretch>
            <a:fillRect/>
          </a:stretch>
        </p:blipFill>
        <p:spPr>
          <a:xfrm>
            <a:off x="2342410" y="2191340"/>
            <a:ext cx="6298725" cy="3869217"/>
          </a:xfrm>
          <a:prstGeom prst="rect">
            <a:avLst/>
          </a:prstGeom>
        </p:spPr>
      </p:pic>
      <p:sp>
        <p:nvSpPr>
          <p:cNvPr id="6" name="TextBox 5">
            <a:extLst>
              <a:ext uri="{FF2B5EF4-FFF2-40B4-BE49-F238E27FC236}">
                <a16:creationId xmlns:a16="http://schemas.microsoft.com/office/drawing/2014/main" id="{7F349A90-B18A-284E-AB9C-B201674C0067}"/>
              </a:ext>
            </a:extLst>
          </p:cNvPr>
          <p:cNvSpPr txBox="1"/>
          <p:nvPr/>
        </p:nvSpPr>
        <p:spPr>
          <a:xfrm>
            <a:off x="5278148" y="2744231"/>
            <a:ext cx="3147237" cy="461665"/>
          </a:xfrm>
          <a:prstGeom prst="rect">
            <a:avLst/>
          </a:prstGeom>
          <a:noFill/>
        </p:spPr>
        <p:txBody>
          <a:bodyPr wrap="square" rtlCol="0">
            <a:spAutoFit/>
          </a:bodyPr>
          <a:lstStyle/>
          <a:p>
            <a:r>
              <a:rPr lang="en-US" sz="2400" dirty="0"/>
              <a:t>/Users/</a:t>
            </a:r>
            <a:r>
              <a:rPr lang="en-US" sz="2400" dirty="0" err="1"/>
              <a:t>julieallen</a:t>
            </a:r>
            <a:endParaRPr lang="en-US" sz="2400" dirty="0"/>
          </a:p>
        </p:txBody>
      </p:sp>
      <p:sp>
        <p:nvSpPr>
          <p:cNvPr id="7" name="TextBox 6">
            <a:extLst>
              <a:ext uri="{FF2B5EF4-FFF2-40B4-BE49-F238E27FC236}">
                <a16:creationId xmlns:a16="http://schemas.microsoft.com/office/drawing/2014/main" id="{228AEC1C-F3DB-DD4B-99C6-C3A7044B025D}"/>
              </a:ext>
            </a:extLst>
          </p:cNvPr>
          <p:cNvSpPr txBox="1"/>
          <p:nvPr/>
        </p:nvSpPr>
        <p:spPr>
          <a:xfrm>
            <a:off x="8425385" y="2810529"/>
            <a:ext cx="2962940" cy="369332"/>
          </a:xfrm>
          <a:prstGeom prst="rect">
            <a:avLst/>
          </a:prstGeom>
          <a:noFill/>
        </p:spPr>
        <p:txBody>
          <a:bodyPr wrap="square" rtlCol="0">
            <a:spAutoFit/>
          </a:bodyPr>
          <a:lstStyle/>
          <a:p>
            <a:r>
              <a:rPr lang="en-US" dirty="0"/>
              <a:t>*begins with a /</a:t>
            </a:r>
          </a:p>
        </p:txBody>
      </p:sp>
      <p:sp>
        <p:nvSpPr>
          <p:cNvPr id="8" name="TextBox 7">
            <a:extLst>
              <a:ext uri="{FF2B5EF4-FFF2-40B4-BE49-F238E27FC236}">
                <a16:creationId xmlns:a16="http://schemas.microsoft.com/office/drawing/2014/main" id="{C0398140-D00E-6E44-B362-AD15548CDFA1}"/>
              </a:ext>
            </a:extLst>
          </p:cNvPr>
          <p:cNvSpPr txBox="1"/>
          <p:nvPr/>
        </p:nvSpPr>
        <p:spPr>
          <a:xfrm>
            <a:off x="955513" y="2559566"/>
            <a:ext cx="3476733" cy="830997"/>
          </a:xfrm>
          <a:prstGeom prst="rect">
            <a:avLst/>
          </a:prstGeom>
          <a:noFill/>
        </p:spPr>
        <p:txBody>
          <a:bodyPr wrap="square" rtlCol="0">
            <a:spAutoFit/>
          </a:bodyPr>
          <a:lstStyle/>
          <a:p>
            <a:r>
              <a:rPr lang="en-US" sz="2400" dirty="0"/>
              <a:t>Root directory – holds everything else</a:t>
            </a:r>
          </a:p>
        </p:txBody>
      </p:sp>
      <p:sp>
        <p:nvSpPr>
          <p:cNvPr id="9" name="TextBox 8">
            <a:extLst>
              <a:ext uri="{FF2B5EF4-FFF2-40B4-BE49-F238E27FC236}">
                <a16:creationId xmlns:a16="http://schemas.microsoft.com/office/drawing/2014/main" id="{100EA627-200D-7142-886F-0114F035AB23}"/>
              </a:ext>
            </a:extLst>
          </p:cNvPr>
          <p:cNvSpPr txBox="1"/>
          <p:nvPr/>
        </p:nvSpPr>
        <p:spPr>
          <a:xfrm>
            <a:off x="7467071" y="5820712"/>
            <a:ext cx="3147237" cy="461665"/>
          </a:xfrm>
          <a:prstGeom prst="rect">
            <a:avLst/>
          </a:prstGeom>
          <a:noFill/>
        </p:spPr>
        <p:txBody>
          <a:bodyPr wrap="square" rtlCol="0">
            <a:spAutoFit/>
          </a:bodyPr>
          <a:lstStyle/>
          <a:p>
            <a:r>
              <a:rPr lang="en-US" sz="2400" dirty="0"/>
              <a:t>/Users/</a:t>
            </a:r>
            <a:r>
              <a:rPr lang="en-US" sz="2400" dirty="0" err="1"/>
              <a:t>julieallen</a:t>
            </a:r>
            <a:r>
              <a:rPr lang="en-US" sz="2400" dirty="0"/>
              <a:t>/</a:t>
            </a:r>
            <a:r>
              <a:rPr lang="en-US" sz="2400" dirty="0" err="1"/>
              <a:t>tmp</a:t>
            </a:r>
            <a:endParaRPr lang="en-US" sz="2400" dirty="0"/>
          </a:p>
        </p:txBody>
      </p:sp>
    </p:spTree>
    <p:extLst>
      <p:ext uri="{BB962C8B-B14F-4D97-AF65-F5344CB8AC3E}">
        <p14:creationId xmlns:p14="http://schemas.microsoft.com/office/powerpoint/2010/main" val="77563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AA7B-59B5-2F4F-9505-FF9CBA3FD727}"/>
              </a:ext>
            </a:extLst>
          </p:cNvPr>
          <p:cNvSpPr>
            <a:spLocks noGrp="1"/>
          </p:cNvSpPr>
          <p:nvPr>
            <p:ph type="title"/>
          </p:nvPr>
        </p:nvSpPr>
        <p:spPr/>
        <p:txBody>
          <a:bodyPr/>
          <a:lstStyle/>
          <a:p>
            <a:r>
              <a:rPr lang="en-US" dirty="0"/>
              <a:t>File System – my computer – you will draw this on the homework</a:t>
            </a:r>
          </a:p>
        </p:txBody>
      </p:sp>
      <p:pic>
        <p:nvPicPr>
          <p:cNvPr id="4" name="Picture 3" descr="A close up of a sign&#10;&#10;Description automatically generated">
            <a:extLst>
              <a:ext uri="{FF2B5EF4-FFF2-40B4-BE49-F238E27FC236}">
                <a16:creationId xmlns:a16="http://schemas.microsoft.com/office/drawing/2014/main" id="{C86C12EB-B4EA-514A-BD36-6F80A455B5C4}"/>
              </a:ext>
            </a:extLst>
          </p:cNvPr>
          <p:cNvPicPr>
            <a:picLocks noChangeAspect="1"/>
          </p:cNvPicPr>
          <p:nvPr/>
        </p:nvPicPr>
        <p:blipFill>
          <a:blip r:embed="rId2"/>
          <a:stretch>
            <a:fillRect/>
          </a:stretch>
        </p:blipFill>
        <p:spPr>
          <a:xfrm>
            <a:off x="1068927" y="1988584"/>
            <a:ext cx="4775200" cy="4241800"/>
          </a:xfrm>
          <a:prstGeom prst="rect">
            <a:avLst/>
          </a:prstGeom>
        </p:spPr>
      </p:pic>
      <p:sp>
        <p:nvSpPr>
          <p:cNvPr id="10" name="TextBox 9">
            <a:extLst>
              <a:ext uri="{FF2B5EF4-FFF2-40B4-BE49-F238E27FC236}">
                <a16:creationId xmlns:a16="http://schemas.microsoft.com/office/drawing/2014/main" id="{E6EBAAD4-28AD-6F49-A0BF-47F5C466F085}"/>
              </a:ext>
            </a:extLst>
          </p:cNvPr>
          <p:cNvSpPr txBox="1"/>
          <p:nvPr/>
        </p:nvSpPr>
        <p:spPr>
          <a:xfrm>
            <a:off x="4522381" y="2233870"/>
            <a:ext cx="3147237" cy="461665"/>
          </a:xfrm>
          <a:prstGeom prst="rect">
            <a:avLst/>
          </a:prstGeom>
          <a:noFill/>
        </p:spPr>
        <p:txBody>
          <a:bodyPr wrap="square" rtlCol="0">
            <a:spAutoFit/>
          </a:bodyPr>
          <a:lstStyle/>
          <a:p>
            <a:r>
              <a:rPr lang="en-US" sz="2400" dirty="0"/>
              <a:t>/Users/</a:t>
            </a:r>
            <a:r>
              <a:rPr lang="en-US" sz="2400" dirty="0" err="1"/>
              <a:t>julieallen</a:t>
            </a:r>
            <a:endParaRPr lang="en-US" sz="2400" dirty="0"/>
          </a:p>
        </p:txBody>
      </p:sp>
      <p:sp>
        <p:nvSpPr>
          <p:cNvPr id="11" name="TextBox 10">
            <a:extLst>
              <a:ext uri="{FF2B5EF4-FFF2-40B4-BE49-F238E27FC236}">
                <a16:creationId xmlns:a16="http://schemas.microsoft.com/office/drawing/2014/main" id="{2D25C4F3-AC23-7045-BE80-C114E7B14968}"/>
              </a:ext>
            </a:extLst>
          </p:cNvPr>
          <p:cNvSpPr txBox="1"/>
          <p:nvPr/>
        </p:nvSpPr>
        <p:spPr>
          <a:xfrm>
            <a:off x="5674241" y="3770462"/>
            <a:ext cx="3147237" cy="461665"/>
          </a:xfrm>
          <a:prstGeom prst="rect">
            <a:avLst/>
          </a:prstGeom>
          <a:noFill/>
        </p:spPr>
        <p:txBody>
          <a:bodyPr wrap="square" rtlCol="0">
            <a:spAutoFit/>
          </a:bodyPr>
          <a:lstStyle/>
          <a:p>
            <a:r>
              <a:rPr lang="en-US" sz="2400" dirty="0"/>
              <a:t>/Users/</a:t>
            </a:r>
            <a:r>
              <a:rPr lang="en-US" sz="2400" dirty="0" err="1"/>
              <a:t>julieallen</a:t>
            </a:r>
            <a:r>
              <a:rPr lang="en-US" sz="2400" dirty="0"/>
              <a:t>/Users</a:t>
            </a:r>
          </a:p>
        </p:txBody>
      </p:sp>
      <p:sp>
        <p:nvSpPr>
          <p:cNvPr id="12" name="TextBox 11">
            <a:extLst>
              <a:ext uri="{FF2B5EF4-FFF2-40B4-BE49-F238E27FC236}">
                <a16:creationId xmlns:a16="http://schemas.microsoft.com/office/drawing/2014/main" id="{423FFD8E-3341-9549-9152-A4BBAF9087D4}"/>
              </a:ext>
            </a:extLst>
          </p:cNvPr>
          <p:cNvSpPr txBox="1"/>
          <p:nvPr/>
        </p:nvSpPr>
        <p:spPr>
          <a:xfrm>
            <a:off x="5458045" y="5560275"/>
            <a:ext cx="4423145" cy="461665"/>
          </a:xfrm>
          <a:prstGeom prst="rect">
            <a:avLst/>
          </a:prstGeom>
          <a:noFill/>
        </p:spPr>
        <p:txBody>
          <a:bodyPr wrap="square" rtlCol="0">
            <a:spAutoFit/>
          </a:bodyPr>
          <a:lstStyle/>
          <a:p>
            <a:r>
              <a:rPr lang="en-US" sz="2400" dirty="0"/>
              <a:t>/Users/</a:t>
            </a:r>
            <a:r>
              <a:rPr lang="en-US" sz="2400" dirty="0" err="1"/>
              <a:t>julieallen</a:t>
            </a:r>
            <a:r>
              <a:rPr lang="en-US" sz="2400" dirty="0"/>
              <a:t>/Users/</a:t>
            </a:r>
            <a:r>
              <a:rPr lang="en-US" sz="2400" dirty="0" err="1"/>
              <a:t>nelle</a:t>
            </a:r>
            <a:endParaRPr lang="en-US" sz="2400" dirty="0"/>
          </a:p>
        </p:txBody>
      </p:sp>
    </p:spTree>
    <p:extLst>
      <p:ext uri="{BB962C8B-B14F-4D97-AF65-F5344CB8AC3E}">
        <p14:creationId xmlns:p14="http://schemas.microsoft.com/office/powerpoint/2010/main" val="162364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automatically generated">
            <a:extLst>
              <a:ext uri="{FF2B5EF4-FFF2-40B4-BE49-F238E27FC236}">
                <a16:creationId xmlns:a16="http://schemas.microsoft.com/office/drawing/2014/main" id="{2CB1C9E1-8FDE-DB41-B32B-0748B5D16CEE}"/>
              </a:ext>
            </a:extLst>
          </p:cNvPr>
          <p:cNvPicPr>
            <a:picLocks noChangeAspect="1"/>
          </p:cNvPicPr>
          <p:nvPr/>
        </p:nvPicPr>
        <p:blipFill>
          <a:blip r:embed="rId2"/>
          <a:stretch>
            <a:fillRect/>
          </a:stretch>
        </p:blipFill>
        <p:spPr>
          <a:xfrm>
            <a:off x="635000" y="0"/>
            <a:ext cx="10210209" cy="6411061"/>
          </a:xfrm>
          <a:prstGeom prst="rect">
            <a:avLst/>
          </a:prstGeom>
        </p:spPr>
      </p:pic>
    </p:spTree>
    <p:extLst>
      <p:ext uri="{BB962C8B-B14F-4D97-AF65-F5344CB8AC3E}">
        <p14:creationId xmlns:p14="http://schemas.microsoft.com/office/powerpoint/2010/main" val="416739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DD82-0666-6843-B2D1-8D765AE0F888}"/>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F135F903-2639-1B44-8C60-A02A30CE4008}"/>
              </a:ext>
            </a:extLst>
          </p:cNvPr>
          <p:cNvSpPr>
            <a:spLocks noGrp="1"/>
          </p:cNvSpPr>
          <p:nvPr>
            <p:ph idx="1"/>
          </p:nvPr>
        </p:nvSpPr>
        <p:spPr/>
        <p:txBody>
          <a:bodyPr/>
          <a:lstStyle/>
          <a:p>
            <a:r>
              <a:rPr lang="en-US" dirty="0"/>
              <a:t>All paths are either relative or absolute</a:t>
            </a:r>
          </a:p>
          <a:p>
            <a:r>
              <a:rPr lang="en-US" dirty="0"/>
              <a:t>Absolute path always contains the root element and the complete directory list to the location or file.</a:t>
            </a:r>
          </a:p>
          <a:p>
            <a:endParaRPr lang="en-US" dirty="0"/>
          </a:p>
          <a:p>
            <a:r>
              <a:rPr lang="en-US" dirty="0"/>
              <a:t>Relative path – relative to where you are. These change as you move around</a:t>
            </a:r>
          </a:p>
          <a:p>
            <a:r>
              <a:rPr lang="en-US" dirty="0"/>
              <a:t>. my current directory</a:t>
            </a:r>
          </a:p>
          <a:p>
            <a:r>
              <a:rPr lang="en-US" dirty="0"/>
              <a:t>.. up a directory</a:t>
            </a:r>
          </a:p>
        </p:txBody>
      </p:sp>
    </p:spTree>
    <p:extLst>
      <p:ext uri="{BB962C8B-B14F-4D97-AF65-F5344CB8AC3E}">
        <p14:creationId xmlns:p14="http://schemas.microsoft.com/office/powerpoint/2010/main" val="291670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AEC4-D6AC-F946-8A4E-3535F8BB9E7B}"/>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B96A2BDA-36D2-2A4F-9F38-4255D2F6FD07}"/>
              </a:ext>
            </a:extLst>
          </p:cNvPr>
          <p:cNvSpPr>
            <a:spLocks noGrp="1"/>
          </p:cNvSpPr>
          <p:nvPr>
            <p:ph idx="1"/>
          </p:nvPr>
        </p:nvSpPr>
        <p:spPr>
          <a:xfrm>
            <a:off x="1097279" y="2108201"/>
            <a:ext cx="10343353" cy="4143743"/>
          </a:xfrm>
        </p:spPr>
        <p:txBody>
          <a:bodyPr>
            <a:normAutofit fontScale="70000" lnSpcReduction="20000"/>
          </a:bodyPr>
          <a:lstStyle/>
          <a:p>
            <a:r>
              <a:rPr lang="en-US" sz="2600" dirty="0"/>
              <a:t>Starting from </a:t>
            </a:r>
            <a:r>
              <a:rPr lang="en-US" sz="2600" dirty="0">
                <a:latin typeface="Courier New" panose="02070309020205020404" pitchFamily="49" charset="0"/>
                <a:cs typeface="Courier New" panose="02070309020205020404" pitchFamily="49" charset="0"/>
              </a:rPr>
              <a:t>/users/</a:t>
            </a:r>
            <a:r>
              <a:rPr lang="en-US" sz="2600" dirty="0" err="1">
                <a:latin typeface="Courier New" panose="02070309020205020404" pitchFamily="49" charset="0"/>
                <a:cs typeface="Courier New" panose="02070309020205020404" pitchFamily="49" charset="0"/>
              </a:rPr>
              <a:t>amanda</a:t>
            </a:r>
            <a:r>
              <a:rPr lang="en-US" sz="2600" dirty="0">
                <a:latin typeface="Courier New" panose="02070309020205020404" pitchFamily="49" charset="0"/>
                <a:cs typeface="Courier New" panose="02070309020205020404" pitchFamily="49" charset="0"/>
              </a:rPr>
              <a:t>/data</a:t>
            </a:r>
            <a:r>
              <a:rPr lang="en-US" sz="2600" dirty="0"/>
              <a:t> , which of the following commands could Amanda use to navigate to her home directory, which is </a:t>
            </a:r>
            <a:r>
              <a:rPr lang="en-US" sz="2600" dirty="0">
                <a:latin typeface="Courier New" panose="02070309020205020404" pitchFamily="49" charset="0"/>
                <a:cs typeface="Courier New" panose="02070309020205020404" pitchFamily="49" charset="0"/>
              </a:rPr>
              <a:t>/users/</a:t>
            </a:r>
            <a:r>
              <a:rPr lang="en-US" sz="2600" dirty="0" err="1">
                <a:latin typeface="Courier New" panose="02070309020205020404" pitchFamily="49" charset="0"/>
                <a:cs typeface="Courier New" panose="02070309020205020404" pitchFamily="49" charset="0"/>
              </a:rPr>
              <a:t>amanda</a:t>
            </a:r>
            <a:endParaRPr lang="en-US" sz="26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/home/Amanda</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home</a:t>
            </a:r>
          </a:p>
          <a:p>
            <a:r>
              <a:rPr lang="en-US" sz="2300" dirty="0">
                <a:latin typeface="Courier New" panose="02070309020205020404" pitchFamily="49" charset="0"/>
                <a:cs typeface="Courier New" panose="02070309020205020404" pitchFamily="49" charset="0"/>
              </a:rPr>
              <a:t>cd ~/data/..</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931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AEC4-D6AC-F946-8A4E-3535F8BB9E7B}"/>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B96A2BDA-36D2-2A4F-9F38-4255D2F6FD07}"/>
              </a:ext>
            </a:extLst>
          </p:cNvPr>
          <p:cNvSpPr>
            <a:spLocks noGrp="1"/>
          </p:cNvSpPr>
          <p:nvPr>
            <p:ph idx="1"/>
          </p:nvPr>
        </p:nvSpPr>
        <p:spPr>
          <a:xfrm>
            <a:off x="1097279" y="2108201"/>
            <a:ext cx="10343353" cy="4143743"/>
          </a:xfrm>
        </p:spPr>
        <p:txBody>
          <a:bodyPr>
            <a:normAutofit fontScale="70000" lnSpcReduction="20000"/>
          </a:bodyPr>
          <a:lstStyle/>
          <a:p>
            <a:r>
              <a:rPr lang="en-US" sz="2600" dirty="0"/>
              <a:t>Starting from </a:t>
            </a:r>
            <a:r>
              <a:rPr lang="en-US" sz="2600" dirty="0">
                <a:latin typeface="Courier New" panose="02070309020205020404" pitchFamily="49" charset="0"/>
                <a:cs typeface="Courier New" panose="02070309020205020404" pitchFamily="49" charset="0"/>
              </a:rPr>
              <a:t>/Users/Amanda/data</a:t>
            </a:r>
            <a:r>
              <a:rPr lang="en-US" sz="2600" dirty="0"/>
              <a:t> , which of the following commands could Amanda use to navigate to her home directory, which is </a:t>
            </a:r>
            <a:r>
              <a:rPr lang="en-US" sz="2600" dirty="0">
                <a:latin typeface="Courier New" panose="02070309020205020404" pitchFamily="49" charset="0"/>
                <a:cs typeface="Courier New" panose="02070309020205020404" pitchFamily="49" charset="0"/>
              </a:rPr>
              <a:t>/Users/Amanda</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/home/Amanda</a:t>
            </a:r>
          </a:p>
          <a:p>
            <a:r>
              <a:rPr lang="en-US" sz="2300" dirty="0">
                <a:latin typeface="Courier New" panose="02070309020205020404" pitchFamily="49" charset="0"/>
                <a:cs typeface="Courier New" panose="02070309020205020404" pitchFamily="49" charset="0"/>
              </a:rPr>
              <a:t>cd ../..</a:t>
            </a:r>
          </a:p>
          <a:p>
            <a:r>
              <a:rPr lang="en-US" sz="2300" dirty="0">
                <a:highlight>
                  <a:srgbClr val="FFFF00"/>
                </a:highlight>
                <a:latin typeface="Courier New" panose="02070309020205020404" pitchFamily="49" charset="0"/>
                <a:cs typeface="Courier New" panose="02070309020205020404" pitchFamily="49" charset="0"/>
              </a:rPr>
              <a:t>cd ~</a:t>
            </a:r>
          </a:p>
          <a:p>
            <a:r>
              <a:rPr lang="en-US" sz="2300" dirty="0">
                <a:latin typeface="Courier New" panose="02070309020205020404" pitchFamily="49" charset="0"/>
                <a:cs typeface="Courier New" panose="02070309020205020404" pitchFamily="49" charset="0"/>
              </a:rPr>
              <a:t>cd home</a:t>
            </a:r>
          </a:p>
          <a:p>
            <a:r>
              <a:rPr lang="en-US" sz="2300" dirty="0">
                <a:highlight>
                  <a:srgbClr val="FFFF00"/>
                </a:highlight>
                <a:latin typeface="Courier New" panose="02070309020205020404" pitchFamily="49" charset="0"/>
                <a:cs typeface="Courier New" panose="02070309020205020404" pitchFamily="49" charset="0"/>
              </a:rPr>
              <a:t>cd ~/data/..</a:t>
            </a:r>
          </a:p>
          <a:p>
            <a:r>
              <a:rPr lang="en-US" sz="2300" dirty="0">
                <a:highlight>
                  <a:srgbClr val="FFFF00"/>
                </a:highlight>
                <a:latin typeface="Courier New" panose="02070309020205020404" pitchFamily="49" charset="0"/>
                <a:cs typeface="Courier New" panose="02070309020205020404" pitchFamily="49" charset="0"/>
              </a:rPr>
              <a:t>cd </a:t>
            </a:r>
          </a:p>
          <a:p>
            <a:r>
              <a:rPr lang="en-US" sz="2300" dirty="0">
                <a:highlight>
                  <a:srgbClr val="FFFF00"/>
                </a:highlight>
                <a:latin typeface="Courier New" panose="02070309020205020404" pitchFamily="49" charset="0"/>
                <a:cs typeface="Courier New" panose="02070309020205020404" pitchFamily="49" charset="0"/>
              </a:rPr>
              <a:t>cd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372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0190-A7D8-C240-8198-7C65B70546E3}"/>
              </a:ext>
            </a:extLst>
          </p:cNvPr>
          <p:cNvSpPr>
            <a:spLocks noGrp="1"/>
          </p:cNvSpPr>
          <p:nvPr>
            <p:ph type="title"/>
          </p:nvPr>
        </p:nvSpPr>
        <p:spPr/>
        <p:txBody>
          <a:bodyPr/>
          <a:lstStyle/>
          <a:p>
            <a:r>
              <a:rPr lang="en-US" dirty="0"/>
              <a:t>Loops  - loops in every program</a:t>
            </a:r>
          </a:p>
        </p:txBody>
      </p:sp>
      <p:sp>
        <p:nvSpPr>
          <p:cNvPr id="3" name="Content Placeholder 2">
            <a:extLst>
              <a:ext uri="{FF2B5EF4-FFF2-40B4-BE49-F238E27FC236}">
                <a16:creationId xmlns:a16="http://schemas.microsoft.com/office/drawing/2014/main" id="{BC27B42E-60F5-5848-BE41-827E100ADF77}"/>
              </a:ext>
            </a:extLst>
          </p:cNvPr>
          <p:cNvSpPr>
            <a:spLocks noGrp="1"/>
          </p:cNvSpPr>
          <p:nvPr>
            <p:ph idx="1"/>
          </p:nvPr>
        </p:nvSpPr>
        <p:spPr/>
        <p:txBody>
          <a:bodyPr/>
          <a:lstStyle/>
          <a:p>
            <a:r>
              <a:rPr lang="en-US" dirty="0"/>
              <a:t>For thing in list of things</a:t>
            </a:r>
          </a:p>
          <a:p>
            <a:pPr lvl="1"/>
            <a:r>
              <a:rPr lang="en-US" dirty="0"/>
              <a:t>Do</a:t>
            </a:r>
          </a:p>
          <a:p>
            <a:pPr lvl="1"/>
            <a:r>
              <a:rPr lang="en-US" dirty="0"/>
              <a:t>Operation using thing</a:t>
            </a:r>
          </a:p>
          <a:p>
            <a:pPr marL="201168" lvl="1" indent="0">
              <a:buNone/>
            </a:pPr>
            <a:r>
              <a:rPr lang="en-US" dirty="0"/>
              <a:t>Done</a:t>
            </a:r>
          </a:p>
          <a:p>
            <a:pPr marL="201168" lvl="1" indent="0">
              <a:buNone/>
            </a:pPr>
            <a:endParaRPr lang="en-US" dirty="0"/>
          </a:p>
          <a:p>
            <a:pPr marL="201168" lvl="1" indent="0">
              <a:buNone/>
            </a:pPr>
            <a:r>
              <a:rPr lang="en-US" b="1" dirty="0"/>
              <a:t>Example loop in </a:t>
            </a:r>
            <a:r>
              <a:rPr lang="en-US" b="1" dirty="0" err="1"/>
              <a:t>linux</a:t>
            </a:r>
            <a:endParaRPr lang="en-US" b="1" dirty="0"/>
          </a:p>
          <a:p>
            <a:pPr marL="201168" lvl="1" indent="0">
              <a:buNone/>
            </a:pPr>
            <a:endParaRPr lang="en-US" dirty="0"/>
          </a:p>
          <a:p>
            <a:pPr marL="201168" lvl="1" indent="0">
              <a:buNone/>
            </a:pPr>
            <a:r>
              <a:rPr lang="en-US" i="1" dirty="0"/>
              <a:t>for file in *.txt</a:t>
            </a:r>
          </a:p>
          <a:p>
            <a:pPr marL="201168" lvl="1" indent="0">
              <a:buNone/>
            </a:pPr>
            <a:r>
              <a:rPr lang="en-US" i="1" dirty="0"/>
              <a:t>	do</a:t>
            </a:r>
          </a:p>
          <a:p>
            <a:pPr marL="201168" lvl="1" indent="0">
              <a:buNone/>
            </a:pPr>
            <a:r>
              <a:rPr lang="en-US" i="1" dirty="0"/>
              <a:t>	echo $file</a:t>
            </a:r>
          </a:p>
          <a:p>
            <a:pPr marL="201168" lvl="1" indent="0">
              <a:buNone/>
            </a:pPr>
            <a:r>
              <a:rPr lang="en-US" i="1" dirty="0"/>
              <a:t>done</a:t>
            </a:r>
          </a:p>
        </p:txBody>
      </p:sp>
    </p:spTree>
    <p:extLst>
      <p:ext uri="{BB962C8B-B14F-4D97-AF65-F5344CB8AC3E}">
        <p14:creationId xmlns:p14="http://schemas.microsoft.com/office/powerpoint/2010/main" val="533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8E98-FAA1-5640-B067-E59230AD1AF4}"/>
              </a:ext>
            </a:extLst>
          </p:cNvPr>
          <p:cNvSpPr>
            <a:spLocks noGrp="1"/>
          </p:cNvSpPr>
          <p:nvPr>
            <p:ph type="title"/>
          </p:nvPr>
        </p:nvSpPr>
        <p:spPr/>
        <p:txBody>
          <a:bodyPr/>
          <a:lstStyle/>
          <a:p>
            <a:r>
              <a:rPr lang="en-US" dirty="0"/>
              <a:t>To talk about today</a:t>
            </a:r>
          </a:p>
        </p:txBody>
      </p:sp>
      <p:sp>
        <p:nvSpPr>
          <p:cNvPr id="3" name="Content Placeholder 2">
            <a:extLst>
              <a:ext uri="{FF2B5EF4-FFF2-40B4-BE49-F238E27FC236}">
                <a16:creationId xmlns:a16="http://schemas.microsoft.com/office/drawing/2014/main" id="{985824CF-8DAE-8B4C-BA55-64C80ED186BC}"/>
              </a:ext>
            </a:extLst>
          </p:cNvPr>
          <p:cNvSpPr>
            <a:spLocks noGrp="1"/>
          </p:cNvSpPr>
          <p:nvPr>
            <p:ph idx="1"/>
          </p:nvPr>
        </p:nvSpPr>
        <p:spPr/>
        <p:txBody>
          <a:bodyPr/>
          <a:lstStyle/>
          <a:p>
            <a:r>
              <a:rPr lang="en-US" dirty="0"/>
              <a:t>Unix Refresh</a:t>
            </a:r>
          </a:p>
          <a:p>
            <a:r>
              <a:rPr lang="en-US" dirty="0"/>
              <a:t>Files and File structures – show pictures talk about homework</a:t>
            </a:r>
          </a:p>
          <a:p>
            <a:r>
              <a:rPr lang="en-US" dirty="0"/>
              <a:t>Loops - refresh</a:t>
            </a:r>
          </a:p>
          <a:p>
            <a:r>
              <a:rPr lang="en-US" b="1" dirty="0"/>
              <a:t>Documentation</a:t>
            </a:r>
            <a:r>
              <a:rPr lang="en-US" dirty="0"/>
              <a:t> – in this class we will be talking about in-line documentation</a:t>
            </a:r>
          </a:p>
          <a:p>
            <a:endParaRPr lang="en-US" dirty="0"/>
          </a:p>
        </p:txBody>
      </p:sp>
    </p:spTree>
    <p:extLst>
      <p:ext uri="{BB962C8B-B14F-4D97-AF65-F5344CB8AC3E}">
        <p14:creationId xmlns:p14="http://schemas.microsoft.com/office/powerpoint/2010/main" val="2747161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C908-ADE0-694C-BD19-58622BFDE7A2}"/>
              </a:ext>
            </a:extLst>
          </p:cNvPr>
          <p:cNvSpPr>
            <a:spLocks noGrp="1"/>
          </p:cNvSpPr>
          <p:nvPr>
            <p:ph type="title"/>
          </p:nvPr>
        </p:nvSpPr>
        <p:spPr/>
        <p:txBody>
          <a:bodyPr/>
          <a:lstStyle/>
          <a:p>
            <a:r>
              <a:rPr lang="en-US" dirty="0"/>
              <a:t>Shell-Scripts</a:t>
            </a:r>
          </a:p>
        </p:txBody>
      </p:sp>
      <p:sp>
        <p:nvSpPr>
          <p:cNvPr id="3" name="Content Placeholder 2">
            <a:extLst>
              <a:ext uri="{FF2B5EF4-FFF2-40B4-BE49-F238E27FC236}">
                <a16:creationId xmlns:a16="http://schemas.microsoft.com/office/drawing/2014/main" id="{12013685-44AA-1A49-A0C9-C677D497F4B6}"/>
              </a:ext>
            </a:extLst>
          </p:cNvPr>
          <p:cNvSpPr>
            <a:spLocks noGrp="1"/>
          </p:cNvSpPr>
          <p:nvPr>
            <p:ph idx="1"/>
          </p:nvPr>
        </p:nvSpPr>
        <p:spPr/>
        <p:txBody>
          <a:bodyPr/>
          <a:lstStyle/>
          <a:p>
            <a:r>
              <a:rPr lang="en-US" dirty="0"/>
              <a:t>Small program</a:t>
            </a:r>
          </a:p>
          <a:p>
            <a:r>
              <a:rPr lang="en-US" dirty="0"/>
              <a:t>Way to save our code</a:t>
            </a:r>
          </a:p>
          <a:p>
            <a:r>
              <a:rPr lang="en-US" dirty="0"/>
              <a:t>Way to run programs on other computers</a:t>
            </a:r>
          </a:p>
          <a:p>
            <a:endParaRPr lang="en-US" dirty="0"/>
          </a:p>
          <a:p>
            <a:r>
              <a:rPr lang="en-US" dirty="0"/>
              <a:t>Bash scripts always start with</a:t>
            </a:r>
          </a:p>
          <a:p>
            <a:pPr marL="0" indent="0">
              <a:buNone/>
            </a:pPr>
            <a:r>
              <a:rPr lang="en-US" dirty="0"/>
              <a:t>#!/</a:t>
            </a:r>
            <a:r>
              <a:rPr lang="en-US" dirty="0" err="1"/>
              <a:t>usr</a:t>
            </a:r>
            <a:r>
              <a:rPr lang="en-US" dirty="0"/>
              <a:t>/bin/</a:t>
            </a:r>
            <a:r>
              <a:rPr lang="en-US" dirty="0" err="1"/>
              <a:t>sh</a:t>
            </a:r>
            <a:endParaRPr lang="en-US" dirty="0"/>
          </a:p>
        </p:txBody>
      </p:sp>
    </p:spTree>
    <p:extLst>
      <p:ext uri="{BB962C8B-B14F-4D97-AF65-F5344CB8AC3E}">
        <p14:creationId xmlns:p14="http://schemas.microsoft.com/office/powerpoint/2010/main" val="114107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36FE-425B-4B40-B103-BA1776ED19BB}"/>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79FFB768-613D-4B45-91E7-1FF3DD716260}"/>
              </a:ext>
            </a:extLst>
          </p:cNvPr>
          <p:cNvSpPr>
            <a:spLocks noGrp="1"/>
          </p:cNvSpPr>
          <p:nvPr>
            <p:ph idx="1"/>
          </p:nvPr>
        </p:nvSpPr>
        <p:spPr/>
        <p:txBody>
          <a:bodyPr/>
          <a:lstStyle/>
          <a:p>
            <a:pPr marL="0" indent="0">
              <a:buNone/>
            </a:pPr>
            <a:r>
              <a:rPr lang="en-US" dirty="0"/>
              <a:t>Process by which a programmer documents their code</a:t>
            </a:r>
          </a:p>
          <a:p>
            <a:pPr marL="0" indent="0">
              <a:buNone/>
            </a:pPr>
            <a:r>
              <a:rPr lang="en-US" dirty="0"/>
              <a:t>Explaining your code, to yourself and the world</a:t>
            </a:r>
          </a:p>
          <a:p>
            <a:pPr marL="0" indent="0">
              <a:buNone/>
            </a:pPr>
            <a:r>
              <a:rPr lang="en-US" dirty="0"/>
              <a:t>Show examples and how I want documentation in this class. </a:t>
            </a:r>
          </a:p>
        </p:txBody>
      </p:sp>
    </p:spTree>
    <p:extLst>
      <p:ext uri="{BB962C8B-B14F-4D97-AF65-F5344CB8AC3E}">
        <p14:creationId xmlns:p14="http://schemas.microsoft.com/office/powerpoint/2010/main" val="395341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A3D9-A8FB-8545-8855-13CDB11D8E90}"/>
              </a:ext>
            </a:extLst>
          </p:cNvPr>
          <p:cNvSpPr>
            <a:spLocks noGrp="1"/>
          </p:cNvSpPr>
          <p:nvPr>
            <p:ph type="title"/>
          </p:nvPr>
        </p:nvSpPr>
        <p:spPr/>
        <p:txBody>
          <a:bodyPr/>
          <a:lstStyle/>
          <a:p>
            <a:r>
              <a:rPr lang="en-US" dirty="0"/>
              <a:t>The Unix Shell</a:t>
            </a:r>
          </a:p>
        </p:txBody>
      </p:sp>
      <p:pic>
        <p:nvPicPr>
          <p:cNvPr id="4" name="Picture 3">
            <a:extLst>
              <a:ext uri="{FF2B5EF4-FFF2-40B4-BE49-F238E27FC236}">
                <a16:creationId xmlns:a16="http://schemas.microsoft.com/office/drawing/2014/main" id="{F84F5EB3-5377-4B46-B5D2-EF2A41024794}"/>
              </a:ext>
            </a:extLst>
          </p:cNvPr>
          <p:cNvPicPr>
            <a:picLocks noChangeAspect="1"/>
          </p:cNvPicPr>
          <p:nvPr/>
        </p:nvPicPr>
        <p:blipFill>
          <a:blip r:embed="rId2"/>
          <a:stretch>
            <a:fillRect/>
          </a:stretch>
        </p:blipFill>
        <p:spPr>
          <a:xfrm>
            <a:off x="404037" y="2703621"/>
            <a:ext cx="11025750" cy="1450757"/>
          </a:xfrm>
          <a:prstGeom prst="rect">
            <a:avLst/>
          </a:prstGeom>
        </p:spPr>
      </p:pic>
    </p:spTree>
    <p:extLst>
      <p:ext uri="{BB962C8B-B14F-4D97-AF65-F5344CB8AC3E}">
        <p14:creationId xmlns:p14="http://schemas.microsoft.com/office/powerpoint/2010/main" val="396318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AE7F-2B48-EA4E-A465-A74EF41615E8}"/>
              </a:ext>
            </a:extLst>
          </p:cNvPr>
          <p:cNvSpPr>
            <a:spLocks noGrp="1"/>
          </p:cNvSpPr>
          <p:nvPr>
            <p:ph type="title"/>
          </p:nvPr>
        </p:nvSpPr>
        <p:spPr/>
        <p:txBody>
          <a:bodyPr/>
          <a:lstStyle/>
          <a:p>
            <a:r>
              <a:rPr lang="en-US" dirty="0"/>
              <a:t>Computers do 4 things</a:t>
            </a:r>
          </a:p>
        </p:txBody>
      </p:sp>
      <p:sp>
        <p:nvSpPr>
          <p:cNvPr id="3" name="Content Placeholder 2">
            <a:extLst>
              <a:ext uri="{FF2B5EF4-FFF2-40B4-BE49-F238E27FC236}">
                <a16:creationId xmlns:a16="http://schemas.microsoft.com/office/drawing/2014/main" id="{658E2F94-5DEB-DC40-B0A2-47962989EDC7}"/>
              </a:ext>
            </a:extLst>
          </p:cNvPr>
          <p:cNvSpPr>
            <a:spLocks noGrp="1"/>
          </p:cNvSpPr>
          <p:nvPr>
            <p:ph idx="1"/>
          </p:nvPr>
        </p:nvSpPr>
        <p:spPr/>
        <p:txBody>
          <a:bodyPr>
            <a:normAutofit/>
          </a:bodyPr>
          <a:lstStyle/>
          <a:p>
            <a:pPr marL="0" indent="0">
              <a:buNone/>
            </a:pPr>
            <a:r>
              <a:rPr lang="en-US" sz="2800" dirty="0"/>
              <a:t>Run programs</a:t>
            </a:r>
          </a:p>
          <a:p>
            <a:pPr marL="0" indent="0">
              <a:buNone/>
            </a:pPr>
            <a:r>
              <a:rPr lang="en-US" sz="2800" dirty="0"/>
              <a:t>Store data</a:t>
            </a:r>
          </a:p>
          <a:p>
            <a:pPr marL="0" indent="0">
              <a:buNone/>
            </a:pPr>
            <a:r>
              <a:rPr lang="en-US" sz="2800" dirty="0"/>
              <a:t>Communicate with each other</a:t>
            </a:r>
          </a:p>
          <a:p>
            <a:pPr marL="0" indent="0">
              <a:buNone/>
            </a:pPr>
            <a:r>
              <a:rPr lang="en-US" sz="2800" dirty="0"/>
              <a:t>Interact with us </a:t>
            </a:r>
          </a:p>
        </p:txBody>
      </p:sp>
    </p:spTree>
    <p:extLst>
      <p:ext uri="{BB962C8B-B14F-4D97-AF65-F5344CB8AC3E}">
        <p14:creationId xmlns:p14="http://schemas.microsoft.com/office/powerpoint/2010/main" val="9428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B585-2C81-8948-AF38-DCD19B7F7EF6}"/>
              </a:ext>
            </a:extLst>
          </p:cNvPr>
          <p:cNvSpPr>
            <a:spLocks noGrp="1"/>
          </p:cNvSpPr>
          <p:nvPr>
            <p:ph type="title"/>
          </p:nvPr>
        </p:nvSpPr>
        <p:spPr/>
        <p:txBody>
          <a:bodyPr/>
          <a:lstStyle/>
          <a:p>
            <a:r>
              <a:rPr lang="en-US" dirty="0"/>
              <a:t>Graphical User Interface - GUI</a:t>
            </a:r>
          </a:p>
        </p:txBody>
      </p:sp>
      <p:sp>
        <p:nvSpPr>
          <p:cNvPr id="3" name="Content Placeholder 2">
            <a:extLst>
              <a:ext uri="{FF2B5EF4-FFF2-40B4-BE49-F238E27FC236}">
                <a16:creationId xmlns:a16="http://schemas.microsoft.com/office/drawing/2014/main" id="{CD23AD57-C8C1-DB42-B2C1-8547BA06C02B}"/>
              </a:ext>
            </a:extLst>
          </p:cNvPr>
          <p:cNvSpPr>
            <a:spLocks noGrp="1"/>
          </p:cNvSpPr>
          <p:nvPr>
            <p:ph idx="1"/>
          </p:nvPr>
        </p:nvSpPr>
        <p:spPr/>
        <p:txBody>
          <a:bodyPr>
            <a:normAutofit/>
          </a:bodyPr>
          <a:lstStyle/>
          <a:p>
            <a:r>
              <a:rPr lang="en-US" sz="2800" dirty="0"/>
              <a:t>Pull down menus -- Most widely used way to interact with computers </a:t>
            </a:r>
          </a:p>
          <a:p>
            <a:r>
              <a:rPr lang="en-US" sz="2800" dirty="0"/>
              <a:t>Make new files, copy things, move things around </a:t>
            </a:r>
            <a:r>
              <a:rPr lang="en-US" sz="2800" dirty="0" err="1"/>
              <a:t>etc</a:t>
            </a:r>
            <a:r>
              <a:rPr lang="en-US" sz="2800" dirty="0"/>
              <a:t>… all with clicks</a:t>
            </a:r>
          </a:p>
          <a:p>
            <a:r>
              <a:rPr lang="en-US" sz="2800" dirty="0"/>
              <a:t>What if you need to move 1,000 files? Run a program 300 times?</a:t>
            </a:r>
          </a:p>
        </p:txBody>
      </p:sp>
    </p:spTree>
    <p:extLst>
      <p:ext uri="{BB962C8B-B14F-4D97-AF65-F5344CB8AC3E}">
        <p14:creationId xmlns:p14="http://schemas.microsoft.com/office/powerpoint/2010/main" val="146776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6259-8CB1-C747-BC62-978419CA4356}"/>
              </a:ext>
            </a:extLst>
          </p:cNvPr>
          <p:cNvSpPr>
            <a:spLocks noGrp="1"/>
          </p:cNvSpPr>
          <p:nvPr>
            <p:ph type="title"/>
          </p:nvPr>
        </p:nvSpPr>
        <p:spPr/>
        <p:txBody>
          <a:bodyPr/>
          <a:lstStyle/>
          <a:p>
            <a:r>
              <a:rPr lang="en-US" dirty="0"/>
              <a:t>Command Line Interface - CLI</a:t>
            </a:r>
          </a:p>
        </p:txBody>
      </p:sp>
      <p:sp>
        <p:nvSpPr>
          <p:cNvPr id="3" name="Content Placeholder 2">
            <a:extLst>
              <a:ext uri="{FF2B5EF4-FFF2-40B4-BE49-F238E27FC236}">
                <a16:creationId xmlns:a16="http://schemas.microsoft.com/office/drawing/2014/main" id="{E6149406-67D0-9C4F-938E-9D0DC2FDD30A}"/>
              </a:ext>
            </a:extLst>
          </p:cNvPr>
          <p:cNvSpPr>
            <a:spLocks noGrp="1"/>
          </p:cNvSpPr>
          <p:nvPr>
            <p:ph idx="1"/>
          </p:nvPr>
        </p:nvSpPr>
        <p:spPr/>
        <p:txBody>
          <a:bodyPr>
            <a:noAutofit/>
          </a:bodyPr>
          <a:lstStyle/>
          <a:p>
            <a:r>
              <a:rPr lang="en-US" sz="2800" dirty="0"/>
              <a:t>Great to make repetitive tasks automatic and fast.</a:t>
            </a:r>
          </a:p>
          <a:p>
            <a:r>
              <a:rPr lang="en-US" sz="2800" dirty="0"/>
              <a:t>At the heart of it is the </a:t>
            </a:r>
            <a:r>
              <a:rPr lang="en-US" sz="2800" b="1" dirty="0"/>
              <a:t>read-evaluate-print loop </a:t>
            </a:r>
            <a:r>
              <a:rPr lang="en-US" sz="2800" dirty="0"/>
              <a:t>(REPL)</a:t>
            </a:r>
          </a:p>
          <a:p>
            <a:r>
              <a:rPr lang="en-US" sz="2800" dirty="0"/>
              <a:t>You type a command and hit enter:</a:t>
            </a:r>
          </a:p>
          <a:p>
            <a:pPr lvl="1"/>
            <a:r>
              <a:rPr lang="en-US" sz="2800" dirty="0"/>
              <a:t>The shell reads your command</a:t>
            </a:r>
          </a:p>
          <a:p>
            <a:pPr lvl="1"/>
            <a:r>
              <a:rPr lang="en-US" sz="2800" dirty="0"/>
              <a:t>Evaluates or executes it</a:t>
            </a:r>
          </a:p>
          <a:p>
            <a:pPr lvl="1"/>
            <a:r>
              <a:rPr lang="en-US" sz="2800" dirty="0"/>
              <a:t>Prints the output of your command</a:t>
            </a:r>
          </a:p>
          <a:p>
            <a:pPr lvl="1"/>
            <a:r>
              <a:rPr lang="en-US" sz="2800" dirty="0"/>
              <a:t>Loops back and waits for the next </a:t>
            </a:r>
          </a:p>
        </p:txBody>
      </p:sp>
    </p:spTree>
    <p:extLst>
      <p:ext uri="{BB962C8B-B14F-4D97-AF65-F5344CB8AC3E}">
        <p14:creationId xmlns:p14="http://schemas.microsoft.com/office/powerpoint/2010/main" val="17892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BD3C-1DCC-984D-A116-A807C11753DD}"/>
              </a:ext>
            </a:extLst>
          </p:cNvPr>
          <p:cNvSpPr>
            <a:spLocks noGrp="1"/>
          </p:cNvSpPr>
          <p:nvPr>
            <p:ph type="title"/>
          </p:nvPr>
        </p:nvSpPr>
        <p:spPr/>
        <p:txBody>
          <a:bodyPr/>
          <a:lstStyle/>
          <a:p>
            <a:r>
              <a:rPr lang="en-US" dirty="0"/>
              <a:t>The Shell</a:t>
            </a:r>
          </a:p>
        </p:txBody>
      </p:sp>
      <p:sp>
        <p:nvSpPr>
          <p:cNvPr id="3" name="Content Placeholder 2">
            <a:extLst>
              <a:ext uri="{FF2B5EF4-FFF2-40B4-BE49-F238E27FC236}">
                <a16:creationId xmlns:a16="http://schemas.microsoft.com/office/drawing/2014/main" id="{291496BF-018B-374B-B9C6-226363B99A7B}"/>
              </a:ext>
            </a:extLst>
          </p:cNvPr>
          <p:cNvSpPr>
            <a:spLocks noGrp="1"/>
          </p:cNvSpPr>
          <p:nvPr>
            <p:ph idx="1"/>
          </p:nvPr>
        </p:nvSpPr>
        <p:spPr/>
        <p:txBody>
          <a:bodyPr/>
          <a:lstStyle/>
          <a:p>
            <a:r>
              <a:rPr lang="en-US" sz="2800" dirty="0"/>
              <a:t>A program that runs other programs.</a:t>
            </a:r>
          </a:p>
          <a:p>
            <a:pPr marL="0" indent="0">
              <a:buNone/>
            </a:pPr>
            <a:endParaRPr lang="en-US" sz="2800" dirty="0"/>
          </a:p>
          <a:p>
            <a:r>
              <a:rPr lang="en-US" sz="2800" dirty="0"/>
              <a:t>Most popular Unix shell is BASH</a:t>
            </a:r>
          </a:p>
          <a:p>
            <a:pPr lvl="1"/>
            <a:r>
              <a:rPr lang="en-US" sz="2800" dirty="0">
                <a:solidFill>
                  <a:schemeClr val="tx1"/>
                </a:solidFill>
              </a:rPr>
              <a:t>The Bourne Again </a:t>
            </a:r>
            <a:r>
              <a:rPr lang="en-US" sz="2800" dirty="0" err="1">
                <a:solidFill>
                  <a:schemeClr val="tx1"/>
                </a:solidFill>
              </a:rPr>
              <a:t>SHell</a:t>
            </a:r>
            <a:r>
              <a:rPr lang="en-US" sz="2800" dirty="0">
                <a:solidFill>
                  <a:schemeClr val="tx1"/>
                </a:solidFill>
              </a:rPr>
              <a:t> </a:t>
            </a:r>
            <a:r>
              <a:rPr lang="en-US" sz="2800" dirty="0"/>
              <a:t>– derived from a shell written by Stephen Bourne </a:t>
            </a:r>
          </a:p>
          <a:p>
            <a:pPr marL="201168" lvl="1" indent="0">
              <a:buNone/>
            </a:pPr>
            <a:endParaRPr lang="en-US" dirty="0"/>
          </a:p>
        </p:txBody>
      </p:sp>
    </p:spTree>
    <p:extLst>
      <p:ext uri="{BB962C8B-B14F-4D97-AF65-F5344CB8AC3E}">
        <p14:creationId xmlns:p14="http://schemas.microsoft.com/office/powerpoint/2010/main" val="127708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9AD-15DD-1945-BDBA-10EB96F92861}"/>
              </a:ext>
            </a:extLst>
          </p:cNvPr>
          <p:cNvSpPr>
            <a:spLocks noGrp="1"/>
          </p:cNvSpPr>
          <p:nvPr>
            <p:ph type="title"/>
          </p:nvPr>
        </p:nvSpPr>
        <p:spPr/>
        <p:txBody>
          <a:bodyPr/>
          <a:lstStyle/>
          <a:p>
            <a:r>
              <a:rPr lang="en-US" dirty="0"/>
              <a:t>Shell prompt</a:t>
            </a:r>
          </a:p>
        </p:txBody>
      </p:sp>
      <p:sp>
        <p:nvSpPr>
          <p:cNvPr id="3" name="Content Placeholder 2">
            <a:extLst>
              <a:ext uri="{FF2B5EF4-FFF2-40B4-BE49-F238E27FC236}">
                <a16:creationId xmlns:a16="http://schemas.microsoft.com/office/drawing/2014/main" id="{263BB237-8A6B-644B-832F-4850120E4030}"/>
              </a:ext>
            </a:extLst>
          </p:cNvPr>
          <p:cNvSpPr>
            <a:spLocks noGrp="1"/>
          </p:cNvSpPr>
          <p:nvPr>
            <p:ph idx="1"/>
          </p:nvPr>
        </p:nvSpPr>
        <p:spPr/>
        <p:txBody>
          <a:bodyPr/>
          <a:lstStyle/>
          <a:p>
            <a:r>
              <a:rPr lang="en-US" sz="2800" dirty="0"/>
              <a:t>When you first open the shell you get a prompt</a:t>
            </a:r>
          </a:p>
          <a:p>
            <a:r>
              <a:rPr lang="en-US" sz="2800" dirty="0"/>
              <a:t>Typically you get a $ </a:t>
            </a:r>
          </a:p>
          <a:p>
            <a:r>
              <a:rPr lang="en-US" sz="2800" dirty="0"/>
              <a:t>Type in first program ‘ls’</a:t>
            </a:r>
          </a:p>
          <a:p>
            <a:r>
              <a:rPr lang="en-US" sz="2800" dirty="0"/>
              <a:t>Type in ‘</a:t>
            </a:r>
            <a:r>
              <a:rPr lang="en-US" sz="2800" dirty="0" err="1"/>
              <a:t>ks</a:t>
            </a:r>
            <a:r>
              <a:rPr lang="en-US" sz="2800" dirty="0"/>
              <a:t>’</a:t>
            </a:r>
          </a:p>
          <a:p>
            <a:endParaRPr lang="en-US" dirty="0"/>
          </a:p>
          <a:p>
            <a:endParaRPr lang="en-US" dirty="0"/>
          </a:p>
        </p:txBody>
      </p:sp>
    </p:spTree>
    <p:extLst>
      <p:ext uri="{BB962C8B-B14F-4D97-AF65-F5344CB8AC3E}">
        <p14:creationId xmlns:p14="http://schemas.microsoft.com/office/powerpoint/2010/main" val="133410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FEB4-7502-2348-8B8A-14DCA6BAC56C}"/>
              </a:ext>
            </a:extLst>
          </p:cNvPr>
          <p:cNvSpPr>
            <a:spLocks noGrp="1"/>
          </p:cNvSpPr>
          <p:nvPr>
            <p:ph type="title"/>
          </p:nvPr>
        </p:nvSpPr>
        <p:spPr/>
        <p:txBody>
          <a:bodyPr/>
          <a:lstStyle/>
          <a:p>
            <a:r>
              <a:rPr lang="en-US" dirty="0"/>
              <a:t>Difficulty</a:t>
            </a:r>
          </a:p>
        </p:txBody>
      </p:sp>
      <p:sp>
        <p:nvSpPr>
          <p:cNvPr id="3" name="Content Placeholder 2">
            <a:extLst>
              <a:ext uri="{FF2B5EF4-FFF2-40B4-BE49-F238E27FC236}">
                <a16:creationId xmlns:a16="http://schemas.microsoft.com/office/drawing/2014/main" id="{BD9020FA-8840-7248-8810-76BBB03B6507}"/>
              </a:ext>
            </a:extLst>
          </p:cNvPr>
          <p:cNvSpPr>
            <a:spLocks noGrp="1"/>
          </p:cNvSpPr>
          <p:nvPr>
            <p:ph idx="1"/>
          </p:nvPr>
        </p:nvSpPr>
        <p:spPr/>
        <p:txBody>
          <a:bodyPr>
            <a:normAutofit/>
          </a:bodyPr>
          <a:lstStyle/>
          <a:p>
            <a:r>
              <a:rPr lang="en-US" sz="2800" dirty="0"/>
              <a:t>Difficult to learn over a GUI – takes effort and time to learn</a:t>
            </a:r>
          </a:p>
          <a:p>
            <a:r>
              <a:rPr lang="en-US" sz="2800" dirty="0"/>
              <a:t>GUI – presents you with choices and you pick one</a:t>
            </a:r>
          </a:p>
          <a:p>
            <a:r>
              <a:rPr lang="en-US" sz="2800" dirty="0"/>
              <a:t>CLI – the choices are a combinations of commands and parameters like words in a language</a:t>
            </a:r>
          </a:p>
        </p:txBody>
      </p:sp>
    </p:spTree>
    <p:extLst>
      <p:ext uri="{BB962C8B-B14F-4D97-AF65-F5344CB8AC3E}">
        <p14:creationId xmlns:p14="http://schemas.microsoft.com/office/powerpoint/2010/main" val="216861397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941"/>
      </a:dk2>
      <a:lt2>
        <a:srgbClr val="E2E8E5"/>
      </a:lt2>
      <a:accent1>
        <a:srgbClr val="C34D83"/>
      </a:accent1>
      <a:accent2>
        <a:srgbClr val="B13BA3"/>
      </a:accent2>
      <a:accent3>
        <a:srgbClr val="A04DC3"/>
      </a:accent3>
      <a:accent4>
        <a:srgbClr val="6E50BA"/>
      </a:accent4>
      <a:accent5>
        <a:srgbClr val="4D5CC3"/>
      </a:accent5>
      <a:accent6>
        <a:srgbClr val="3B7CB1"/>
      </a:accent6>
      <a:hlink>
        <a:srgbClr val="7975D1"/>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17487</TotalTime>
  <Words>1114</Words>
  <Application>Microsoft Macintosh PowerPoint</Application>
  <PresentationFormat>Widescreen</PresentationFormat>
  <Paragraphs>135</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Courier New</vt:lpstr>
      <vt:lpstr>RetrospectVTI</vt:lpstr>
      <vt:lpstr>Unix Shell</vt:lpstr>
      <vt:lpstr>To talk about today</vt:lpstr>
      <vt:lpstr>The Unix Shell</vt:lpstr>
      <vt:lpstr>Computers do 4 things</vt:lpstr>
      <vt:lpstr>Graphical User Interface - GUI</vt:lpstr>
      <vt:lpstr>Command Line Interface - CLI</vt:lpstr>
      <vt:lpstr>The Shell</vt:lpstr>
      <vt:lpstr>Shell prompt</vt:lpstr>
      <vt:lpstr>Difficulty</vt:lpstr>
      <vt:lpstr>Flexibility and Automation</vt:lpstr>
      <vt:lpstr>Shell Programs to Refresh</vt:lpstr>
      <vt:lpstr>Navigating Files and Directories</vt:lpstr>
      <vt:lpstr>File System – my computer</vt:lpstr>
      <vt:lpstr>File System – my computer – you will draw this on the homework</vt:lpstr>
      <vt:lpstr>PowerPoint Presentation</vt:lpstr>
      <vt:lpstr>Absolute vs. Relative Paths</vt:lpstr>
      <vt:lpstr>Absolute vs. relative paths</vt:lpstr>
      <vt:lpstr>Absolute vs. relative paths</vt:lpstr>
      <vt:lpstr>Loops  - loops in every program</vt:lpstr>
      <vt:lpstr>Shell-Scripts</vt:lpstr>
      <vt:lpstr>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Shell</dc:title>
  <dc:creator>Julia Allen</dc:creator>
  <cp:lastModifiedBy>Julie Allen</cp:lastModifiedBy>
  <cp:revision>31</cp:revision>
  <dcterms:created xsi:type="dcterms:W3CDTF">2019-08-22T23:10:52Z</dcterms:created>
  <dcterms:modified xsi:type="dcterms:W3CDTF">2021-02-01T15:42:15Z</dcterms:modified>
</cp:coreProperties>
</file>