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61" r:id="rId2"/>
    <p:sldId id="257" r:id="rId3"/>
    <p:sldId id="273" r:id="rId4"/>
    <p:sldId id="274" r:id="rId5"/>
    <p:sldId id="259" r:id="rId6"/>
    <p:sldId id="260" r:id="rId7"/>
    <p:sldId id="289" r:id="rId8"/>
    <p:sldId id="262" r:id="rId9"/>
    <p:sldId id="263" r:id="rId10"/>
    <p:sldId id="264" r:id="rId11"/>
    <p:sldId id="275" r:id="rId12"/>
    <p:sldId id="276" r:id="rId13"/>
    <p:sldId id="277" r:id="rId14"/>
    <p:sldId id="269" r:id="rId15"/>
    <p:sldId id="270" r:id="rId16"/>
    <p:sldId id="268" r:id="rId17"/>
    <p:sldId id="271" r:id="rId18"/>
    <p:sldId id="272" r:id="rId19"/>
    <p:sldId id="295" r:id="rId20"/>
    <p:sldId id="297" r:id="rId21"/>
    <p:sldId id="290" r:id="rId22"/>
    <p:sldId id="298" r:id="rId23"/>
    <p:sldId id="299" r:id="rId24"/>
    <p:sldId id="305" r:id="rId25"/>
    <p:sldId id="307" r:id="rId26"/>
    <p:sldId id="312" r:id="rId27"/>
    <p:sldId id="309" r:id="rId28"/>
    <p:sldId id="310" r:id="rId29"/>
    <p:sldId id="311" r:id="rId30"/>
    <p:sldId id="313" r:id="rId31"/>
    <p:sldId id="300" r:id="rId32"/>
    <p:sldId id="314" r:id="rId33"/>
    <p:sldId id="304" r:id="rId34"/>
    <p:sldId id="315" r:id="rId35"/>
    <p:sldId id="316" r:id="rId36"/>
    <p:sldId id="317" r:id="rId37"/>
    <p:sldId id="318" r:id="rId38"/>
    <p:sldId id="319" r:id="rId39"/>
    <p:sldId id="32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6803"/>
  </p:normalViewPr>
  <p:slideViewPr>
    <p:cSldViewPr snapToGrid="0" snapToObjects="1">
      <p:cViewPr varScale="1">
        <p:scale>
          <a:sx n="109" d="100"/>
          <a:sy n="109" d="100"/>
        </p:scale>
        <p:origin x="216" y="208"/>
      </p:cViewPr>
      <p:guideLst/>
    </p:cSldViewPr>
  </p:slid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1F35D-5CA4-4A43-862A-EE29DAA1C30A}" type="datetimeFigureOut">
              <a:rPr lang="en-US" smtClean="0"/>
              <a:t>2/18/21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A95F1-B34D-6E45-932E-4B30FC9A06E3}" type="slidenum">
              <a:rPr lang="en-US" smtClean="0"/>
              <a:t>‹#›</a:t>
            </a:fld>
            <a:endParaRPr lang="en-US"/>
          </a:p>
        </p:txBody>
      </p:sp>
    </p:spTree>
    <p:extLst>
      <p:ext uri="{BB962C8B-B14F-4D97-AF65-F5344CB8AC3E}">
        <p14:creationId xmlns:p14="http://schemas.microsoft.com/office/powerpoint/2010/main" val="2510919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upport.office.com/en-us/article/Track-changes-in-Word-197ba630-0f5f-4a8e-9a77-3712475e806a"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help.libreoffice.org/Common/Recording_and_Displaying_Changes" TargetMode="External"/><Relationship Id="rId4" Type="http://schemas.openxmlformats.org/officeDocument/2006/relationships/hyperlink" Target="https://support.google.com/docs/answer/190843?hl=en"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We’ve all been in this situation before: it seems ridiculous to have multiple nearly-identical versions of the same document. Some word processors let us deal with this a little better, such as Microsoft Word’s </a:t>
            </a:r>
            <a:r>
              <a:rPr lang="en-US" sz="1200" b="0" i="0" u="none" strike="noStrike" kern="1200" dirty="0">
                <a:solidFill>
                  <a:schemeClr val="tx1"/>
                </a:solidFill>
                <a:effectLst/>
                <a:latin typeface="+mn-lt"/>
                <a:ea typeface="+mn-ea"/>
                <a:cs typeface="+mn-cs"/>
                <a:hlinkClick r:id="rId3"/>
              </a:rPr>
              <a:t>Track Changes</a:t>
            </a:r>
            <a:r>
              <a:rPr lang="en-US" sz="1200" b="0" i="0" kern="1200" dirty="0">
                <a:solidFill>
                  <a:schemeClr val="tx1"/>
                </a:solidFill>
                <a:effectLst/>
                <a:latin typeface="+mn-lt"/>
                <a:ea typeface="+mn-ea"/>
                <a:cs typeface="+mn-cs"/>
              </a:rPr>
              <a:t>, Google Docs’ </a:t>
            </a:r>
            <a:r>
              <a:rPr lang="en-US" sz="1200" b="0" i="0" u="none" strike="noStrike" kern="1200" dirty="0">
                <a:solidFill>
                  <a:schemeClr val="tx1"/>
                </a:solidFill>
                <a:effectLst/>
                <a:latin typeface="+mn-lt"/>
                <a:ea typeface="+mn-ea"/>
                <a:cs typeface="+mn-cs"/>
                <a:hlinkClick r:id="rId4"/>
              </a:rPr>
              <a:t>version history</a:t>
            </a:r>
            <a:r>
              <a:rPr lang="en-US" sz="1200" b="0" i="0" kern="1200" dirty="0">
                <a:solidFill>
                  <a:schemeClr val="tx1"/>
                </a:solidFill>
                <a:effectLst/>
                <a:latin typeface="+mn-lt"/>
                <a:ea typeface="+mn-ea"/>
                <a:cs typeface="+mn-cs"/>
              </a:rPr>
              <a:t>, or LibreOffice’s </a:t>
            </a:r>
            <a:r>
              <a:rPr lang="en-US" sz="1200" b="0" i="0" u="none" strike="noStrike" kern="1200" dirty="0">
                <a:solidFill>
                  <a:schemeClr val="tx1"/>
                </a:solidFill>
                <a:effectLst/>
                <a:latin typeface="+mn-lt"/>
                <a:ea typeface="+mn-ea"/>
                <a:cs typeface="+mn-cs"/>
                <a:hlinkClick r:id="rId5"/>
              </a:rPr>
              <a:t>Recording and Displaying Changes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D8AA95F1-B34D-6E45-932E-4B30FC9A06E3}" type="slidenum">
              <a:rPr lang="en-US" smtClean="0"/>
              <a:t>1</a:t>
            </a:fld>
            <a:endParaRPr lang="en-US"/>
          </a:p>
        </p:txBody>
      </p:sp>
    </p:spTree>
    <p:extLst>
      <p:ext uri="{BB962C8B-B14F-4D97-AF65-F5344CB8AC3E}">
        <p14:creationId xmlns:p14="http://schemas.microsoft.com/office/powerpoint/2010/main" val="3287046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is a very fancy program for version control and that is what we are going to learn today.</a:t>
            </a:r>
          </a:p>
        </p:txBody>
      </p:sp>
      <p:sp>
        <p:nvSpPr>
          <p:cNvPr id="4" name="Slide Number Placeholder 3"/>
          <p:cNvSpPr>
            <a:spLocks noGrp="1"/>
          </p:cNvSpPr>
          <p:nvPr>
            <p:ph type="sldNum" sz="quarter" idx="5"/>
          </p:nvPr>
        </p:nvSpPr>
        <p:spPr/>
        <p:txBody>
          <a:bodyPr/>
          <a:lstStyle/>
          <a:p>
            <a:fld id="{D8AA95F1-B34D-6E45-932E-4B30FC9A06E3}" type="slidenum">
              <a:rPr lang="en-US" smtClean="0"/>
              <a:t>11</a:t>
            </a:fld>
            <a:endParaRPr lang="en-US"/>
          </a:p>
        </p:txBody>
      </p:sp>
    </p:spTree>
    <p:extLst>
      <p:ext uri="{BB962C8B-B14F-4D97-AF65-F5344CB8AC3E}">
        <p14:creationId xmlns:p14="http://schemas.microsoft.com/office/powerpoint/2010/main" val="1004994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AA95F1-B34D-6E45-932E-4B30FC9A06E3}" type="slidenum">
              <a:rPr lang="en-US" smtClean="0"/>
              <a:t>14</a:t>
            </a:fld>
            <a:endParaRPr lang="en-US"/>
          </a:p>
        </p:txBody>
      </p:sp>
    </p:spTree>
    <p:extLst>
      <p:ext uri="{BB962C8B-B14F-4D97-AF65-F5344CB8AC3E}">
        <p14:creationId xmlns:p14="http://schemas.microsoft.com/office/powerpoint/2010/main" val="3369502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account is on </a:t>
            </a:r>
            <a:r>
              <a:rPr lang="en-US" dirty="0" err="1"/>
              <a:t>firefox</a:t>
            </a:r>
            <a:r>
              <a:rPr lang="en-US" dirty="0"/>
              <a:t> – through yahoo – test-student32</a:t>
            </a:r>
          </a:p>
          <a:p>
            <a:endParaRPr lang="en-US" dirty="0"/>
          </a:p>
        </p:txBody>
      </p:sp>
      <p:sp>
        <p:nvSpPr>
          <p:cNvPr id="4" name="Slide Number Placeholder 3"/>
          <p:cNvSpPr>
            <a:spLocks noGrp="1"/>
          </p:cNvSpPr>
          <p:nvPr>
            <p:ph type="sldNum" sz="quarter" idx="5"/>
          </p:nvPr>
        </p:nvSpPr>
        <p:spPr/>
        <p:txBody>
          <a:bodyPr/>
          <a:lstStyle/>
          <a:p>
            <a:fld id="{D8AA95F1-B34D-6E45-932E-4B30FC9A06E3}" type="slidenum">
              <a:rPr lang="en-US" smtClean="0"/>
              <a:t>15</a:t>
            </a:fld>
            <a:endParaRPr lang="en-US"/>
          </a:p>
        </p:txBody>
      </p:sp>
    </p:spTree>
    <p:extLst>
      <p:ext uri="{BB962C8B-B14F-4D97-AF65-F5344CB8AC3E}">
        <p14:creationId xmlns:p14="http://schemas.microsoft.com/office/powerpoint/2010/main" val="401343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AA95F1-B34D-6E45-932E-4B30FC9A06E3}" type="slidenum">
              <a:rPr lang="en-US" smtClean="0"/>
              <a:t>16</a:t>
            </a:fld>
            <a:endParaRPr lang="en-US"/>
          </a:p>
        </p:txBody>
      </p:sp>
    </p:spTree>
    <p:extLst>
      <p:ext uri="{BB962C8B-B14F-4D97-AF65-F5344CB8AC3E}">
        <p14:creationId xmlns:p14="http://schemas.microsoft.com/office/powerpoint/2010/main" val="3772356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text editor settings at the software carpentry lesson “Setting up Git”</a:t>
            </a:r>
          </a:p>
        </p:txBody>
      </p:sp>
      <p:sp>
        <p:nvSpPr>
          <p:cNvPr id="4" name="Slide Number Placeholder 3"/>
          <p:cNvSpPr>
            <a:spLocks noGrp="1"/>
          </p:cNvSpPr>
          <p:nvPr>
            <p:ph type="sldNum" sz="quarter" idx="5"/>
          </p:nvPr>
        </p:nvSpPr>
        <p:spPr/>
        <p:txBody>
          <a:bodyPr/>
          <a:lstStyle/>
          <a:p>
            <a:fld id="{D8AA95F1-B34D-6E45-932E-4B30FC9A06E3}" type="slidenum">
              <a:rPr lang="en-US" smtClean="0"/>
              <a:t>17</a:t>
            </a:fld>
            <a:endParaRPr lang="en-US"/>
          </a:p>
        </p:txBody>
      </p:sp>
    </p:spTree>
    <p:extLst>
      <p:ext uri="{BB962C8B-B14F-4D97-AF65-F5344CB8AC3E}">
        <p14:creationId xmlns:p14="http://schemas.microsoft.com/office/powerpoint/2010/main" val="1856655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AA95F1-B34D-6E45-932E-4B30FC9A06E3}" type="slidenum">
              <a:rPr lang="en-US" smtClean="0"/>
              <a:t>31</a:t>
            </a:fld>
            <a:endParaRPr lang="en-US"/>
          </a:p>
        </p:txBody>
      </p:sp>
    </p:spTree>
    <p:extLst>
      <p:ext uri="{BB962C8B-B14F-4D97-AF65-F5344CB8AC3E}">
        <p14:creationId xmlns:p14="http://schemas.microsoft.com/office/powerpoint/2010/main" val="3698853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AA95F1-B34D-6E45-932E-4B30FC9A06E3}" type="slidenum">
              <a:rPr lang="en-US" smtClean="0"/>
              <a:t>33</a:t>
            </a:fld>
            <a:endParaRPr lang="en-US"/>
          </a:p>
        </p:txBody>
      </p:sp>
    </p:spTree>
    <p:extLst>
      <p:ext uri="{BB962C8B-B14F-4D97-AF65-F5344CB8AC3E}">
        <p14:creationId xmlns:p14="http://schemas.microsoft.com/office/powerpoint/2010/main" val="3138688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AA95F1-B34D-6E45-932E-4B30FC9A06E3}" type="slidenum">
              <a:rPr lang="en-US" smtClean="0"/>
              <a:t>36</a:t>
            </a:fld>
            <a:endParaRPr lang="en-US"/>
          </a:p>
        </p:txBody>
      </p:sp>
    </p:spTree>
    <p:extLst>
      <p:ext uri="{BB962C8B-B14F-4D97-AF65-F5344CB8AC3E}">
        <p14:creationId xmlns:p14="http://schemas.microsoft.com/office/powerpoint/2010/main" val="1307056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AA95F1-B34D-6E45-932E-4B30FC9A06E3}" type="slidenum">
              <a:rPr lang="en-US" smtClean="0"/>
              <a:t>39</a:t>
            </a:fld>
            <a:endParaRPr lang="en-US"/>
          </a:p>
        </p:txBody>
      </p:sp>
    </p:spTree>
    <p:extLst>
      <p:ext uri="{BB962C8B-B14F-4D97-AF65-F5344CB8AC3E}">
        <p14:creationId xmlns:p14="http://schemas.microsoft.com/office/powerpoint/2010/main" val="1263420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AA95F1-B34D-6E45-932E-4B30FC9A06E3}" type="slidenum">
              <a:rPr lang="en-US" smtClean="0"/>
              <a:t>2</a:t>
            </a:fld>
            <a:endParaRPr lang="en-US"/>
          </a:p>
        </p:txBody>
      </p:sp>
    </p:spTree>
    <p:extLst>
      <p:ext uri="{BB962C8B-B14F-4D97-AF65-F5344CB8AC3E}">
        <p14:creationId xmlns:p14="http://schemas.microsoft.com/office/powerpoint/2010/main" val="148540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why we always want to report the version of any software you are using. </a:t>
            </a:r>
          </a:p>
        </p:txBody>
      </p:sp>
      <p:sp>
        <p:nvSpPr>
          <p:cNvPr id="4" name="Slide Number Placeholder 3"/>
          <p:cNvSpPr>
            <a:spLocks noGrp="1"/>
          </p:cNvSpPr>
          <p:nvPr>
            <p:ph type="sldNum" sz="quarter" idx="5"/>
          </p:nvPr>
        </p:nvSpPr>
        <p:spPr/>
        <p:txBody>
          <a:bodyPr/>
          <a:lstStyle/>
          <a:p>
            <a:fld id="{D8AA95F1-B34D-6E45-932E-4B30FC9A06E3}" type="slidenum">
              <a:rPr lang="en-US" smtClean="0"/>
              <a:t>3</a:t>
            </a:fld>
            <a:endParaRPr lang="en-US"/>
          </a:p>
        </p:txBody>
      </p:sp>
    </p:spTree>
    <p:extLst>
      <p:ext uri="{BB962C8B-B14F-4D97-AF65-F5344CB8AC3E}">
        <p14:creationId xmlns:p14="http://schemas.microsoft.com/office/powerpoint/2010/main" val="3793022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AA95F1-B34D-6E45-932E-4B30FC9A06E3}" type="slidenum">
              <a:rPr lang="en-US" smtClean="0"/>
              <a:t>4</a:t>
            </a:fld>
            <a:endParaRPr lang="en-US"/>
          </a:p>
        </p:txBody>
      </p:sp>
    </p:spTree>
    <p:extLst>
      <p:ext uri="{BB962C8B-B14F-4D97-AF65-F5344CB8AC3E}">
        <p14:creationId xmlns:p14="http://schemas.microsoft.com/office/powerpoint/2010/main" val="3252680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a version control system for your data? How many have used the version control system in google docs? </a:t>
            </a:r>
          </a:p>
        </p:txBody>
      </p:sp>
      <p:sp>
        <p:nvSpPr>
          <p:cNvPr id="4" name="Slide Number Placeholder 3"/>
          <p:cNvSpPr>
            <a:spLocks noGrp="1"/>
          </p:cNvSpPr>
          <p:nvPr>
            <p:ph type="sldNum" sz="quarter" idx="5"/>
          </p:nvPr>
        </p:nvSpPr>
        <p:spPr/>
        <p:txBody>
          <a:bodyPr/>
          <a:lstStyle/>
          <a:p>
            <a:fld id="{D8AA95F1-B34D-6E45-932E-4B30FC9A06E3}" type="slidenum">
              <a:rPr lang="en-US" smtClean="0"/>
              <a:t>5</a:t>
            </a:fld>
            <a:endParaRPr lang="en-US"/>
          </a:p>
        </p:txBody>
      </p:sp>
    </p:spTree>
    <p:extLst>
      <p:ext uri="{BB962C8B-B14F-4D97-AF65-F5344CB8AC3E}">
        <p14:creationId xmlns:p14="http://schemas.microsoft.com/office/powerpoint/2010/main" val="1951727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github</a:t>
            </a:r>
            <a:r>
              <a:rPr lang="en-US" dirty="0"/>
              <a:t> uses git as its version </a:t>
            </a:r>
            <a:r>
              <a:rPr lang="en-US" dirty="0" err="1"/>
              <a:t>controll</a:t>
            </a:r>
            <a:r>
              <a:rPr lang="en-US" dirty="0"/>
              <a:t> system</a:t>
            </a:r>
          </a:p>
          <a:p>
            <a:endParaRPr lang="en-US" dirty="0"/>
          </a:p>
          <a:p>
            <a:endParaRPr lang="en-US" dirty="0"/>
          </a:p>
          <a:p>
            <a:r>
              <a:rPr lang="en-US" sz="1200" b="0" i="0" kern="1200" dirty="0">
                <a:solidFill>
                  <a:schemeClr val="tx1"/>
                </a:solidFill>
                <a:effectLst/>
                <a:latin typeface="+mn-lt"/>
                <a:ea typeface="+mn-ea"/>
                <a:cs typeface="+mn-cs"/>
              </a:rPr>
              <a:t>"git" can mean anything, depending on your mood.</a:t>
            </a:r>
          </a:p>
          <a:p>
            <a:r>
              <a:rPr lang="en-US" sz="1200" b="0" i="0" kern="1200" dirty="0">
                <a:solidFill>
                  <a:schemeClr val="tx1"/>
                </a:solidFill>
                <a:effectLst/>
                <a:latin typeface="+mn-lt"/>
                <a:ea typeface="+mn-ea"/>
                <a:cs typeface="+mn-cs"/>
              </a:rPr>
              <a:t>random three-letter combination that is pronounceable, and not actually used by any common UNIX command. The fact that it is a mispronunciation of "get" may or may not be relevant.</a:t>
            </a:r>
          </a:p>
          <a:p>
            <a:r>
              <a:rPr lang="en-US" sz="1200" b="0" i="0" kern="1200" dirty="0">
                <a:solidFill>
                  <a:schemeClr val="tx1"/>
                </a:solidFill>
                <a:effectLst/>
                <a:latin typeface="+mn-lt"/>
                <a:ea typeface="+mn-ea"/>
                <a:cs typeface="+mn-cs"/>
              </a:rPr>
              <a:t>stupid. contemptible and despicable. simple. Take your pick from the dictionary of slang.</a:t>
            </a:r>
          </a:p>
          <a:p>
            <a:r>
              <a:rPr lang="en-US" sz="1200" b="0" i="0" kern="1200" dirty="0">
                <a:solidFill>
                  <a:schemeClr val="tx1"/>
                </a:solidFill>
                <a:effectLst/>
                <a:latin typeface="+mn-lt"/>
                <a:ea typeface="+mn-ea"/>
                <a:cs typeface="+mn-cs"/>
              </a:rPr>
              <a:t>"global information tracker": you're in a good mood, and it actually works for you. Angels sing, and a light suddenly fills the room.</a:t>
            </a:r>
          </a:p>
          <a:p>
            <a:r>
              <a:rPr lang="en-US" sz="1200" b="0" i="0" kern="1200" dirty="0">
                <a:solidFill>
                  <a:schemeClr val="tx1"/>
                </a:solidFill>
                <a:effectLst/>
                <a:latin typeface="+mn-lt"/>
                <a:ea typeface="+mn-ea"/>
                <a:cs typeface="+mn-cs"/>
              </a:rPr>
              <a:t>"goddamn idiotic truckload of </a:t>
            </a:r>
            <a:r>
              <a:rPr lang="en-US" sz="1200" b="0" i="0" kern="1200" dirty="0" err="1">
                <a:solidFill>
                  <a:schemeClr val="tx1"/>
                </a:solidFill>
                <a:effectLst/>
                <a:latin typeface="+mn-lt"/>
                <a:ea typeface="+mn-ea"/>
                <a:cs typeface="+mn-cs"/>
              </a:rPr>
              <a:t>sh</a:t>
            </a:r>
            <a:r>
              <a:rPr lang="en-US" sz="1200" b="0" i="0" kern="1200" dirty="0">
                <a:solidFill>
                  <a:schemeClr val="tx1"/>
                </a:solidFill>
                <a:effectLst/>
                <a:latin typeface="+mn-lt"/>
                <a:ea typeface="+mn-ea"/>
                <a:cs typeface="+mn-cs"/>
              </a:rPr>
              <a:t>*t": when it breaks</a:t>
            </a:r>
          </a:p>
          <a:p>
            <a:endParaRPr lang="en-US" dirty="0"/>
          </a:p>
        </p:txBody>
      </p:sp>
      <p:sp>
        <p:nvSpPr>
          <p:cNvPr id="4" name="Slide Number Placeholder 3"/>
          <p:cNvSpPr>
            <a:spLocks noGrp="1"/>
          </p:cNvSpPr>
          <p:nvPr>
            <p:ph type="sldNum" sz="quarter" idx="5"/>
          </p:nvPr>
        </p:nvSpPr>
        <p:spPr/>
        <p:txBody>
          <a:bodyPr/>
          <a:lstStyle/>
          <a:p>
            <a:fld id="{D8AA95F1-B34D-6E45-932E-4B30FC9A06E3}" type="slidenum">
              <a:rPr lang="en-US" smtClean="0"/>
              <a:t>6</a:t>
            </a:fld>
            <a:endParaRPr lang="en-US"/>
          </a:p>
        </p:txBody>
      </p:sp>
    </p:spTree>
    <p:extLst>
      <p:ext uri="{BB962C8B-B14F-4D97-AF65-F5344CB8AC3E}">
        <p14:creationId xmlns:p14="http://schemas.microsoft.com/office/powerpoint/2010/main" val="4234240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github</a:t>
            </a:r>
            <a:r>
              <a:rPr lang="en-US" dirty="0"/>
              <a:t> uses git as its version </a:t>
            </a:r>
            <a:r>
              <a:rPr lang="en-US" dirty="0" err="1"/>
              <a:t>controll</a:t>
            </a:r>
            <a:r>
              <a:rPr lang="en-US" dirty="0"/>
              <a:t> system</a:t>
            </a:r>
          </a:p>
          <a:p>
            <a:endParaRPr lang="en-US" dirty="0"/>
          </a:p>
          <a:p>
            <a:endParaRPr lang="en-US" dirty="0"/>
          </a:p>
          <a:p>
            <a:r>
              <a:rPr lang="en-US" sz="1200" b="0" i="0" kern="1200" dirty="0">
                <a:solidFill>
                  <a:schemeClr val="tx1"/>
                </a:solidFill>
                <a:effectLst/>
                <a:latin typeface="+mn-lt"/>
                <a:ea typeface="+mn-ea"/>
                <a:cs typeface="+mn-cs"/>
              </a:rPr>
              <a:t>"git" can mean anything, depending on your mood.</a:t>
            </a:r>
          </a:p>
          <a:p>
            <a:r>
              <a:rPr lang="en-US" sz="1200" b="0" i="0" kern="1200" dirty="0">
                <a:solidFill>
                  <a:schemeClr val="tx1"/>
                </a:solidFill>
                <a:effectLst/>
                <a:latin typeface="+mn-lt"/>
                <a:ea typeface="+mn-ea"/>
                <a:cs typeface="+mn-cs"/>
              </a:rPr>
              <a:t>random three-letter combination that is pronounceable, and not actually used by any common UNIX command. The fact that it is a mispronunciation of "get" may or may not be relevant.</a:t>
            </a:r>
          </a:p>
          <a:p>
            <a:r>
              <a:rPr lang="en-US" sz="1200" b="0" i="0" kern="1200" dirty="0">
                <a:solidFill>
                  <a:schemeClr val="tx1"/>
                </a:solidFill>
                <a:effectLst/>
                <a:latin typeface="+mn-lt"/>
                <a:ea typeface="+mn-ea"/>
                <a:cs typeface="+mn-cs"/>
              </a:rPr>
              <a:t>stupid. contemptible and despicable. simple. Take your pick from the dictionary of slang.</a:t>
            </a:r>
          </a:p>
          <a:p>
            <a:r>
              <a:rPr lang="en-US" sz="1200" b="0" i="0" kern="1200" dirty="0">
                <a:solidFill>
                  <a:schemeClr val="tx1"/>
                </a:solidFill>
                <a:effectLst/>
                <a:latin typeface="+mn-lt"/>
                <a:ea typeface="+mn-ea"/>
                <a:cs typeface="+mn-cs"/>
              </a:rPr>
              <a:t>"global information tracker": you're in a good mood, and it actually works for you. Angels sing, and a light suddenly fills the room.</a:t>
            </a:r>
          </a:p>
          <a:p>
            <a:r>
              <a:rPr lang="en-US" sz="1200" b="0" i="0" kern="1200" dirty="0">
                <a:solidFill>
                  <a:schemeClr val="tx1"/>
                </a:solidFill>
                <a:effectLst/>
                <a:latin typeface="+mn-lt"/>
                <a:ea typeface="+mn-ea"/>
                <a:cs typeface="+mn-cs"/>
              </a:rPr>
              <a:t>"goddamn idiotic truckload of </a:t>
            </a:r>
            <a:r>
              <a:rPr lang="en-US" sz="1200" b="0" i="0" kern="1200" dirty="0" err="1">
                <a:solidFill>
                  <a:schemeClr val="tx1"/>
                </a:solidFill>
                <a:effectLst/>
                <a:latin typeface="+mn-lt"/>
                <a:ea typeface="+mn-ea"/>
                <a:cs typeface="+mn-cs"/>
              </a:rPr>
              <a:t>sh</a:t>
            </a:r>
            <a:r>
              <a:rPr lang="en-US" sz="1200" b="0" i="0" kern="1200" dirty="0">
                <a:solidFill>
                  <a:schemeClr val="tx1"/>
                </a:solidFill>
                <a:effectLst/>
                <a:latin typeface="+mn-lt"/>
                <a:ea typeface="+mn-ea"/>
                <a:cs typeface="+mn-cs"/>
              </a:rPr>
              <a:t>*t": when it breaks</a:t>
            </a:r>
          </a:p>
          <a:p>
            <a:endParaRPr lang="en-US" dirty="0"/>
          </a:p>
        </p:txBody>
      </p:sp>
      <p:sp>
        <p:nvSpPr>
          <p:cNvPr id="4" name="Slide Number Placeholder 3"/>
          <p:cNvSpPr>
            <a:spLocks noGrp="1"/>
          </p:cNvSpPr>
          <p:nvPr>
            <p:ph type="sldNum" sz="quarter" idx="5"/>
          </p:nvPr>
        </p:nvSpPr>
        <p:spPr/>
        <p:txBody>
          <a:bodyPr/>
          <a:lstStyle/>
          <a:p>
            <a:fld id="{D8AA95F1-B34D-6E45-932E-4B30FC9A06E3}" type="slidenum">
              <a:rPr lang="en-US" smtClean="0"/>
              <a:t>7</a:t>
            </a:fld>
            <a:endParaRPr lang="en-US"/>
          </a:p>
        </p:txBody>
      </p:sp>
    </p:spTree>
    <p:extLst>
      <p:ext uri="{BB962C8B-B14F-4D97-AF65-F5344CB8AC3E}">
        <p14:creationId xmlns:p14="http://schemas.microsoft.com/office/powerpoint/2010/main" val="3798019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think of it as a recording of your progress: you can rewind to start at the base document and play back each change you made, eventually arriving at your more recent version.</a:t>
            </a:r>
          </a:p>
        </p:txBody>
      </p:sp>
      <p:sp>
        <p:nvSpPr>
          <p:cNvPr id="4" name="Slide Number Placeholder 3"/>
          <p:cNvSpPr>
            <a:spLocks noGrp="1"/>
          </p:cNvSpPr>
          <p:nvPr>
            <p:ph type="sldNum" sz="quarter" idx="5"/>
          </p:nvPr>
        </p:nvSpPr>
        <p:spPr/>
        <p:txBody>
          <a:bodyPr/>
          <a:lstStyle/>
          <a:p>
            <a:fld id="{D8AA95F1-B34D-6E45-932E-4B30FC9A06E3}" type="slidenum">
              <a:rPr lang="en-US" smtClean="0"/>
              <a:t>8</a:t>
            </a:fld>
            <a:endParaRPr lang="en-US"/>
          </a:p>
        </p:txBody>
      </p:sp>
    </p:spTree>
    <p:extLst>
      <p:ext uri="{BB962C8B-B14F-4D97-AF65-F5344CB8AC3E}">
        <p14:creationId xmlns:p14="http://schemas.microsoft.com/office/powerpoint/2010/main" val="3441730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two users can make independent sets of changes on the same document.</a:t>
            </a:r>
          </a:p>
        </p:txBody>
      </p:sp>
      <p:sp>
        <p:nvSpPr>
          <p:cNvPr id="4" name="Slide Number Placeholder 3"/>
          <p:cNvSpPr>
            <a:spLocks noGrp="1"/>
          </p:cNvSpPr>
          <p:nvPr>
            <p:ph type="sldNum" sz="quarter" idx="5"/>
          </p:nvPr>
        </p:nvSpPr>
        <p:spPr/>
        <p:txBody>
          <a:bodyPr/>
          <a:lstStyle/>
          <a:p>
            <a:fld id="{D8AA95F1-B34D-6E45-932E-4B30FC9A06E3}" type="slidenum">
              <a:rPr lang="en-US" smtClean="0"/>
              <a:t>9</a:t>
            </a:fld>
            <a:endParaRPr lang="en-US"/>
          </a:p>
        </p:txBody>
      </p:sp>
    </p:spTree>
    <p:extLst>
      <p:ext uri="{BB962C8B-B14F-4D97-AF65-F5344CB8AC3E}">
        <p14:creationId xmlns:p14="http://schemas.microsoft.com/office/powerpoint/2010/main" val="830357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C7FD-EB08-424F-8F3F-1FF4F7B1C4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03E31C-C117-C74C-86FC-29EA42A0B2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AEBC8E-BBD4-B04B-95BE-8046DF995446}"/>
              </a:ext>
            </a:extLst>
          </p:cNvPr>
          <p:cNvSpPr>
            <a:spLocks noGrp="1"/>
          </p:cNvSpPr>
          <p:nvPr>
            <p:ph type="dt" sz="half" idx="10"/>
          </p:nvPr>
        </p:nvSpPr>
        <p:spPr/>
        <p:txBody>
          <a:bodyPr/>
          <a:lstStyle/>
          <a:p>
            <a:fld id="{DCFFA81D-1888-BA40-8F0B-AD0D59926C09}" type="datetimeFigureOut">
              <a:rPr lang="en-US" smtClean="0"/>
              <a:t>2/18/21</a:t>
            </a:fld>
            <a:endParaRPr lang="en-US"/>
          </a:p>
        </p:txBody>
      </p:sp>
      <p:sp>
        <p:nvSpPr>
          <p:cNvPr id="5" name="Footer Placeholder 4">
            <a:extLst>
              <a:ext uri="{FF2B5EF4-FFF2-40B4-BE49-F238E27FC236}">
                <a16:creationId xmlns:a16="http://schemas.microsoft.com/office/drawing/2014/main" id="{158E38F3-B832-3D4C-866D-F06BFA33D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4F165-5FAD-0D43-ACD2-924EEFF543A0}"/>
              </a:ext>
            </a:extLst>
          </p:cNvPr>
          <p:cNvSpPr>
            <a:spLocks noGrp="1"/>
          </p:cNvSpPr>
          <p:nvPr>
            <p:ph type="sldNum" sz="quarter" idx="12"/>
          </p:nvPr>
        </p:nvSpPr>
        <p:spPr/>
        <p:txBody>
          <a:bodyPr/>
          <a:lstStyle/>
          <a:p>
            <a:fld id="{BE23EAB4-0CA1-7746-97CB-2D78F5C024A9}" type="slidenum">
              <a:rPr lang="en-US" smtClean="0"/>
              <a:t>‹#›</a:t>
            </a:fld>
            <a:endParaRPr lang="en-US"/>
          </a:p>
        </p:txBody>
      </p:sp>
    </p:spTree>
    <p:extLst>
      <p:ext uri="{BB962C8B-B14F-4D97-AF65-F5344CB8AC3E}">
        <p14:creationId xmlns:p14="http://schemas.microsoft.com/office/powerpoint/2010/main" val="360412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2013-AF20-E541-8551-FD3ADA0EB9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6B98E3-6BB8-6840-B296-7A328770F0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FBD131-03A1-0940-A57B-719453812DE2}"/>
              </a:ext>
            </a:extLst>
          </p:cNvPr>
          <p:cNvSpPr>
            <a:spLocks noGrp="1"/>
          </p:cNvSpPr>
          <p:nvPr>
            <p:ph type="dt" sz="half" idx="10"/>
          </p:nvPr>
        </p:nvSpPr>
        <p:spPr/>
        <p:txBody>
          <a:bodyPr/>
          <a:lstStyle/>
          <a:p>
            <a:fld id="{DCFFA81D-1888-BA40-8F0B-AD0D59926C09}" type="datetimeFigureOut">
              <a:rPr lang="en-US" smtClean="0"/>
              <a:t>2/18/21</a:t>
            </a:fld>
            <a:endParaRPr lang="en-US"/>
          </a:p>
        </p:txBody>
      </p:sp>
      <p:sp>
        <p:nvSpPr>
          <p:cNvPr id="5" name="Footer Placeholder 4">
            <a:extLst>
              <a:ext uri="{FF2B5EF4-FFF2-40B4-BE49-F238E27FC236}">
                <a16:creationId xmlns:a16="http://schemas.microsoft.com/office/drawing/2014/main" id="{10B07B02-D704-0742-AD48-EA336A945F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57185-FC11-8242-9B32-CCEF2901D259}"/>
              </a:ext>
            </a:extLst>
          </p:cNvPr>
          <p:cNvSpPr>
            <a:spLocks noGrp="1"/>
          </p:cNvSpPr>
          <p:nvPr>
            <p:ph type="sldNum" sz="quarter" idx="12"/>
          </p:nvPr>
        </p:nvSpPr>
        <p:spPr/>
        <p:txBody>
          <a:bodyPr/>
          <a:lstStyle/>
          <a:p>
            <a:fld id="{BE23EAB4-0CA1-7746-97CB-2D78F5C024A9}" type="slidenum">
              <a:rPr lang="en-US" smtClean="0"/>
              <a:t>‹#›</a:t>
            </a:fld>
            <a:endParaRPr lang="en-US"/>
          </a:p>
        </p:txBody>
      </p:sp>
    </p:spTree>
    <p:extLst>
      <p:ext uri="{BB962C8B-B14F-4D97-AF65-F5344CB8AC3E}">
        <p14:creationId xmlns:p14="http://schemas.microsoft.com/office/powerpoint/2010/main" val="689106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7BE200-4D5D-2C46-A0E0-62EF8D13B0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AA48F0-6584-1146-9B3A-5D81C8E47C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52236-35D1-8540-837E-31C618CEAACD}"/>
              </a:ext>
            </a:extLst>
          </p:cNvPr>
          <p:cNvSpPr>
            <a:spLocks noGrp="1"/>
          </p:cNvSpPr>
          <p:nvPr>
            <p:ph type="dt" sz="half" idx="10"/>
          </p:nvPr>
        </p:nvSpPr>
        <p:spPr/>
        <p:txBody>
          <a:bodyPr/>
          <a:lstStyle/>
          <a:p>
            <a:fld id="{DCFFA81D-1888-BA40-8F0B-AD0D59926C09}" type="datetimeFigureOut">
              <a:rPr lang="en-US" smtClean="0"/>
              <a:t>2/18/21</a:t>
            </a:fld>
            <a:endParaRPr lang="en-US"/>
          </a:p>
        </p:txBody>
      </p:sp>
      <p:sp>
        <p:nvSpPr>
          <p:cNvPr id="5" name="Footer Placeholder 4">
            <a:extLst>
              <a:ext uri="{FF2B5EF4-FFF2-40B4-BE49-F238E27FC236}">
                <a16:creationId xmlns:a16="http://schemas.microsoft.com/office/drawing/2014/main" id="{B7E5A99A-3F31-FF45-BB4C-B13D7F9E0B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6F37C-959B-7F48-BF1B-4B6820A20C63}"/>
              </a:ext>
            </a:extLst>
          </p:cNvPr>
          <p:cNvSpPr>
            <a:spLocks noGrp="1"/>
          </p:cNvSpPr>
          <p:nvPr>
            <p:ph type="sldNum" sz="quarter" idx="12"/>
          </p:nvPr>
        </p:nvSpPr>
        <p:spPr/>
        <p:txBody>
          <a:bodyPr/>
          <a:lstStyle/>
          <a:p>
            <a:fld id="{BE23EAB4-0CA1-7746-97CB-2D78F5C024A9}" type="slidenum">
              <a:rPr lang="en-US" smtClean="0"/>
              <a:t>‹#›</a:t>
            </a:fld>
            <a:endParaRPr lang="en-US"/>
          </a:p>
        </p:txBody>
      </p:sp>
    </p:spTree>
    <p:extLst>
      <p:ext uri="{BB962C8B-B14F-4D97-AF65-F5344CB8AC3E}">
        <p14:creationId xmlns:p14="http://schemas.microsoft.com/office/powerpoint/2010/main" val="1709603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782D-5035-9B46-A1CA-7BE8D3DA96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AF8086-EAE4-B94A-98E3-5B52E28936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DCCAF-C06F-7E49-B8CB-B921639A5BB1}"/>
              </a:ext>
            </a:extLst>
          </p:cNvPr>
          <p:cNvSpPr>
            <a:spLocks noGrp="1"/>
          </p:cNvSpPr>
          <p:nvPr>
            <p:ph type="dt" sz="half" idx="10"/>
          </p:nvPr>
        </p:nvSpPr>
        <p:spPr/>
        <p:txBody>
          <a:bodyPr/>
          <a:lstStyle/>
          <a:p>
            <a:fld id="{DCFFA81D-1888-BA40-8F0B-AD0D59926C09}" type="datetimeFigureOut">
              <a:rPr lang="en-US" smtClean="0"/>
              <a:t>2/18/21</a:t>
            </a:fld>
            <a:endParaRPr lang="en-US"/>
          </a:p>
        </p:txBody>
      </p:sp>
      <p:sp>
        <p:nvSpPr>
          <p:cNvPr id="5" name="Footer Placeholder 4">
            <a:extLst>
              <a:ext uri="{FF2B5EF4-FFF2-40B4-BE49-F238E27FC236}">
                <a16:creationId xmlns:a16="http://schemas.microsoft.com/office/drawing/2014/main" id="{FBA92623-EB40-084E-A3B0-8E72DF74D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54A55-684F-9344-9394-04D82250DAE6}"/>
              </a:ext>
            </a:extLst>
          </p:cNvPr>
          <p:cNvSpPr>
            <a:spLocks noGrp="1"/>
          </p:cNvSpPr>
          <p:nvPr>
            <p:ph type="sldNum" sz="quarter" idx="12"/>
          </p:nvPr>
        </p:nvSpPr>
        <p:spPr/>
        <p:txBody>
          <a:bodyPr/>
          <a:lstStyle/>
          <a:p>
            <a:fld id="{BE23EAB4-0CA1-7746-97CB-2D78F5C024A9}" type="slidenum">
              <a:rPr lang="en-US" smtClean="0"/>
              <a:t>‹#›</a:t>
            </a:fld>
            <a:endParaRPr lang="en-US"/>
          </a:p>
        </p:txBody>
      </p:sp>
    </p:spTree>
    <p:extLst>
      <p:ext uri="{BB962C8B-B14F-4D97-AF65-F5344CB8AC3E}">
        <p14:creationId xmlns:p14="http://schemas.microsoft.com/office/powerpoint/2010/main" val="88207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236E-699E-424E-8F95-A3D3A70DC7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6BD283-23DD-5D42-8831-7B205D76AD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3490B0-9FF0-A246-BE86-4B63D2C40429}"/>
              </a:ext>
            </a:extLst>
          </p:cNvPr>
          <p:cNvSpPr>
            <a:spLocks noGrp="1"/>
          </p:cNvSpPr>
          <p:nvPr>
            <p:ph type="dt" sz="half" idx="10"/>
          </p:nvPr>
        </p:nvSpPr>
        <p:spPr/>
        <p:txBody>
          <a:bodyPr/>
          <a:lstStyle/>
          <a:p>
            <a:fld id="{DCFFA81D-1888-BA40-8F0B-AD0D59926C09}" type="datetimeFigureOut">
              <a:rPr lang="en-US" smtClean="0"/>
              <a:t>2/18/21</a:t>
            </a:fld>
            <a:endParaRPr lang="en-US"/>
          </a:p>
        </p:txBody>
      </p:sp>
      <p:sp>
        <p:nvSpPr>
          <p:cNvPr id="5" name="Footer Placeholder 4">
            <a:extLst>
              <a:ext uri="{FF2B5EF4-FFF2-40B4-BE49-F238E27FC236}">
                <a16:creationId xmlns:a16="http://schemas.microsoft.com/office/drawing/2014/main" id="{4E4A6186-FBDD-C642-BA26-23BBF94186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24D38-5396-AE48-9554-F62EFC165FE5}"/>
              </a:ext>
            </a:extLst>
          </p:cNvPr>
          <p:cNvSpPr>
            <a:spLocks noGrp="1"/>
          </p:cNvSpPr>
          <p:nvPr>
            <p:ph type="sldNum" sz="quarter" idx="12"/>
          </p:nvPr>
        </p:nvSpPr>
        <p:spPr/>
        <p:txBody>
          <a:bodyPr/>
          <a:lstStyle/>
          <a:p>
            <a:fld id="{BE23EAB4-0CA1-7746-97CB-2D78F5C024A9}" type="slidenum">
              <a:rPr lang="en-US" smtClean="0"/>
              <a:t>‹#›</a:t>
            </a:fld>
            <a:endParaRPr lang="en-US"/>
          </a:p>
        </p:txBody>
      </p:sp>
    </p:spTree>
    <p:extLst>
      <p:ext uri="{BB962C8B-B14F-4D97-AF65-F5344CB8AC3E}">
        <p14:creationId xmlns:p14="http://schemas.microsoft.com/office/powerpoint/2010/main" val="421569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2A39-D5FD-0E45-99D0-3C6E8754CF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594D41-AA3A-0048-870B-E20755491E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80AACD-3EA0-7F47-90D1-476EBFE4C1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7D70B0-DD12-C84E-A1EB-A27891570617}"/>
              </a:ext>
            </a:extLst>
          </p:cNvPr>
          <p:cNvSpPr>
            <a:spLocks noGrp="1"/>
          </p:cNvSpPr>
          <p:nvPr>
            <p:ph type="dt" sz="half" idx="10"/>
          </p:nvPr>
        </p:nvSpPr>
        <p:spPr/>
        <p:txBody>
          <a:bodyPr/>
          <a:lstStyle/>
          <a:p>
            <a:fld id="{DCFFA81D-1888-BA40-8F0B-AD0D59926C09}" type="datetimeFigureOut">
              <a:rPr lang="en-US" smtClean="0"/>
              <a:t>2/18/21</a:t>
            </a:fld>
            <a:endParaRPr lang="en-US"/>
          </a:p>
        </p:txBody>
      </p:sp>
      <p:sp>
        <p:nvSpPr>
          <p:cNvPr id="6" name="Footer Placeholder 5">
            <a:extLst>
              <a:ext uri="{FF2B5EF4-FFF2-40B4-BE49-F238E27FC236}">
                <a16:creationId xmlns:a16="http://schemas.microsoft.com/office/drawing/2014/main" id="{8A965F68-9B32-1749-A7D0-DC663CE160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8F90A-52A4-8241-BDFB-224DC7527A5F}"/>
              </a:ext>
            </a:extLst>
          </p:cNvPr>
          <p:cNvSpPr>
            <a:spLocks noGrp="1"/>
          </p:cNvSpPr>
          <p:nvPr>
            <p:ph type="sldNum" sz="quarter" idx="12"/>
          </p:nvPr>
        </p:nvSpPr>
        <p:spPr/>
        <p:txBody>
          <a:bodyPr/>
          <a:lstStyle/>
          <a:p>
            <a:fld id="{BE23EAB4-0CA1-7746-97CB-2D78F5C024A9}" type="slidenum">
              <a:rPr lang="en-US" smtClean="0"/>
              <a:t>‹#›</a:t>
            </a:fld>
            <a:endParaRPr lang="en-US"/>
          </a:p>
        </p:txBody>
      </p:sp>
    </p:spTree>
    <p:extLst>
      <p:ext uri="{BB962C8B-B14F-4D97-AF65-F5344CB8AC3E}">
        <p14:creationId xmlns:p14="http://schemas.microsoft.com/office/powerpoint/2010/main" val="121627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1A7E-F92F-2E4D-9D36-A4BAE7970E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34561A-6BBF-6540-B3F1-9610B3EDE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1EB1D2-3F88-914F-B261-71BDDF93B0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9EBD5E-3CE2-DA45-A8ED-A61A9A3F2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5C594D-F077-6D4F-9962-8FA90FD5FA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9AC7C7-D8A4-AD4C-A9E9-6F503D5C5B82}"/>
              </a:ext>
            </a:extLst>
          </p:cNvPr>
          <p:cNvSpPr>
            <a:spLocks noGrp="1"/>
          </p:cNvSpPr>
          <p:nvPr>
            <p:ph type="dt" sz="half" idx="10"/>
          </p:nvPr>
        </p:nvSpPr>
        <p:spPr/>
        <p:txBody>
          <a:bodyPr/>
          <a:lstStyle/>
          <a:p>
            <a:fld id="{DCFFA81D-1888-BA40-8F0B-AD0D59926C09}" type="datetimeFigureOut">
              <a:rPr lang="en-US" smtClean="0"/>
              <a:t>2/18/21</a:t>
            </a:fld>
            <a:endParaRPr lang="en-US"/>
          </a:p>
        </p:txBody>
      </p:sp>
      <p:sp>
        <p:nvSpPr>
          <p:cNvPr id="8" name="Footer Placeholder 7">
            <a:extLst>
              <a:ext uri="{FF2B5EF4-FFF2-40B4-BE49-F238E27FC236}">
                <a16:creationId xmlns:a16="http://schemas.microsoft.com/office/drawing/2014/main" id="{1A2A8B7C-90DF-264A-8448-0E3CB60381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E51D60-14B0-F04C-9FBF-760132BDCFA3}"/>
              </a:ext>
            </a:extLst>
          </p:cNvPr>
          <p:cNvSpPr>
            <a:spLocks noGrp="1"/>
          </p:cNvSpPr>
          <p:nvPr>
            <p:ph type="sldNum" sz="quarter" idx="12"/>
          </p:nvPr>
        </p:nvSpPr>
        <p:spPr/>
        <p:txBody>
          <a:bodyPr/>
          <a:lstStyle/>
          <a:p>
            <a:fld id="{BE23EAB4-0CA1-7746-97CB-2D78F5C024A9}" type="slidenum">
              <a:rPr lang="en-US" smtClean="0"/>
              <a:t>‹#›</a:t>
            </a:fld>
            <a:endParaRPr lang="en-US"/>
          </a:p>
        </p:txBody>
      </p:sp>
    </p:spTree>
    <p:extLst>
      <p:ext uri="{BB962C8B-B14F-4D97-AF65-F5344CB8AC3E}">
        <p14:creationId xmlns:p14="http://schemas.microsoft.com/office/powerpoint/2010/main" val="91641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9CF4-3B5C-C243-8A1B-1DC35E1A71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3FF6E0-4698-1549-A90E-90F51B3C2A6E}"/>
              </a:ext>
            </a:extLst>
          </p:cNvPr>
          <p:cNvSpPr>
            <a:spLocks noGrp="1"/>
          </p:cNvSpPr>
          <p:nvPr>
            <p:ph type="dt" sz="half" idx="10"/>
          </p:nvPr>
        </p:nvSpPr>
        <p:spPr/>
        <p:txBody>
          <a:bodyPr/>
          <a:lstStyle/>
          <a:p>
            <a:fld id="{DCFFA81D-1888-BA40-8F0B-AD0D59926C09}" type="datetimeFigureOut">
              <a:rPr lang="en-US" smtClean="0"/>
              <a:t>2/18/21</a:t>
            </a:fld>
            <a:endParaRPr lang="en-US"/>
          </a:p>
        </p:txBody>
      </p:sp>
      <p:sp>
        <p:nvSpPr>
          <p:cNvPr id="4" name="Footer Placeholder 3">
            <a:extLst>
              <a:ext uri="{FF2B5EF4-FFF2-40B4-BE49-F238E27FC236}">
                <a16:creationId xmlns:a16="http://schemas.microsoft.com/office/drawing/2014/main" id="{780A81DA-C5C9-E24E-A197-17920B9988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34F9ED-1837-0449-A62B-0709F3E72060}"/>
              </a:ext>
            </a:extLst>
          </p:cNvPr>
          <p:cNvSpPr>
            <a:spLocks noGrp="1"/>
          </p:cNvSpPr>
          <p:nvPr>
            <p:ph type="sldNum" sz="quarter" idx="12"/>
          </p:nvPr>
        </p:nvSpPr>
        <p:spPr/>
        <p:txBody>
          <a:bodyPr/>
          <a:lstStyle/>
          <a:p>
            <a:fld id="{BE23EAB4-0CA1-7746-97CB-2D78F5C024A9}" type="slidenum">
              <a:rPr lang="en-US" smtClean="0"/>
              <a:t>‹#›</a:t>
            </a:fld>
            <a:endParaRPr lang="en-US"/>
          </a:p>
        </p:txBody>
      </p:sp>
    </p:spTree>
    <p:extLst>
      <p:ext uri="{BB962C8B-B14F-4D97-AF65-F5344CB8AC3E}">
        <p14:creationId xmlns:p14="http://schemas.microsoft.com/office/powerpoint/2010/main" val="955388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46820A-D766-B94B-8801-5DFE6DDA671F}"/>
              </a:ext>
            </a:extLst>
          </p:cNvPr>
          <p:cNvSpPr>
            <a:spLocks noGrp="1"/>
          </p:cNvSpPr>
          <p:nvPr>
            <p:ph type="dt" sz="half" idx="10"/>
          </p:nvPr>
        </p:nvSpPr>
        <p:spPr/>
        <p:txBody>
          <a:bodyPr/>
          <a:lstStyle/>
          <a:p>
            <a:fld id="{DCFFA81D-1888-BA40-8F0B-AD0D59926C09}" type="datetimeFigureOut">
              <a:rPr lang="en-US" smtClean="0"/>
              <a:t>2/18/21</a:t>
            </a:fld>
            <a:endParaRPr lang="en-US"/>
          </a:p>
        </p:txBody>
      </p:sp>
      <p:sp>
        <p:nvSpPr>
          <p:cNvPr id="3" name="Footer Placeholder 2">
            <a:extLst>
              <a:ext uri="{FF2B5EF4-FFF2-40B4-BE49-F238E27FC236}">
                <a16:creationId xmlns:a16="http://schemas.microsoft.com/office/drawing/2014/main" id="{80DBE514-3916-404D-B6F9-1F001CF0B3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203BE2-E0FF-3F44-9161-F437E3FEB045}"/>
              </a:ext>
            </a:extLst>
          </p:cNvPr>
          <p:cNvSpPr>
            <a:spLocks noGrp="1"/>
          </p:cNvSpPr>
          <p:nvPr>
            <p:ph type="sldNum" sz="quarter" idx="12"/>
          </p:nvPr>
        </p:nvSpPr>
        <p:spPr/>
        <p:txBody>
          <a:bodyPr/>
          <a:lstStyle/>
          <a:p>
            <a:fld id="{BE23EAB4-0CA1-7746-97CB-2D78F5C024A9}" type="slidenum">
              <a:rPr lang="en-US" smtClean="0"/>
              <a:t>‹#›</a:t>
            </a:fld>
            <a:endParaRPr lang="en-US"/>
          </a:p>
        </p:txBody>
      </p:sp>
    </p:spTree>
    <p:extLst>
      <p:ext uri="{BB962C8B-B14F-4D97-AF65-F5344CB8AC3E}">
        <p14:creationId xmlns:p14="http://schemas.microsoft.com/office/powerpoint/2010/main" val="1497567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8225-E8E8-184B-AC5E-E5E5A6235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9E62D1-F5DB-8648-A375-EC35F4F5C8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37E26C-1D6D-1A42-B99F-A6E31764B5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8A3C79-FF81-A54D-A319-1F084A6AED2E}"/>
              </a:ext>
            </a:extLst>
          </p:cNvPr>
          <p:cNvSpPr>
            <a:spLocks noGrp="1"/>
          </p:cNvSpPr>
          <p:nvPr>
            <p:ph type="dt" sz="half" idx="10"/>
          </p:nvPr>
        </p:nvSpPr>
        <p:spPr/>
        <p:txBody>
          <a:bodyPr/>
          <a:lstStyle/>
          <a:p>
            <a:fld id="{DCFFA81D-1888-BA40-8F0B-AD0D59926C09}" type="datetimeFigureOut">
              <a:rPr lang="en-US" smtClean="0"/>
              <a:t>2/18/21</a:t>
            </a:fld>
            <a:endParaRPr lang="en-US"/>
          </a:p>
        </p:txBody>
      </p:sp>
      <p:sp>
        <p:nvSpPr>
          <p:cNvPr id="6" name="Footer Placeholder 5">
            <a:extLst>
              <a:ext uri="{FF2B5EF4-FFF2-40B4-BE49-F238E27FC236}">
                <a16:creationId xmlns:a16="http://schemas.microsoft.com/office/drawing/2014/main" id="{7C3B2F66-D09B-DA4C-BFD0-A223FF762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D7901-038A-AF40-AA2F-C1653657A4DB}"/>
              </a:ext>
            </a:extLst>
          </p:cNvPr>
          <p:cNvSpPr>
            <a:spLocks noGrp="1"/>
          </p:cNvSpPr>
          <p:nvPr>
            <p:ph type="sldNum" sz="quarter" idx="12"/>
          </p:nvPr>
        </p:nvSpPr>
        <p:spPr/>
        <p:txBody>
          <a:bodyPr/>
          <a:lstStyle/>
          <a:p>
            <a:fld id="{BE23EAB4-0CA1-7746-97CB-2D78F5C024A9}" type="slidenum">
              <a:rPr lang="en-US" smtClean="0"/>
              <a:t>‹#›</a:t>
            </a:fld>
            <a:endParaRPr lang="en-US"/>
          </a:p>
        </p:txBody>
      </p:sp>
    </p:spTree>
    <p:extLst>
      <p:ext uri="{BB962C8B-B14F-4D97-AF65-F5344CB8AC3E}">
        <p14:creationId xmlns:p14="http://schemas.microsoft.com/office/powerpoint/2010/main" val="45734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DA04-5EBE-DF45-8CF4-58E9854BEF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E768C1-6147-FA48-B4EB-A245D8F031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391934-7E10-0E42-9948-C86CFC8897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74929-B84E-FA43-AA94-3A77F13F90CF}"/>
              </a:ext>
            </a:extLst>
          </p:cNvPr>
          <p:cNvSpPr>
            <a:spLocks noGrp="1"/>
          </p:cNvSpPr>
          <p:nvPr>
            <p:ph type="dt" sz="half" idx="10"/>
          </p:nvPr>
        </p:nvSpPr>
        <p:spPr/>
        <p:txBody>
          <a:bodyPr/>
          <a:lstStyle/>
          <a:p>
            <a:fld id="{DCFFA81D-1888-BA40-8F0B-AD0D59926C09}" type="datetimeFigureOut">
              <a:rPr lang="en-US" smtClean="0"/>
              <a:t>2/18/21</a:t>
            </a:fld>
            <a:endParaRPr lang="en-US"/>
          </a:p>
        </p:txBody>
      </p:sp>
      <p:sp>
        <p:nvSpPr>
          <p:cNvPr id="6" name="Footer Placeholder 5">
            <a:extLst>
              <a:ext uri="{FF2B5EF4-FFF2-40B4-BE49-F238E27FC236}">
                <a16:creationId xmlns:a16="http://schemas.microsoft.com/office/drawing/2014/main" id="{22837208-D052-124D-8260-50F52ED85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57EAAD-2DC0-604C-80F4-50359D5D279D}"/>
              </a:ext>
            </a:extLst>
          </p:cNvPr>
          <p:cNvSpPr>
            <a:spLocks noGrp="1"/>
          </p:cNvSpPr>
          <p:nvPr>
            <p:ph type="sldNum" sz="quarter" idx="12"/>
          </p:nvPr>
        </p:nvSpPr>
        <p:spPr/>
        <p:txBody>
          <a:bodyPr/>
          <a:lstStyle/>
          <a:p>
            <a:fld id="{BE23EAB4-0CA1-7746-97CB-2D78F5C024A9}" type="slidenum">
              <a:rPr lang="en-US" smtClean="0"/>
              <a:t>‹#›</a:t>
            </a:fld>
            <a:endParaRPr lang="en-US"/>
          </a:p>
        </p:txBody>
      </p:sp>
    </p:spTree>
    <p:extLst>
      <p:ext uri="{BB962C8B-B14F-4D97-AF65-F5344CB8AC3E}">
        <p14:creationId xmlns:p14="http://schemas.microsoft.com/office/powerpoint/2010/main" val="3778529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1C1242-EFDD-814F-9037-6B9147FD2C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9A589D-14EE-8241-BD79-00A6C46220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7ED096-037C-9842-B92A-FD9C1F95B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FA81D-1888-BA40-8F0B-AD0D59926C09}" type="datetimeFigureOut">
              <a:rPr lang="en-US" smtClean="0"/>
              <a:t>2/18/21</a:t>
            </a:fld>
            <a:endParaRPr lang="en-US"/>
          </a:p>
        </p:txBody>
      </p:sp>
      <p:sp>
        <p:nvSpPr>
          <p:cNvPr id="5" name="Footer Placeholder 4">
            <a:extLst>
              <a:ext uri="{FF2B5EF4-FFF2-40B4-BE49-F238E27FC236}">
                <a16:creationId xmlns:a16="http://schemas.microsoft.com/office/drawing/2014/main" id="{0B44345B-BB19-B040-8D5F-0043B7ADA2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67ABDF-8605-DE4E-AE4C-AEBB28175A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3EAB4-0CA1-7746-97CB-2D78F5C024A9}" type="slidenum">
              <a:rPr lang="en-US" smtClean="0"/>
              <a:t>‹#›</a:t>
            </a:fld>
            <a:endParaRPr lang="en-US"/>
          </a:p>
        </p:txBody>
      </p:sp>
    </p:spTree>
    <p:extLst>
      <p:ext uri="{BB962C8B-B14F-4D97-AF65-F5344CB8AC3E}">
        <p14:creationId xmlns:p14="http://schemas.microsoft.com/office/powerpoint/2010/main" val="135190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carpentry.github.io/git-novice/reference.html#commi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carpentry.github.io/git-novice/reference.html#repositor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zenodo.org/" TargetMode="External"/><Relationship Id="rId2" Type="http://schemas.openxmlformats.org/officeDocument/2006/relationships/hyperlink" Target="https://figshare.com/" TargetMode="External"/><Relationship Id="rId1" Type="http://schemas.openxmlformats.org/officeDocument/2006/relationships/slideLayout" Target="../slideLayouts/slideLayout2.xml"/><Relationship Id="rId6" Type="http://schemas.openxmlformats.org/officeDocument/2006/relationships/hyperlink" Target="https://arxiv.org/" TargetMode="External"/><Relationship Id="rId5" Type="http://schemas.openxmlformats.org/officeDocument/2006/relationships/hyperlink" Target="https://datadryad.org/" TargetMode="External"/><Relationship Id="rId4" Type="http://schemas.openxmlformats.org/officeDocument/2006/relationships/hyperlink" Target="https://en.wikipedia.org/wiki/Digital_object_identifier"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anaconda.com/products/individua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F30A62A3-8F9D-C445-8EA2-7006950C3C14}"/>
              </a:ext>
            </a:extLst>
          </p:cNvPr>
          <p:cNvPicPr>
            <a:picLocks noChangeAspect="1"/>
          </p:cNvPicPr>
          <p:nvPr/>
        </p:nvPicPr>
        <p:blipFill>
          <a:blip r:embed="rId3"/>
          <a:stretch>
            <a:fillRect/>
          </a:stretch>
        </p:blipFill>
        <p:spPr>
          <a:xfrm>
            <a:off x="653224" y="0"/>
            <a:ext cx="5127304" cy="6858000"/>
          </a:xfrm>
          <a:prstGeom prst="rect">
            <a:avLst/>
          </a:prstGeom>
        </p:spPr>
      </p:pic>
      <p:sp>
        <p:nvSpPr>
          <p:cNvPr id="6" name="Title 1">
            <a:extLst>
              <a:ext uri="{FF2B5EF4-FFF2-40B4-BE49-F238E27FC236}">
                <a16:creationId xmlns:a16="http://schemas.microsoft.com/office/drawing/2014/main" id="{6B311BDE-1553-0341-9083-85B095C5BFFB}"/>
              </a:ext>
            </a:extLst>
          </p:cNvPr>
          <p:cNvSpPr txBox="1">
            <a:spLocks/>
          </p:cNvSpPr>
          <p:nvPr/>
        </p:nvSpPr>
        <p:spPr>
          <a:xfrm>
            <a:off x="6316737" y="2790524"/>
            <a:ext cx="5568778"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version control with git</a:t>
            </a:r>
          </a:p>
        </p:txBody>
      </p:sp>
      <p:sp>
        <p:nvSpPr>
          <p:cNvPr id="7" name="Title 6">
            <a:extLst>
              <a:ext uri="{FF2B5EF4-FFF2-40B4-BE49-F238E27FC236}">
                <a16:creationId xmlns:a16="http://schemas.microsoft.com/office/drawing/2014/main" id="{A66449D2-E8AB-6441-A64C-DB10F7904711}"/>
              </a:ext>
            </a:extLst>
          </p:cNvPr>
          <p:cNvSpPr>
            <a:spLocks noGrp="1"/>
          </p:cNvSpPr>
          <p:nvPr>
            <p:ph type="ctrTitle"/>
          </p:nvPr>
        </p:nvSpPr>
        <p:spPr>
          <a:xfrm>
            <a:off x="6316737" y="185352"/>
            <a:ext cx="5127304" cy="2387600"/>
          </a:xfrm>
        </p:spPr>
        <p:txBody>
          <a:bodyPr>
            <a:normAutofit fontScale="90000"/>
          </a:bodyPr>
          <a:lstStyle/>
          <a:p>
            <a:r>
              <a:rPr lang="en-US" dirty="0"/>
              <a:t>Bioinformatics and Data Science Part II</a:t>
            </a:r>
          </a:p>
        </p:txBody>
      </p:sp>
    </p:spTree>
    <p:extLst>
      <p:ext uri="{BB962C8B-B14F-4D97-AF65-F5344CB8AC3E}">
        <p14:creationId xmlns:p14="http://schemas.microsoft.com/office/powerpoint/2010/main" val="2877597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E025-7739-3C44-BF4A-4BF8E5A6D4A4}"/>
              </a:ext>
            </a:extLst>
          </p:cNvPr>
          <p:cNvSpPr>
            <a:spLocks noGrp="1"/>
          </p:cNvSpPr>
          <p:nvPr>
            <p:ph type="title"/>
          </p:nvPr>
        </p:nvSpPr>
        <p:spPr>
          <a:xfrm>
            <a:off x="495300" y="612775"/>
            <a:ext cx="10515600" cy="1325563"/>
          </a:xfrm>
        </p:spPr>
        <p:txBody>
          <a:bodyPr>
            <a:normAutofit fontScale="90000"/>
          </a:bodyPr>
          <a:lstStyle/>
          <a:p>
            <a:r>
              <a:rPr lang="en-US" dirty="0"/>
              <a:t>Unless multiple users make changes to the same section of the document - a conflict - you can incorporate two sets of changes into the same base document.</a:t>
            </a:r>
          </a:p>
        </p:txBody>
      </p:sp>
      <p:pic>
        <p:nvPicPr>
          <p:cNvPr id="5" name="Picture 4" descr="A picture containing screenshot, room, refrigerator&#10;&#10;Description automatically generated">
            <a:extLst>
              <a:ext uri="{FF2B5EF4-FFF2-40B4-BE49-F238E27FC236}">
                <a16:creationId xmlns:a16="http://schemas.microsoft.com/office/drawing/2014/main" id="{6F3DF42F-0FBE-EA46-8CA8-77451C542FFB}"/>
              </a:ext>
            </a:extLst>
          </p:cNvPr>
          <p:cNvPicPr>
            <a:picLocks noChangeAspect="1"/>
          </p:cNvPicPr>
          <p:nvPr/>
        </p:nvPicPr>
        <p:blipFill>
          <a:blip r:embed="rId2"/>
          <a:stretch>
            <a:fillRect/>
          </a:stretch>
        </p:blipFill>
        <p:spPr>
          <a:xfrm>
            <a:off x="4432300" y="2219325"/>
            <a:ext cx="4622800" cy="4025900"/>
          </a:xfrm>
          <a:prstGeom prst="rect">
            <a:avLst/>
          </a:prstGeom>
        </p:spPr>
      </p:pic>
    </p:spTree>
    <p:extLst>
      <p:ext uri="{BB962C8B-B14F-4D97-AF65-F5344CB8AC3E}">
        <p14:creationId xmlns:p14="http://schemas.microsoft.com/office/powerpoint/2010/main" val="2592375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F99E-3AF8-1645-8D66-5F33931DF41D}"/>
              </a:ext>
            </a:extLst>
          </p:cNvPr>
          <p:cNvSpPr>
            <a:spLocks noGrp="1"/>
          </p:cNvSpPr>
          <p:nvPr>
            <p:ph type="title"/>
          </p:nvPr>
        </p:nvSpPr>
        <p:spPr/>
        <p:txBody>
          <a:bodyPr/>
          <a:lstStyle/>
          <a:p>
            <a:r>
              <a:rPr lang="en-US" dirty="0"/>
              <a:t>Version control with Git</a:t>
            </a:r>
          </a:p>
        </p:txBody>
      </p:sp>
      <p:sp>
        <p:nvSpPr>
          <p:cNvPr id="7" name="Content Placeholder 7">
            <a:extLst>
              <a:ext uri="{FF2B5EF4-FFF2-40B4-BE49-F238E27FC236}">
                <a16:creationId xmlns:a16="http://schemas.microsoft.com/office/drawing/2014/main" id="{4E003F99-2784-EF41-9979-09D19C5A5D4C}"/>
              </a:ext>
            </a:extLst>
          </p:cNvPr>
          <p:cNvSpPr>
            <a:spLocks noGrp="1"/>
          </p:cNvSpPr>
          <p:nvPr>
            <p:ph idx="1"/>
          </p:nvPr>
        </p:nvSpPr>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A version control system is a tool that keeps track of these changes for us, effectively creating different versions of our files. </a:t>
            </a:r>
          </a:p>
          <a:p>
            <a:r>
              <a:rPr lang="en-US" dirty="0">
                <a:latin typeface="Helvetica Neue" panose="02000503000000020004" pitchFamily="2" charset="0"/>
                <a:ea typeface="Helvetica Neue" panose="02000503000000020004" pitchFamily="2" charset="0"/>
                <a:cs typeface="Helvetica Neue" panose="02000503000000020004" pitchFamily="2" charset="0"/>
              </a:rPr>
              <a:t>It allows us to decide which changes will be made to the next version (each record of these changes is called a </a:t>
            </a:r>
            <a:r>
              <a:rPr lang="en-US" dirty="0">
                <a:latin typeface="Helvetica Neue" panose="02000503000000020004" pitchFamily="2" charset="0"/>
                <a:ea typeface="Helvetica Neue" panose="02000503000000020004" pitchFamily="2" charset="0"/>
                <a:cs typeface="Helvetica Neue" panose="02000503000000020004" pitchFamily="2" charset="0"/>
                <a:hlinkClick r:id="rId3"/>
              </a:rPr>
              <a:t>commit</a:t>
            </a:r>
            <a:r>
              <a:rPr lang="en-US" dirty="0">
                <a:latin typeface="Helvetica Neue" panose="02000503000000020004" pitchFamily="2" charset="0"/>
                <a:ea typeface="Helvetica Neue" panose="02000503000000020004" pitchFamily="2" charset="0"/>
                <a:cs typeface="Helvetica Neue" panose="02000503000000020004" pitchFamily="2" charset="0"/>
              </a:rPr>
              <a:t>), and keeps useful </a:t>
            </a:r>
            <a:r>
              <a:rPr lang="en-US" b="1" dirty="0">
                <a:latin typeface="Helvetica Neue" panose="02000503000000020004" pitchFamily="2" charset="0"/>
                <a:ea typeface="Helvetica Neue" panose="02000503000000020004" pitchFamily="2" charset="0"/>
                <a:cs typeface="Helvetica Neue" panose="02000503000000020004" pitchFamily="2" charset="0"/>
              </a:rPr>
              <a:t>metadata</a:t>
            </a:r>
            <a:r>
              <a:rPr lang="en-US" dirty="0">
                <a:latin typeface="Helvetica Neue" panose="02000503000000020004" pitchFamily="2" charset="0"/>
                <a:ea typeface="Helvetica Neue" panose="02000503000000020004" pitchFamily="2" charset="0"/>
                <a:cs typeface="Helvetica Neue" panose="02000503000000020004" pitchFamily="2" charset="0"/>
              </a:rPr>
              <a:t> about them. </a:t>
            </a:r>
          </a:p>
          <a:p>
            <a:r>
              <a:rPr lang="en-US" dirty="0">
                <a:latin typeface="Helvetica Neue" panose="02000503000000020004" pitchFamily="2" charset="0"/>
                <a:ea typeface="Helvetica Neue" panose="02000503000000020004" pitchFamily="2" charset="0"/>
                <a:cs typeface="Helvetica Neue" panose="02000503000000020004" pitchFamily="2" charset="0"/>
              </a:rPr>
              <a:t>The complete history of commits for a particular project and their metadata make up a </a:t>
            </a:r>
            <a:r>
              <a:rPr lang="en-US" dirty="0">
                <a:latin typeface="Helvetica Neue" panose="02000503000000020004" pitchFamily="2" charset="0"/>
                <a:ea typeface="Helvetica Neue" panose="02000503000000020004" pitchFamily="2" charset="0"/>
                <a:cs typeface="Helvetica Neue" panose="02000503000000020004" pitchFamily="2" charset="0"/>
                <a:hlinkClick r:id="rId4"/>
              </a:rPr>
              <a:t>repository</a:t>
            </a:r>
            <a:r>
              <a:rPr lang="en-US" dirty="0">
                <a:latin typeface="Helvetica Neue" panose="02000503000000020004" pitchFamily="2" charset="0"/>
                <a:ea typeface="Helvetica Neue" panose="02000503000000020004" pitchFamily="2" charset="0"/>
                <a:cs typeface="Helvetica Neue" panose="02000503000000020004" pitchFamily="2" charset="0"/>
              </a:rPr>
              <a:t>. Repositories can be kept in sync across different computers, facilitating collaboration among different people.</a:t>
            </a:r>
          </a:p>
        </p:txBody>
      </p:sp>
    </p:spTree>
    <p:extLst>
      <p:ext uri="{BB962C8B-B14F-4D97-AF65-F5344CB8AC3E}">
        <p14:creationId xmlns:p14="http://schemas.microsoft.com/office/powerpoint/2010/main" val="173009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47C6-BD61-D54A-86E2-589A8B3B8BE2}"/>
              </a:ext>
            </a:extLst>
          </p:cNvPr>
          <p:cNvSpPr>
            <a:spLocks noGrp="1"/>
          </p:cNvSpPr>
          <p:nvPr>
            <p:ph type="title"/>
          </p:nvPr>
        </p:nvSpPr>
        <p:spPr/>
        <p:txBody>
          <a:bodyPr/>
          <a:lstStyle/>
          <a:p>
            <a:r>
              <a:rPr lang="en-US" dirty="0"/>
              <a:t>Lets Create a </a:t>
            </a:r>
            <a:r>
              <a:rPr lang="en-US" dirty="0" err="1"/>
              <a:t>Github</a:t>
            </a:r>
            <a:r>
              <a:rPr lang="en-US" dirty="0"/>
              <a:t> account</a:t>
            </a:r>
          </a:p>
        </p:txBody>
      </p:sp>
      <p:sp>
        <p:nvSpPr>
          <p:cNvPr id="3" name="Content Placeholder 2">
            <a:extLst>
              <a:ext uri="{FF2B5EF4-FFF2-40B4-BE49-F238E27FC236}">
                <a16:creationId xmlns:a16="http://schemas.microsoft.com/office/drawing/2014/main" id="{14F32026-8315-BF4A-B186-32053BE3997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2103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B77D-D766-0943-A603-014E6DD3952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3942049-C11F-8D4B-8750-0915AE5AD2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80807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1826-BE68-8A45-AF78-452CD814D8F6}"/>
              </a:ext>
            </a:extLst>
          </p:cNvPr>
          <p:cNvSpPr>
            <a:spLocks noGrp="1"/>
          </p:cNvSpPr>
          <p:nvPr>
            <p:ph type="title"/>
          </p:nvPr>
        </p:nvSpPr>
        <p:spPr>
          <a:xfrm>
            <a:off x="266700" y="272254"/>
            <a:ext cx="10515600" cy="1325563"/>
          </a:xfrm>
        </p:spPr>
        <p:txBody>
          <a:bodyPr/>
          <a:lstStyle/>
          <a:p>
            <a:r>
              <a:rPr lang="en-US" dirty="0"/>
              <a:t>Create a </a:t>
            </a:r>
            <a:r>
              <a:rPr lang="en-US" dirty="0" err="1"/>
              <a:t>Github</a:t>
            </a:r>
            <a:r>
              <a:rPr lang="en-US" dirty="0"/>
              <a:t> Account</a:t>
            </a:r>
          </a:p>
        </p:txBody>
      </p:sp>
      <p:sp>
        <p:nvSpPr>
          <p:cNvPr id="3" name="Content Placeholder 2">
            <a:extLst>
              <a:ext uri="{FF2B5EF4-FFF2-40B4-BE49-F238E27FC236}">
                <a16:creationId xmlns:a16="http://schemas.microsoft.com/office/drawing/2014/main" id="{B148A8FA-CCD3-DC4F-8768-937557B48E52}"/>
              </a:ext>
            </a:extLst>
          </p:cNvPr>
          <p:cNvSpPr>
            <a:spLocks noGrp="1"/>
          </p:cNvSpPr>
          <p:nvPr>
            <p:ph idx="1"/>
          </p:nvPr>
        </p:nvSpPr>
        <p:spPr>
          <a:xfrm>
            <a:off x="628650" y="1571626"/>
            <a:ext cx="5467350" cy="4351338"/>
          </a:xfrm>
        </p:spPr>
        <p:txBody>
          <a:bodyPr/>
          <a:lstStyle/>
          <a:p>
            <a:r>
              <a:rPr lang="en-US" dirty="0"/>
              <a:t>Create a username, give an email address and passcode</a:t>
            </a:r>
          </a:p>
          <a:p>
            <a:r>
              <a:rPr lang="en-US" dirty="0"/>
              <a:t>Will have to verify it by proving you are human</a:t>
            </a:r>
          </a:p>
          <a:p>
            <a:r>
              <a:rPr lang="en-US" dirty="0"/>
              <a:t>Select the free account</a:t>
            </a:r>
          </a:p>
          <a:p>
            <a:r>
              <a:rPr lang="en-US" dirty="0"/>
              <a:t>Possibly unclick the ‘send me offers and updates on </a:t>
            </a:r>
            <a:r>
              <a:rPr lang="en-US" dirty="0" err="1"/>
              <a:t>github</a:t>
            </a:r>
            <a:r>
              <a:rPr lang="en-US" dirty="0"/>
              <a:t>’</a:t>
            </a:r>
          </a:p>
          <a:p>
            <a:r>
              <a:rPr lang="en-US" dirty="0"/>
              <a:t>Answer or skip survey</a:t>
            </a:r>
          </a:p>
          <a:p>
            <a:r>
              <a:rPr lang="en-US" dirty="0"/>
              <a:t>Verify email</a:t>
            </a:r>
          </a:p>
        </p:txBody>
      </p:sp>
      <p:pic>
        <p:nvPicPr>
          <p:cNvPr id="5" name="Picture 4" descr="A screenshot of a cell phone&#10;&#10;Description automatically generated">
            <a:extLst>
              <a:ext uri="{FF2B5EF4-FFF2-40B4-BE49-F238E27FC236}">
                <a16:creationId xmlns:a16="http://schemas.microsoft.com/office/drawing/2014/main" id="{EB46E90A-8435-E146-8E3A-293094BD52EE}"/>
              </a:ext>
            </a:extLst>
          </p:cNvPr>
          <p:cNvPicPr>
            <a:picLocks noChangeAspect="1"/>
          </p:cNvPicPr>
          <p:nvPr/>
        </p:nvPicPr>
        <p:blipFill>
          <a:blip r:embed="rId3"/>
          <a:stretch>
            <a:fillRect/>
          </a:stretch>
        </p:blipFill>
        <p:spPr>
          <a:xfrm>
            <a:off x="6096000" y="0"/>
            <a:ext cx="8604547" cy="6858000"/>
          </a:xfrm>
          <a:prstGeom prst="rect">
            <a:avLst/>
          </a:prstGeom>
        </p:spPr>
      </p:pic>
    </p:spTree>
    <p:extLst>
      <p:ext uri="{BB962C8B-B14F-4D97-AF65-F5344CB8AC3E}">
        <p14:creationId xmlns:p14="http://schemas.microsoft.com/office/powerpoint/2010/main" val="993315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92AF4914-44DB-9245-A292-E14F35AB33C2}"/>
              </a:ext>
            </a:extLst>
          </p:cNvPr>
          <p:cNvPicPr>
            <a:picLocks noChangeAspect="1"/>
          </p:cNvPicPr>
          <p:nvPr/>
        </p:nvPicPr>
        <p:blipFill>
          <a:blip r:embed="rId3"/>
          <a:stretch>
            <a:fillRect/>
          </a:stretch>
        </p:blipFill>
        <p:spPr>
          <a:xfrm>
            <a:off x="1736772" y="0"/>
            <a:ext cx="8718456" cy="6858000"/>
          </a:xfrm>
          <a:prstGeom prst="rect">
            <a:avLst/>
          </a:prstGeom>
        </p:spPr>
      </p:pic>
    </p:spTree>
    <p:extLst>
      <p:ext uri="{BB962C8B-B14F-4D97-AF65-F5344CB8AC3E}">
        <p14:creationId xmlns:p14="http://schemas.microsoft.com/office/powerpoint/2010/main" val="1444227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7333-7BCE-AA42-8CA1-B281643B0C7E}"/>
              </a:ext>
            </a:extLst>
          </p:cNvPr>
          <p:cNvSpPr>
            <a:spLocks noGrp="1"/>
          </p:cNvSpPr>
          <p:nvPr>
            <p:ph type="title"/>
          </p:nvPr>
        </p:nvSpPr>
        <p:spPr/>
        <p:txBody>
          <a:bodyPr/>
          <a:lstStyle/>
          <a:p>
            <a:r>
              <a:rPr lang="en-US" dirty="0"/>
              <a:t>Setting up Git</a:t>
            </a:r>
          </a:p>
        </p:txBody>
      </p:sp>
      <p:sp>
        <p:nvSpPr>
          <p:cNvPr id="3" name="Content Placeholder 2">
            <a:extLst>
              <a:ext uri="{FF2B5EF4-FFF2-40B4-BE49-F238E27FC236}">
                <a16:creationId xmlns:a16="http://schemas.microsoft.com/office/drawing/2014/main" id="{30752F42-1F37-1A4D-91CD-A20331ADFAA2}"/>
              </a:ext>
            </a:extLst>
          </p:cNvPr>
          <p:cNvSpPr>
            <a:spLocks noGrp="1"/>
          </p:cNvSpPr>
          <p:nvPr>
            <p:ph idx="1"/>
          </p:nvPr>
        </p:nvSpPr>
        <p:spPr/>
        <p:txBody>
          <a:bodyPr/>
          <a:lstStyle/>
          <a:p>
            <a:r>
              <a:rPr lang="en-US" dirty="0"/>
              <a:t>If you are using git regularly have already done this.</a:t>
            </a:r>
          </a:p>
          <a:p>
            <a:r>
              <a:rPr lang="en-US" dirty="0"/>
              <a:t>If not need to set:</a:t>
            </a:r>
          </a:p>
          <a:p>
            <a:pPr lvl="1"/>
            <a:r>
              <a:rPr lang="en-US" dirty="0"/>
              <a:t>User Name – </a:t>
            </a:r>
            <a:r>
              <a:rPr lang="en-US" i="1" dirty="0">
                <a:solidFill>
                  <a:srgbClr val="FF0000"/>
                </a:solidFill>
              </a:rPr>
              <a:t>same as the one you set for your </a:t>
            </a:r>
            <a:r>
              <a:rPr lang="en-US" i="1" dirty="0" err="1">
                <a:solidFill>
                  <a:srgbClr val="FF0000"/>
                </a:solidFill>
              </a:rPr>
              <a:t>github</a:t>
            </a:r>
            <a:r>
              <a:rPr lang="en-US" i="1" dirty="0">
                <a:solidFill>
                  <a:srgbClr val="FF0000"/>
                </a:solidFill>
              </a:rPr>
              <a:t> account!</a:t>
            </a:r>
          </a:p>
          <a:p>
            <a:pPr lvl="1"/>
            <a:r>
              <a:rPr lang="en-US" dirty="0"/>
              <a:t>Email address – </a:t>
            </a:r>
            <a:r>
              <a:rPr lang="en-US" i="1" dirty="0">
                <a:solidFill>
                  <a:srgbClr val="FF0000"/>
                </a:solidFill>
              </a:rPr>
              <a:t>same one you will use with </a:t>
            </a:r>
            <a:r>
              <a:rPr lang="en-US" i="1" dirty="0" err="1">
                <a:solidFill>
                  <a:srgbClr val="FF0000"/>
                </a:solidFill>
              </a:rPr>
              <a:t>github</a:t>
            </a:r>
            <a:r>
              <a:rPr lang="en-US" i="1" dirty="0">
                <a:solidFill>
                  <a:srgbClr val="FF0000"/>
                </a:solidFill>
              </a:rPr>
              <a:t> account!</a:t>
            </a:r>
          </a:p>
          <a:p>
            <a:pPr lvl="1"/>
            <a:r>
              <a:rPr lang="en-US" dirty="0"/>
              <a:t>Preferred text editor</a:t>
            </a:r>
          </a:p>
          <a:p>
            <a:pPr lvl="1"/>
            <a:r>
              <a:rPr lang="en-US" dirty="0"/>
              <a:t>And that we want to use these globally (for every project)</a:t>
            </a:r>
          </a:p>
        </p:txBody>
      </p:sp>
      <p:pic>
        <p:nvPicPr>
          <p:cNvPr id="5" name="Picture 4">
            <a:extLst>
              <a:ext uri="{FF2B5EF4-FFF2-40B4-BE49-F238E27FC236}">
                <a16:creationId xmlns:a16="http://schemas.microsoft.com/office/drawing/2014/main" id="{9250A4B2-7FD8-1C46-90B2-6B84CBF668CE}"/>
              </a:ext>
            </a:extLst>
          </p:cNvPr>
          <p:cNvPicPr>
            <a:picLocks noChangeAspect="1"/>
          </p:cNvPicPr>
          <p:nvPr/>
        </p:nvPicPr>
        <p:blipFill>
          <a:blip r:embed="rId3"/>
          <a:stretch>
            <a:fillRect/>
          </a:stretch>
        </p:blipFill>
        <p:spPr>
          <a:xfrm>
            <a:off x="0" y="4841621"/>
            <a:ext cx="12192000" cy="1022858"/>
          </a:xfrm>
          <a:prstGeom prst="rect">
            <a:avLst/>
          </a:prstGeom>
        </p:spPr>
      </p:pic>
    </p:spTree>
    <p:extLst>
      <p:ext uri="{BB962C8B-B14F-4D97-AF65-F5344CB8AC3E}">
        <p14:creationId xmlns:p14="http://schemas.microsoft.com/office/powerpoint/2010/main" val="1964421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4C79F95D-4F86-684D-8EBF-0CF797A2BBA8}"/>
              </a:ext>
            </a:extLst>
          </p:cNvPr>
          <p:cNvPicPr>
            <a:picLocks noChangeAspect="1"/>
          </p:cNvPicPr>
          <p:nvPr/>
        </p:nvPicPr>
        <p:blipFill>
          <a:blip r:embed="rId3"/>
          <a:stretch>
            <a:fillRect/>
          </a:stretch>
        </p:blipFill>
        <p:spPr>
          <a:xfrm>
            <a:off x="-19050" y="-95250"/>
            <a:ext cx="12192000" cy="2947386"/>
          </a:xfrm>
          <a:prstGeom prst="rect">
            <a:avLst/>
          </a:prstGeom>
        </p:spPr>
      </p:pic>
      <p:grpSp>
        <p:nvGrpSpPr>
          <p:cNvPr id="10" name="Group 9">
            <a:extLst>
              <a:ext uri="{FF2B5EF4-FFF2-40B4-BE49-F238E27FC236}">
                <a16:creationId xmlns:a16="http://schemas.microsoft.com/office/drawing/2014/main" id="{3AB695BF-129B-0740-9E22-8B73CA857B04}"/>
              </a:ext>
            </a:extLst>
          </p:cNvPr>
          <p:cNvGrpSpPr/>
          <p:nvPr/>
        </p:nvGrpSpPr>
        <p:grpSpPr>
          <a:xfrm>
            <a:off x="187320" y="3948715"/>
            <a:ext cx="11169660" cy="2715829"/>
            <a:chOff x="187320" y="3948715"/>
            <a:chExt cx="11169660" cy="2715829"/>
          </a:xfrm>
        </p:grpSpPr>
        <p:pic>
          <p:nvPicPr>
            <p:cNvPr id="7" name="Picture 6" descr="A screenshot of a cell phone&#10;&#10;Description automatically generated">
              <a:extLst>
                <a:ext uri="{FF2B5EF4-FFF2-40B4-BE49-F238E27FC236}">
                  <a16:creationId xmlns:a16="http://schemas.microsoft.com/office/drawing/2014/main" id="{9FBA6F6B-4C0A-4C43-B306-C25869D50D08}"/>
                </a:ext>
              </a:extLst>
            </p:cNvPr>
            <p:cNvPicPr>
              <a:picLocks noChangeAspect="1"/>
            </p:cNvPicPr>
            <p:nvPr/>
          </p:nvPicPr>
          <p:blipFill rotWithShape="1">
            <a:blip r:embed="rId4"/>
            <a:srcRect b="71111"/>
            <a:stretch/>
          </p:blipFill>
          <p:spPr>
            <a:xfrm>
              <a:off x="187320" y="3948715"/>
              <a:ext cx="11169660" cy="198120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058C5AC2-BCB3-3A4B-B280-CFD5FE4F2DA4}"/>
                </a:ext>
              </a:extLst>
            </p:cNvPr>
            <p:cNvPicPr>
              <a:picLocks noChangeAspect="1"/>
            </p:cNvPicPr>
            <p:nvPr/>
          </p:nvPicPr>
          <p:blipFill rotWithShape="1">
            <a:blip r:embed="rId4"/>
            <a:srcRect t="78056" b="10000"/>
            <a:stretch/>
          </p:blipFill>
          <p:spPr>
            <a:xfrm>
              <a:off x="187320" y="5845394"/>
              <a:ext cx="11169660" cy="819150"/>
            </a:xfrm>
            <a:prstGeom prst="rect">
              <a:avLst/>
            </a:prstGeom>
          </p:spPr>
        </p:pic>
      </p:grpSp>
      <p:sp>
        <p:nvSpPr>
          <p:cNvPr id="11" name="TextBox 10">
            <a:extLst>
              <a:ext uri="{FF2B5EF4-FFF2-40B4-BE49-F238E27FC236}">
                <a16:creationId xmlns:a16="http://schemas.microsoft.com/office/drawing/2014/main" id="{5F1F4FCC-097B-444C-BEA6-71A5D7382805}"/>
              </a:ext>
            </a:extLst>
          </p:cNvPr>
          <p:cNvSpPr txBox="1"/>
          <p:nvPr/>
        </p:nvSpPr>
        <p:spPr>
          <a:xfrm>
            <a:off x="4876800" y="928085"/>
            <a:ext cx="3276600" cy="461665"/>
          </a:xfrm>
          <a:prstGeom prst="rect">
            <a:avLst/>
          </a:prstGeom>
          <a:noFill/>
        </p:spPr>
        <p:txBody>
          <a:bodyPr wrap="square" rtlCol="0">
            <a:spAutoFit/>
          </a:bodyPr>
          <a:lstStyle/>
          <a:p>
            <a:r>
              <a:rPr lang="en-US" sz="2400" dirty="0"/>
              <a:t>Mac/Linux</a:t>
            </a:r>
          </a:p>
        </p:txBody>
      </p:sp>
      <p:sp>
        <p:nvSpPr>
          <p:cNvPr id="12" name="TextBox 11">
            <a:extLst>
              <a:ext uri="{FF2B5EF4-FFF2-40B4-BE49-F238E27FC236}">
                <a16:creationId xmlns:a16="http://schemas.microsoft.com/office/drawing/2014/main" id="{1211F43D-67F8-3244-84D1-3316F3DDE227}"/>
              </a:ext>
            </a:extLst>
          </p:cNvPr>
          <p:cNvSpPr txBox="1"/>
          <p:nvPr/>
        </p:nvSpPr>
        <p:spPr>
          <a:xfrm>
            <a:off x="4876800" y="2182252"/>
            <a:ext cx="3276600" cy="461665"/>
          </a:xfrm>
          <a:prstGeom prst="rect">
            <a:avLst/>
          </a:prstGeom>
          <a:noFill/>
        </p:spPr>
        <p:txBody>
          <a:bodyPr wrap="square" rtlCol="0">
            <a:spAutoFit/>
          </a:bodyPr>
          <a:lstStyle/>
          <a:p>
            <a:r>
              <a:rPr lang="en-US" sz="2400" dirty="0"/>
              <a:t>Windows</a:t>
            </a:r>
          </a:p>
        </p:txBody>
      </p:sp>
      <p:sp>
        <p:nvSpPr>
          <p:cNvPr id="14" name="Rectangle 13">
            <a:extLst>
              <a:ext uri="{FF2B5EF4-FFF2-40B4-BE49-F238E27FC236}">
                <a16:creationId xmlns:a16="http://schemas.microsoft.com/office/drawing/2014/main" id="{D0DE0D61-5821-BA4C-BB4D-E0FB21B2C8B6}"/>
              </a:ext>
            </a:extLst>
          </p:cNvPr>
          <p:cNvSpPr/>
          <p:nvPr/>
        </p:nvSpPr>
        <p:spPr>
          <a:xfrm>
            <a:off x="187320" y="666750"/>
            <a:ext cx="6613530" cy="971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21B5726-FEAF-D043-AD85-424B11AAC7E7}"/>
              </a:ext>
            </a:extLst>
          </p:cNvPr>
          <p:cNvSpPr/>
          <p:nvPr/>
        </p:nvSpPr>
        <p:spPr>
          <a:xfrm>
            <a:off x="244470" y="1885950"/>
            <a:ext cx="6613530" cy="971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6FED073-85F3-C44B-BF2C-C59344E67DE7}"/>
              </a:ext>
            </a:extLst>
          </p:cNvPr>
          <p:cNvSpPr/>
          <p:nvPr/>
        </p:nvSpPr>
        <p:spPr>
          <a:xfrm>
            <a:off x="187320" y="3429000"/>
            <a:ext cx="6670680" cy="857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Set your text editor of choice – Nano!</a:t>
            </a:r>
          </a:p>
        </p:txBody>
      </p:sp>
      <p:sp>
        <p:nvSpPr>
          <p:cNvPr id="17" name="Rectangle 16">
            <a:extLst>
              <a:ext uri="{FF2B5EF4-FFF2-40B4-BE49-F238E27FC236}">
                <a16:creationId xmlns:a16="http://schemas.microsoft.com/office/drawing/2014/main" id="{B79CC471-5C20-E54D-A919-7C7A5DB9BF90}"/>
              </a:ext>
            </a:extLst>
          </p:cNvPr>
          <p:cNvSpPr/>
          <p:nvPr/>
        </p:nvSpPr>
        <p:spPr>
          <a:xfrm>
            <a:off x="130170" y="3573078"/>
            <a:ext cx="6613530" cy="31295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866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00C0E-8755-0D4C-A315-3E8AC3F67CF6}"/>
              </a:ext>
            </a:extLst>
          </p:cNvPr>
          <p:cNvSpPr>
            <a:spLocks noGrp="1"/>
          </p:cNvSpPr>
          <p:nvPr>
            <p:ph type="title"/>
          </p:nvPr>
        </p:nvSpPr>
        <p:spPr/>
        <p:txBody>
          <a:bodyPr/>
          <a:lstStyle/>
          <a:p>
            <a:r>
              <a:rPr lang="en-US" dirty="0"/>
              <a:t>Creating a Repository – to terminal</a:t>
            </a:r>
          </a:p>
        </p:txBody>
      </p:sp>
      <p:sp>
        <p:nvSpPr>
          <p:cNvPr id="3" name="Content Placeholder 2">
            <a:extLst>
              <a:ext uri="{FF2B5EF4-FFF2-40B4-BE49-F238E27FC236}">
                <a16:creationId xmlns:a16="http://schemas.microsoft.com/office/drawing/2014/main" id="{9A8385AE-EAEA-7A41-819B-47581FDE27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16175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A13739F-667B-3340-9444-34AEECA2EA6C}"/>
              </a:ext>
            </a:extLst>
          </p:cNvPr>
          <p:cNvSpPr/>
          <p:nvPr/>
        </p:nvSpPr>
        <p:spPr>
          <a:xfrm>
            <a:off x="7364629" y="31633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5F1546-48EF-DF46-BCFD-E83E527AFC0C}"/>
              </a:ext>
            </a:extLst>
          </p:cNvPr>
          <p:cNvSpPr/>
          <p:nvPr/>
        </p:nvSpPr>
        <p:spPr>
          <a:xfrm>
            <a:off x="7517029" y="33157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F09805-5BFE-404B-A07A-1996E577BE6C}"/>
              </a:ext>
            </a:extLst>
          </p:cNvPr>
          <p:cNvSpPr/>
          <p:nvPr/>
        </p:nvSpPr>
        <p:spPr>
          <a:xfrm>
            <a:off x="7669429" y="34681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32BED4C-9CA1-AC4E-AC92-4B3F3F73FD67}"/>
              </a:ext>
            </a:extLst>
          </p:cNvPr>
          <p:cNvSpPr txBox="1"/>
          <p:nvPr/>
        </p:nvSpPr>
        <p:spPr>
          <a:xfrm>
            <a:off x="8069183" y="2516999"/>
            <a:ext cx="3917791" cy="646331"/>
          </a:xfrm>
          <a:prstGeom prst="rect">
            <a:avLst/>
          </a:prstGeom>
          <a:noFill/>
        </p:spPr>
        <p:txBody>
          <a:bodyPr wrap="square" rtlCol="0">
            <a:spAutoFit/>
          </a:bodyPr>
          <a:lstStyle/>
          <a:p>
            <a:r>
              <a:rPr lang="en-US" dirty="0"/>
              <a:t>You have files you want to put into a version control system</a:t>
            </a:r>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Git Workflow</a:t>
            </a:r>
          </a:p>
        </p:txBody>
      </p:sp>
      <p:sp>
        <p:nvSpPr>
          <p:cNvPr id="3" name="TextBox 2">
            <a:extLst>
              <a:ext uri="{FF2B5EF4-FFF2-40B4-BE49-F238E27FC236}">
                <a16:creationId xmlns:a16="http://schemas.microsoft.com/office/drawing/2014/main" id="{30D3481C-03BB-2748-85DC-054737BD3116}"/>
              </a:ext>
            </a:extLst>
          </p:cNvPr>
          <p:cNvSpPr txBox="1"/>
          <p:nvPr/>
        </p:nvSpPr>
        <p:spPr>
          <a:xfrm>
            <a:off x="8812120" y="3111199"/>
            <a:ext cx="243191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815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0506-2BD4-F342-8E7F-491931F2F5F7}"/>
              </a:ext>
            </a:extLst>
          </p:cNvPr>
          <p:cNvSpPr>
            <a:spLocks noGrp="1"/>
          </p:cNvSpPr>
          <p:nvPr>
            <p:ph type="title"/>
          </p:nvPr>
        </p:nvSpPr>
        <p:spPr/>
        <p:txBody>
          <a:bodyPr/>
          <a:lstStyle/>
          <a:p>
            <a:r>
              <a:rPr lang="en-US" dirty="0"/>
              <a:t>How often does this happen?</a:t>
            </a:r>
          </a:p>
        </p:txBody>
      </p:sp>
      <p:sp>
        <p:nvSpPr>
          <p:cNvPr id="3" name="Content Placeholder 2">
            <a:extLst>
              <a:ext uri="{FF2B5EF4-FFF2-40B4-BE49-F238E27FC236}">
                <a16:creationId xmlns:a16="http://schemas.microsoft.com/office/drawing/2014/main" id="{6521E647-56AF-B44D-A6B6-A6FE1B06D5E8}"/>
              </a:ext>
            </a:extLst>
          </p:cNvPr>
          <p:cNvSpPr>
            <a:spLocks noGrp="1"/>
          </p:cNvSpPr>
          <p:nvPr>
            <p:ph idx="1"/>
          </p:nvPr>
        </p:nvSpPr>
        <p:spPr/>
        <p:txBody>
          <a:bodyPr/>
          <a:lstStyle/>
          <a:p>
            <a:r>
              <a:rPr lang="en-US" dirty="0"/>
              <a:t>You and one other person need to work on the same dataset, and one of you edits the data.</a:t>
            </a:r>
          </a:p>
          <a:p>
            <a:r>
              <a:rPr lang="en-US" dirty="0"/>
              <a:t>You and a group using multiple copies of data/code, and each of you reformats or reorganize the data</a:t>
            </a:r>
          </a:p>
          <a:p>
            <a:r>
              <a:rPr lang="en-US" dirty="0"/>
              <a:t>Someone sends you back a paper but has not used track changes</a:t>
            </a:r>
          </a:p>
          <a:p>
            <a:r>
              <a:rPr lang="en-US" dirty="0"/>
              <a:t>You get changes on the same manuscript draft from multiple people</a:t>
            </a:r>
          </a:p>
          <a:p>
            <a:r>
              <a:rPr lang="en-US" dirty="0"/>
              <a:t>You have to find the data you used for a project a while ago and you need to find the exact version you used?</a:t>
            </a:r>
          </a:p>
          <a:p>
            <a:pPr marL="457200" lvl="1" indent="0">
              <a:buNone/>
            </a:pPr>
            <a:endParaRPr lang="en-US" dirty="0"/>
          </a:p>
        </p:txBody>
      </p:sp>
    </p:spTree>
    <p:extLst>
      <p:ext uri="{BB962C8B-B14F-4D97-AF65-F5344CB8AC3E}">
        <p14:creationId xmlns:p14="http://schemas.microsoft.com/office/powerpoint/2010/main" val="417736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A13739F-667B-3340-9444-34AEECA2EA6C}"/>
              </a:ext>
            </a:extLst>
          </p:cNvPr>
          <p:cNvSpPr/>
          <p:nvPr/>
        </p:nvSpPr>
        <p:spPr>
          <a:xfrm>
            <a:off x="7364629" y="31633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5F1546-48EF-DF46-BCFD-E83E527AFC0C}"/>
              </a:ext>
            </a:extLst>
          </p:cNvPr>
          <p:cNvSpPr/>
          <p:nvPr/>
        </p:nvSpPr>
        <p:spPr>
          <a:xfrm>
            <a:off x="7517029" y="33157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F09805-5BFE-404B-A07A-1996E577BE6C}"/>
              </a:ext>
            </a:extLst>
          </p:cNvPr>
          <p:cNvSpPr/>
          <p:nvPr/>
        </p:nvSpPr>
        <p:spPr>
          <a:xfrm>
            <a:off x="7669429" y="34681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32BED4C-9CA1-AC4E-AC92-4B3F3F73FD67}"/>
              </a:ext>
            </a:extLst>
          </p:cNvPr>
          <p:cNvSpPr txBox="1"/>
          <p:nvPr/>
        </p:nvSpPr>
        <p:spPr>
          <a:xfrm>
            <a:off x="8069183" y="2516999"/>
            <a:ext cx="3917791" cy="646331"/>
          </a:xfrm>
          <a:prstGeom prst="rect">
            <a:avLst/>
          </a:prstGeom>
          <a:noFill/>
        </p:spPr>
        <p:txBody>
          <a:bodyPr wrap="square" rtlCol="0">
            <a:spAutoFit/>
          </a:bodyPr>
          <a:lstStyle/>
          <a:p>
            <a:r>
              <a:rPr lang="en-US" dirty="0"/>
              <a:t>You have files you want to put into a version control system</a:t>
            </a:r>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Git Workflow</a:t>
            </a:r>
          </a:p>
        </p:txBody>
      </p:sp>
      <p:sp>
        <p:nvSpPr>
          <p:cNvPr id="3" name="TextBox 2">
            <a:extLst>
              <a:ext uri="{FF2B5EF4-FFF2-40B4-BE49-F238E27FC236}">
                <a16:creationId xmlns:a16="http://schemas.microsoft.com/office/drawing/2014/main" id="{30D3481C-03BB-2748-85DC-054737BD3116}"/>
              </a:ext>
            </a:extLst>
          </p:cNvPr>
          <p:cNvSpPr txBox="1"/>
          <p:nvPr/>
        </p:nvSpPr>
        <p:spPr>
          <a:xfrm>
            <a:off x="8812120" y="3111199"/>
            <a:ext cx="243191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0078D832-198F-9F48-A0E2-6231DB327EE3}"/>
              </a:ext>
            </a:extLst>
          </p:cNvPr>
          <p:cNvSpPr txBox="1"/>
          <p:nvPr/>
        </p:nvSpPr>
        <p:spPr>
          <a:xfrm>
            <a:off x="8812120" y="3494903"/>
            <a:ext cx="2238501" cy="369332"/>
          </a:xfrm>
          <a:prstGeom prst="rect">
            <a:avLst/>
          </a:prstGeom>
          <a:noFill/>
        </p:spPr>
        <p:txBody>
          <a:bodyPr wrap="square" rtlCol="0">
            <a:spAutoFit/>
          </a:bodyPr>
          <a:lstStyle/>
          <a:p>
            <a:r>
              <a:rPr lang="en-US" dirty="0"/>
              <a:t>edit files</a:t>
            </a:r>
          </a:p>
        </p:txBody>
      </p:sp>
    </p:spTree>
    <p:extLst>
      <p:ext uri="{BB962C8B-B14F-4D97-AF65-F5344CB8AC3E}">
        <p14:creationId xmlns:p14="http://schemas.microsoft.com/office/powerpoint/2010/main" val="1234999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6FE2114-73A4-7F4F-8DCE-6BFC9A572FA8}"/>
              </a:ext>
            </a:extLst>
          </p:cNvPr>
          <p:cNvSpPr/>
          <p:nvPr/>
        </p:nvSpPr>
        <p:spPr>
          <a:xfrm>
            <a:off x="3496962" y="4094206"/>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Area</a:t>
            </a:r>
          </a:p>
        </p:txBody>
      </p:sp>
      <p:sp>
        <p:nvSpPr>
          <p:cNvPr id="8" name="Arc 7">
            <a:extLst>
              <a:ext uri="{FF2B5EF4-FFF2-40B4-BE49-F238E27FC236}">
                <a16:creationId xmlns:a16="http://schemas.microsoft.com/office/drawing/2014/main" id="{4E11E769-5257-654F-97D1-B45C75E80291}"/>
              </a:ext>
            </a:extLst>
          </p:cNvPr>
          <p:cNvSpPr/>
          <p:nvPr/>
        </p:nvSpPr>
        <p:spPr>
          <a:xfrm>
            <a:off x="5156883" y="2051222"/>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riangle 9">
            <a:extLst>
              <a:ext uri="{FF2B5EF4-FFF2-40B4-BE49-F238E27FC236}">
                <a16:creationId xmlns:a16="http://schemas.microsoft.com/office/drawing/2014/main" id="{EA146298-4343-084A-AA8B-31D7DD536378}"/>
              </a:ext>
            </a:extLst>
          </p:cNvPr>
          <p:cNvSpPr/>
          <p:nvPr/>
        </p:nvSpPr>
        <p:spPr>
          <a:xfrm rot="15919222">
            <a:off x="6143366" y="4819138"/>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13739F-667B-3340-9444-34AEECA2EA6C}"/>
              </a:ext>
            </a:extLst>
          </p:cNvPr>
          <p:cNvSpPr/>
          <p:nvPr/>
        </p:nvSpPr>
        <p:spPr>
          <a:xfrm>
            <a:off x="7364629" y="31633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5F1546-48EF-DF46-BCFD-E83E527AFC0C}"/>
              </a:ext>
            </a:extLst>
          </p:cNvPr>
          <p:cNvSpPr/>
          <p:nvPr/>
        </p:nvSpPr>
        <p:spPr>
          <a:xfrm>
            <a:off x="7517029" y="33157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F09805-5BFE-404B-A07A-1996E577BE6C}"/>
              </a:ext>
            </a:extLst>
          </p:cNvPr>
          <p:cNvSpPr/>
          <p:nvPr/>
        </p:nvSpPr>
        <p:spPr>
          <a:xfrm>
            <a:off x="7669429" y="34681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95DB54F-A6E2-C244-93C1-9A35A2CF422F}"/>
              </a:ext>
            </a:extLst>
          </p:cNvPr>
          <p:cNvSpPr txBox="1"/>
          <p:nvPr/>
        </p:nvSpPr>
        <p:spPr>
          <a:xfrm>
            <a:off x="7482013" y="4558915"/>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add</a:t>
            </a:r>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Git Workflow</a:t>
            </a:r>
          </a:p>
        </p:txBody>
      </p:sp>
      <p:sp>
        <p:nvSpPr>
          <p:cNvPr id="19" name="TextBox 18">
            <a:extLst>
              <a:ext uri="{FF2B5EF4-FFF2-40B4-BE49-F238E27FC236}">
                <a16:creationId xmlns:a16="http://schemas.microsoft.com/office/drawing/2014/main" id="{760CD260-4924-894E-8244-F70033C5F277}"/>
              </a:ext>
            </a:extLst>
          </p:cNvPr>
          <p:cNvSpPr txBox="1"/>
          <p:nvPr/>
        </p:nvSpPr>
        <p:spPr>
          <a:xfrm>
            <a:off x="8069183" y="2516999"/>
            <a:ext cx="3917791" cy="646331"/>
          </a:xfrm>
          <a:prstGeom prst="rect">
            <a:avLst/>
          </a:prstGeom>
          <a:noFill/>
        </p:spPr>
        <p:txBody>
          <a:bodyPr wrap="square" rtlCol="0">
            <a:spAutoFit/>
          </a:bodyPr>
          <a:lstStyle/>
          <a:p>
            <a:r>
              <a:rPr lang="en-US" dirty="0"/>
              <a:t>You have files you want to put into a version control system</a:t>
            </a:r>
          </a:p>
        </p:txBody>
      </p:sp>
      <p:sp>
        <p:nvSpPr>
          <p:cNvPr id="20" name="TextBox 19">
            <a:extLst>
              <a:ext uri="{FF2B5EF4-FFF2-40B4-BE49-F238E27FC236}">
                <a16:creationId xmlns:a16="http://schemas.microsoft.com/office/drawing/2014/main" id="{56535B02-6291-7A42-8298-C4DA516A7AE7}"/>
              </a:ext>
            </a:extLst>
          </p:cNvPr>
          <p:cNvSpPr txBox="1"/>
          <p:nvPr/>
        </p:nvSpPr>
        <p:spPr>
          <a:xfrm>
            <a:off x="8812120" y="3111199"/>
            <a:ext cx="243191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21" name="TextBox 20">
            <a:extLst>
              <a:ext uri="{FF2B5EF4-FFF2-40B4-BE49-F238E27FC236}">
                <a16:creationId xmlns:a16="http://schemas.microsoft.com/office/drawing/2014/main" id="{4D5C5A81-88C1-B340-9BAC-EB788CCD62FC}"/>
              </a:ext>
            </a:extLst>
          </p:cNvPr>
          <p:cNvSpPr txBox="1"/>
          <p:nvPr/>
        </p:nvSpPr>
        <p:spPr>
          <a:xfrm>
            <a:off x="8812120" y="3494903"/>
            <a:ext cx="2238501" cy="369332"/>
          </a:xfrm>
          <a:prstGeom prst="rect">
            <a:avLst/>
          </a:prstGeom>
          <a:noFill/>
        </p:spPr>
        <p:txBody>
          <a:bodyPr wrap="square" rtlCol="0">
            <a:spAutoFit/>
          </a:bodyPr>
          <a:lstStyle/>
          <a:p>
            <a:r>
              <a:rPr lang="en-US" dirty="0">
                <a:latin typeface="+mj-lt"/>
                <a:cs typeface="Courier New" panose="02070309020205020404" pitchFamily="49" charset="0"/>
              </a:rPr>
              <a:t>edit files</a:t>
            </a:r>
          </a:p>
        </p:txBody>
      </p:sp>
      <p:sp>
        <p:nvSpPr>
          <p:cNvPr id="3" name="TextBox 2">
            <a:extLst>
              <a:ext uri="{FF2B5EF4-FFF2-40B4-BE49-F238E27FC236}">
                <a16:creationId xmlns:a16="http://schemas.microsoft.com/office/drawing/2014/main" id="{78F17817-787E-3C40-80AC-F17A36EB3563}"/>
              </a:ext>
            </a:extLst>
          </p:cNvPr>
          <p:cNvSpPr txBox="1"/>
          <p:nvPr/>
        </p:nvSpPr>
        <p:spPr>
          <a:xfrm>
            <a:off x="3581002" y="6008277"/>
            <a:ext cx="3151761" cy="646331"/>
          </a:xfrm>
          <a:prstGeom prst="rect">
            <a:avLst/>
          </a:prstGeom>
          <a:noFill/>
        </p:spPr>
        <p:txBody>
          <a:bodyPr wrap="square" rtlCol="0">
            <a:spAutoFit/>
          </a:bodyPr>
          <a:lstStyle/>
          <a:p>
            <a:r>
              <a:rPr lang="en-US" dirty="0"/>
              <a:t>Add everything to the staging area you want to track</a:t>
            </a:r>
          </a:p>
        </p:txBody>
      </p:sp>
    </p:spTree>
    <p:extLst>
      <p:ext uri="{BB962C8B-B14F-4D97-AF65-F5344CB8AC3E}">
        <p14:creationId xmlns:p14="http://schemas.microsoft.com/office/powerpoint/2010/main" val="1864370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F929EFDD-B0A6-A24D-9F19-A879F6FC0ADB}"/>
              </a:ext>
            </a:extLst>
          </p:cNvPr>
          <p:cNvSpPr/>
          <p:nvPr/>
        </p:nvSpPr>
        <p:spPr>
          <a:xfrm>
            <a:off x="3361037" y="1285103"/>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a:t>
            </a:r>
          </a:p>
        </p:txBody>
      </p:sp>
      <p:sp>
        <p:nvSpPr>
          <p:cNvPr id="7" name="Oval 6">
            <a:extLst>
              <a:ext uri="{FF2B5EF4-FFF2-40B4-BE49-F238E27FC236}">
                <a16:creationId xmlns:a16="http://schemas.microsoft.com/office/drawing/2014/main" id="{26FE2114-73A4-7F4F-8DCE-6BFC9A572FA8}"/>
              </a:ext>
            </a:extLst>
          </p:cNvPr>
          <p:cNvSpPr/>
          <p:nvPr/>
        </p:nvSpPr>
        <p:spPr>
          <a:xfrm>
            <a:off x="3496962" y="4094206"/>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Area</a:t>
            </a:r>
          </a:p>
        </p:txBody>
      </p:sp>
      <p:sp>
        <p:nvSpPr>
          <p:cNvPr id="8" name="Arc 7">
            <a:extLst>
              <a:ext uri="{FF2B5EF4-FFF2-40B4-BE49-F238E27FC236}">
                <a16:creationId xmlns:a16="http://schemas.microsoft.com/office/drawing/2014/main" id="{4E11E769-5257-654F-97D1-B45C75E80291}"/>
              </a:ext>
            </a:extLst>
          </p:cNvPr>
          <p:cNvSpPr/>
          <p:nvPr/>
        </p:nvSpPr>
        <p:spPr>
          <a:xfrm>
            <a:off x="5156883" y="2051222"/>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25BD755A-C092-1041-A2B9-DE425F115047}"/>
              </a:ext>
            </a:extLst>
          </p:cNvPr>
          <p:cNvSpPr/>
          <p:nvPr/>
        </p:nvSpPr>
        <p:spPr>
          <a:xfrm rot="10800000">
            <a:off x="1896762" y="2100650"/>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riangle 9">
            <a:extLst>
              <a:ext uri="{FF2B5EF4-FFF2-40B4-BE49-F238E27FC236}">
                <a16:creationId xmlns:a16="http://schemas.microsoft.com/office/drawing/2014/main" id="{EA146298-4343-084A-AA8B-31D7DD536378}"/>
              </a:ext>
            </a:extLst>
          </p:cNvPr>
          <p:cNvSpPr/>
          <p:nvPr/>
        </p:nvSpPr>
        <p:spPr>
          <a:xfrm rot="15919222">
            <a:off x="6143366" y="4819138"/>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EFE58DB7-C89A-E749-BE70-20C6581BFB02}"/>
              </a:ext>
            </a:extLst>
          </p:cNvPr>
          <p:cNvSpPr/>
          <p:nvPr/>
        </p:nvSpPr>
        <p:spPr>
          <a:xfrm rot="5400000">
            <a:off x="2895598" y="1948250"/>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13739F-667B-3340-9444-34AEECA2EA6C}"/>
              </a:ext>
            </a:extLst>
          </p:cNvPr>
          <p:cNvSpPr/>
          <p:nvPr/>
        </p:nvSpPr>
        <p:spPr>
          <a:xfrm>
            <a:off x="7364629" y="31633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5F1546-48EF-DF46-BCFD-E83E527AFC0C}"/>
              </a:ext>
            </a:extLst>
          </p:cNvPr>
          <p:cNvSpPr/>
          <p:nvPr/>
        </p:nvSpPr>
        <p:spPr>
          <a:xfrm>
            <a:off x="7517029" y="33157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F09805-5BFE-404B-A07A-1996E577BE6C}"/>
              </a:ext>
            </a:extLst>
          </p:cNvPr>
          <p:cNvSpPr/>
          <p:nvPr/>
        </p:nvSpPr>
        <p:spPr>
          <a:xfrm>
            <a:off x="7669429" y="34681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95DB54F-A6E2-C244-93C1-9A35A2CF422F}"/>
              </a:ext>
            </a:extLst>
          </p:cNvPr>
          <p:cNvSpPr txBox="1"/>
          <p:nvPr/>
        </p:nvSpPr>
        <p:spPr>
          <a:xfrm>
            <a:off x="7482013" y="4558915"/>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add</a:t>
            </a:r>
          </a:p>
        </p:txBody>
      </p:sp>
      <p:sp>
        <p:nvSpPr>
          <p:cNvPr id="17" name="TextBox 16">
            <a:extLst>
              <a:ext uri="{FF2B5EF4-FFF2-40B4-BE49-F238E27FC236}">
                <a16:creationId xmlns:a16="http://schemas.microsoft.com/office/drawing/2014/main" id="{5260A696-17C3-5240-A3A9-AA5C3910677D}"/>
              </a:ext>
            </a:extLst>
          </p:cNvPr>
          <p:cNvSpPr txBox="1"/>
          <p:nvPr/>
        </p:nvSpPr>
        <p:spPr>
          <a:xfrm>
            <a:off x="217996" y="3165490"/>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commit</a:t>
            </a:r>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Git Workflow</a:t>
            </a:r>
          </a:p>
        </p:txBody>
      </p:sp>
      <p:sp>
        <p:nvSpPr>
          <p:cNvPr id="19" name="TextBox 18">
            <a:extLst>
              <a:ext uri="{FF2B5EF4-FFF2-40B4-BE49-F238E27FC236}">
                <a16:creationId xmlns:a16="http://schemas.microsoft.com/office/drawing/2014/main" id="{760CD260-4924-894E-8244-F70033C5F277}"/>
              </a:ext>
            </a:extLst>
          </p:cNvPr>
          <p:cNvSpPr txBox="1"/>
          <p:nvPr/>
        </p:nvSpPr>
        <p:spPr>
          <a:xfrm>
            <a:off x="8069183" y="2516999"/>
            <a:ext cx="3917791" cy="646331"/>
          </a:xfrm>
          <a:prstGeom prst="rect">
            <a:avLst/>
          </a:prstGeom>
          <a:noFill/>
        </p:spPr>
        <p:txBody>
          <a:bodyPr wrap="square" rtlCol="0">
            <a:spAutoFit/>
          </a:bodyPr>
          <a:lstStyle/>
          <a:p>
            <a:r>
              <a:rPr lang="en-US" dirty="0"/>
              <a:t>You have files you want to put into a version control system</a:t>
            </a:r>
          </a:p>
        </p:txBody>
      </p:sp>
      <p:sp>
        <p:nvSpPr>
          <p:cNvPr id="20" name="TextBox 19">
            <a:extLst>
              <a:ext uri="{FF2B5EF4-FFF2-40B4-BE49-F238E27FC236}">
                <a16:creationId xmlns:a16="http://schemas.microsoft.com/office/drawing/2014/main" id="{56535B02-6291-7A42-8298-C4DA516A7AE7}"/>
              </a:ext>
            </a:extLst>
          </p:cNvPr>
          <p:cNvSpPr txBox="1"/>
          <p:nvPr/>
        </p:nvSpPr>
        <p:spPr>
          <a:xfrm>
            <a:off x="8812120" y="3111199"/>
            <a:ext cx="243191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21" name="TextBox 20">
            <a:extLst>
              <a:ext uri="{FF2B5EF4-FFF2-40B4-BE49-F238E27FC236}">
                <a16:creationId xmlns:a16="http://schemas.microsoft.com/office/drawing/2014/main" id="{4D5C5A81-88C1-B340-9BAC-EB788CCD62FC}"/>
              </a:ext>
            </a:extLst>
          </p:cNvPr>
          <p:cNvSpPr txBox="1"/>
          <p:nvPr/>
        </p:nvSpPr>
        <p:spPr>
          <a:xfrm>
            <a:off x="8812120" y="3494903"/>
            <a:ext cx="2238501" cy="369332"/>
          </a:xfrm>
          <a:prstGeom prst="rect">
            <a:avLst/>
          </a:prstGeom>
          <a:noFill/>
        </p:spPr>
        <p:txBody>
          <a:bodyPr wrap="square" rtlCol="0">
            <a:spAutoFit/>
          </a:bodyPr>
          <a:lstStyle/>
          <a:p>
            <a:r>
              <a:rPr lang="en-US" dirty="0">
                <a:latin typeface="+mj-lt"/>
                <a:cs typeface="Courier New" panose="02070309020205020404" pitchFamily="49" charset="0"/>
              </a:rPr>
              <a:t>edit files</a:t>
            </a:r>
          </a:p>
        </p:txBody>
      </p:sp>
      <p:sp>
        <p:nvSpPr>
          <p:cNvPr id="18" name="TextBox 17">
            <a:extLst>
              <a:ext uri="{FF2B5EF4-FFF2-40B4-BE49-F238E27FC236}">
                <a16:creationId xmlns:a16="http://schemas.microsoft.com/office/drawing/2014/main" id="{721612D8-0334-ED46-B328-DA27B7AFC4E1}"/>
              </a:ext>
            </a:extLst>
          </p:cNvPr>
          <p:cNvSpPr txBox="1"/>
          <p:nvPr/>
        </p:nvSpPr>
        <p:spPr>
          <a:xfrm>
            <a:off x="3581002" y="6008277"/>
            <a:ext cx="3151761" cy="646331"/>
          </a:xfrm>
          <a:prstGeom prst="rect">
            <a:avLst/>
          </a:prstGeom>
          <a:noFill/>
        </p:spPr>
        <p:txBody>
          <a:bodyPr wrap="square" rtlCol="0">
            <a:spAutoFit/>
          </a:bodyPr>
          <a:lstStyle/>
          <a:p>
            <a:r>
              <a:rPr lang="en-US" dirty="0"/>
              <a:t>Add everything to the staging area you want to track</a:t>
            </a:r>
          </a:p>
        </p:txBody>
      </p:sp>
      <p:sp>
        <p:nvSpPr>
          <p:cNvPr id="22" name="TextBox 21">
            <a:extLst>
              <a:ext uri="{FF2B5EF4-FFF2-40B4-BE49-F238E27FC236}">
                <a16:creationId xmlns:a16="http://schemas.microsoft.com/office/drawing/2014/main" id="{E2874D64-4A72-4F40-B113-0509B8208E2E}"/>
              </a:ext>
            </a:extLst>
          </p:cNvPr>
          <p:cNvSpPr txBox="1"/>
          <p:nvPr/>
        </p:nvSpPr>
        <p:spPr>
          <a:xfrm>
            <a:off x="122818" y="3819422"/>
            <a:ext cx="2058153" cy="1200329"/>
          </a:xfrm>
          <a:prstGeom prst="rect">
            <a:avLst/>
          </a:prstGeom>
          <a:noFill/>
        </p:spPr>
        <p:txBody>
          <a:bodyPr wrap="square" rtlCol="0">
            <a:spAutoFit/>
          </a:bodyPr>
          <a:lstStyle/>
          <a:p>
            <a:r>
              <a:rPr lang="en-US" dirty="0"/>
              <a:t>Commit your changes with a commit message (meta-data) </a:t>
            </a:r>
          </a:p>
        </p:txBody>
      </p:sp>
    </p:spTree>
    <p:extLst>
      <p:ext uri="{BB962C8B-B14F-4D97-AF65-F5344CB8AC3E}">
        <p14:creationId xmlns:p14="http://schemas.microsoft.com/office/powerpoint/2010/main" val="2363915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F929EFDD-B0A6-A24D-9F19-A879F6FC0ADB}"/>
              </a:ext>
            </a:extLst>
          </p:cNvPr>
          <p:cNvSpPr/>
          <p:nvPr/>
        </p:nvSpPr>
        <p:spPr>
          <a:xfrm>
            <a:off x="3361037" y="1285103"/>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a:t>
            </a:r>
          </a:p>
          <a:p>
            <a:pPr algn="ctr"/>
            <a:r>
              <a:rPr lang="en-US" dirty="0"/>
              <a:t>HEAD</a:t>
            </a:r>
          </a:p>
        </p:txBody>
      </p:sp>
      <p:sp>
        <p:nvSpPr>
          <p:cNvPr id="7" name="Oval 6">
            <a:extLst>
              <a:ext uri="{FF2B5EF4-FFF2-40B4-BE49-F238E27FC236}">
                <a16:creationId xmlns:a16="http://schemas.microsoft.com/office/drawing/2014/main" id="{26FE2114-73A4-7F4F-8DCE-6BFC9A572FA8}"/>
              </a:ext>
            </a:extLst>
          </p:cNvPr>
          <p:cNvSpPr/>
          <p:nvPr/>
        </p:nvSpPr>
        <p:spPr>
          <a:xfrm>
            <a:off x="3496962" y="4094206"/>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Area</a:t>
            </a:r>
          </a:p>
        </p:txBody>
      </p:sp>
      <p:sp>
        <p:nvSpPr>
          <p:cNvPr id="8" name="Arc 7">
            <a:extLst>
              <a:ext uri="{FF2B5EF4-FFF2-40B4-BE49-F238E27FC236}">
                <a16:creationId xmlns:a16="http://schemas.microsoft.com/office/drawing/2014/main" id="{4E11E769-5257-654F-97D1-B45C75E80291}"/>
              </a:ext>
            </a:extLst>
          </p:cNvPr>
          <p:cNvSpPr/>
          <p:nvPr/>
        </p:nvSpPr>
        <p:spPr>
          <a:xfrm>
            <a:off x="5156883" y="2051222"/>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25BD755A-C092-1041-A2B9-DE425F115047}"/>
              </a:ext>
            </a:extLst>
          </p:cNvPr>
          <p:cNvSpPr/>
          <p:nvPr/>
        </p:nvSpPr>
        <p:spPr>
          <a:xfrm rot="10800000">
            <a:off x="1896762" y="2100650"/>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riangle 9">
            <a:extLst>
              <a:ext uri="{FF2B5EF4-FFF2-40B4-BE49-F238E27FC236}">
                <a16:creationId xmlns:a16="http://schemas.microsoft.com/office/drawing/2014/main" id="{EA146298-4343-084A-AA8B-31D7DD536378}"/>
              </a:ext>
            </a:extLst>
          </p:cNvPr>
          <p:cNvSpPr/>
          <p:nvPr/>
        </p:nvSpPr>
        <p:spPr>
          <a:xfrm rot="15919222">
            <a:off x="6143366" y="4819138"/>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EFE58DB7-C89A-E749-BE70-20C6581BFB02}"/>
              </a:ext>
            </a:extLst>
          </p:cNvPr>
          <p:cNvSpPr/>
          <p:nvPr/>
        </p:nvSpPr>
        <p:spPr>
          <a:xfrm rot="5400000">
            <a:off x="2895598" y="1948250"/>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13739F-667B-3340-9444-34AEECA2EA6C}"/>
              </a:ext>
            </a:extLst>
          </p:cNvPr>
          <p:cNvSpPr/>
          <p:nvPr/>
        </p:nvSpPr>
        <p:spPr>
          <a:xfrm>
            <a:off x="7364629" y="31633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5F1546-48EF-DF46-BCFD-E83E527AFC0C}"/>
              </a:ext>
            </a:extLst>
          </p:cNvPr>
          <p:cNvSpPr/>
          <p:nvPr/>
        </p:nvSpPr>
        <p:spPr>
          <a:xfrm>
            <a:off x="7517029" y="33157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F09805-5BFE-404B-A07A-1996E577BE6C}"/>
              </a:ext>
            </a:extLst>
          </p:cNvPr>
          <p:cNvSpPr/>
          <p:nvPr/>
        </p:nvSpPr>
        <p:spPr>
          <a:xfrm>
            <a:off x="7669429" y="34681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95DB54F-A6E2-C244-93C1-9A35A2CF422F}"/>
              </a:ext>
            </a:extLst>
          </p:cNvPr>
          <p:cNvSpPr txBox="1"/>
          <p:nvPr/>
        </p:nvSpPr>
        <p:spPr>
          <a:xfrm>
            <a:off x="7482013" y="4558915"/>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add</a:t>
            </a:r>
          </a:p>
        </p:txBody>
      </p:sp>
      <p:sp>
        <p:nvSpPr>
          <p:cNvPr id="17" name="TextBox 16">
            <a:extLst>
              <a:ext uri="{FF2B5EF4-FFF2-40B4-BE49-F238E27FC236}">
                <a16:creationId xmlns:a16="http://schemas.microsoft.com/office/drawing/2014/main" id="{5260A696-17C3-5240-A3A9-AA5C3910677D}"/>
              </a:ext>
            </a:extLst>
          </p:cNvPr>
          <p:cNvSpPr txBox="1"/>
          <p:nvPr/>
        </p:nvSpPr>
        <p:spPr>
          <a:xfrm>
            <a:off x="217996" y="3165490"/>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commit</a:t>
            </a:r>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Git Workflow</a:t>
            </a:r>
          </a:p>
        </p:txBody>
      </p:sp>
      <p:sp>
        <p:nvSpPr>
          <p:cNvPr id="19" name="TextBox 18">
            <a:extLst>
              <a:ext uri="{FF2B5EF4-FFF2-40B4-BE49-F238E27FC236}">
                <a16:creationId xmlns:a16="http://schemas.microsoft.com/office/drawing/2014/main" id="{760CD260-4924-894E-8244-F70033C5F277}"/>
              </a:ext>
            </a:extLst>
          </p:cNvPr>
          <p:cNvSpPr txBox="1"/>
          <p:nvPr/>
        </p:nvSpPr>
        <p:spPr>
          <a:xfrm>
            <a:off x="8069183" y="2516999"/>
            <a:ext cx="3917791" cy="646331"/>
          </a:xfrm>
          <a:prstGeom prst="rect">
            <a:avLst/>
          </a:prstGeom>
          <a:noFill/>
        </p:spPr>
        <p:txBody>
          <a:bodyPr wrap="square" rtlCol="0">
            <a:spAutoFit/>
          </a:bodyPr>
          <a:lstStyle/>
          <a:p>
            <a:r>
              <a:rPr lang="en-US" dirty="0"/>
              <a:t>You have files you want to put into a version control system</a:t>
            </a:r>
          </a:p>
        </p:txBody>
      </p:sp>
      <p:sp>
        <p:nvSpPr>
          <p:cNvPr id="20" name="TextBox 19">
            <a:extLst>
              <a:ext uri="{FF2B5EF4-FFF2-40B4-BE49-F238E27FC236}">
                <a16:creationId xmlns:a16="http://schemas.microsoft.com/office/drawing/2014/main" id="{56535B02-6291-7A42-8298-C4DA516A7AE7}"/>
              </a:ext>
            </a:extLst>
          </p:cNvPr>
          <p:cNvSpPr txBox="1"/>
          <p:nvPr/>
        </p:nvSpPr>
        <p:spPr>
          <a:xfrm>
            <a:off x="8812120" y="3111199"/>
            <a:ext cx="243191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21" name="TextBox 20">
            <a:extLst>
              <a:ext uri="{FF2B5EF4-FFF2-40B4-BE49-F238E27FC236}">
                <a16:creationId xmlns:a16="http://schemas.microsoft.com/office/drawing/2014/main" id="{4D5C5A81-88C1-B340-9BAC-EB788CCD62FC}"/>
              </a:ext>
            </a:extLst>
          </p:cNvPr>
          <p:cNvSpPr txBox="1"/>
          <p:nvPr/>
        </p:nvSpPr>
        <p:spPr>
          <a:xfrm>
            <a:off x="8812120" y="3494903"/>
            <a:ext cx="2238501" cy="369332"/>
          </a:xfrm>
          <a:prstGeom prst="rect">
            <a:avLst/>
          </a:prstGeom>
          <a:noFill/>
        </p:spPr>
        <p:txBody>
          <a:bodyPr wrap="square" rtlCol="0">
            <a:spAutoFit/>
          </a:bodyPr>
          <a:lstStyle/>
          <a:p>
            <a:r>
              <a:rPr lang="en-US" dirty="0">
                <a:latin typeface="+mj-lt"/>
                <a:cs typeface="Courier New" panose="02070309020205020404" pitchFamily="49" charset="0"/>
              </a:rPr>
              <a:t>edit files</a:t>
            </a:r>
          </a:p>
        </p:txBody>
      </p:sp>
      <p:sp>
        <p:nvSpPr>
          <p:cNvPr id="18" name="TextBox 17">
            <a:extLst>
              <a:ext uri="{FF2B5EF4-FFF2-40B4-BE49-F238E27FC236}">
                <a16:creationId xmlns:a16="http://schemas.microsoft.com/office/drawing/2014/main" id="{721612D8-0334-ED46-B328-DA27B7AFC4E1}"/>
              </a:ext>
            </a:extLst>
          </p:cNvPr>
          <p:cNvSpPr txBox="1"/>
          <p:nvPr/>
        </p:nvSpPr>
        <p:spPr>
          <a:xfrm>
            <a:off x="3581002" y="6008277"/>
            <a:ext cx="3151761" cy="646331"/>
          </a:xfrm>
          <a:prstGeom prst="rect">
            <a:avLst/>
          </a:prstGeom>
          <a:noFill/>
        </p:spPr>
        <p:txBody>
          <a:bodyPr wrap="square" rtlCol="0">
            <a:spAutoFit/>
          </a:bodyPr>
          <a:lstStyle/>
          <a:p>
            <a:r>
              <a:rPr lang="en-US" dirty="0"/>
              <a:t>Add everything to the staging area you want to track</a:t>
            </a:r>
          </a:p>
        </p:txBody>
      </p:sp>
      <p:sp>
        <p:nvSpPr>
          <p:cNvPr id="22" name="TextBox 21">
            <a:extLst>
              <a:ext uri="{FF2B5EF4-FFF2-40B4-BE49-F238E27FC236}">
                <a16:creationId xmlns:a16="http://schemas.microsoft.com/office/drawing/2014/main" id="{E2874D64-4A72-4F40-B113-0509B8208E2E}"/>
              </a:ext>
            </a:extLst>
          </p:cNvPr>
          <p:cNvSpPr txBox="1"/>
          <p:nvPr/>
        </p:nvSpPr>
        <p:spPr>
          <a:xfrm>
            <a:off x="122818" y="3819422"/>
            <a:ext cx="2058153" cy="1200329"/>
          </a:xfrm>
          <a:prstGeom prst="rect">
            <a:avLst/>
          </a:prstGeom>
          <a:noFill/>
        </p:spPr>
        <p:txBody>
          <a:bodyPr wrap="square" rtlCol="0">
            <a:spAutoFit/>
          </a:bodyPr>
          <a:lstStyle/>
          <a:p>
            <a:r>
              <a:rPr lang="en-US" dirty="0"/>
              <a:t>Commit your changes with a commit message (meta-data) </a:t>
            </a:r>
          </a:p>
        </p:txBody>
      </p:sp>
      <p:sp>
        <p:nvSpPr>
          <p:cNvPr id="23" name="Oval 22">
            <a:extLst>
              <a:ext uri="{FF2B5EF4-FFF2-40B4-BE49-F238E27FC236}">
                <a16:creationId xmlns:a16="http://schemas.microsoft.com/office/drawing/2014/main" id="{D335DF2D-7255-D242-8FDD-D5C1AE7DF2AE}"/>
              </a:ext>
            </a:extLst>
          </p:cNvPr>
          <p:cNvSpPr/>
          <p:nvPr/>
        </p:nvSpPr>
        <p:spPr>
          <a:xfrm>
            <a:off x="6211333" y="215645"/>
            <a:ext cx="1767015" cy="958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 object</a:t>
            </a:r>
          </a:p>
        </p:txBody>
      </p:sp>
      <p:sp>
        <p:nvSpPr>
          <p:cNvPr id="24" name="Oval 23">
            <a:extLst>
              <a:ext uri="{FF2B5EF4-FFF2-40B4-BE49-F238E27FC236}">
                <a16:creationId xmlns:a16="http://schemas.microsoft.com/office/drawing/2014/main" id="{A8725CD9-BAD8-5D4A-829E-CCD597DAD9D9}"/>
              </a:ext>
            </a:extLst>
          </p:cNvPr>
          <p:cNvSpPr/>
          <p:nvPr/>
        </p:nvSpPr>
        <p:spPr>
          <a:xfrm>
            <a:off x="8225483" y="215644"/>
            <a:ext cx="1767015" cy="958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 object</a:t>
            </a:r>
          </a:p>
        </p:txBody>
      </p:sp>
      <p:sp>
        <p:nvSpPr>
          <p:cNvPr id="25" name="Oval 24">
            <a:extLst>
              <a:ext uri="{FF2B5EF4-FFF2-40B4-BE49-F238E27FC236}">
                <a16:creationId xmlns:a16="http://schemas.microsoft.com/office/drawing/2014/main" id="{BF058714-9F0A-AA46-B61A-F1C2B9877C95}"/>
              </a:ext>
            </a:extLst>
          </p:cNvPr>
          <p:cNvSpPr/>
          <p:nvPr/>
        </p:nvSpPr>
        <p:spPr>
          <a:xfrm>
            <a:off x="10140780" y="215643"/>
            <a:ext cx="1767015" cy="958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 object</a:t>
            </a:r>
          </a:p>
        </p:txBody>
      </p:sp>
      <p:sp>
        <p:nvSpPr>
          <p:cNvPr id="26" name="TextBox 25">
            <a:extLst>
              <a:ext uri="{FF2B5EF4-FFF2-40B4-BE49-F238E27FC236}">
                <a16:creationId xmlns:a16="http://schemas.microsoft.com/office/drawing/2014/main" id="{0B14440D-A1AD-C043-9E98-FDCE79FADB88}"/>
              </a:ext>
            </a:extLst>
          </p:cNvPr>
          <p:cNvSpPr txBox="1"/>
          <p:nvPr/>
        </p:nvSpPr>
        <p:spPr>
          <a:xfrm>
            <a:off x="6713839" y="1298831"/>
            <a:ext cx="1110049" cy="369332"/>
          </a:xfrm>
          <a:prstGeom prst="rect">
            <a:avLst/>
          </a:prstGeom>
          <a:noFill/>
        </p:spPr>
        <p:txBody>
          <a:bodyPr wrap="square" rtlCol="0">
            <a:spAutoFit/>
          </a:bodyPr>
          <a:lstStyle/>
          <a:p>
            <a:r>
              <a:rPr lang="en-US" dirty="0"/>
              <a:t>HEAD ~1</a:t>
            </a:r>
          </a:p>
        </p:txBody>
      </p:sp>
      <p:sp>
        <p:nvSpPr>
          <p:cNvPr id="27" name="TextBox 26">
            <a:extLst>
              <a:ext uri="{FF2B5EF4-FFF2-40B4-BE49-F238E27FC236}">
                <a16:creationId xmlns:a16="http://schemas.microsoft.com/office/drawing/2014/main" id="{0A650076-6842-F54F-8BC5-AFA4441B8D32}"/>
              </a:ext>
            </a:extLst>
          </p:cNvPr>
          <p:cNvSpPr txBox="1"/>
          <p:nvPr/>
        </p:nvSpPr>
        <p:spPr>
          <a:xfrm>
            <a:off x="8668268" y="1285103"/>
            <a:ext cx="1110049" cy="369332"/>
          </a:xfrm>
          <a:prstGeom prst="rect">
            <a:avLst/>
          </a:prstGeom>
          <a:noFill/>
        </p:spPr>
        <p:txBody>
          <a:bodyPr wrap="square" rtlCol="0">
            <a:spAutoFit/>
          </a:bodyPr>
          <a:lstStyle/>
          <a:p>
            <a:r>
              <a:rPr lang="en-US" dirty="0"/>
              <a:t>HEAD ~2</a:t>
            </a:r>
          </a:p>
        </p:txBody>
      </p:sp>
      <p:sp>
        <p:nvSpPr>
          <p:cNvPr id="28" name="TextBox 27">
            <a:extLst>
              <a:ext uri="{FF2B5EF4-FFF2-40B4-BE49-F238E27FC236}">
                <a16:creationId xmlns:a16="http://schemas.microsoft.com/office/drawing/2014/main" id="{8B9978C7-B8EF-9649-86D4-0DA15BD19C50}"/>
              </a:ext>
            </a:extLst>
          </p:cNvPr>
          <p:cNvSpPr txBox="1"/>
          <p:nvPr/>
        </p:nvSpPr>
        <p:spPr>
          <a:xfrm>
            <a:off x="10622697" y="1285103"/>
            <a:ext cx="1110049" cy="369332"/>
          </a:xfrm>
          <a:prstGeom prst="rect">
            <a:avLst/>
          </a:prstGeom>
          <a:noFill/>
        </p:spPr>
        <p:txBody>
          <a:bodyPr wrap="square" rtlCol="0">
            <a:spAutoFit/>
          </a:bodyPr>
          <a:lstStyle/>
          <a:p>
            <a:r>
              <a:rPr lang="en-US" dirty="0"/>
              <a:t>HEAD ~3</a:t>
            </a:r>
          </a:p>
        </p:txBody>
      </p:sp>
      <p:cxnSp>
        <p:nvCxnSpPr>
          <p:cNvPr id="29" name="Straight Connector 28">
            <a:extLst>
              <a:ext uri="{FF2B5EF4-FFF2-40B4-BE49-F238E27FC236}">
                <a16:creationId xmlns:a16="http://schemas.microsoft.com/office/drawing/2014/main" id="{F8EDD792-863C-FE47-B391-F5C947888559}"/>
              </a:ext>
            </a:extLst>
          </p:cNvPr>
          <p:cNvCxnSpPr>
            <a:endCxn id="23" idx="2"/>
          </p:cNvCxnSpPr>
          <p:nvPr/>
        </p:nvCxnSpPr>
        <p:spPr>
          <a:xfrm flipV="1">
            <a:off x="5544766" y="694791"/>
            <a:ext cx="666567" cy="774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72F68C6-CB35-B443-B0CC-1DEFE874FF40}"/>
              </a:ext>
            </a:extLst>
          </p:cNvPr>
          <p:cNvCxnSpPr>
            <a:stCxn id="23" idx="6"/>
            <a:endCxn id="24" idx="2"/>
          </p:cNvCxnSpPr>
          <p:nvPr/>
        </p:nvCxnSpPr>
        <p:spPr>
          <a:xfrm flipV="1">
            <a:off x="7978348" y="694790"/>
            <a:ext cx="24713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21316FC-F253-824D-B470-2F018073EE4E}"/>
              </a:ext>
            </a:extLst>
          </p:cNvPr>
          <p:cNvCxnSpPr>
            <a:stCxn id="25" idx="2"/>
            <a:endCxn id="24" idx="6"/>
          </p:cNvCxnSpPr>
          <p:nvPr/>
        </p:nvCxnSpPr>
        <p:spPr>
          <a:xfrm flipH="1">
            <a:off x="9992498" y="694789"/>
            <a:ext cx="148282"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392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33001-561F-574B-A1C7-405C461397AE}"/>
              </a:ext>
            </a:extLst>
          </p:cNvPr>
          <p:cNvSpPr>
            <a:spLocks noGrp="1"/>
          </p:cNvSpPr>
          <p:nvPr>
            <p:ph type="title"/>
          </p:nvPr>
        </p:nvSpPr>
        <p:spPr/>
        <p:txBody>
          <a:bodyPr/>
          <a:lstStyle/>
          <a:p>
            <a:r>
              <a:rPr lang="en-US" dirty="0"/>
              <a:t>What have we learned</a:t>
            </a:r>
          </a:p>
        </p:txBody>
      </p:sp>
      <p:sp>
        <p:nvSpPr>
          <p:cNvPr id="3" name="Content Placeholder 2">
            <a:extLst>
              <a:ext uri="{FF2B5EF4-FFF2-40B4-BE49-F238E27FC236}">
                <a16:creationId xmlns:a16="http://schemas.microsoft.com/office/drawing/2014/main" id="{AA4C9607-7CED-AF45-9B23-1AD92E2D60F7}"/>
              </a:ext>
            </a:extLst>
          </p:cNvPr>
          <p:cNvSpPr>
            <a:spLocks noGrp="1"/>
          </p:cNvSpPr>
          <p:nvPr>
            <p:ph idx="1"/>
          </p:nvPr>
        </p:nvSpPr>
        <p:spPr/>
        <p:txBody>
          <a:bodyPr>
            <a:normAutofit lnSpcReduction="10000"/>
          </a:bodyPr>
          <a:lstStyle/>
          <a:p>
            <a:r>
              <a:rPr lang="en-US" dirty="0"/>
              <a:t>Git is a version control system</a:t>
            </a:r>
          </a:p>
          <a:p>
            <a:r>
              <a:rPr lang="en-US" dirty="0"/>
              <a:t>We have learned how to:</a:t>
            </a:r>
          </a:p>
          <a:p>
            <a:pPr lvl="1"/>
            <a:r>
              <a:rPr lang="en-US" dirty="0"/>
              <a:t>Create a repository</a:t>
            </a:r>
          </a:p>
          <a:p>
            <a:pPr lvl="1"/>
            <a:r>
              <a:rPr lang="en-US" dirty="0"/>
              <a:t>Track our changes</a:t>
            </a:r>
          </a:p>
          <a:p>
            <a:pPr lvl="1"/>
            <a:r>
              <a:rPr lang="en-US" dirty="0"/>
              <a:t>Show our log of commits</a:t>
            </a:r>
          </a:p>
          <a:p>
            <a:pPr lvl="1"/>
            <a:r>
              <a:rPr lang="en-US" dirty="0"/>
              <a:t>Revert to a previous version</a:t>
            </a:r>
          </a:p>
          <a:p>
            <a:pPr lvl="1"/>
            <a:r>
              <a:rPr lang="en-US" dirty="0"/>
              <a:t>How to teach git to ignore files</a:t>
            </a:r>
          </a:p>
          <a:p>
            <a:r>
              <a:rPr lang="en-US" dirty="0"/>
              <a:t>Next</a:t>
            </a:r>
          </a:p>
          <a:p>
            <a:pPr lvl="1"/>
            <a:r>
              <a:rPr lang="en-US" dirty="0"/>
              <a:t>How to share changes with others on the web (Remotes)</a:t>
            </a:r>
          </a:p>
          <a:p>
            <a:pPr lvl="1"/>
            <a:r>
              <a:rPr lang="en-US" dirty="0"/>
              <a:t>How to collaborate with others</a:t>
            </a:r>
          </a:p>
          <a:p>
            <a:pPr lvl="1"/>
            <a:r>
              <a:rPr lang="en-US" dirty="0"/>
              <a:t>How to deal with Conflicts</a:t>
            </a:r>
          </a:p>
          <a:p>
            <a:pPr marL="457200" lvl="1" indent="0">
              <a:buNone/>
            </a:pPr>
            <a:endParaRPr lang="en-US" dirty="0"/>
          </a:p>
        </p:txBody>
      </p:sp>
    </p:spTree>
    <p:extLst>
      <p:ext uri="{BB962C8B-B14F-4D97-AF65-F5344CB8AC3E}">
        <p14:creationId xmlns:p14="http://schemas.microsoft.com/office/powerpoint/2010/main" val="4167752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A13739F-667B-3340-9444-34AEECA2EA6C}"/>
              </a:ext>
            </a:extLst>
          </p:cNvPr>
          <p:cNvSpPr/>
          <p:nvPr/>
        </p:nvSpPr>
        <p:spPr>
          <a:xfrm>
            <a:off x="7364629" y="31633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5F1546-48EF-DF46-BCFD-E83E527AFC0C}"/>
              </a:ext>
            </a:extLst>
          </p:cNvPr>
          <p:cNvSpPr/>
          <p:nvPr/>
        </p:nvSpPr>
        <p:spPr>
          <a:xfrm>
            <a:off x="7517029" y="33157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F09805-5BFE-404B-A07A-1996E577BE6C}"/>
              </a:ext>
            </a:extLst>
          </p:cNvPr>
          <p:cNvSpPr/>
          <p:nvPr/>
        </p:nvSpPr>
        <p:spPr>
          <a:xfrm>
            <a:off x="7669429" y="34681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32BED4C-9CA1-AC4E-AC92-4B3F3F73FD67}"/>
              </a:ext>
            </a:extLst>
          </p:cNvPr>
          <p:cNvSpPr txBox="1"/>
          <p:nvPr/>
        </p:nvSpPr>
        <p:spPr>
          <a:xfrm>
            <a:off x="8069183" y="2516999"/>
            <a:ext cx="3917791" cy="646331"/>
          </a:xfrm>
          <a:prstGeom prst="rect">
            <a:avLst/>
          </a:prstGeom>
          <a:noFill/>
        </p:spPr>
        <p:txBody>
          <a:bodyPr wrap="square" rtlCol="0">
            <a:spAutoFit/>
          </a:bodyPr>
          <a:lstStyle/>
          <a:p>
            <a:r>
              <a:rPr lang="en-US" dirty="0"/>
              <a:t>You have files you want to put into a version control system</a:t>
            </a:r>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Git Workflow</a:t>
            </a:r>
          </a:p>
        </p:txBody>
      </p:sp>
      <p:sp>
        <p:nvSpPr>
          <p:cNvPr id="3" name="TextBox 2">
            <a:extLst>
              <a:ext uri="{FF2B5EF4-FFF2-40B4-BE49-F238E27FC236}">
                <a16:creationId xmlns:a16="http://schemas.microsoft.com/office/drawing/2014/main" id="{30D3481C-03BB-2748-85DC-054737BD3116}"/>
              </a:ext>
            </a:extLst>
          </p:cNvPr>
          <p:cNvSpPr txBox="1"/>
          <p:nvPr/>
        </p:nvSpPr>
        <p:spPr>
          <a:xfrm>
            <a:off x="9216780" y="3429000"/>
            <a:ext cx="243191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A6EF2DA1-F140-7A43-ACDF-6D0F174D4D88}"/>
              </a:ext>
            </a:extLst>
          </p:cNvPr>
          <p:cNvSpPr txBox="1"/>
          <p:nvPr/>
        </p:nvSpPr>
        <p:spPr>
          <a:xfrm>
            <a:off x="8745739" y="3098798"/>
            <a:ext cx="2564678" cy="369332"/>
          </a:xfrm>
          <a:prstGeom prst="rect">
            <a:avLst/>
          </a:prstGeom>
          <a:noFill/>
        </p:spPr>
        <p:txBody>
          <a:bodyPr wrap="square" rtlCol="0">
            <a:spAutoFit/>
          </a:bodyPr>
          <a:lstStyle/>
          <a:p>
            <a:r>
              <a:rPr lang="en-US" dirty="0"/>
              <a:t>* Create a repository</a:t>
            </a:r>
          </a:p>
        </p:txBody>
      </p:sp>
    </p:spTree>
    <p:extLst>
      <p:ext uri="{BB962C8B-B14F-4D97-AF65-F5344CB8AC3E}">
        <p14:creationId xmlns:p14="http://schemas.microsoft.com/office/powerpoint/2010/main" val="3616113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A13739F-667B-3340-9444-34AEECA2EA6C}"/>
              </a:ext>
            </a:extLst>
          </p:cNvPr>
          <p:cNvSpPr/>
          <p:nvPr/>
        </p:nvSpPr>
        <p:spPr>
          <a:xfrm>
            <a:off x="7364629" y="31633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5F1546-48EF-DF46-BCFD-E83E527AFC0C}"/>
              </a:ext>
            </a:extLst>
          </p:cNvPr>
          <p:cNvSpPr/>
          <p:nvPr/>
        </p:nvSpPr>
        <p:spPr>
          <a:xfrm>
            <a:off x="7517029" y="33157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F09805-5BFE-404B-A07A-1996E577BE6C}"/>
              </a:ext>
            </a:extLst>
          </p:cNvPr>
          <p:cNvSpPr/>
          <p:nvPr/>
        </p:nvSpPr>
        <p:spPr>
          <a:xfrm>
            <a:off x="7669429" y="34681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32BED4C-9CA1-AC4E-AC92-4B3F3F73FD67}"/>
              </a:ext>
            </a:extLst>
          </p:cNvPr>
          <p:cNvSpPr txBox="1"/>
          <p:nvPr/>
        </p:nvSpPr>
        <p:spPr>
          <a:xfrm>
            <a:off x="8069183" y="2516999"/>
            <a:ext cx="3917791" cy="646331"/>
          </a:xfrm>
          <a:prstGeom prst="rect">
            <a:avLst/>
          </a:prstGeom>
          <a:noFill/>
        </p:spPr>
        <p:txBody>
          <a:bodyPr wrap="square" rtlCol="0">
            <a:spAutoFit/>
          </a:bodyPr>
          <a:lstStyle/>
          <a:p>
            <a:r>
              <a:rPr lang="en-US" dirty="0"/>
              <a:t>You have files you want to put into a version control system</a:t>
            </a:r>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Git Workflow</a:t>
            </a:r>
          </a:p>
        </p:txBody>
      </p:sp>
      <p:sp>
        <p:nvSpPr>
          <p:cNvPr id="3" name="TextBox 2">
            <a:extLst>
              <a:ext uri="{FF2B5EF4-FFF2-40B4-BE49-F238E27FC236}">
                <a16:creationId xmlns:a16="http://schemas.microsoft.com/office/drawing/2014/main" id="{30D3481C-03BB-2748-85DC-054737BD3116}"/>
              </a:ext>
            </a:extLst>
          </p:cNvPr>
          <p:cNvSpPr txBox="1"/>
          <p:nvPr/>
        </p:nvSpPr>
        <p:spPr>
          <a:xfrm>
            <a:off x="9216780" y="3429000"/>
            <a:ext cx="243191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A6EF2DA1-F140-7A43-ACDF-6D0F174D4D88}"/>
              </a:ext>
            </a:extLst>
          </p:cNvPr>
          <p:cNvSpPr txBox="1"/>
          <p:nvPr/>
        </p:nvSpPr>
        <p:spPr>
          <a:xfrm>
            <a:off x="8745739" y="3098798"/>
            <a:ext cx="2564678" cy="369332"/>
          </a:xfrm>
          <a:prstGeom prst="rect">
            <a:avLst/>
          </a:prstGeom>
          <a:noFill/>
        </p:spPr>
        <p:txBody>
          <a:bodyPr wrap="square" rtlCol="0">
            <a:spAutoFit/>
          </a:bodyPr>
          <a:lstStyle/>
          <a:p>
            <a:r>
              <a:rPr lang="en-US" dirty="0"/>
              <a:t>* Create a repository</a:t>
            </a:r>
          </a:p>
        </p:txBody>
      </p:sp>
      <p:sp>
        <p:nvSpPr>
          <p:cNvPr id="11" name="TextBox 10">
            <a:extLst>
              <a:ext uri="{FF2B5EF4-FFF2-40B4-BE49-F238E27FC236}">
                <a16:creationId xmlns:a16="http://schemas.microsoft.com/office/drawing/2014/main" id="{0B07E7F3-ACF7-274C-ABD1-6E20C3E6A8E0}"/>
              </a:ext>
            </a:extLst>
          </p:cNvPr>
          <p:cNvSpPr txBox="1"/>
          <p:nvPr/>
        </p:nvSpPr>
        <p:spPr>
          <a:xfrm>
            <a:off x="8745739" y="3863503"/>
            <a:ext cx="2902956" cy="369332"/>
          </a:xfrm>
          <a:prstGeom prst="rect">
            <a:avLst/>
          </a:prstGeom>
          <a:noFill/>
        </p:spPr>
        <p:txBody>
          <a:bodyPr wrap="square" rtlCol="0">
            <a:spAutoFit/>
          </a:bodyPr>
          <a:lstStyle/>
          <a:p>
            <a:r>
              <a:rPr lang="en-US" dirty="0"/>
              <a:t>*make edits to your files</a:t>
            </a:r>
          </a:p>
        </p:txBody>
      </p:sp>
    </p:spTree>
    <p:extLst>
      <p:ext uri="{BB962C8B-B14F-4D97-AF65-F5344CB8AC3E}">
        <p14:creationId xmlns:p14="http://schemas.microsoft.com/office/powerpoint/2010/main" val="1678489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6FE2114-73A4-7F4F-8DCE-6BFC9A572FA8}"/>
              </a:ext>
            </a:extLst>
          </p:cNvPr>
          <p:cNvSpPr/>
          <p:nvPr/>
        </p:nvSpPr>
        <p:spPr>
          <a:xfrm>
            <a:off x="3496962" y="4094206"/>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Area</a:t>
            </a:r>
          </a:p>
        </p:txBody>
      </p:sp>
      <p:sp>
        <p:nvSpPr>
          <p:cNvPr id="8" name="Arc 7">
            <a:extLst>
              <a:ext uri="{FF2B5EF4-FFF2-40B4-BE49-F238E27FC236}">
                <a16:creationId xmlns:a16="http://schemas.microsoft.com/office/drawing/2014/main" id="{4E11E769-5257-654F-97D1-B45C75E80291}"/>
              </a:ext>
            </a:extLst>
          </p:cNvPr>
          <p:cNvSpPr/>
          <p:nvPr/>
        </p:nvSpPr>
        <p:spPr>
          <a:xfrm>
            <a:off x="5156883" y="2051222"/>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riangle 9">
            <a:extLst>
              <a:ext uri="{FF2B5EF4-FFF2-40B4-BE49-F238E27FC236}">
                <a16:creationId xmlns:a16="http://schemas.microsoft.com/office/drawing/2014/main" id="{EA146298-4343-084A-AA8B-31D7DD536378}"/>
              </a:ext>
            </a:extLst>
          </p:cNvPr>
          <p:cNvSpPr/>
          <p:nvPr/>
        </p:nvSpPr>
        <p:spPr>
          <a:xfrm rot="15919222">
            <a:off x="6143366" y="4819138"/>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13739F-667B-3340-9444-34AEECA2EA6C}"/>
              </a:ext>
            </a:extLst>
          </p:cNvPr>
          <p:cNvSpPr/>
          <p:nvPr/>
        </p:nvSpPr>
        <p:spPr>
          <a:xfrm>
            <a:off x="7364629" y="31633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5F1546-48EF-DF46-BCFD-E83E527AFC0C}"/>
              </a:ext>
            </a:extLst>
          </p:cNvPr>
          <p:cNvSpPr/>
          <p:nvPr/>
        </p:nvSpPr>
        <p:spPr>
          <a:xfrm>
            <a:off x="7517029" y="33157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F09805-5BFE-404B-A07A-1996E577BE6C}"/>
              </a:ext>
            </a:extLst>
          </p:cNvPr>
          <p:cNvSpPr/>
          <p:nvPr/>
        </p:nvSpPr>
        <p:spPr>
          <a:xfrm>
            <a:off x="7669429" y="34681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95DB54F-A6E2-C244-93C1-9A35A2CF422F}"/>
              </a:ext>
            </a:extLst>
          </p:cNvPr>
          <p:cNvSpPr txBox="1"/>
          <p:nvPr/>
        </p:nvSpPr>
        <p:spPr>
          <a:xfrm>
            <a:off x="7482013" y="4558915"/>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add</a:t>
            </a:r>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Git Workflow</a:t>
            </a:r>
          </a:p>
        </p:txBody>
      </p:sp>
      <p:sp>
        <p:nvSpPr>
          <p:cNvPr id="19" name="TextBox 18">
            <a:extLst>
              <a:ext uri="{FF2B5EF4-FFF2-40B4-BE49-F238E27FC236}">
                <a16:creationId xmlns:a16="http://schemas.microsoft.com/office/drawing/2014/main" id="{760CD260-4924-894E-8244-F70033C5F277}"/>
              </a:ext>
            </a:extLst>
          </p:cNvPr>
          <p:cNvSpPr txBox="1"/>
          <p:nvPr/>
        </p:nvSpPr>
        <p:spPr>
          <a:xfrm>
            <a:off x="8069183" y="2516999"/>
            <a:ext cx="3917791" cy="646331"/>
          </a:xfrm>
          <a:prstGeom prst="rect">
            <a:avLst/>
          </a:prstGeom>
          <a:noFill/>
        </p:spPr>
        <p:txBody>
          <a:bodyPr wrap="square" rtlCol="0">
            <a:spAutoFit/>
          </a:bodyPr>
          <a:lstStyle/>
          <a:p>
            <a:r>
              <a:rPr lang="en-US" dirty="0"/>
              <a:t>You have files you want to put into a version control system</a:t>
            </a:r>
          </a:p>
        </p:txBody>
      </p:sp>
      <p:sp>
        <p:nvSpPr>
          <p:cNvPr id="3" name="TextBox 2">
            <a:extLst>
              <a:ext uri="{FF2B5EF4-FFF2-40B4-BE49-F238E27FC236}">
                <a16:creationId xmlns:a16="http://schemas.microsoft.com/office/drawing/2014/main" id="{78F17817-787E-3C40-80AC-F17A36EB3563}"/>
              </a:ext>
            </a:extLst>
          </p:cNvPr>
          <p:cNvSpPr txBox="1"/>
          <p:nvPr/>
        </p:nvSpPr>
        <p:spPr>
          <a:xfrm>
            <a:off x="3581002" y="6008277"/>
            <a:ext cx="3151761" cy="646331"/>
          </a:xfrm>
          <a:prstGeom prst="rect">
            <a:avLst/>
          </a:prstGeom>
          <a:noFill/>
        </p:spPr>
        <p:txBody>
          <a:bodyPr wrap="square" rtlCol="0">
            <a:spAutoFit/>
          </a:bodyPr>
          <a:lstStyle/>
          <a:p>
            <a:r>
              <a:rPr lang="en-US" dirty="0"/>
              <a:t>Add everything to the staging area you want to track</a:t>
            </a:r>
          </a:p>
        </p:txBody>
      </p:sp>
      <p:sp>
        <p:nvSpPr>
          <p:cNvPr id="15" name="TextBox 14">
            <a:extLst>
              <a:ext uri="{FF2B5EF4-FFF2-40B4-BE49-F238E27FC236}">
                <a16:creationId xmlns:a16="http://schemas.microsoft.com/office/drawing/2014/main" id="{AF840BBC-52F2-964E-BA21-775922818AAB}"/>
              </a:ext>
            </a:extLst>
          </p:cNvPr>
          <p:cNvSpPr txBox="1"/>
          <p:nvPr/>
        </p:nvSpPr>
        <p:spPr>
          <a:xfrm>
            <a:off x="9216780" y="3429000"/>
            <a:ext cx="243191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A718D18A-3890-ED46-BBCC-6B9979CF342A}"/>
              </a:ext>
            </a:extLst>
          </p:cNvPr>
          <p:cNvSpPr txBox="1"/>
          <p:nvPr/>
        </p:nvSpPr>
        <p:spPr>
          <a:xfrm>
            <a:off x="8745739" y="3098798"/>
            <a:ext cx="2564678" cy="369332"/>
          </a:xfrm>
          <a:prstGeom prst="rect">
            <a:avLst/>
          </a:prstGeom>
          <a:noFill/>
        </p:spPr>
        <p:txBody>
          <a:bodyPr wrap="square" rtlCol="0">
            <a:spAutoFit/>
          </a:bodyPr>
          <a:lstStyle/>
          <a:p>
            <a:r>
              <a:rPr lang="en-US" dirty="0"/>
              <a:t>* Create a repository</a:t>
            </a:r>
          </a:p>
        </p:txBody>
      </p:sp>
      <p:sp>
        <p:nvSpPr>
          <p:cNvPr id="18" name="TextBox 17">
            <a:extLst>
              <a:ext uri="{FF2B5EF4-FFF2-40B4-BE49-F238E27FC236}">
                <a16:creationId xmlns:a16="http://schemas.microsoft.com/office/drawing/2014/main" id="{6429C14A-D19F-0C4A-8BA9-68F3BAA287B9}"/>
              </a:ext>
            </a:extLst>
          </p:cNvPr>
          <p:cNvSpPr txBox="1"/>
          <p:nvPr/>
        </p:nvSpPr>
        <p:spPr>
          <a:xfrm>
            <a:off x="8745739" y="3863503"/>
            <a:ext cx="2902956" cy="369332"/>
          </a:xfrm>
          <a:prstGeom prst="rect">
            <a:avLst/>
          </a:prstGeom>
          <a:noFill/>
        </p:spPr>
        <p:txBody>
          <a:bodyPr wrap="square" rtlCol="0">
            <a:spAutoFit/>
          </a:bodyPr>
          <a:lstStyle/>
          <a:p>
            <a:r>
              <a:rPr lang="en-US" dirty="0"/>
              <a:t>*make edits to your files</a:t>
            </a:r>
          </a:p>
        </p:txBody>
      </p:sp>
      <p:sp>
        <p:nvSpPr>
          <p:cNvPr id="4" name="TextBox 3">
            <a:extLst>
              <a:ext uri="{FF2B5EF4-FFF2-40B4-BE49-F238E27FC236}">
                <a16:creationId xmlns:a16="http://schemas.microsoft.com/office/drawing/2014/main" id="{AECE7E9B-BA8F-8446-A4AD-FA1951310965}"/>
              </a:ext>
            </a:extLst>
          </p:cNvPr>
          <p:cNvSpPr txBox="1"/>
          <p:nvPr/>
        </p:nvSpPr>
        <p:spPr>
          <a:xfrm>
            <a:off x="7978348" y="4211722"/>
            <a:ext cx="4213652" cy="369332"/>
          </a:xfrm>
          <a:prstGeom prst="rect">
            <a:avLst/>
          </a:prstGeom>
          <a:noFill/>
        </p:spPr>
        <p:txBody>
          <a:bodyPr wrap="square" rtlCol="0">
            <a:spAutoFit/>
          </a:bodyPr>
          <a:lstStyle/>
          <a:p>
            <a:r>
              <a:rPr lang="en-US" dirty="0"/>
              <a:t>* Add edited files to your staging area</a:t>
            </a:r>
          </a:p>
        </p:txBody>
      </p:sp>
    </p:spTree>
    <p:extLst>
      <p:ext uri="{BB962C8B-B14F-4D97-AF65-F5344CB8AC3E}">
        <p14:creationId xmlns:p14="http://schemas.microsoft.com/office/powerpoint/2010/main" val="2657513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F929EFDD-B0A6-A24D-9F19-A879F6FC0ADB}"/>
              </a:ext>
            </a:extLst>
          </p:cNvPr>
          <p:cNvSpPr/>
          <p:nvPr/>
        </p:nvSpPr>
        <p:spPr>
          <a:xfrm>
            <a:off x="3361037" y="1285103"/>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a:t>
            </a:r>
          </a:p>
        </p:txBody>
      </p:sp>
      <p:sp>
        <p:nvSpPr>
          <p:cNvPr id="7" name="Oval 6">
            <a:extLst>
              <a:ext uri="{FF2B5EF4-FFF2-40B4-BE49-F238E27FC236}">
                <a16:creationId xmlns:a16="http://schemas.microsoft.com/office/drawing/2014/main" id="{26FE2114-73A4-7F4F-8DCE-6BFC9A572FA8}"/>
              </a:ext>
            </a:extLst>
          </p:cNvPr>
          <p:cNvSpPr/>
          <p:nvPr/>
        </p:nvSpPr>
        <p:spPr>
          <a:xfrm>
            <a:off x="3496962" y="4094206"/>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Area</a:t>
            </a:r>
          </a:p>
        </p:txBody>
      </p:sp>
      <p:sp>
        <p:nvSpPr>
          <p:cNvPr id="8" name="Arc 7">
            <a:extLst>
              <a:ext uri="{FF2B5EF4-FFF2-40B4-BE49-F238E27FC236}">
                <a16:creationId xmlns:a16="http://schemas.microsoft.com/office/drawing/2014/main" id="{4E11E769-5257-654F-97D1-B45C75E80291}"/>
              </a:ext>
            </a:extLst>
          </p:cNvPr>
          <p:cNvSpPr/>
          <p:nvPr/>
        </p:nvSpPr>
        <p:spPr>
          <a:xfrm>
            <a:off x="5156883" y="2051222"/>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25BD755A-C092-1041-A2B9-DE425F115047}"/>
              </a:ext>
            </a:extLst>
          </p:cNvPr>
          <p:cNvSpPr/>
          <p:nvPr/>
        </p:nvSpPr>
        <p:spPr>
          <a:xfrm rot="10800000">
            <a:off x="1896762" y="2100650"/>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riangle 9">
            <a:extLst>
              <a:ext uri="{FF2B5EF4-FFF2-40B4-BE49-F238E27FC236}">
                <a16:creationId xmlns:a16="http://schemas.microsoft.com/office/drawing/2014/main" id="{EA146298-4343-084A-AA8B-31D7DD536378}"/>
              </a:ext>
            </a:extLst>
          </p:cNvPr>
          <p:cNvSpPr/>
          <p:nvPr/>
        </p:nvSpPr>
        <p:spPr>
          <a:xfrm rot="15919222">
            <a:off x="6143366" y="4819138"/>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EFE58DB7-C89A-E749-BE70-20C6581BFB02}"/>
              </a:ext>
            </a:extLst>
          </p:cNvPr>
          <p:cNvSpPr/>
          <p:nvPr/>
        </p:nvSpPr>
        <p:spPr>
          <a:xfrm rot="5400000">
            <a:off x="2895598" y="1948250"/>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13739F-667B-3340-9444-34AEECA2EA6C}"/>
              </a:ext>
            </a:extLst>
          </p:cNvPr>
          <p:cNvSpPr/>
          <p:nvPr/>
        </p:nvSpPr>
        <p:spPr>
          <a:xfrm>
            <a:off x="7364629" y="31633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5F1546-48EF-DF46-BCFD-E83E527AFC0C}"/>
              </a:ext>
            </a:extLst>
          </p:cNvPr>
          <p:cNvSpPr/>
          <p:nvPr/>
        </p:nvSpPr>
        <p:spPr>
          <a:xfrm>
            <a:off x="7517029" y="33157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F09805-5BFE-404B-A07A-1996E577BE6C}"/>
              </a:ext>
            </a:extLst>
          </p:cNvPr>
          <p:cNvSpPr/>
          <p:nvPr/>
        </p:nvSpPr>
        <p:spPr>
          <a:xfrm>
            <a:off x="7669429" y="34681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95DB54F-A6E2-C244-93C1-9A35A2CF422F}"/>
              </a:ext>
            </a:extLst>
          </p:cNvPr>
          <p:cNvSpPr txBox="1"/>
          <p:nvPr/>
        </p:nvSpPr>
        <p:spPr>
          <a:xfrm>
            <a:off x="7482013" y="4558915"/>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add</a:t>
            </a:r>
          </a:p>
        </p:txBody>
      </p:sp>
      <p:sp>
        <p:nvSpPr>
          <p:cNvPr id="17" name="TextBox 16">
            <a:extLst>
              <a:ext uri="{FF2B5EF4-FFF2-40B4-BE49-F238E27FC236}">
                <a16:creationId xmlns:a16="http://schemas.microsoft.com/office/drawing/2014/main" id="{5260A696-17C3-5240-A3A9-AA5C3910677D}"/>
              </a:ext>
            </a:extLst>
          </p:cNvPr>
          <p:cNvSpPr txBox="1"/>
          <p:nvPr/>
        </p:nvSpPr>
        <p:spPr>
          <a:xfrm>
            <a:off x="217996" y="3165490"/>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commit</a:t>
            </a:r>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Git Workflow</a:t>
            </a:r>
          </a:p>
        </p:txBody>
      </p:sp>
      <p:sp>
        <p:nvSpPr>
          <p:cNvPr id="19" name="TextBox 18">
            <a:extLst>
              <a:ext uri="{FF2B5EF4-FFF2-40B4-BE49-F238E27FC236}">
                <a16:creationId xmlns:a16="http://schemas.microsoft.com/office/drawing/2014/main" id="{760CD260-4924-894E-8244-F70033C5F277}"/>
              </a:ext>
            </a:extLst>
          </p:cNvPr>
          <p:cNvSpPr txBox="1"/>
          <p:nvPr/>
        </p:nvSpPr>
        <p:spPr>
          <a:xfrm>
            <a:off x="8069183" y="2516999"/>
            <a:ext cx="3917791" cy="646331"/>
          </a:xfrm>
          <a:prstGeom prst="rect">
            <a:avLst/>
          </a:prstGeom>
          <a:noFill/>
        </p:spPr>
        <p:txBody>
          <a:bodyPr wrap="square" rtlCol="0">
            <a:spAutoFit/>
          </a:bodyPr>
          <a:lstStyle/>
          <a:p>
            <a:r>
              <a:rPr lang="en-US" dirty="0"/>
              <a:t>You have files you want to put into a version control system</a:t>
            </a:r>
          </a:p>
        </p:txBody>
      </p:sp>
      <p:sp>
        <p:nvSpPr>
          <p:cNvPr id="18" name="TextBox 17">
            <a:extLst>
              <a:ext uri="{FF2B5EF4-FFF2-40B4-BE49-F238E27FC236}">
                <a16:creationId xmlns:a16="http://schemas.microsoft.com/office/drawing/2014/main" id="{721612D8-0334-ED46-B328-DA27B7AFC4E1}"/>
              </a:ext>
            </a:extLst>
          </p:cNvPr>
          <p:cNvSpPr txBox="1"/>
          <p:nvPr/>
        </p:nvSpPr>
        <p:spPr>
          <a:xfrm>
            <a:off x="3581002" y="6008277"/>
            <a:ext cx="3151761" cy="646331"/>
          </a:xfrm>
          <a:prstGeom prst="rect">
            <a:avLst/>
          </a:prstGeom>
          <a:noFill/>
        </p:spPr>
        <p:txBody>
          <a:bodyPr wrap="square" rtlCol="0">
            <a:spAutoFit/>
          </a:bodyPr>
          <a:lstStyle/>
          <a:p>
            <a:r>
              <a:rPr lang="en-US" dirty="0"/>
              <a:t>Add everything to the staging area you want to track</a:t>
            </a:r>
          </a:p>
        </p:txBody>
      </p:sp>
      <p:sp>
        <p:nvSpPr>
          <p:cNvPr id="22" name="TextBox 21">
            <a:extLst>
              <a:ext uri="{FF2B5EF4-FFF2-40B4-BE49-F238E27FC236}">
                <a16:creationId xmlns:a16="http://schemas.microsoft.com/office/drawing/2014/main" id="{E2874D64-4A72-4F40-B113-0509B8208E2E}"/>
              </a:ext>
            </a:extLst>
          </p:cNvPr>
          <p:cNvSpPr txBox="1"/>
          <p:nvPr/>
        </p:nvSpPr>
        <p:spPr>
          <a:xfrm>
            <a:off x="122818" y="3819422"/>
            <a:ext cx="2058153" cy="1200329"/>
          </a:xfrm>
          <a:prstGeom prst="rect">
            <a:avLst/>
          </a:prstGeom>
          <a:noFill/>
        </p:spPr>
        <p:txBody>
          <a:bodyPr wrap="square" rtlCol="0">
            <a:spAutoFit/>
          </a:bodyPr>
          <a:lstStyle/>
          <a:p>
            <a:r>
              <a:rPr lang="en-US" dirty="0"/>
              <a:t>*Commit your changes with a commit message (meta-data) </a:t>
            </a:r>
          </a:p>
        </p:txBody>
      </p:sp>
      <p:sp>
        <p:nvSpPr>
          <p:cNvPr id="23" name="TextBox 22">
            <a:extLst>
              <a:ext uri="{FF2B5EF4-FFF2-40B4-BE49-F238E27FC236}">
                <a16:creationId xmlns:a16="http://schemas.microsoft.com/office/drawing/2014/main" id="{82C8B414-C58D-B947-AA75-732457AF7AC0}"/>
              </a:ext>
            </a:extLst>
          </p:cNvPr>
          <p:cNvSpPr txBox="1"/>
          <p:nvPr/>
        </p:nvSpPr>
        <p:spPr>
          <a:xfrm>
            <a:off x="9216780" y="3429000"/>
            <a:ext cx="243191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24" name="TextBox 23">
            <a:extLst>
              <a:ext uri="{FF2B5EF4-FFF2-40B4-BE49-F238E27FC236}">
                <a16:creationId xmlns:a16="http://schemas.microsoft.com/office/drawing/2014/main" id="{6BED9BED-3CE8-EC40-9BB0-4CF812A2B70F}"/>
              </a:ext>
            </a:extLst>
          </p:cNvPr>
          <p:cNvSpPr txBox="1"/>
          <p:nvPr/>
        </p:nvSpPr>
        <p:spPr>
          <a:xfrm>
            <a:off x="8745739" y="3098798"/>
            <a:ext cx="2564678" cy="369332"/>
          </a:xfrm>
          <a:prstGeom prst="rect">
            <a:avLst/>
          </a:prstGeom>
          <a:noFill/>
        </p:spPr>
        <p:txBody>
          <a:bodyPr wrap="square" rtlCol="0">
            <a:spAutoFit/>
          </a:bodyPr>
          <a:lstStyle/>
          <a:p>
            <a:r>
              <a:rPr lang="en-US" dirty="0"/>
              <a:t>* Create a repository</a:t>
            </a:r>
          </a:p>
        </p:txBody>
      </p:sp>
      <p:sp>
        <p:nvSpPr>
          <p:cNvPr id="25" name="TextBox 24">
            <a:extLst>
              <a:ext uri="{FF2B5EF4-FFF2-40B4-BE49-F238E27FC236}">
                <a16:creationId xmlns:a16="http://schemas.microsoft.com/office/drawing/2014/main" id="{9C695886-1094-404C-9721-0AB9027D2A6E}"/>
              </a:ext>
            </a:extLst>
          </p:cNvPr>
          <p:cNvSpPr txBox="1"/>
          <p:nvPr/>
        </p:nvSpPr>
        <p:spPr>
          <a:xfrm>
            <a:off x="8745739" y="3863503"/>
            <a:ext cx="2902956" cy="369332"/>
          </a:xfrm>
          <a:prstGeom prst="rect">
            <a:avLst/>
          </a:prstGeom>
          <a:noFill/>
        </p:spPr>
        <p:txBody>
          <a:bodyPr wrap="square" rtlCol="0">
            <a:spAutoFit/>
          </a:bodyPr>
          <a:lstStyle/>
          <a:p>
            <a:r>
              <a:rPr lang="en-US" dirty="0"/>
              <a:t>*make edits to your files</a:t>
            </a:r>
          </a:p>
        </p:txBody>
      </p:sp>
      <p:sp>
        <p:nvSpPr>
          <p:cNvPr id="26" name="TextBox 25">
            <a:extLst>
              <a:ext uri="{FF2B5EF4-FFF2-40B4-BE49-F238E27FC236}">
                <a16:creationId xmlns:a16="http://schemas.microsoft.com/office/drawing/2014/main" id="{286D7F6D-3DA4-F74B-84C1-92F7B4FC1E0A}"/>
              </a:ext>
            </a:extLst>
          </p:cNvPr>
          <p:cNvSpPr txBox="1"/>
          <p:nvPr/>
        </p:nvSpPr>
        <p:spPr>
          <a:xfrm>
            <a:off x="7978348" y="4211722"/>
            <a:ext cx="4213652" cy="369332"/>
          </a:xfrm>
          <a:prstGeom prst="rect">
            <a:avLst/>
          </a:prstGeom>
          <a:noFill/>
        </p:spPr>
        <p:txBody>
          <a:bodyPr wrap="square" rtlCol="0">
            <a:spAutoFit/>
          </a:bodyPr>
          <a:lstStyle/>
          <a:p>
            <a:r>
              <a:rPr lang="en-US" dirty="0"/>
              <a:t>* Add edited files to your staging area</a:t>
            </a:r>
          </a:p>
        </p:txBody>
      </p:sp>
    </p:spTree>
    <p:extLst>
      <p:ext uri="{BB962C8B-B14F-4D97-AF65-F5344CB8AC3E}">
        <p14:creationId xmlns:p14="http://schemas.microsoft.com/office/powerpoint/2010/main" val="679404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F929EFDD-B0A6-A24D-9F19-A879F6FC0ADB}"/>
              </a:ext>
            </a:extLst>
          </p:cNvPr>
          <p:cNvSpPr/>
          <p:nvPr/>
        </p:nvSpPr>
        <p:spPr>
          <a:xfrm>
            <a:off x="3361037" y="1285103"/>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a:t>
            </a:r>
          </a:p>
          <a:p>
            <a:pPr algn="ctr"/>
            <a:r>
              <a:rPr lang="en-US" dirty="0"/>
              <a:t>HEAD</a:t>
            </a:r>
          </a:p>
        </p:txBody>
      </p:sp>
      <p:sp>
        <p:nvSpPr>
          <p:cNvPr id="7" name="Oval 6">
            <a:extLst>
              <a:ext uri="{FF2B5EF4-FFF2-40B4-BE49-F238E27FC236}">
                <a16:creationId xmlns:a16="http://schemas.microsoft.com/office/drawing/2014/main" id="{26FE2114-73A4-7F4F-8DCE-6BFC9A572FA8}"/>
              </a:ext>
            </a:extLst>
          </p:cNvPr>
          <p:cNvSpPr/>
          <p:nvPr/>
        </p:nvSpPr>
        <p:spPr>
          <a:xfrm>
            <a:off x="3496962" y="4094206"/>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Area</a:t>
            </a:r>
          </a:p>
        </p:txBody>
      </p:sp>
      <p:sp>
        <p:nvSpPr>
          <p:cNvPr id="8" name="Arc 7">
            <a:extLst>
              <a:ext uri="{FF2B5EF4-FFF2-40B4-BE49-F238E27FC236}">
                <a16:creationId xmlns:a16="http://schemas.microsoft.com/office/drawing/2014/main" id="{4E11E769-5257-654F-97D1-B45C75E80291}"/>
              </a:ext>
            </a:extLst>
          </p:cNvPr>
          <p:cNvSpPr/>
          <p:nvPr/>
        </p:nvSpPr>
        <p:spPr>
          <a:xfrm>
            <a:off x="5156883" y="2051222"/>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25BD755A-C092-1041-A2B9-DE425F115047}"/>
              </a:ext>
            </a:extLst>
          </p:cNvPr>
          <p:cNvSpPr/>
          <p:nvPr/>
        </p:nvSpPr>
        <p:spPr>
          <a:xfrm rot="10800000">
            <a:off x="1896762" y="2100650"/>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riangle 9">
            <a:extLst>
              <a:ext uri="{FF2B5EF4-FFF2-40B4-BE49-F238E27FC236}">
                <a16:creationId xmlns:a16="http://schemas.microsoft.com/office/drawing/2014/main" id="{EA146298-4343-084A-AA8B-31D7DD536378}"/>
              </a:ext>
            </a:extLst>
          </p:cNvPr>
          <p:cNvSpPr/>
          <p:nvPr/>
        </p:nvSpPr>
        <p:spPr>
          <a:xfrm rot="15919222">
            <a:off x="6143366" y="4819138"/>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EFE58DB7-C89A-E749-BE70-20C6581BFB02}"/>
              </a:ext>
            </a:extLst>
          </p:cNvPr>
          <p:cNvSpPr/>
          <p:nvPr/>
        </p:nvSpPr>
        <p:spPr>
          <a:xfrm rot="5400000">
            <a:off x="2895598" y="1948250"/>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13739F-667B-3340-9444-34AEECA2EA6C}"/>
              </a:ext>
            </a:extLst>
          </p:cNvPr>
          <p:cNvSpPr/>
          <p:nvPr/>
        </p:nvSpPr>
        <p:spPr>
          <a:xfrm>
            <a:off x="7364629" y="31633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5F1546-48EF-DF46-BCFD-E83E527AFC0C}"/>
              </a:ext>
            </a:extLst>
          </p:cNvPr>
          <p:cNvSpPr/>
          <p:nvPr/>
        </p:nvSpPr>
        <p:spPr>
          <a:xfrm>
            <a:off x="7517029" y="33157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F09805-5BFE-404B-A07A-1996E577BE6C}"/>
              </a:ext>
            </a:extLst>
          </p:cNvPr>
          <p:cNvSpPr/>
          <p:nvPr/>
        </p:nvSpPr>
        <p:spPr>
          <a:xfrm>
            <a:off x="7669429" y="34681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95DB54F-A6E2-C244-93C1-9A35A2CF422F}"/>
              </a:ext>
            </a:extLst>
          </p:cNvPr>
          <p:cNvSpPr txBox="1"/>
          <p:nvPr/>
        </p:nvSpPr>
        <p:spPr>
          <a:xfrm>
            <a:off x="7482013" y="4558915"/>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add</a:t>
            </a:r>
          </a:p>
        </p:txBody>
      </p:sp>
      <p:sp>
        <p:nvSpPr>
          <p:cNvPr id="17" name="TextBox 16">
            <a:extLst>
              <a:ext uri="{FF2B5EF4-FFF2-40B4-BE49-F238E27FC236}">
                <a16:creationId xmlns:a16="http://schemas.microsoft.com/office/drawing/2014/main" id="{5260A696-17C3-5240-A3A9-AA5C3910677D}"/>
              </a:ext>
            </a:extLst>
          </p:cNvPr>
          <p:cNvSpPr txBox="1"/>
          <p:nvPr/>
        </p:nvSpPr>
        <p:spPr>
          <a:xfrm>
            <a:off x="217996" y="3165490"/>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commit</a:t>
            </a:r>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Git Workflow</a:t>
            </a:r>
          </a:p>
        </p:txBody>
      </p:sp>
      <p:sp>
        <p:nvSpPr>
          <p:cNvPr id="19" name="TextBox 18">
            <a:extLst>
              <a:ext uri="{FF2B5EF4-FFF2-40B4-BE49-F238E27FC236}">
                <a16:creationId xmlns:a16="http://schemas.microsoft.com/office/drawing/2014/main" id="{760CD260-4924-894E-8244-F70033C5F277}"/>
              </a:ext>
            </a:extLst>
          </p:cNvPr>
          <p:cNvSpPr txBox="1"/>
          <p:nvPr/>
        </p:nvSpPr>
        <p:spPr>
          <a:xfrm>
            <a:off x="8069183" y="2516999"/>
            <a:ext cx="3917791" cy="646331"/>
          </a:xfrm>
          <a:prstGeom prst="rect">
            <a:avLst/>
          </a:prstGeom>
          <a:noFill/>
        </p:spPr>
        <p:txBody>
          <a:bodyPr wrap="square" rtlCol="0">
            <a:spAutoFit/>
          </a:bodyPr>
          <a:lstStyle/>
          <a:p>
            <a:r>
              <a:rPr lang="en-US" dirty="0"/>
              <a:t>You have files you want to put into a version control system</a:t>
            </a:r>
          </a:p>
        </p:txBody>
      </p:sp>
      <p:sp>
        <p:nvSpPr>
          <p:cNvPr id="18" name="TextBox 17">
            <a:extLst>
              <a:ext uri="{FF2B5EF4-FFF2-40B4-BE49-F238E27FC236}">
                <a16:creationId xmlns:a16="http://schemas.microsoft.com/office/drawing/2014/main" id="{721612D8-0334-ED46-B328-DA27B7AFC4E1}"/>
              </a:ext>
            </a:extLst>
          </p:cNvPr>
          <p:cNvSpPr txBox="1"/>
          <p:nvPr/>
        </p:nvSpPr>
        <p:spPr>
          <a:xfrm>
            <a:off x="3581002" y="6008277"/>
            <a:ext cx="3151761" cy="646331"/>
          </a:xfrm>
          <a:prstGeom prst="rect">
            <a:avLst/>
          </a:prstGeom>
          <a:noFill/>
        </p:spPr>
        <p:txBody>
          <a:bodyPr wrap="square" rtlCol="0">
            <a:spAutoFit/>
          </a:bodyPr>
          <a:lstStyle/>
          <a:p>
            <a:r>
              <a:rPr lang="en-US" dirty="0"/>
              <a:t>Add everything to the staging area you want to track</a:t>
            </a:r>
          </a:p>
        </p:txBody>
      </p:sp>
      <p:sp>
        <p:nvSpPr>
          <p:cNvPr id="22" name="TextBox 21">
            <a:extLst>
              <a:ext uri="{FF2B5EF4-FFF2-40B4-BE49-F238E27FC236}">
                <a16:creationId xmlns:a16="http://schemas.microsoft.com/office/drawing/2014/main" id="{E2874D64-4A72-4F40-B113-0509B8208E2E}"/>
              </a:ext>
            </a:extLst>
          </p:cNvPr>
          <p:cNvSpPr txBox="1"/>
          <p:nvPr/>
        </p:nvSpPr>
        <p:spPr>
          <a:xfrm>
            <a:off x="122818" y="3819422"/>
            <a:ext cx="2058153" cy="1200329"/>
          </a:xfrm>
          <a:prstGeom prst="rect">
            <a:avLst/>
          </a:prstGeom>
          <a:noFill/>
        </p:spPr>
        <p:txBody>
          <a:bodyPr wrap="square" rtlCol="0">
            <a:spAutoFit/>
          </a:bodyPr>
          <a:lstStyle/>
          <a:p>
            <a:r>
              <a:rPr lang="en-US" dirty="0"/>
              <a:t>Commit your changes with a commit message (meta-data) </a:t>
            </a:r>
          </a:p>
        </p:txBody>
      </p:sp>
      <p:sp>
        <p:nvSpPr>
          <p:cNvPr id="30" name="TextBox 29">
            <a:extLst>
              <a:ext uri="{FF2B5EF4-FFF2-40B4-BE49-F238E27FC236}">
                <a16:creationId xmlns:a16="http://schemas.microsoft.com/office/drawing/2014/main" id="{4F822F56-1DFD-C746-8327-809DDF879E3E}"/>
              </a:ext>
            </a:extLst>
          </p:cNvPr>
          <p:cNvSpPr txBox="1"/>
          <p:nvPr/>
        </p:nvSpPr>
        <p:spPr>
          <a:xfrm>
            <a:off x="9216780" y="3429000"/>
            <a:ext cx="243191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32" name="TextBox 31">
            <a:extLst>
              <a:ext uri="{FF2B5EF4-FFF2-40B4-BE49-F238E27FC236}">
                <a16:creationId xmlns:a16="http://schemas.microsoft.com/office/drawing/2014/main" id="{EE5EA0CE-B346-E34D-ACF2-AF5C50DB2C1E}"/>
              </a:ext>
            </a:extLst>
          </p:cNvPr>
          <p:cNvSpPr txBox="1"/>
          <p:nvPr/>
        </p:nvSpPr>
        <p:spPr>
          <a:xfrm>
            <a:off x="8745739" y="3098798"/>
            <a:ext cx="2564678" cy="369332"/>
          </a:xfrm>
          <a:prstGeom prst="rect">
            <a:avLst/>
          </a:prstGeom>
          <a:noFill/>
        </p:spPr>
        <p:txBody>
          <a:bodyPr wrap="square" rtlCol="0">
            <a:spAutoFit/>
          </a:bodyPr>
          <a:lstStyle/>
          <a:p>
            <a:r>
              <a:rPr lang="en-US" dirty="0"/>
              <a:t>* Create a repository</a:t>
            </a:r>
          </a:p>
        </p:txBody>
      </p:sp>
      <p:sp>
        <p:nvSpPr>
          <p:cNvPr id="34" name="TextBox 33">
            <a:extLst>
              <a:ext uri="{FF2B5EF4-FFF2-40B4-BE49-F238E27FC236}">
                <a16:creationId xmlns:a16="http://schemas.microsoft.com/office/drawing/2014/main" id="{345CB445-6A64-A341-A6B4-DF2610C811E6}"/>
              </a:ext>
            </a:extLst>
          </p:cNvPr>
          <p:cNvSpPr txBox="1"/>
          <p:nvPr/>
        </p:nvSpPr>
        <p:spPr>
          <a:xfrm>
            <a:off x="8745739" y="3863503"/>
            <a:ext cx="2902956" cy="369332"/>
          </a:xfrm>
          <a:prstGeom prst="rect">
            <a:avLst/>
          </a:prstGeom>
          <a:noFill/>
        </p:spPr>
        <p:txBody>
          <a:bodyPr wrap="square" rtlCol="0">
            <a:spAutoFit/>
          </a:bodyPr>
          <a:lstStyle/>
          <a:p>
            <a:r>
              <a:rPr lang="en-US" dirty="0"/>
              <a:t>*make edits to your files</a:t>
            </a:r>
          </a:p>
        </p:txBody>
      </p:sp>
      <p:sp>
        <p:nvSpPr>
          <p:cNvPr id="35" name="TextBox 34">
            <a:extLst>
              <a:ext uri="{FF2B5EF4-FFF2-40B4-BE49-F238E27FC236}">
                <a16:creationId xmlns:a16="http://schemas.microsoft.com/office/drawing/2014/main" id="{CFCAE78E-8B30-5142-82D0-EC5FEBBB706D}"/>
              </a:ext>
            </a:extLst>
          </p:cNvPr>
          <p:cNvSpPr txBox="1"/>
          <p:nvPr/>
        </p:nvSpPr>
        <p:spPr>
          <a:xfrm>
            <a:off x="7978348" y="4211722"/>
            <a:ext cx="4213652" cy="369332"/>
          </a:xfrm>
          <a:prstGeom prst="rect">
            <a:avLst/>
          </a:prstGeom>
          <a:noFill/>
        </p:spPr>
        <p:txBody>
          <a:bodyPr wrap="square" rtlCol="0">
            <a:spAutoFit/>
          </a:bodyPr>
          <a:lstStyle/>
          <a:p>
            <a:r>
              <a:rPr lang="en-US" dirty="0"/>
              <a:t>* Add edited files to your staging area</a:t>
            </a:r>
          </a:p>
        </p:txBody>
      </p:sp>
      <p:sp>
        <p:nvSpPr>
          <p:cNvPr id="4" name="TextBox 3">
            <a:extLst>
              <a:ext uri="{FF2B5EF4-FFF2-40B4-BE49-F238E27FC236}">
                <a16:creationId xmlns:a16="http://schemas.microsoft.com/office/drawing/2014/main" id="{B489287E-D253-4741-85D8-3C0456C9CBF1}"/>
              </a:ext>
            </a:extLst>
          </p:cNvPr>
          <p:cNvSpPr txBox="1"/>
          <p:nvPr/>
        </p:nvSpPr>
        <p:spPr>
          <a:xfrm>
            <a:off x="1431772" y="949417"/>
            <a:ext cx="2415743" cy="646331"/>
          </a:xfrm>
          <a:prstGeom prst="rect">
            <a:avLst/>
          </a:prstGeom>
          <a:noFill/>
        </p:spPr>
        <p:txBody>
          <a:bodyPr wrap="square" rtlCol="0">
            <a:spAutoFit/>
          </a:bodyPr>
          <a:lstStyle/>
          <a:p>
            <a:r>
              <a:rPr lang="en-US" dirty="0"/>
              <a:t>Latest </a:t>
            </a:r>
            <a:r>
              <a:rPr lang="en-US" dirty="0" err="1"/>
              <a:t>commited</a:t>
            </a:r>
            <a:r>
              <a:rPr lang="en-US" dirty="0"/>
              <a:t> changes are in HEAD</a:t>
            </a:r>
          </a:p>
        </p:txBody>
      </p:sp>
    </p:spTree>
    <p:extLst>
      <p:ext uri="{BB962C8B-B14F-4D97-AF65-F5344CB8AC3E}">
        <p14:creationId xmlns:p14="http://schemas.microsoft.com/office/powerpoint/2010/main" val="3197079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0506-2BD4-F342-8E7F-491931F2F5F7}"/>
              </a:ext>
            </a:extLst>
          </p:cNvPr>
          <p:cNvSpPr>
            <a:spLocks noGrp="1"/>
          </p:cNvSpPr>
          <p:nvPr>
            <p:ph type="title"/>
          </p:nvPr>
        </p:nvSpPr>
        <p:spPr/>
        <p:txBody>
          <a:bodyPr/>
          <a:lstStyle/>
          <a:p>
            <a:r>
              <a:rPr lang="en-US" dirty="0">
                <a:ea typeface="Helvetica Neue" panose="02000503000000020004" pitchFamily="2" charset="0"/>
                <a:cs typeface="Helvetica Neue" panose="02000503000000020004" pitchFamily="2" charset="0"/>
              </a:rPr>
              <a:t>The answer is </a:t>
            </a:r>
            <a:r>
              <a:rPr lang="en-US" b="1" dirty="0">
                <a:ea typeface="Helvetica Neue" panose="02000503000000020004" pitchFamily="2" charset="0"/>
                <a:cs typeface="Helvetica Neue" panose="02000503000000020004" pitchFamily="2" charset="0"/>
              </a:rPr>
              <a:t>version control</a:t>
            </a:r>
          </a:p>
        </p:txBody>
      </p:sp>
      <p:sp>
        <p:nvSpPr>
          <p:cNvPr id="3" name="Content Placeholder 2">
            <a:extLst>
              <a:ext uri="{FF2B5EF4-FFF2-40B4-BE49-F238E27FC236}">
                <a16:creationId xmlns:a16="http://schemas.microsoft.com/office/drawing/2014/main" id="{6521E647-56AF-B44D-A6B6-A6FE1B06D5E8}"/>
              </a:ext>
            </a:extLst>
          </p:cNvPr>
          <p:cNvSpPr>
            <a:spLocks noGrp="1"/>
          </p:cNvSpPr>
          <p:nvPr>
            <p:ph idx="1"/>
          </p:nvPr>
        </p:nvSpPr>
        <p:spPr>
          <a:xfrm>
            <a:off x="838200" y="1463675"/>
            <a:ext cx="10515600" cy="4351338"/>
          </a:xfrm>
        </p:spPr>
        <p:txBody>
          <a:bodyPr/>
          <a:lstStyle/>
          <a:p>
            <a:pPr marL="457200" lvl="1" indent="0">
              <a:buNone/>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Nothing that is committed to version control is ever lost</a:t>
            </a:r>
          </a:p>
          <a:p>
            <a:r>
              <a:rPr lang="en-US" dirty="0">
                <a:latin typeface="Helvetica Neue" panose="02000503000000020004" pitchFamily="2" charset="0"/>
                <a:ea typeface="Helvetica Neue" panose="02000503000000020004" pitchFamily="2" charset="0"/>
                <a:cs typeface="Helvetica Neue" panose="02000503000000020004" pitchFamily="2" charset="0"/>
              </a:rPr>
              <a:t>Old versions of files are saved</a:t>
            </a:r>
          </a:p>
          <a:p>
            <a:r>
              <a:rPr lang="en-US" dirty="0">
                <a:latin typeface="Helvetica Neue" panose="02000503000000020004" pitchFamily="2" charset="0"/>
                <a:ea typeface="Helvetica Neue" panose="02000503000000020004" pitchFamily="2" charset="0"/>
                <a:cs typeface="Helvetica Neue" panose="02000503000000020004" pitchFamily="2" charset="0"/>
              </a:rPr>
              <a:t>It’s always possible to go back in time to see exactly who wrote what on a particular day, </a:t>
            </a:r>
          </a:p>
          <a:p>
            <a:pPr lvl="1"/>
            <a:r>
              <a:rPr lang="en-US" dirty="0">
                <a:latin typeface="Helvetica Neue" panose="02000503000000020004" pitchFamily="2" charset="0"/>
                <a:ea typeface="Helvetica Neue" panose="02000503000000020004" pitchFamily="2" charset="0"/>
                <a:cs typeface="Helvetica Neue" panose="02000503000000020004" pitchFamily="2" charset="0"/>
              </a:rPr>
              <a:t>or to see what version of a program was used to generate a particular set of results.</a:t>
            </a:r>
          </a:p>
        </p:txBody>
      </p:sp>
    </p:spTree>
    <p:extLst>
      <p:ext uri="{BB962C8B-B14F-4D97-AF65-F5344CB8AC3E}">
        <p14:creationId xmlns:p14="http://schemas.microsoft.com/office/powerpoint/2010/main" val="224458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F929EFDD-B0A6-A24D-9F19-A879F6FC0ADB}"/>
              </a:ext>
            </a:extLst>
          </p:cNvPr>
          <p:cNvSpPr/>
          <p:nvPr/>
        </p:nvSpPr>
        <p:spPr>
          <a:xfrm>
            <a:off x="3361037" y="1285103"/>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a:t>
            </a:r>
          </a:p>
          <a:p>
            <a:pPr algn="ctr"/>
            <a:r>
              <a:rPr lang="en-US" dirty="0"/>
              <a:t>HEAD</a:t>
            </a:r>
          </a:p>
        </p:txBody>
      </p:sp>
      <p:sp>
        <p:nvSpPr>
          <p:cNvPr id="7" name="Oval 6">
            <a:extLst>
              <a:ext uri="{FF2B5EF4-FFF2-40B4-BE49-F238E27FC236}">
                <a16:creationId xmlns:a16="http://schemas.microsoft.com/office/drawing/2014/main" id="{26FE2114-73A4-7F4F-8DCE-6BFC9A572FA8}"/>
              </a:ext>
            </a:extLst>
          </p:cNvPr>
          <p:cNvSpPr/>
          <p:nvPr/>
        </p:nvSpPr>
        <p:spPr>
          <a:xfrm>
            <a:off x="3496962" y="4094206"/>
            <a:ext cx="2669060" cy="17175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Area</a:t>
            </a:r>
          </a:p>
        </p:txBody>
      </p:sp>
      <p:sp>
        <p:nvSpPr>
          <p:cNvPr id="8" name="Arc 7">
            <a:extLst>
              <a:ext uri="{FF2B5EF4-FFF2-40B4-BE49-F238E27FC236}">
                <a16:creationId xmlns:a16="http://schemas.microsoft.com/office/drawing/2014/main" id="{4E11E769-5257-654F-97D1-B45C75E80291}"/>
              </a:ext>
            </a:extLst>
          </p:cNvPr>
          <p:cNvSpPr/>
          <p:nvPr/>
        </p:nvSpPr>
        <p:spPr>
          <a:xfrm>
            <a:off x="5156883" y="2051222"/>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25BD755A-C092-1041-A2B9-DE425F115047}"/>
              </a:ext>
            </a:extLst>
          </p:cNvPr>
          <p:cNvSpPr/>
          <p:nvPr/>
        </p:nvSpPr>
        <p:spPr>
          <a:xfrm rot="10800000">
            <a:off x="1896762" y="2100650"/>
            <a:ext cx="2430162" cy="2870886"/>
          </a:xfrm>
          <a:prstGeom prst="arc">
            <a:avLst>
              <a:gd name="adj1" fmla="val 16200000"/>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riangle 9">
            <a:extLst>
              <a:ext uri="{FF2B5EF4-FFF2-40B4-BE49-F238E27FC236}">
                <a16:creationId xmlns:a16="http://schemas.microsoft.com/office/drawing/2014/main" id="{EA146298-4343-084A-AA8B-31D7DD536378}"/>
              </a:ext>
            </a:extLst>
          </p:cNvPr>
          <p:cNvSpPr/>
          <p:nvPr/>
        </p:nvSpPr>
        <p:spPr>
          <a:xfrm rot="15919222">
            <a:off x="6143366" y="4819138"/>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EFE58DB7-C89A-E749-BE70-20C6581BFB02}"/>
              </a:ext>
            </a:extLst>
          </p:cNvPr>
          <p:cNvSpPr/>
          <p:nvPr/>
        </p:nvSpPr>
        <p:spPr>
          <a:xfrm rot="5400000">
            <a:off x="2895598" y="1948250"/>
            <a:ext cx="432487" cy="3047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13739F-667B-3340-9444-34AEECA2EA6C}"/>
              </a:ext>
            </a:extLst>
          </p:cNvPr>
          <p:cNvSpPr/>
          <p:nvPr/>
        </p:nvSpPr>
        <p:spPr>
          <a:xfrm>
            <a:off x="7364629" y="31633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5F1546-48EF-DF46-BCFD-E83E527AFC0C}"/>
              </a:ext>
            </a:extLst>
          </p:cNvPr>
          <p:cNvSpPr/>
          <p:nvPr/>
        </p:nvSpPr>
        <p:spPr>
          <a:xfrm>
            <a:off x="7517029" y="33157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F09805-5BFE-404B-A07A-1996E577BE6C}"/>
              </a:ext>
            </a:extLst>
          </p:cNvPr>
          <p:cNvSpPr/>
          <p:nvPr/>
        </p:nvSpPr>
        <p:spPr>
          <a:xfrm>
            <a:off x="7669429" y="3468130"/>
            <a:ext cx="308919" cy="358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95DB54F-A6E2-C244-93C1-9A35A2CF422F}"/>
              </a:ext>
            </a:extLst>
          </p:cNvPr>
          <p:cNvSpPr txBox="1"/>
          <p:nvPr/>
        </p:nvSpPr>
        <p:spPr>
          <a:xfrm>
            <a:off x="7482013" y="4558915"/>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add</a:t>
            </a:r>
          </a:p>
        </p:txBody>
      </p:sp>
      <p:sp>
        <p:nvSpPr>
          <p:cNvPr id="17" name="TextBox 16">
            <a:extLst>
              <a:ext uri="{FF2B5EF4-FFF2-40B4-BE49-F238E27FC236}">
                <a16:creationId xmlns:a16="http://schemas.microsoft.com/office/drawing/2014/main" id="{5260A696-17C3-5240-A3A9-AA5C3910677D}"/>
              </a:ext>
            </a:extLst>
          </p:cNvPr>
          <p:cNvSpPr txBox="1"/>
          <p:nvPr/>
        </p:nvSpPr>
        <p:spPr>
          <a:xfrm>
            <a:off x="217996" y="3165490"/>
            <a:ext cx="179173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commit</a:t>
            </a:r>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Git Workflow</a:t>
            </a:r>
          </a:p>
        </p:txBody>
      </p:sp>
      <p:sp>
        <p:nvSpPr>
          <p:cNvPr id="19" name="TextBox 18">
            <a:extLst>
              <a:ext uri="{FF2B5EF4-FFF2-40B4-BE49-F238E27FC236}">
                <a16:creationId xmlns:a16="http://schemas.microsoft.com/office/drawing/2014/main" id="{760CD260-4924-894E-8244-F70033C5F277}"/>
              </a:ext>
            </a:extLst>
          </p:cNvPr>
          <p:cNvSpPr txBox="1"/>
          <p:nvPr/>
        </p:nvSpPr>
        <p:spPr>
          <a:xfrm>
            <a:off x="8069183" y="2516999"/>
            <a:ext cx="3917791" cy="646331"/>
          </a:xfrm>
          <a:prstGeom prst="rect">
            <a:avLst/>
          </a:prstGeom>
          <a:noFill/>
        </p:spPr>
        <p:txBody>
          <a:bodyPr wrap="square" rtlCol="0">
            <a:spAutoFit/>
          </a:bodyPr>
          <a:lstStyle/>
          <a:p>
            <a:r>
              <a:rPr lang="en-US" dirty="0"/>
              <a:t>You have files you want to put into a version control system</a:t>
            </a:r>
          </a:p>
        </p:txBody>
      </p:sp>
      <p:sp>
        <p:nvSpPr>
          <p:cNvPr id="18" name="TextBox 17">
            <a:extLst>
              <a:ext uri="{FF2B5EF4-FFF2-40B4-BE49-F238E27FC236}">
                <a16:creationId xmlns:a16="http://schemas.microsoft.com/office/drawing/2014/main" id="{721612D8-0334-ED46-B328-DA27B7AFC4E1}"/>
              </a:ext>
            </a:extLst>
          </p:cNvPr>
          <p:cNvSpPr txBox="1"/>
          <p:nvPr/>
        </p:nvSpPr>
        <p:spPr>
          <a:xfrm>
            <a:off x="3581002" y="6008277"/>
            <a:ext cx="3151761" cy="646331"/>
          </a:xfrm>
          <a:prstGeom prst="rect">
            <a:avLst/>
          </a:prstGeom>
          <a:noFill/>
        </p:spPr>
        <p:txBody>
          <a:bodyPr wrap="square" rtlCol="0">
            <a:spAutoFit/>
          </a:bodyPr>
          <a:lstStyle/>
          <a:p>
            <a:r>
              <a:rPr lang="en-US" dirty="0"/>
              <a:t>Add everything to the staging area you want to track</a:t>
            </a:r>
          </a:p>
        </p:txBody>
      </p:sp>
      <p:sp>
        <p:nvSpPr>
          <p:cNvPr id="22" name="TextBox 21">
            <a:extLst>
              <a:ext uri="{FF2B5EF4-FFF2-40B4-BE49-F238E27FC236}">
                <a16:creationId xmlns:a16="http://schemas.microsoft.com/office/drawing/2014/main" id="{E2874D64-4A72-4F40-B113-0509B8208E2E}"/>
              </a:ext>
            </a:extLst>
          </p:cNvPr>
          <p:cNvSpPr txBox="1"/>
          <p:nvPr/>
        </p:nvSpPr>
        <p:spPr>
          <a:xfrm>
            <a:off x="122818" y="3819422"/>
            <a:ext cx="2058153" cy="1200329"/>
          </a:xfrm>
          <a:prstGeom prst="rect">
            <a:avLst/>
          </a:prstGeom>
          <a:noFill/>
        </p:spPr>
        <p:txBody>
          <a:bodyPr wrap="square" rtlCol="0">
            <a:spAutoFit/>
          </a:bodyPr>
          <a:lstStyle/>
          <a:p>
            <a:r>
              <a:rPr lang="en-US" dirty="0"/>
              <a:t>Commit your changes with a commit message (meta-data) </a:t>
            </a:r>
          </a:p>
        </p:txBody>
      </p:sp>
      <p:sp>
        <p:nvSpPr>
          <p:cNvPr id="23" name="Oval 22">
            <a:extLst>
              <a:ext uri="{FF2B5EF4-FFF2-40B4-BE49-F238E27FC236}">
                <a16:creationId xmlns:a16="http://schemas.microsoft.com/office/drawing/2014/main" id="{D335DF2D-7255-D242-8FDD-D5C1AE7DF2AE}"/>
              </a:ext>
            </a:extLst>
          </p:cNvPr>
          <p:cNvSpPr/>
          <p:nvPr/>
        </p:nvSpPr>
        <p:spPr>
          <a:xfrm>
            <a:off x="6211333" y="533694"/>
            <a:ext cx="1767015" cy="958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 object</a:t>
            </a:r>
          </a:p>
        </p:txBody>
      </p:sp>
      <p:sp>
        <p:nvSpPr>
          <p:cNvPr id="24" name="Oval 23">
            <a:extLst>
              <a:ext uri="{FF2B5EF4-FFF2-40B4-BE49-F238E27FC236}">
                <a16:creationId xmlns:a16="http://schemas.microsoft.com/office/drawing/2014/main" id="{A8725CD9-BAD8-5D4A-829E-CCD597DAD9D9}"/>
              </a:ext>
            </a:extLst>
          </p:cNvPr>
          <p:cNvSpPr/>
          <p:nvPr/>
        </p:nvSpPr>
        <p:spPr>
          <a:xfrm>
            <a:off x="8225483" y="533693"/>
            <a:ext cx="1767015" cy="958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 object</a:t>
            </a:r>
          </a:p>
        </p:txBody>
      </p:sp>
      <p:sp>
        <p:nvSpPr>
          <p:cNvPr id="25" name="Oval 24">
            <a:extLst>
              <a:ext uri="{FF2B5EF4-FFF2-40B4-BE49-F238E27FC236}">
                <a16:creationId xmlns:a16="http://schemas.microsoft.com/office/drawing/2014/main" id="{BF058714-9F0A-AA46-B61A-F1C2B9877C95}"/>
              </a:ext>
            </a:extLst>
          </p:cNvPr>
          <p:cNvSpPr/>
          <p:nvPr/>
        </p:nvSpPr>
        <p:spPr>
          <a:xfrm>
            <a:off x="10140780" y="533692"/>
            <a:ext cx="1767015" cy="958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 object</a:t>
            </a:r>
          </a:p>
        </p:txBody>
      </p:sp>
      <p:sp>
        <p:nvSpPr>
          <p:cNvPr id="26" name="TextBox 25">
            <a:extLst>
              <a:ext uri="{FF2B5EF4-FFF2-40B4-BE49-F238E27FC236}">
                <a16:creationId xmlns:a16="http://schemas.microsoft.com/office/drawing/2014/main" id="{0B14440D-A1AD-C043-9E98-FDCE79FADB88}"/>
              </a:ext>
            </a:extLst>
          </p:cNvPr>
          <p:cNvSpPr txBox="1"/>
          <p:nvPr/>
        </p:nvSpPr>
        <p:spPr>
          <a:xfrm>
            <a:off x="6713839" y="1616880"/>
            <a:ext cx="1110049" cy="369332"/>
          </a:xfrm>
          <a:prstGeom prst="rect">
            <a:avLst/>
          </a:prstGeom>
          <a:noFill/>
        </p:spPr>
        <p:txBody>
          <a:bodyPr wrap="square" rtlCol="0">
            <a:spAutoFit/>
          </a:bodyPr>
          <a:lstStyle/>
          <a:p>
            <a:r>
              <a:rPr lang="en-US" dirty="0"/>
              <a:t>HEAD ~1</a:t>
            </a:r>
          </a:p>
        </p:txBody>
      </p:sp>
      <p:sp>
        <p:nvSpPr>
          <p:cNvPr id="27" name="TextBox 26">
            <a:extLst>
              <a:ext uri="{FF2B5EF4-FFF2-40B4-BE49-F238E27FC236}">
                <a16:creationId xmlns:a16="http://schemas.microsoft.com/office/drawing/2014/main" id="{0A650076-6842-F54F-8BC5-AFA4441B8D32}"/>
              </a:ext>
            </a:extLst>
          </p:cNvPr>
          <p:cNvSpPr txBox="1"/>
          <p:nvPr/>
        </p:nvSpPr>
        <p:spPr>
          <a:xfrm>
            <a:off x="8668268" y="1603152"/>
            <a:ext cx="1110049" cy="369332"/>
          </a:xfrm>
          <a:prstGeom prst="rect">
            <a:avLst/>
          </a:prstGeom>
          <a:noFill/>
        </p:spPr>
        <p:txBody>
          <a:bodyPr wrap="square" rtlCol="0">
            <a:spAutoFit/>
          </a:bodyPr>
          <a:lstStyle/>
          <a:p>
            <a:r>
              <a:rPr lang="en-US" dirty="0"/>
              <a:t>HEAD ~2</a:t>
            </a:r>
          </a:p>
        </p:txBody>
      </p:sp>
      <p:sp>
        <p:nvSpPr>
          <p:cNvPr id="28" name="TextBox 27">
            <a:extLst>
              <a:ext uri="{FF2B5EF4-FFF2-40B4-BE49-F238E27FC236}">
                <a16:creationId xmlns:a16="http://schemas.microsoft.com/office/drawing/2014/main" id="{8B9978C7-B8EF-9649-86D4-0DA15BD19C50}"/>
              </a:ext>
            </a:extLst>
          </p:cNvPr>
          <p:cNvSpPr txBox="1"/>
          <p:nvPr/>
        </p:nvSpPr>
        <p:spPr>
          <a:xfrm>
            <a:off x="10622697" y="1603152"/>
            <a:ext cx="1110049" cy="369332"/>
          </a:xfrm>
          <a:prstGeom prst="rect">
            <a:avLst/>
          </a:prstGeom>
          <a:noFill/>
        </p:spPr>
        <p:txBody>
          <a:bodyPr wrap="square" rtlCol="0">
            <a:spAutoFit/>
          </a:bodyPr>
          <a:lstStyle/>
          <a:p>
            <a:r>
              <a:rPr lang="en-US" dirty="0"/>
              <a:t>HEAD ~3</a:t>
            </a:r>
          </a:p>
        </p:txBody>
      </p:sp>
      <p:cxnSp>
        <p:nvCxnSpPr>
          <p:cNvPr id="29" name="Straight Connector 28">
            <a:extLst>
              <a:ext uri="{FF2B5EF4-FFF2-40B4-BE49-F238E27FC236}">
                <a16:creationId xmlns:a16="http://schemas.microsoft.com/office/drawing/2014/main" id="{F8EDD792-863C-FE47-B391-F5C947888559}"/>
              </a:ext>
            </a:extLst>
          </p:cNvPr>
          <p:cNvCxnSpPr>
            <a:endCxn id="23" idx="2"/>
          </p:cNvCxnSpPr>
          <p:nvPr/>
        </p:nvCxnSpPr>
        <p:spPr>
          <a:xfrm flipV="1">
            <a:off x="5544766" y="1012840"/>
            <a:ext cx="666567" cy="774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72F68C6-CB35-B443-B0CC-1DEFE874FF40}"/>
              </a:ext>
            </a:extLst>
          </p:cNvPr>
          <p:cNvCxnSpPr>
            <a:stCxn id="23" idx="6"/>
            <a:endCxn id="24" idx="2"/>
          </p:cNvCxnSpPr>
          <p:nvPr/>
        </p:nvCxnSpPr>
        <p:spPr>
          <a:xfrm flipV="1">
            <a:off x="7978348" y="1012839"/>
            <a:ext cx="24713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21316FC-F253-824D-B470-2F018073EE4E}"/>
              </a:ext>
            </a:extLst>
          </p:cNvPr>
          <p:cNvCxnSpPr>
            <a:stCxn id="25" idx="2"/>
            <a:endCxn id="24" idx="6"/>
          </p:cNvCxnSpPr>
          <p:nvPr/>
        </p:nvCxnSpPr>
        <p:spPr>
          <a:xfrm flipH="1">
            <a:off x="9992498" y="1012838"/>
            <a:ext cx="148282"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F822F56-1DFD-C746-8327-809DDF879E3E}"/>
              </a:ext>
            </a:extLst>
          </p:cNvPr>
          <p:cNvSpPr txBox="1"/>
          <p:nvPr/>
        </p:nvSpPr>
        <p:spPr>
          <a:xfrm>
            <a:off x="9216780" y="3429000"/>
            <a:ext cx="243191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p:txBody>
      </p:sp>
      <p:sp>
        <p:nvSpPr>
          <p:cNvPr id="32" name="TextBox 31">
            <a:extLst>
              <a:ext uri="{FF2B5EF4-FFF2-40B4-BE49-F238E27FC236}">
                <a16:creationId xmlns:a16="http://schemas.microsoft.com/office/drawing/2014/main" id="{EE5EA0CE-B346-E34D-ACF2-AF5C50DB2C1E}"/>
              </a:ext>
            </a:extLst>
          </p:cNvPr>
          <p:cNvSpPr txBox="1"/>
          <p:nvPr/>
        </p:nvSpPr>
        <p:spPr>
          <a:xfrm>
            <a:off x="8745739" y="3098798"/>
            <a:ext cx="2564678" cy="369332"/>
          </a:xfrm>
          <a:prstGeom prst="rect">
            <a:avLst/>
          </a:prstGeom>
          <a:noFill/>
        </p:spPr>
        <p:txBody>
          <a:bodyPr wrap="square" rtlCol="0">
            <a:spAutoFit/>
          </a:bodyPr>
          <a:lstStyle/>
          <a:p>
            <a:r>
              <a:rPr lang="en-US" dirty="0"/>
              <a:t>* Create a repository</a:t>
            </a:r>
          </a:p>
        </p:txBody>
      </p:sp>
      <p:sp>
        <p:nvSpPr>
          <p:cNvPr id="34" name="TextBox 33">
            <a:extLst>
              <a:ext uri="{FF2B5EF4-FFF2-40B4-BE49-F238E27FC236}">
                <a16:creationId xmlns:a16="http://schemas.microsoft.com/office/drawing/2014/main" id="{345CB445-6A64-A341-A6B4-DF2610C811E6}"/>
              </a:ext>
            </a:extLst>
          </p:cNvPr>
          <p:cNvSpPr txBox="1"/>
          <p:nvPr/>
        </p:nvSpPr>
        <p:spPr>
          <a:xfrm>
            <a:off x="8745739" y="3863503"/>
            <a:ext cx="2902956" cy="369332"/>
          </a:xfrm>
          <a:prstGeom prst="rect">
            <a:avLst/>
          </a:prstGeom>
          <a:noFill/>
        </p:spPr>
        <p:txBody>
          <a:bodyPr wrap="square" rtlCol="0">
            <a:spAutoFit/>
          </a:bodyPr>
          <a:lstStyle/>
          <a:p>
            <a:r>
              <a:rPr lang="en-US" dirty="0"/>
              <a:t>*make edits to your files</a:t>
            </a:r>
          </a:p>
        </p:txBody>
      </p:sp>
      <p:sp>
        <p:nvSpPr>
          <p:cNvPr id="35" name="TextBox 34">
            <a:extLst>
              <a:ext uri="{FF2B5EF4-FFF2-40B4-BE49-F238E27FC236}">
                <a16:creationId xmlns:a16="http://schemas.microsoft.com/office/drawing/2014/main" id="{CFCAE78E-8B30-5142-82D0-EC5FEBBB706D}"/>
              </a:ext>
            </a:extLst>
          </p:cNvPr>
          <p:cNvSpPr txBox="1"/>
          <p:nvPr/>
        </p:nvSpPr>
        <p:spPr>
          <a:xfrm>
            <a:off x="7978348" y="4211722"/>
            <a:ext cx="4213652" cy="369332"/>
          </a:xfrm>
          <a:prstGeom prst="rect">
            <a:avLst/>
          </a:prstGeom>
          <a:noFill/>
        </p:spPr>
        <p:txBody>
          <a:bodyPr wrap="square" rtlCol="0">
            <a:spAutoFit/>
          </a:bodyPr>
          <a:lstStyle/>
          <a:p>
            <a:r>
              <a:rPr lang="en-US" dirty="0"/>
              <a:t>* Add edited files to your staging area</a:t>
            </a:r>
          </a:p>
        </p:txBody>
      </p:sp>
      <p:sp>
        <p:nvSpPr>
          <p:cNvPr id="3" name="TextBox 2">
            <a:extLst>
              <a:ext uri="{FF2B5EF4-FFF2-40B4-BE49-F238E27FC236}">
                <a16:creationId xmlns:a16="http://schemas.microsoft.com/office/drawing/2014/main" id="{E9BAF810-6027-2246-802E-8FF0A110EBFC}"/>
              </a:ext>
            </a:extLst>
          </p:cNvPr>
          <p:cNvSpPr txBox="1"/>
          <p:nvPr/>
        </p:nvSpPr>
        <p:spPr>
          <a:xfrm>
            <a:off x="5818779" y="39465"/>
            <a:ext cx="6580421" cy="369332"/>
          </a:xfrm>
          <a:prstGeom prst="rect">
            <a:avLst/>
          </a:prstGeom>
          <a:noFill/>
        </p:spPr>
        <p:txBody>
          <a:bodyPr wrap="square" rtlCol="0">
            <a:spAutoFit/>
          </a:bodyPr>
          <a:lstStyle/>
          <a:p>
            <a:r>
              <a:rPr lang="en-US" dirty="0"/>
              <a:t>Git stores your current version and all past versions of your files</a:t>
            </a:r>
          </a:p>
        </p:txBody>
      </p:sp>
      <p:sp>
        <p:nvSpPr>
          <p:cNvPr id="4" name="TextBox 3">
            <a:extLst>
              <a:ext uri="{FF2B5EF4-FFF2-40B4-BE49-F238E27FC236}">
                <a16:creationId xmlns:a16="http://schemas.microsoft.com/office/drawing/2014/main" id="{B489287E-D253-4741-85D8-3C0456C9CBF1}"/>
              </a:ext>
            </a:extLst>
          </p:cNvPr>
          <p:cNvSpPr txBox="1"/>
          <p:nvPr/>
        </p:nvSpPr>
        <p:spPr>
          <a:xfrm>
            <a:off x="1431772" y="949417"/>
            <a:ext cx="2415743" cy="646331"/>
          </a:xfrm>
          <a:prstGeom prst="rect">
            <a:avLst/>
          </a:prstGeom>
          <a:noFill/>
        </p:spPr>
        <p:txBody>
          <a:bodyPr wrap="square" rtlCol="0">
            <a:spAutoFit/>
          </a:bodyPr>
          <a:lstStyle/>
          <a:p>
            <a:r>
              <a:rPr lang="en-US" dirty="0"/>
              <a:t>Latest </a:t>
            </a:r>
            <a:r>
              <a:rPr lang="en-US" dirty="0" err="1"/>
              <a:t>commited</a:t>
            </a:r>
            <a:r>
              <a:rPr lang="en-US" dirty="0"/>
              <a:t> changes are in HEAD</a:t>
            </a:r>
          </a:p>
        </p:txBody>
      </p:sp>
    </p:spTree>
    <p:extLst>
      <p:ext uri="{BB962C8B-B14F-4D97-AF65-F5344CB8AC3E}">
        <p14:creationId xmlns:p14="http://schemas.microsoft.com/office/powerpoint/2010/main" val="3053592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8887B9-4751-294C-BFA7-78AE1A570A66}"/>
              </a:ext>
            </a:extLst>
          </p:cNvPr>
          <p:cNvSpPr txBox="1"/>
          <p:nvPr/>
        </p:nvSpPr>
        <p:spPr>
          <a:xfrm>
            <a:off x="123568" y="123568"/>
            <a:ext cx="1259864" cy="369332"/>
          </a:xfrm>
          <a:prstGeom prst="rect">
            <a:avLst/>
          </a:prstGeom>
          <a:noFill/>
        </p:spPr>
        <p:txBody>
          <a:bodyPr wrap="square" rtlCol="0">
            <a:spAutoFit/>
          </a:bodyPr>
          <a:lstStyle/>
          <a:p>
            <a:r>
              <a:rPr lang="en-US" dirty="0"/>
              <a:t>Laptop</a:t>
            </a:r>
          </a:p>
        </p:txBody>
      </p:sp>
      <p:grpSp>
        <p:nvGrpSpPr>
          <p:cNvPr id="59" name="Group 58">
            <a:extLst>
              <a:ext uri="{FF2B5EF4-FFF2-40B4-BE49-F238E27FC236}">
                <a16:creationId xmlns:a16="http://schemas.microsoft.com/office/drawing/2014/main" id="{77F6D41C-B4ED-3347-93AE-839D764CDA37}"/>
              </a:ext>
            </a:extLst>
          </p:cNvPr>
          <p:cNvGrpSpPr/>
          <p:nvPr/>
        </p:nvGrpSpPr>
        <p:grpSpPr>
          <a:xfrm>
            <a:off x="201065" y="448695"/>
            <a:ext cx="4887166" cy="4080071"/>
            <a:chOff x="201065" y="448695"/>
            <a:chExt cx="4887166" cy="4080071"/>
          </a:xfrm>
        </p:grpSpPr>
        <p:sp>
          <p:nvSpPr>
            <p:cNvPr id="6" name="Oval 5">
              <a:extLst>
                <a:ext uri="{FF2B5EF4-FFF2-40B4-BE49-F238E27FC236}">
                  <a16:creationId xmlns:a16="http://schemas.microsoft.com/office/drawing/2014/main" id="{F929EFDD-B0A6-A24D-9F19-A879F6FC0ADB}"/>
                </a:ext>
              </a:extLst>
            </p:cNvPr>
            <p:cNvSpPr/>
            <p:nvPr/>
          </p:nvSpPr>
          <p:spPr>
            <a:xfrm>
              <a:off x="907371" y="1541872"/>
              <a:ext cx="1723858" cy="142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c 8">
              <a:extLst>
                <a:ext uri="{FF2B5EF4-FFF2-40B4-BE49-F238E27FC236}">
                  <a16:creationId xmlns:a16="http://schemas.microsoft.com/office/drawing/2014/main" id="{25BD755A-C092-1041-A2B9-DE425F115047}"/>
                </a:ext>
              </a:extLst>
            </p:cNvPr>
            <p:cNvSpPr/>
            <p:nvPr/>
          </p:nvSpPr>
          <p:spPr>
            <a:xfrm rot="10800000">
              <a:off x="201065" y="1982718"/>
              <a:ext cx="2060533" cy="1999140"/>
            </a:xfrm>
            <a:prstGeom prst="arc">
              <a:avLst>
                <a:gd name="adj1" fmla="val 15759537"/>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Oval 22">
              <a:extLst>
                <a:ext uri="{FF2B5EF4-FFF2-40B4-BE49-F238E27FC236}">
                  <a16:creationId xmlns:a16="http://schemas.microsoft.com/office/drawing/2014/main" id="{D335DF2D-7255-D242-8FDD-D5C1AE7DF2AE}"/>
                </a:ext>
              </a:extLst>
            </p:cNvPr>
            <p:cNvSpPr/>
            <p:nvPr/>
          </p:nvSpPr>
          <p:spPr>
            <a:xfrm>
              <a:off x="2408477" y="476374"/>
              <a:ext cx="1259864" cy="958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F8EDD792-863C-FE47-B391-F5C947888559}"/>
                </a:ext>
              </a:extLst>
            </p:cNvPr>
            <p:cNvCxnSpPr>
              <a:cxnSpLocks/>
              <a:endCxn id="23" idx="2"/>
            </p:cNvCxnSpPr>
            <p:nvPr/>
          </p:nvCxnSpPr>
          <p:spPr>
            <a:xfrm flipV="1">
              <a:off x="1741909" y="955520"/>
              <a:ext cx="666568" cy="774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72F68C6-CB35-B443-B0CC-1DEFE874FF40}"/>
                </a:ext>
              </a:extLst>
            </p:cNvPr>
            <p:cNvCxnSpPr>
              <a:cxnSpLocks/>
              <a:stCxn id="23" idx="6"/>
              <a:endCxn id="53" idx="2"/>
            </p:cNvCxnSpPr>
            <p:nvPr/>
          </p:nvCxnSpPr>
          <p:spPr>
            <a:xfrm flipV="1">
              <a:off x="3668341" y="927841"/>
              <a:ext cx="160026" cy="27679"/>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A2E152A7-7ED1-2341-91D6-CEDCD413C6CC}"/>
                </a:ext>
              </a:extLst>
            </p:cNvPr>
            <p:cNvSpPr/>
            <p:nvPr/>
          </p:nvSpPr>
          <p:spPr>
            <a:xfrm>
              <a:off x="3828367" y="448695"/>
              <a:ext cx="1259864" cy="958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51522686-848F-CF40-AEE2-BCDF1C84D2F0}"/>
                </a:ext>
              </a:extLst>
            </p:cNvPr>
            <p:cNvSpPr/>
            <p:nvPr/>
          </p:nvSpPr>
          <p:spPr>
            <a:xfrm>
              <a:off x="907371" y="3105345"/>
              <a:ext cx="1723858" cy="142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Arc 57">
              <a:extLst>
                <a:ext uri="{FF2B5EF4-FFF2-40B4-BE49-F238E27FC236}">
                  <a16:creationId xmlns:a16="http://schemas.microsoft.com/office/drawing/2014/main" id="{94ED157F-825D-FF48-819B-E5642A99B5B2}"/>
                </a:ext>
              </a:extLst>
            </p:cNvPr>
            <p:cNvSpPr/>
            <p:nvPr/>
          </p:nvSpPr>
          <p:spPr>
            <a:xfrm>
              <a:off x="1464641" y="2021017"/>
              <a:ext cx="1872893" cy="1999140"/>
            </a:xfrm>
            <a:prstGeom prst="arc">
              <a:avLst>
                <a:gd name="adj1" fmla="val 15759537"/>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B460B9E4-A87D-9345-B51D-083932EE9FDC}"/>
              </a:ext>
            </a:extLst>
          </p:cNvPr>
          <p:cNvGrpSpPr/>
          <p:nvPr/>
        </p:nvGrpSpPr>
        <p:grpSpPr>
          <a:xfrm>
            <a:off x="6273302" y="492900"/>
            <a:ext cx="4887166" cy="4080071"/>
            <a:chOff x="201065" y="448695"/>
            <a:chExt cx="4887166" cy="4080071"/>
          </a:xfrm>
        </p:grpSpPr>
        <p:sp>
          <p:nvSpPr>
            <p:cNvPr id="62" name="Oval 61">
              <a:extLst>
                <a:ext uri="{FF2B5EF4-FFF2-40B4-BE49-F238E27FC236}">
                  <a16:creationId xmlns:a16="http://schemas.microsoft.com/office/drawing/2014/main" id="{7584D643-9B6E-944E-9886-4287D56BC9AE}"/>
                </a:ext>
              </a:extLst>
            </p:cNvPr>
            <p:cNvSpPr/>
            <p:nvPr/>
          </p:nvSpPr>
          <p:spPr>
            <a:xfrm>
              <a:off x="907371" y="1541872"/>
              <a:ext cx="1723858" cy="142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Arc 62">
              <a:extLst>
                <a:ext uri="{FF2B5EF4-FFF2-40B4-BE49-F238E27FC236}">
                  <a16:creationId xmlns:a16="http://schemas.microsoft.com/office/drawing/2014/main" id="{B913C7F0-0053-E94A-A395-686A1E8E380D}"/>
                </a:ext>
              </a:extLst>
            </p:cNvPr>
            <p:cNvSpPr/>
            <p:nvPr/>
          </p:nvSpPr>
          <p:spPr>
            <a:xfrm rot="10800000">
              <a:off x="201065" y="1982718"/>
              <a:ext cx="2060533" cy="1999140"/>
            </a:xfrm>
            <a:prstGeom prst="arc">
              <a:avLst>
                <a:gd name="adj1" fmla="val 15759537"/>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Oval 63">
              <a:extLst>
                <a:ext uri="{FF2B5EF4-FFF2-40B4-BE49-F238E27FC236}">
                  <a16:creationId xmlns:a16="http://schemas.microsoft.com/office/drawing/2014/main" id="{4A6F6DF8-6199-7844-AD3D-ED40C90403AF}"/>
                </a:ext>
              </a:extLst>
            </p:cNvPr>
            <p:cNvSpPr/>
            <p:nvPr/>
          </p:nvSpPr>
          <p:spPr>
            <a:xfrm>
              <a:off x="2408477" y="476374"/>
              <a:ext cx="1259864" cy="958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5" name="Straight Connector 64">
              <a:extLst>
                <a:ext uri="{FF2B5EF4-FFF2-40B4-BE49-F238E27FC236}">
                  <a16:creationId xmlns:a16="http://schemas.microsoft.com/office/drawing/2014/main" id="{EEF42FA7-34CC-C74F-BE2C-5DF21E24D297}"/>
                </a:ext>
              </a:extLst>
            </p:cNvPr>
            <p:cNvCxnSpPr>
              <a:cxnSpLocks/>
              <a:endCxn id="64" idx="2"/>
            </p:cNvCxnSpPr>
            <p:nvPr/>
          </p:nvCxnSpPr>
          <p:spPr>
            <a:xfrm flipV="1">
              <a:off x="1741909" y="955520"/>
              <a:ext cx="666568" cy="774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327D7F2-D3B6-724C-ADAE-D12A70EDB48B}"/>
                </a:ext>
              </a:extLst>
            </p:cNvPr>
            <p:cNvCxnSpPr>
              <a:cxnSpLocks/>
              <a:stCxn id="64" idx="6"/>
              <a:endCxn id="67" idx="2"/>
            </p:cNvCxnSpPr>
            <p:nvPr/>
          </p:nvCxnSpPr>
          <p:spPr>
            <a:xfrm flipV="1">
              <a:off x="3668341" y="927841"/>
              <a:ext cx="160026" cy="27679"/>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98A3227E-D9D4-9745-A34A-365004B35947}"/>
                </a:ext>
              </a:extLst>
            </p:cNvPr>
            <p:cNvSpPr/>
            <p:nvPr/>
          </p:nvSpPr>
          <p:spPr>
            <a:xfrm>
              <a:off x="3828367" y="448695"/>
              <a:ext cx="1259864" cy="958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F0807C8D-2663-6641-B0E3-415E6DBFE566}"/>
                </a:ext>
              </a:extLst>
            </p:cNvPr>
            <p:cNvSpPr/>
            <p:nvPr/>
          </p:nvSpPr>
          <p:spPr>
            <a:xfrm>
              <a:off x="907371" y="3105345"/>
              <a:ext cx="1723858" cy="142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Arc 68">
              <a:extLst>
                <a:ext uri="{FF2B5EF4-FFF2-40B4-BE49-F238E27FC236}">
                  <a16:creationId xmlns:a16="http://schemas.microsoft.com/office/drawing/2014/main" id="{4C644415-52D8-324E-B14A-E5B19062145B}"/>
                </a:ext>
              </a:extLst>
            </p:cNvPr>
            <p:cNvSpPr/>
            <p:nvPr/>
          </p:nvSpPr>
          <p:spPr>
            <a:xfrm>
              <a:off x="1464641" y="2021017"/>
              <a:ext cx="1872893" cy="1999140"/>
            </a:xfrm>
            <a:prstGeom prst="arc">
              <a:avLst>
                <a:gd name="adj1" fmla="val 15759537"/>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0" name="TextBox 69">
            <a:extLst>
              <a:ext uri="{FF2B5EF4-FFF2-40B4-BE49-F238E27FC236}">
                <a16:creationId xmlns:a16="http://schemas.microsoft.com/office/drawing/2014/main" id="{ED5253B8-F581-3B41-B604-5F086FBB32E9}"/>
              </a:ext>
            </a:extLst>
          </p:cNvPr>
          <p:cNvSpPr txBox="1"/>
          <p:nvPr/>
        </p:nvSpPr>
        <p:spPr>
          <a:xfrm>
            <a:off x="7173198" y="17715"/>
            <a:ext cx="4473146" cy="369332"/>
          </a:xfrm>
          <a:prstGeom prst="rect">
            <a:avLst/>
          </a:prstGeom>
          <a:noFill/>
        </p:spPr>
        <p:txBody>
          <a:bodyPr wrap="square" rtlCol="0">
            <a:spAutoFit/>
          </a:bodyPr>
          <a:lstStyle/>
          <a:p>
            <a:r>
              <a:rPr lang="en-US" dirty="0"/>
              <a:t>Master Copy – on a web host (e.g. </a:t>
            </a:r>
            <a:r>
              <a:rPr lang="en-US" dirty="0" err="1"/>
              <a:t>Github</a:t>
            </a:r>
            <a:r>
              <a:rPr lang="en-US" dirty="0"/>
              <a:t>)</a:t>
            </a:r>
          </a:p>
        </p:txBody>
      </p:sp>
      <p:cxnSp>
        <p:nvCxnSpPr>
          <p:cNvPr id="71" name="Straight Arrow Connector 70">
            <a:extLst>
              <a:ext uri="{FF2B5EF4-FFF2-40B4-BE49-F238E27FC236}">
                <a16:creationId xmlns:a16="http://schemas.microsoft.com/office/drawing/2014/main" id="{CEF42903-44D5-F74C-90DA-2C223D91C215}"/>
              </a:ext>
            </a:extLst>
          </p:cNvPr>
          <p:cNvCxnSpPr>
            <a:cxnSpLocks/>
          </p:cNvCxnSpPr>
          <p:nvPr/>
        </p:nvCxnSpPr>
        <p:spPr>
          <a:xfrm>
            <a:off x="3616206" y="2483606"/>
            <a:ext cx="180973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07688635-1709-2D4E-94B2-A7184971C2B8}"/>
              </a:ext>
            </a:extLst>
          </p:cNvPr>
          <p:cNvSpPr txBox="1"/>
          <p:nvPr/>
        </p:nvSpPr>
        <p:spPr>
          <a:xfrm>
            <a:off x="3809745" y="2086595"/>
            <a:ext cx="1757251"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push</a:t>
            </a:r>
          </a:p>
        </p:txBody>
      </p:sp>
      <p:cxnSp>
        <p:nvCxnSpPr>
          <p:cNvPr id="73" name="Straight Arrow Connector 72">
            <a:extLst>
              <a:ext uri="{FF2B5EF4-FFF2-40B4-BE49-F238E27FC236}">
                <a16:creationId xmlns:a16="http://schemas.microsoft.com/office/drawing/2014/main" id="{1EA65F06-1E3A-D945-B389-9A38E5930DBB}"/>
              </a:ext>
            </a:extLst>
          </p:cNvPr>
          <p:cNvCxnSpPr>
            <a:cxnSpLocks/>
          </p:cNvCxnSpPr>
          <p:nvPr/>
        </p:nvCxnSpPr>
        <p:spPr>
          <a:xfrm flipH="1" flipV="1">
            <a:off x="3658456" y="3421197"/>
            <a:ext cx="1908540" cy="78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6EF8DFE-D771-164C-BA83-1534491BCB8C}"/>
              </a:ext>
            </a:extLst>
          </p:cNvPr>
          <p:cNvSpPr txBox="1"/>
          <p:nvPr/>
        </p:nvSpPr>
        <p:spPr>
          <a:xfrm>
            <a:off x="3884261" y="3033433"/>
            <a:ext cx="1757251"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pull</a:t>
            </a:r>
          </a:p>
        </p:txBody>
      </p:sp>
    </p:spTree>
    <p:extLst>
      <p:ext uri="{BB962C8B-B14F-4D97-AF65-F5344CB8AC3E}">
        <p14:creationId xmlns:p14="http://schemas.microsoft.com/office/powerpoint/2010/main" val="2488647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B931F-6D32-6E49-A823-69A848ACBB8F}"/>
              </a:ext>
            </a:extLst>
          </p:cNvPr>
          <p:cNvSpPr>
            <a:spLocks noGrp="1"/>
          </p:cNvSpPr>
          <p:nvPr>
            <p:ph type="title"/>
          </p:nvPr>
        </p:nvSpPr>
        <p:spPr>
          <a:xfrm>
            <a:off x="838200" y="365125"/>
            <a:ext cx="4846983" cy="1325563"/>
          </a:xfrm>
        </p:spPr>
        <p:txBody>
          <a:bodyPr/>
          <a:lstStyle/>
          <a:p>
            <a:r>
              <a:rPr lang="en-US" dirty="0"/>
              <a:t>In Class Practice</a:t>
            </a:r>
          </a:p>
        </p:txBody>
      </p:sp>
      <p:sp>
        <p:nvSpPr>
          <p:cNvPr id="3" name="Content Placeholder 2">
            <a:extLst>
              <a:ext uri="{FF2B5EF4-FFF2-40B4-BE49-F238E27FC236}">
                <a16:creationId xmlns:a16="http://schemas.microsoft.com/office/drawing/2014/main" id="{A1BF3D23-5CA9-0446-83A2-F93F1B966440}"/>
              </a:ext>
            </a:extLst>
          </p:cNvPr>
          <p:cNvSpPr>
            <a:spLocks noGrp="1"/>
          </p:cNvSpPr>
          <p:nvPr>
            <p:ph idx="1"/>
          </p:nvPr>
        </p:nvSpPr>
        <p:spPr>
          <a:xfrm>
            <a:off x="387627" y="1572454"/>
            <a:ext cx="6258340" cy="4920421"/>
          </a:xfrm>
        </p:spPr>
        <p:txBody>
          <a:bodyPr>
            <a:normAutofit fontScale="85000" lnSpcReduction="20000"/>
          </a:bodyPr>
          <a:lstStyle/>
          <a:p>
            <a:r>
              <a:rPr lang="en-US" dirty="0"/>
              <a:t>Create a new folder</a:t>
            </a:r>
          </a:p>
          <a:p>
            <a:r>
              <a:rPr lang="en-US" dirty="0"/>
              <a:t>Turn it into a repository</a:t>
            </a:r>
          </a:p>
          <a:p>
            <a:r>
              <a:rPr lang="en-US" dirty="0"/>
              <a:t>Add some files </a:t>
            </a:r>
          </a:p>
          <a:p>
            <a:r>
              <a:rPr lang="en-US" dirty="0"/>
              <a:t>Make edits to those files</a:t>
            </a:r>
          </a:p>
          <a:p>
            <a:r>
              <a:rPr lang="en-US" dirty="0"/>
              <a:t>Create 3 commits </a:t>
            </a:r>
          </a:p>
          <a:p>
            <a:r>
              <a:rPr lang="en-US" dirty="0"/>
              <a:t>Explore those with git log, git diff, git show</a:t>
            </a:r>
          </a:p>
          <a:p>
            <a:r>
              <a:rPr lang="en-US" dirty="0"/>
              <a:t>Revert to  an old commit  then back </a:t>
            </a:r>
          </a:p>
          <a:p>
            <a:r>
              <a:rPr lang="en-US" dirty="0"/>
              <a:t>Go to </a:t>
            </a:r>
            <a:r>
              <a:rPr lang="en-US" dirty="0" err="1"/>
              <a:t>Github</a:t>
            </a:r>
            <a:r>
              <a:rPr lang="en-US" dirty="0"/>
              <a:t> – make a repo </a:t>
            </a:r>
          </a:p>
          <a:p>
            <a:pPr lvl="1"/>
            <a:r>
              <a:rPr lang="en-US" dirty="0"/>
              <a:t>Push changes from laptop to the remote repository</a:t>
            </a:r>
          </a:p>
          <a:p>
            <a:pPr lvl="1"/>
            <a:r>
              <a:rPr lang="en-US" dirty="0"/>
              <a:t>Make changes in </a:t>
            </a:r>
            <a:r>
              <a:rPr lang="en-US" dirty="0" err="1"/>
              <a:t>github</a:t>
            </a:r>
            <a:r>
              <a:rPr lang="en-US" dirty="0"/>
              <a:t> </a:t>
            </a:r>
          </a:p>
          <a:p>
            <a:pPr lvl="1"/>
            <a:r>
              <a:rPr lang="en-US" dirty="0"/>
              <a:t>Pull changes to laptop</a:t>
            </a:r>
          </a:p>
          <a:p>
            <a:r>
              <a:rPr lang="en-US" dirty="0"/>
              <a:t>Send me the link to your repo!</a:t>
            </a:r>
          </a:p>
          <a:p>
            <a:r>
              <a:rPr lang="en-US" dirty="0"/>
              <a:t>Rinse repeat</a:t>
            </a:r>
          </a:p>
          <a:p>
            <a:endParaRPr lang="en-US" dirty="0"/>
          </a:p>
        </p:txBody>
      </p:sp>
      <p:sp>
        <p:nvSpPr>
          <p:cNvPr id="4" name="TextBox 3">
            <a:extLst>
              <a:ext uri="{FF2B5EF4-FFF2-40B4-BE49-F238E27FC236}">
                <a16:creationId xmlns:a16="http://schemas.microsoft.com/office/drawing/2014/main" id="{6EB5EFE2-616C-424B-A9EC-7FFFEB0E6972}"/>
              </a:ext>
            </a:extLst>
          </p:cNvPr>
          <p:cNvSpPr txBox="1"/>
          <p:nvPr/>
        </p:nvSpPr>
        <p:spPr>
          <a:xfrm>
            <a:off x="6914321" y="874454"/>
            <a:ext cx="5029200" cy="5109091"/>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git </a:t>
            </a:r>
            <a:r>
              <a:rPr lang="en-US" sz="2800" dirty="0" err="1">
                <a:latin typeface="Courier New" panose="02070309020205020404" pitchFamily="49" charset="0"/>
                <a:cs typeface="Courier New" panose="02070309020205020404" pitchFamily="49" charset="0"/>
              </a:rPr>
              <a:t>init</a:t>
            </a:r>
            <a:endParaRPr lang="en-US" sz="2800" dirty="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git status</a:t>
            </a:r>
          </a:p>
          <a:p>
            <a:r>
              <a:rPr lang="en-US" sz="2800" dirty="0">
                <a:latin typeface="Courier New" panose="02070309020205020404" pitchFamily="49" charset="0"/>
                <a:cs typeface="Courier New" panose="02070309020205020404" pitchFamily="49" charset="0"/>
              </a:rPr>
              <a:t>git add</a:t>
            </a:r>
          </a:p>
          <a:p>
            <a:r>
              <a:rPr lang="en-US" sz="2800" dirty="0">
                <a:latin typeface="Courier New" panose="02070309020205020404" pitchFamily="49" charset="0"/>
                <a:cs typeface="Courier New" panose="02070309020205020404" pitchFamily="49" charset="0"/>
              </a:rPr>
              <a:t>git commit </a:t>
            </a:r>
          </a:p>
          <a:p>
            <a:r>
              <a:rPr lang="en-US" sz="2800" dirty="0">
                <a:latin typeface="Courier New" panose="02070309020205020404" pitchFamily="49" charset="0"/>
                <a:cs typeface="Courier New" panose="02070309020205020404" pitchFamily="49" charset="0"/>
              </a:rPr>
              <a:t>git show</a:t>
            </a:r>
          </a:p>
          <a:p>
            <a:r>
              <a:rPr lang="en-US" sz="2800" dirty="0">
                <a:latin typeface="Courier New" panose="02070309020205020404" pitchFamily="49" charset="0"/>
                <a:cs typeface="Courier New" panose="02070309020205020404" pitchFamily="49" charset="0"/>
              </a:rPr>
              <a:t>git diff</a:t>
            </a:r>
          </a:p>
          <a:p>
            <a:r>
              <a:rPr lang="en-US" sz="2800" dirty="0">
                <a:latin typeface="Courier New" panose="02070309020205020404" pitchFamily="49" charset="0"/>
                <a:cs typeface="Courier New" panose="02070309020205020404" pitchFamily="49" charset="0"/>
              </a:rPr>
              <a:t>git checkout</a:t>
            </a:r>
          </a:p>
          <a:p>
            <a:r>
              <a:rPr lang="en-US" sz="2800" dirty="0">
                <a:latin typeface="Courier New" panose="02070309020205020404" pitchFamily="49" charset="0"/>
                <a:cs typeface="Courier New" panose="02070309020205020404" pitchFamily="49" charset="0"/>
              </a:rPr>
              <a:t>git remote add origin</a:t>
            </a:r>
          </a:p>
          <a:p>
            <a:r>
              <a:rPr lang="en-US" sz="2800" dirty="0">
                <a:latin typeface="Courier New" panose="02070309020205020404" pitchFamily="49" charset="0"/>
                <a:cs typeface="Courier New" panose="02070309020205020404" pitchFamily="49" charset="0"/>
              </a:rPr>
              <a:t>git remote –v</a:t>
            </a:r>
          </a:p>
          <a:p>
            <a:r>
              <a:rPr lang="en-US" sz="2800" dirty="0">
                <a:latin typeface="Courier New" panose="02070309020205020404" pitchFamily="49" charset="0"/>
                <a:cs typeface="Courier New" panose="02070309020205020404" pitchFamily="49" charset="0"/>
              </a:rPr>
              <a:t>git push origin master</a:t>
            </a:r>
          </a:p>
          <a:p>
            <a:r>
              <a:rPr lang="en-US" sz="2800" dirty="0">
                <a:latin typeface="Courier New" panose="02070309020205020404" pitchFamily="49" charset="0"/>
                <a:cs typeface="Courier New" panose="02070309020205020404" pitchFamily="49" charset="0"/>
              </a:rPr>
              <a:t>git pull origin master</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5227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FBB4BF4-86CD-E448-9FB6-73A08E872C28}"/>
              </a:ext>
            </a:extLst>
          </p:cNvPr>
          <p:cNvSpPr/>
          <p:nvPr/>
        </p:nvSpPr>
        <p:spPr>
          <a:xfrm>
            <a:off x="3770334" y="3025484"/>
            <a:ext cx="3932040" cy="380408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88887B9-4751-294C-BFA7-78AE1A570A66}"/>
              </a:ext>
            </a:extLst>
          </p:cNvPr>
          <p:cNvSpPr txBox="1"/>
          <p:nvPr/>
        </p:nvSpPr>
        <p:spPr>
          <a:xfrm>
            <a:off x="123568" y="123568"/>
            <a:ext cx="4473146" cy="369332"/>
          </a:xfrm>
          <a:prstGeom prst="rect">
            <a:avLst/>
          </a:prstGeom>
          <a:noFill/>
        </p:spPr>
        <p:txBody>
          <a:bodyPr wrap="square" rtlCol="0">
            <a:spAutoFit/>
          </a:bodyPr>
          <a:lstStyle/>
          <a:p>
            <a:r>
              <a:rPr lang="en-US" dirty="0"/>
              <a:t>Collaborator 1</a:t>
            </a:r>
          </a:p>
        </p:txBody>
      </p:sp>
      <p:sp>
        <p:nvSpPr>
          <p:cNvPr id="56" name="TextBox 55">
            <a:extLst>
              <a:ext uri="{FF2B5EF4-FFF2-40B4-BE49-F238E27FC236}">
                <a16:creationId xmlns:a16="http://schemas.microsoft.com/office/drawing/2014/main" id="{B310672F-C915-1246-908F-F6167C19A4C3}"/>
              </a:ext>
            </a:extLst>
          </p:cNvPr>
          <p:cNvSpPr txBox="1"/>
          <p:nvPr/>
        </p:nvSpPr>
        <p:spPr>
          <a:xfrm>
            <a:off x="4691133" y="6460233"/>
            <a:ext cx="4473146" cy="369332"/>
          </a:xfrm>
          <a:prstGeom prst="rect">
            <a:avLst/>
          </a:prstGeom>
          <a:noFill/>
        </p:spPr>
        <p:txBody>
          <a:bodyPr wrap="square" rtlCol="0">
            <a:spAutoFit/>
          </a:bodyPr>
          <a:lstStyle/>
          <a:p>
            <a:r>
              <a:rPr lang="en-US" dirty="0"/>
              <a:t>Master Copy – on </a:t>
            </a:r>
            <a:r>
              <a:rPr lang="en-US" dirty="0" err="1"/>
              <a:t>Github</a:t>
            </a:r>
            <a:endParaRPr lang="en-US" dirty="0"/>
          </a:p>
        </p:txBody>
      </p:sp>
      <p:cxnSp>
        <p:nvCxnSpPr>
          <p:cNvPr id="4" name="Straight Arrow Connector 3">
            <a:extLst>
              <a:ext uri="{FF2B5EF4-FFF2-40B4-BE49-F238E27FC236}">
                <a16:creationId xmlns:a16="http://schemas.microsoft.com/office/drawing/2014/main" id="{2CCC5CF1-19DC-EC4D-BEFA-FD37B9D31E09}"/>
              </a:ext>
            </a:extLst>
          </p:cNvPr>
          <p:cNvCxnSpPr>
            <a:cxnSpLocks/>
          </p:cNvCxnSpPr>
          <p:nvPr/>
        </p:nvCxnSpPr>
        <p:spPr>
          <a:xfrm>
            <a:off x="2085781" y="3862025"/>
            <a:ext cx="1571819" cy="11561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F548EBC-5FC3-BB43-B090-6AE95F876D1D}"/>
              </a:ext>
            </a:extLst>
          </p:cNvPr>
          <p:cNvSpPr txBox="1"/>
          <p:nvPr/>
        </p:nvSpPr>
        <p:spPr>
          <a:xfrm>
            <a:off x="2204118" y="4324872"/>
            <a:ext cx="1757251"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push</a:t>
            </a:r>
          </a:p>
        </p:txBody>
      </p:sp>
      <p:grpSp>
        <p:nvGrpSpPr>
          <p:cNvPr id="13" name="Group 12">
            <a:extLst>
              <a:ext uri="{FF2B5EF4-FFF2-40B4-BE49-F238E27FC236}">
                <a16:creationId xmlns:a16="http://schemas.microsoft.com/office/drawing/2014/main" id="{218F4102-6FE6-D149-AB86-4D8D6AE67172}"/>
              </a:ext>
            </a:extLst>
          </p:cNvPr>
          <p:cNvGrpSpPr/>
          <p:nvPr/>
        </p:nvGrpSpPr>
        <p:grpSpPr>
          <a:xfrm>
            <a:off x="8296489" y="6146"/>
            <a:ext cx="3530097" cy="3605797"/>
            <a:chOff x="6706228" y="-11575"/>
            <a:chExt cx="3530097" cy="3605797"/>
          </a:xfrm>
        </p:grpSpPr>
        <p:sp>
          <p:nvSpPr>
            <p:cNvPr id="26" name="Oval 25">
              <a:extLst>
                <a:ext uri="{FF2B5EF4-FFF2-40B4-BE49-F238E27FC236}">
                  <a16:creationId xmlns:a16="http://schemas.microsoft.com/office/drawing/2014/main" id="{B38EB32A-7583-AA4A-82B6-063B1172CBD5}"/>
                </a:ext>
              </a:extLst>
            </p:cNvPr>
            <p:cNvSpPr/>
            <p:nvPr/>
          </p:nvSpPr>
          <p:spPr>
            <a:xfrm>
              <a:off x="7461506" y="708427"/>
              <a:ext cx="1471379" cy="11666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8076947-AF35-8A4C-B304-B06AC37498AC}"/>
                </a:ext>
              </a:extLst>
            </p:cNvPr>
            <p:cNvSpPr/>
            <p:nvPr/>
          </p:nvSpPr>
          <p:spPr>
            <a:xfrm>
              <a:off x="7516631" y="2189738"/>
              <a:ext cx="1680197" cy="1404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Arc 27">
              <a:extLst>
                <a:ext uri="{FF2B5EF4-FFF2-40B4-BE49-F238E27FC236}">
                  <a16:creationId xmlns:a16="http://schemas.microsoft.com/office/drawing/2014/main" id="{768FA775-822D-1345-A036-ABB5CD04E28A}"/>
                </a:ext>
              </a:extLst>
            </p:cNvPr>
            <p:cNvSpPr/>
            <p:nvPr/>
          </p:nvSpPr>
          <p:spPr>
            <a:xfrm>
              <a:off x="7372137" y="1221521"/>
              <a:ext cx="2430162" cy="1786242"/>
            </a:xfrm>
            <a:prstGeom prst="arc">
              <a:avLst>
                <a:gd name="adj1" fmla="val 16200000"/>
                <a:gd name="adj2" fmla="val 49932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BE728F4A-C305-9F45-9AB2-C873E878F9FB}"/>
                </a:ext>
              </a:extLst>
            </p:cNvPr>
            <p:cNvSpPr/>
            <p:nvPr/>
          </p:nvSpPr>
          <p:spPr>
            <a:xfrm rot="10800000">
              <a:off x="6706228" y="1357559"/>
              <a:ext cx="2430162" cy="1650204"/>
            </a:xfrm>
            <a:prstGeom prst="arc">
              <a:avLst>
                <a:gd name="adj1" fmla="val 17270823"/>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Oval 31">
              <a:extLst>
                <a:ext uri="{FF2B5EF4-FFF2-40B4-BE49-F238E27FC236}">
                  <a16:creationId xmlns:a16="http://schemas.microsoft.com/office/drawing/2014/main" id="{94291E97-A3AA-C64B-80DC-C099B2DB7185}"/>
                </a:ext>
              </a:extLst>
            </p:cNvPr>
            <p:cNvSpPr/>
            <p:nvPr/>
          </p:nvSpPr>
          <p:spPr>
            <a:xfrm>
              <a:off x="8549483" y="-11575"/>
              <a:ext cx="766805" cy="748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51EBC7E0-DE8D-3647-9089-DF11732A6A26}"/>
                </a:ext>
              </a:extLst>
            </p:cNvPr>
            <p:cNvCxnSpPr>
              <a:cxnSpLocks/>
              <a:endCxn id="32" idx="2"/>
            </p:cNvCxnSpPr>
            <p:nvPr/>
          </p:nvCxnSpPr>
          <p:spPr>
            <a:xfrm flipV="1">
              <a:off x="7882915" y="362861"/>
              <a:ext cx="666568" cy="879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0249067-6D26-DA4C-BB73-A6F114DE32AA}"/>
                </a:ext>
              </a:extLst>
            </p:cNvPr>
            <p:cNvCxnSpPr>
              <a:cxnSpLocks/>
              <a:stCxn id="32" idx="6"/>
            </p:cNvCxnSpPr>
            <p:nvPr/>
          </p:nvCxnSpPr>
          <p:spPr>
            <a:xfrm flipV="1">
              <a:off x="9316288" y="352577"/>
              <a:ext cx="161679" cy="10284"/>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824C5C6-EA87-8E4C-B393-76570D486A1F}"/>
                </a:ext>
              </a:extLst>
            </p:cNvPr>
            <p:cNvSpPr/>
            <p:nvPr/>
          </p:nvSpPr>
          <p:spPr>
            <a:xfrm>
              <a:off x="9453506" y="-11575"/>
              <a:ext cx="782819" cy="728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BD3C933E-0EEA-2649-9EED-68B74611BBE1}"/>
              </a:ext>
            </a:extLst>
          </p:cNvPr>
          <p:cNvGrpSpPr/>
          <p:nvPr/>
        </p:nvGrpSpPr>
        <p:grpSpPr>
          <a:xfrm>
            <a:off x="365415" y="123568"/>
            <a:ext cx="3530097" cy="3605797"/>
            <a:chOff x="6706228" y="-11575"/>
            <a:chExt cx="3530097" cy="3605797"/>
          </a:xfrm>
        </p:grpSpPr>
        <p:sp>
          <p:nvSpPr>
            <p:cNvPr id="37" name="Oval 36">
              <a:extLst>
                <a:ext uri="{FF2B5EF4-FFF2-40B4-BE49-F238E27FC236}">
                  <a16:creationId xmlns:a16="http://schemas.microsoft.com/office/drawing/2014/main" id="{5D494792-0F4B-CA4B-B534-572726FEEF22}"/>
                </a:ext>
              </a:extLst>
            </p:cNvPr>
            <p:cNvSpPr/>
            <p:nvPr/>
          </p:nvSpPr>
          <p:spPr>
            <a:xfrm>
              <a:off x="7461506" y="708427"/>
              <a:ext cx="1471379" cy="11666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1FDB1F8B-B3BE-DE40-81E2-C6AD506F7F2A}"/>
                </a:ext>
              </a:extLst>
            </p:cNvPr>
            <p:cNvSpPr/>
            <p:nvPr/>
          </p:nvSpPr>
          <p:spPr>
            <a:xfrm>
              <a:off x="7516631" y="2189738"/>
              <a:ext cx="1680197" cy="1404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c 38">
              <a:extLst>
                <a:ext uri="{FF2B5EF4-FFF2-40B4-BE49-F238E27FC236}">
                  <a16:creationId xmlns:a16="http://schemas.microsoft.com/office/drawing/2014/main" id="{A946C0B7-A580-6C40-A9D5-9E74D7234C2B}"/>
                </a:ext>
              </a:extLst>
            </p:cNvPr>
            <p:cNvSpPr/>
            <p:nvPr/>
          </p:nvSpPr>
          <p:spPr>
            <a:xfrm>
              <a:off x="7372137" y="1221521"/>
              <a:ext cx="2430162" cy="1786242"/>
            </a:xfrm>
            <a:prstGeom prst="arc">
              <a:avLst>
                <a:gd name="adj1" fmla="val 16200000"/>
                <a:gd name="adj2" fmla="val 49932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a:extLst>
                <a:ext uri="{FF2B5EF4-FFF2-40B4-BE49-F238E27FC236}">
                  <a16:creationId xmlns:a16="http://schemas.microsoft.com/office/drawing/2014/main" id="{5A787EC5-70F8-304C-9F40-386D0A6DA384}"/>
                </a:ext>
              </a:extLst>
            </p:cNvPr>
            <p:cNvSpPr/>
            <p:nvPr/>
          </p:nvSpPr>
          <p:spPr>
            <a:xfrm rot="10800000">
              <a:off x="6706228" y="1357559"/>
              <a:ext cx="2430162" cy="1650204"/>
            </a:xfrm>
            <a:prstGeom prst="arc">
              <a:avLst>
                <a:gd name="adj1" fmla="val 17270823"/>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Oval 46">
              <a:extLst>
                <a:ext uri="{FF2B5EF4-FFF2-40B4-BE49-F238E27FC236}">
                  <a16:creationId xmlns:a16="http://schemas.microsoft.com/office/drawing/2014/main" id="{2227F6B1-E9B2-5548-922D-C5BB4A00C3D0}"/>
                </a:ext>
              </a:extLst>
            </p:cNvPr>
            <p:cNvSpPr/>
            <p:nvPr/>
          </p:nvSpPr>
          <p:spPr>
            <a:xfrm>
              <a:off x="8549483" y="-11575"/>
              <a:ext cx="766805" cy="748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a:extLst>
                <a:ext uri="{FF2B5EF4-FFF2-40B4-BE49-F238E27FC236}">
                  <a16:creationId xmlns:a16="http://schemas.microsoft.com/office/drawing/2014/main" id="{26CE3B21-7E74-E644-BD73-1265968F828F}"/>
                </a:ext>
              </a:extLst>
            </p:cNvPr>
            <p:cNvCxnSpPr>
              <a:cxnSpLocks/>
              <a:endCxn id="47" idx="2"/>
            </p:cNvCxnSpPr>
            <p:nvPr/>
          </p:nvCxnSpPr>
          <p:spPr>
            <a:xfrm flipV="1">
              <a:off x="7882915" y="362861"/>
              <a:ext cx="666568" cy="879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0EFC504-4C0B-2949-A176-262F3E67CA80}"/>
                </a:ext>
              </a:extLst>
            </p:cNvPr>
            <p:cNvCxnSpPr>
              <a:cxnSpLocks/>
              <a:stCxn id="47" idx="6"/>
            </p:cNvCxnSpPr>
            <p:nvPr/>
          </p:nvCxnSpPr>
          <p:spPr>
            <a:xfrm flipV="1">
              <a:off x="9316288" y="352577"/>
              <a:ext cx="161679" cy="10284"/>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030E9FD3-43A9-0E47-8D72-F7EC1AA1984A}"/>
                </a:ext>
              </a:extLst>
            </p:cNvPr>
            <p:cNvSpPr/>
            <p:nvPr/>
          </p:nvSpPr>
          <p:spPr>
            <a:xfrm>
              <a:off x="9453506" y="-11575"/>
              <a:ext cx="782819" cy="728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a:extLst>
              <a:ext uri="{FF2B5EF4-FFF2-40B4-BE49-F238E27FC236}">
                <a16:creationId xmlns:a16="http://schemas.microsoft.com/office/drawing/2014/main" id="{24AF5290-59F3-E542-B9A0-503663B59004}"/>
              </a:ext>
            </a:extLst>
          </p:cNvPr>
          <p:cNvGrpSpPr/>
          <p:nvPr/>
        </p:nvGrpSpPr>
        <p:grpSpPr>
          <a:xfrm>
            <a:off x="4167291" y="3297133"/>
            <a:ext cx="2924266" cy="3125491"/>
            <a:chOff x="6706228" y="-11575"/>
            <a:chExt cx="3530097" cy="3605797"/>
          </a:xfrm>
        </p:grpSpPr>
        <p:sp>
          <p:nvSpPr>
            <p:cNvPr id="55" name="Oval 54">
              <a:extLst>
                <a:ext uri="{FF2B5EF4-FFF2-40B4-BE49-F238E27FC236}">
                  <a16:creationId xmlns:a16="http://schemas.microsoft.com/office/drawing/2014/main" id="{68E8644A-369C-8141-94A3-D419ABECFFD2}"/>
                </a:ext>
              </a:extLst>
            </p:cNvPr>
            <p:cNvSpPr/>
            <p:nvPr/>
          </p:nvSpPr>
          <p:spPr>
            <a:xfrm>
              <a:off x="7461506" y="708427"/>
              <a:ext cx="1471379" cy="11666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71C89A30-18E2-5342-8467-298BF4C1A031}"/>
                </a:ext>
              </a:extLst>
            </p:cNvPr>
            <p:cNvSpPr/>
            <p:nvPr/>
          </p:nvSpPr>
          <p:spPr>
            <a:xfrm>
              <a:off x="7516631" y="2189738"/>
              <a:ext cx="1680197" cy="1404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Arc 57">
              <a:extLst>
                <a:ext uri="{FF2B5EF4-FFF2-40B4-BE49-F238E27FC236}">
                  <a16:creationId xmlns:a16="http://schemas.microsoft.com/office/drawing/2014/main" id="{DBDF13BE-FCC0-A746-A344-27C8C23CF158}"/>
                </a:ext>
              </a:extLst>
            </p:cNvPr>
            <p:cNvSpPr/>
            <p:nvPr/>
          </p:nvSpPr>
          <p:spPr>
            <a:xfrm>
              <a:off x="7372137" y="1221521"/>
              <a:ext cx="2430162" cy="1786242"/>
            </a:xfrm>
            <a:prstGeom prst="arc">
              <a:avLst>
                <a:gd name="adj1" fmla="val 16200000"/>
                <a:gd name="adj2" fmla="val 49932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a:extLst>
                <a:ext uri="{FF2B5EF4-FFF2-40B4-BE49-F238E27FC236}">
                  <a16:creationId xmlns:a16="http://schemas.microsoft.com/office/drawing/2014/main" id="{6AE03CE7-B70F-5349-A009-3F11D64117ED}"/>
                </a:ext>
              </a:extLst>
            </p:cNvPr>
            <p:cNvSpPr/>
            <p:nvPr/>
          </p:nvSpPr>
          <p:spPr>
            <a:xfrm rot="10800000">
              <a:off x="6706228" y="1357559"/>
              <a:ext cx="2430162" cy="1650204"/>
            </a:xfrm>
            <a:prstGeom prst="arc">
              <a:avLst>
                <a:gd name="adj1" fmla="val 17270823"/>
                <a:gd name="adj2" fmla="val 53510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Oval 59">
              <a:extLst>
                <a:ext uri="{FF2B5EF4-FFF2-40B4-BE49-F238E27FC236}">
                  <a16:creationId xmlns:a16="http://schemas.microsoft.com/office/drawing/2014/main" id="{99810368-D970-A04B-9093-7D5530596110}"/>
                </a:ext>
              </a:extLst>
            </p:cNvPr>
            <p:cNvSpPr/>
            <p:nvPr/>
          </p:nvSpPr>
          <p:spPr>
            <a:xfrm>
              <a:off x="8549483" y="-11575"/>
              <a:ext cx="766805" cy="748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1" name="Straight Connector 60">
              <a:extLst>
                <a:ext uri="{FF2B5EF4-FFF2-40B4-BE49-F238E27FC236}">
                  <a16:creationId xmlns:a16="http://schemas.microsoft.com/office/drawing/2014/main" id="{F7D2B3F0-67D3-1248-881A-0E601F319166}"/>
                </a:ext>
              </a:extLst>
            </p:cNvPr>
            <p:cNvCxnSpPr>
              <a:cxnSpLocks/>
              <a:endCxn id="60" idx="2"/>
            </p:cNvCxnSpPr>
            <p:nvPr/>
          </p:nvCxnSpPr>
          <p:spPr>
            <a:xfrm flipV="1">
              <a:off x="7882915" y="362861"/>
              <a:ext cx="666568" cy="879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2B44C3A-67B4-E24A-B347-DBD5AF77B800}"/>
                </a:ext>
              </a:extLst>
            </p:cNvPr>
            <p:cNvCxnSpPr>
              <a:cxnSpLocks/>
              <a:stCxn id="60" idx="6"/>
            </p:cNvCxnSpPr>
            <p:nvPr/>
          </p:nvCxnSpPr>
          <p:spPr>
            <a:xfrm flipV="1">
              <a:off x="9316288" y="352577"/>
              <a:ext cx="161679" cy="10284"/>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4AEDF44E-496B-7141-AE00-C1355A422FD0}"/>
                </a:ext>
              </a:extLst>
            </p:cNvPr>
            <p:cNvSpPr/>
            <p:nvPr/>
          </p:nvSpPr>
          <p:spPr>
            <a:xfrm>
              <a:off x="9453506" y="-11575"/>
              <a:ext cx="782819" cy="728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1" name="Straight Arrow Connector 40">
            <a:extLst>
              <a:ext uri="{FF2B5EF4-FFF2-40B4-BE49-F238E27FC236}">
                <a16:creationId xmlns:a16="http://schemas.microsoft.com/office/drawing/2014/main" id="{9F7B40FB-2552-5B48-95FE-93991913ED52}"/>
              </a:ext>
            </a:extLst>
          </p:cNvPr>
          <p:cNvCxnSpPr>
            <a:cxnSpLocks/>
          </p:cNvCxnSpPr>
          <p:nvPr/>
        </p:nvCxnSpPr>
        <p:spPr>
          <a:xfrm flipH="1" flipV="1">
            <a:off x="2719940" y="3599252"/>
            <a:ext cx="860182" cy="5929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782AE71-3483-E84F-A3A3-89D970556398}"/>
              </a:ext>
            </a:extLst>
          </p:cNvPr>
          <p:cNvSpPr txBox="1"/>
          <p:nvPr/>
        </p:nvSpPr>
        <p:spPr>
          <a:xfrm>
            <a:off x="2576592" y="3713047"/>
            <a:ext cx="1757251"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pull</a:t>
            </a:r>
          </a:p>
        </p:txBody>
      </p:sp>
      <p:sp>
        <p:nvSpPr>
          <p:cNvPr id="43" name="TextBox 42">
            <a:extLst>
              <a:ext uri="{FF2B5EF4-FFF2-40B4-BE49-F238E27FC236}">
                <a16:creationId xmlns:a16="http://schemas.microsoft.com/office/drawing/2014/main" id="{627AF60A-97DC-8A47-BBF2-2919DEEABE7E}"/>
              </a:ext>
            </a:extLst>
          </p:cNvPr>
          <p:cNvSpPr txBox="1"/>
          <p:nvPr/>
        </p:nvSpPr>
        <p:spPr>
          <a:xfrm>
            <a:off x="7447902" y="2730841"/>
            <a:ext cx="1757251"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push</a:t>
            </a:r>
          </a:p>
        </p:txBody>
      </p:sp>
      <p:sp>
        <p:nvSpPr>
          <p:cNvPr id="44" name="TextBox 43">
            <a:extLst>
              <a:ext uri="{FF2B5EF4-FFF2-40B4-BE49-F238E27FC236}">
                <a16:creationId xmlns:a16="http://schemas.microsoft.com/office/drawing/2014/main" id="{9E67E57E-9A6F-0949-A5B4-BB2C700B00CE}"/>
              </a:ext>
            </a:extLst>
          </p:cNvPr>
          <p:cNvSpPr txBox="1"/>
          <p:nvPr/>
        </p:nvSpPr>
        <p:spPr>
          <a:xfrm>
            <a:off x="8215745" y="3477410"/>
            <a:ext cx="1757251"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git pull</a:t>
            </a:r>
          </a:p>
        </p:txBody>
      </p:sp>
      <p:cxnSp>
        <p:nvCxnSpPr>
          <p:cNvPr id="45" name="Straight Arrow Connector 44">
            <a:extLst>
              <a:ext uri="{FF2B5EF4-FFF2-40B4-BE49-F238E27FC236}">
                <a16:creationId xmlns:a16="http://schemas.microsoft.com/office/drawing/2014/main" id="{FA384C18-D4B1-9446-BDE2-6429AB2CF59D}"/>
              </a:ext>
            </a:extLst>
          </p:cNvPr>
          <p:cNvCxnSpPr>
            <a:cxnSpLocks/>
          </p:cNvCxnSpPr>
          <p:nvPr/>
        </p:nvCxnSpPr>
        <p:spPr>
          <a:xfrm flipH="1">
            <a:off x="7826572" y="2816826"/>
            <a:ext cx="536724" cy="5779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9A617E1-FC58-EB42-9992-46E9BB95DF5D}"/>
              </a:ext>
            </a:extLst>
          </p:cNvPr>
          <p:cNvCxnSpPr>
            <a:cxnSpLocks/>
          </p:cNvCxnSpPr>
          <p:nvPr/>
        </p:nvCxnSpPr>
        <p:spPr>
          <a:xfrm flipV="1">
            <a:off x="7942690" y="3156616"/>
            <a:ext cx="853031" cy="9468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7FA2539-E802-604F-9580-E78F0BEC2777}"/>
              </a:ext>
            </a:extLst>
          </p:cNvPr>
          <p:cNvSpPr txBox="1"/>
          <p:nvPr/>
        </p:nvSpPr>
        <p:spPr>
          <a:xfrm>
            <a:off x="8215745" y="80907"/>
            <a:ext cx="4473146" cy="369332"/>
          </a:xfrm>
          <a:prstGeom prst="rect">
            <a:avLst/>
          </a:prstGeom>
          <a:noFill/>
        </p:spPr>
        <p:txBody>
          <a:bodyPr wrap="square" rtlCol="0">
            <a:spAutoFit/>
          </a:bodyPr>
          <a:lstStyle/>
          <a:p>
            <a:r>
              <a:rPr lang="en-US" dirty="0"/>
              <a:t>Collaborator 2</a:t>
            </a:r>
          </a:p>
        </p:txBody>
      </p:sp>
    </p:spTree>
    <p:extLst>
      <p:ext uri="{BB962C8B-B14F-4D97-AF65-F5344CB8AC3E}">
        <p14:creationId xmlns:p14="http://schemas.microsoft.com/office/powerpoint/2010/main" val="1599897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AFD2-9894-9A4E-B4A0-583B06FDFBE6}"/>
              </a:ext>
            </a:extLst>
          </p:cNvPr>
          <p:cNvSpPr>
            <a:spLocks noGrp="1"/>
          </p:cNvSpPr>
          <p:nvPr>
            <p:ph type="title"/>
          </p:nvPr>
        </p:nvSpPr>
        <p:spPr>
          <a:xfrm>
            <a:off x="565237" y="352599"/>
            <a:ext cx="11061526" cy="1325563"/>
          </a:xfrm>
        </p:spPr>
        <p:txBody>
          <a:bodyPr/>
          <a:lstStyle/>
          <a:p>
            <a:r>
              <a:rPr lang="en-US" dirty="0"/>
              <a:t>Open Science?  Here is the traditional workflow</a:t>
            </a:r>
          </a:p>
        </p:txBody>
      </p:sp>
      <p:sp>
        <p:nvSpPr>
          <p:cNvPr id="3" name="Content Placeholder 2">
            <a:extLst>
              <a:ext uri="{FF2B5EF4-FFF2-40B4-BE49-F238E27FC236}">
                <a16:creationId xmlns:a16="http://schemas.microsoft.com/office/drawing/2014/main" id="{7474332D-748B-8F44-B291-CE20474C662B}"/>
              </a:ext>
            </a:extLst>
          </p:cNvPr>
          <p:cNvSpPr>
            <a:spLocks noGrp="1"/>
          </p:cNvSpPr>
          <p:nvPr>
            <p:ph idx="1"/>
          </p:nvPr>
        </p:nvSpPr>
        <p:spPr/>
        <p:txBody>
          <a:bodyPr>
            <a:normAutofit fontScale="77500" lnSpcReduction="20000"/>
          </a:bodyPr>
          <a:lstStyle/>
          <a:p>
            <a:r>
              <a:rPr lang="en-US" dirty="0"/>
              <a:t>A scientist collects some data and stores it on a machine that is occasionally backed up</a:t>
            </a:r>
          </a:p>
          <a:p>
            <a:r>
              <a:rPr lang="en-US" dirty="0"/>
              <a:t>She then writes or modifies a few small programs (which also reside on her machine) to analyze that data.</a:t>
            </a:r>
          </a:p>
          <a:p>
            <a:r>
              <a:rPr lang="en-US" dirty="0"/>
              <a:t>Once she has some results, she writes them up and submits her paper. She might include her data – a growing number of journals require this – but she probably doesn’t include her code.</a:t>
            </a:r>
          </a:p>
          <a:p>
            <a:r>
              <a:rPr lang="en-US" dirty="0"/>
              <a:t>Time passes.</a:t>
            </a:r>
          </a:p>
          <a:p>
            <a:r>
              <a:rPr lang="en-US" dirty="0"/>
              <a:t>The journal sends her reviews written anonymously by a handful of other people in her field. She revises her paper to satisfy them, during which time she might also modify the scripts she wrote earlier, and resubmits.</a:t>
            </a:r>
          </a:p>
          <a:p>
            <a:r>
              <a:rPr lang="en-US" dirty="0"/>
              <a:t>More time passes.</a:t>
            </a:r>
          </a:p>
          <a:p>
            <a:r>
              <a:rPr lang="en-US" dirty="0"/>
              <a:t>The paper is eventually published. It might include a link to an online copy of her data, but the paper itself will be behind a paywall: only people who have personal or institutional access will be able to read it.</a:t>
            </a:r>
          </a:p>
          <a:p>
            <a:endParaRPr lang="en-US" dirty="0"/>
          </a:p>
        </p:txBody>
      </p:sp>
    </p:spTree>
    <p:extLst>
      <p:ext uri="{BB962C8B-B14F-4D97-AF65-F5344CB8AC3E}">
        <p14:creationId xmlns:p14="http://schemas.microsoft.com/office/powerpoint/2010/main" val="811254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9788-3EFC-F84D-B13E-AE5792D8A1C4}"/>
              </a:ext>
            </a:extLst>
          </p:cNvPr>
          <p:cNvSpPr>
            <a:spLocks noGrp="1"/>
          </p:cNvSpPr>
          <p:nvPr>
            <p:ph type="title"/>
          </p:nvPr>
        </p:nvSpPr>
        <p:spPr/>
        <p:txBody>
          <a:bodyPr/>
          <a:lstStyle/>
          <a:p>
            <a:r>
              <a:rPr lang="en-US" dirty="0"/>
              <a:t>Open Science – New Process</a:t>
            </a:r>
          </a:p>
        </p:txBody>
      </p:sp>
      <p:sp>
        <p:nvSpPr>
          <p:cNvPr id="3" name="Content Placeholder 2">
            <a:extLst>
              <a:ext uri="{FF2B5EF4-FFF2-40B4-BE49-F238E27FC236}">
                <a16:creationId xmlns:a16="http://schemas.microsoft.com/office/drawing/2014/main" id="{0CCE77DE-B3A7-5D48-86FA-93B58BEAB625}"/>
              </a:ext>
            </a:extLst>
          </p:cNvPr>
          <p:cNvSpPr>
            <a:spLocks noGrp="1"/>
          </p:cNvSpPr>
          <p:nvPr>
            <p:ph idx="1"/>
          </p:nvPr>
        </p:nvSpPr>
        <p:spPr/>
        <p:txBody>
          <a:bodyPr>
            <a:normAutofit fontScale="85000" lnSpcReduction="20000"/>
          </a:bodyPr>
          <a:lstStyle/>
          <a:p>
            <a:r>
              <a:rPr lang="en-US" dirty="0"/>
              <a:t>The data that the scientist collects is stored in an open access repository like </a:t>
            </a:r>
            <a:r>
              <a:rPr lang="en-US" dirty="0">
                <a:hlinkClick r:id="rId2"/>
              </a:rPr>
              <a:t>figshare</a:t>
            </a:r>
            <a:r>
              <a:rPr lang="en-US" dirty="0"/>
              <a:t> or </a:t>
            </a:r>
            <a:r>
              <a:rPr lang="en-US" dirty="0">
                <a:hlinkClick r:id="rId3"/>
              </a:rPr>
              <a:t>Zenodo</a:t>
            </a:r>
            <a:r>
              <a:rPr lang="en-US" dirty="0"/>
              <a:t>, possibly as soon as it’s collected, and given its own </a:t>
            </a:r>
            <a:r>
              <a:rPr lang="en-US" dirty="0">
                <a:hlinkClick r:id="rId4"/>
              </a:rPr>
              <a:t>Digital Object Identifier</a:t>
            </a:r>
            <a:r>
              <a:rPr lang="en-US" dirty="0"/>
              <a:t> (DOI). Or the data was already published and is stored in </a:t>
            </a:r>
            <a:r>
              <a:rPr lang="en-US" dirty="0">
                <a:hlinkClick r:id="rId5"/>
              </a:rPr>
              <a:t>Dryad</a:t>
            </a:r>
            <a:r>
              <a:rPr lang="en-US" dirty="0"/>
              <a:t>.</a:t>
            </a:r>
          </a:p>
          <a:p>
            <a:r>
              <a:rPr lang="en-US" dirty="0"/>
              <a:t>The scientist creates a new repository on GitHub to hold her work.</a:t>
            </a:r>
          </a:p>
          <a:p>
            <a:r>
              <a:rPr lang="en-US" dirty="0"/>
              <a:t>As she does her analysis, she pushes changes to her scripts (and possibly some output files) to that repository. She also uses the repository for her paper; that repository is then the hub for collaboration with her colleagues.</a:t>
            </a:r>
          </a:p>
          <a:p>
            <a:r>
              <a:rPr lang="en-US" dirty="0"/>
              <a:t>When she’s happy with the state of her paper, she posts a version to </a:t>
            </a:r>
            <a:r>
              <a:rPr lang="en-US" dirty="0">
                <a:hlinkClick r:id="rId6"/>
              </a:rPr>
              <a:t>arXiv</a:t>
            </a:r>
            <a:r>
              <a:rPr lang="en-US" dirty="0"/>
              <a:t> or some other preprint server to invite feedback from peers.</a:t>
            </a:r>
          </a:p>
          <a:p>
            <a:r>
              <a:rPr lang="en-US" dirty="0"/>
              <a:t>Based on that feedback, she may post several revisions before finally submitting her paper to a journal.</a:t>
            </a:r>
          </a:p>
          <a:p>
            <a:r>
              <a:rPr lang="en-US" dirty="0"/>
              <a:t>The published paper includes links to her preprint and to her code and data repositories, which makes it much easier for other scientists to use her work as starting point for their own research.</a:t>
            </a:r>
          </a:p>
          <a:p>
            <a:pPr marL="0" indent="0">
              <a:buNone/>
            </a:pPr>
            <a:endParaRPr lang="en-US" dirty="0"/>
          </a:p>
        </p:txBody>
      </p:sp>
    </p:spTree>
    <p:extLst>
      <p:ext uri="{BB962C8B-B14F-4D97-AF65-F5344CB8AC3E}">
        <p14:creationId xmlns:p14="http://schemas.microsoft.com/office/powerpoint/2010/main" val="1364048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ACC2-D12B-9A4C-B0F6-3EEC41848FFF}"/>
              </a:ext>
            </a:extLst>
          </p:cNvPr>
          <p:cNvSpPr>
            <a:spLocks noGrp="1"/>
          </p:cNvSpPr>
          <p:nvPr>
            <p:ph type="title"/>
          </p:nvPr>
        </p:nvSpPr>
        <p:spPr/>
        <p:txBody>
          <a:bodyPr/>
          <a:lstStyle/>
          <a:p>
            <a:r>
              <a:rPr lang="en-US" dirty="0"/>
              <a:t>Open Science – Benefits</a:t>
            </a:r>
          </a:p>
        </p:txBody>
      </p:sp>
      <p:sp>
        <p:nvSpPr>
          <p:cNvPr id="3" name="Content Placeholder 2">
            <a:extLst>
              <a:ext uri="{FF2B5EF4-FFF2-40B4-BE49-F238E27FC236}">
                <a16:creationId xmlns:a16="http://schemas.microsoft.com/office/drawing/2014/main" id="{A6D1E1A5-8227-F74A-BC26-6F6F9D639025}"/>
              </a:ext>
            </a:extLst>
          </p:cNvPr>
          <p:cNvSpPr>
            <a:spLocks noGrp="1"/>
          </p:cNvSpPr>
          <p:nvPr>
            <p:ph idx="1"/>
          </p:nvPr>
        </p:nvSpPr>
        <p:spPr/>
        <p:txBody>
          <a:bodyPr/>
          <a:lstStyle/>
          <a:p>
            <a:r>
              <a:rPr lang="en-US" dirty="0"/>
              <a:t>Increased visibility of code and work</a:t>
            </a:r>
          </a:p>
          <a:p>
            <a:r>
              <a:rPr lang="en-US" dirty="0"/>
              <a:t> Ensures that your work is fully reproducible – have a colleague try to reproduce your work with your data and scripts</a:t>
            </a:r>
          </a:p>
          <a:p>
            <a:r>
              <a:rPr lang="en-US" dirty="0"/>
              <a:t>Can turn your code itself into a citable object</a:t>
            </a:r>
          </a:p>
          <a:p>
            <a:endParaRPr lang="en-US" dirty="0"/>
          </a:p>
          <a:p>
            <a:endParaRPr lang="en-US" dirty="0"/>
          </a:p>
          <a:p>
            <a:r>
              <a:rPr lang="en-US" dirty="0"/>
              <a:t>Git Large File Storage – can track large files</a:t>
            </a:r>
          </a:p>
          <a:p>
            <a:r>
              <a:rPr lang="en-US" dirty="0"/>
              <a:t>Licensing  - use common licenses  - there are a gazillion of them. A few are widely used</a:t>
            </a:r>
          </a:p>
        </p:txBody>
      </p:sp>
    </p:spTree>
    <p:extLst>
      <p:ext uri="{BB962C8B-B14F-4D97-AF65-F5344CB8AC3E}">
        <p14:creationId xmlns:p14="http://schemas.microsoft.com/office/powerpoint/2010/main" val="10872441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F8FCF-F195-8F4F-AEF0-415B2D514109}"/>
              </a:ext>
            </a:extLst>
          </p:cNvPr>
          <p:cNvSpPr>
            <a:spLocks noGrp="1"/>
          </p:cNvSpPr>
          <p:nvPr>
            <p:ph type="title"/>
          </p:nvPr>
        </p:nvSpPr>
        <p:spPr>
          <a:xfrm>
            <a:off x="143256" y="-329819"/>
            <a:ext cx="10515600" cy="1325563"/>
          </a:xfrm>
        </p:spPr>
        <p:txBody>
          <a:bodyPr/>
          <a:lstStyle/>
          <a:p>
            <a:r>
              <a:rPr lang="en-US" dirty="0"/>
              <a:t>Include a </a:t>
            </a:r>
            <a:r>
              <a:rPr lang="en-US" dirty="0" err="1"/>
              <a:t>CITATION.txt</a:t>
            </a:r>
            <a:r>
              <a:rPr lang="en-US" dirty="0"/>
              <a:t> file </a:t>
            </a:r>
          </a:p>
        </p:txBody>
      </p:sp>
      <p:pic>
        <p:nvPicPr>
          <p:cNvPr id="7" name="Picture 6" descr="Graphical user interface, text, application, email&#10;&#10;Description automatically generated">
            <a:extLst>
              <a:ext uri="{FF2B5EF4-FFF2-40B4-BE49-F238E27FC236}">
                <a16:creationId xmlns:a16="http://schemas.microsoft.com/office/drawing/2014/main" id="{6FABF9AD-AC93-974C-8304-3024713074C7}"/>
              </a:ext>
            </a:extLst>
          </p:cNvPr>
          <p:cNvPicPr>
            <a:picLocks noChangeAspect="1"/>
          </p:cNvPicPr>
          <p:nvPr/>
        </p:nvPicPr>
        <p:blipFill>
          <a:blip r:embed="rId2"/>
          <a:stretch>
            <a:fillRect/>
          </a:stretch>
        </p:blipFill>
        <p:spPr>
          <a:xfrm>
            <a:off x="0" y="995744"/>
            <a:ext cx="12192000" cy="5438692"/>
          </a:xfrm>
          <a:prstGeom prst="rect">
            <a:avLst/>
          </a:prstGeom>
        </p:spPr>
      </p:pic>
    </p:spTree>
    <p:extLst>
      <p:ext uri="{BB962C8B-B14F-4D97-AF65-F5344CB8AC3E}">
        <p14:creationId xmlns:p14="http://schemas.microsoft.com/office/powerpoint/2010/main" val="3129775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9B39-5F1C-DD48-9C17-054EC570E622}"/>
              </a:ext>
            </a:extLst>
          </p:cNvPr>
          <p:cNvSpPr>
            <a:spLocks noGrp="1"/>
          </p:cNvSpPr>
          <p:nvPr>
            <p:ph type="title"/>
          </p:nvPr>
        </p:nvSpPr>
        <p:spPr/>
        <p:txBody>
          <a:bodyPr/>
          <a:lstStyle/>
          <a:p>
            <a:r>
              <a:rPr lang="en-US" dirty="0"/>
              <a:t>In this Class</a:t>
            </a:r>
          </a:p>
        </p:txBody>
      </p:sp>
      <p:sp>
        <p:nvSpPr>
          <p:cNvPr id="3" name="Content Placeholder 2">
            <a:extLst>
              <a:ext uri="{FF2B5EF4-FFF2-40B4-BE49-F238E27FC236}">
                <a16:creationId xmlns:a16="http://schemas.microsoft.com/office/drawing/2014/main" id="{2DF3FAE5-0BCD-5A49-BE4A-BEE99E917D16}"/>
              </a:ext>
            </a:extLst>
          </p:cNvPr>
          <p:cNvSpPr>
            <a:spLocks noGrp="1"/>
          </p:cNvSpPr>
          <p:nvPr>
            <p:ph idx="1"/>
          </p:nvPr>
        </p:nvSpPr>
        <p:spPr/>
        <p:txBody>
          <a:bodyPr/>
          <a:lstStyle/>
          <a:p>
            <a:r>
              <a:rPr lang="en-US" dirty="0"/>
              <a:t>Create a repository for your homework</a:t>
            </a:r>
          </a:p>
          <a:p>
            <a:r>
              <a:rPr lang="en-US" dirty="0"/>
              <a:t>Homework 2 is the code you will use to push your changes up to your repository. </a:t>
            </a:r>
          </a:p>
          <a:p>
            <a:r>
              <a:rPr lang="en-US" dirty="0"/>
              <a:t>You will turn in your homework from here on out by sending me a link to your repository.</a:t>
            </a:r>
          </a:p>
        </p:txBody>
      </p:sp>
    </p:spTree>
    <p:extLst>
      <p:ext uri="{BB962C8B-B14F-4D97-AF65-F5344CB8AC3E}">
        <p14:creationId xmlns:p14="http://schemas.microsoft.com/office/powerpoint/2010/main" val="2338572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6A112-782C-5546-AD87-E4CF67338D91}"/>
              </a:ext>
            </a:extLst>
          </p:cNvPr>
          <p:cNvSpPr>
            <a:spLocks noGrp="1"/>
          </p:cNvSpPr>
          <p:nvPr>
            <p:ph type="title"/>
          </p:nvPr>
        </p:nvSpPr>
        <p:spPr/>
        <p:txBody>
          <a:bodyPr/>
          <a:lstStyle/>
          <a:p>
            <a:r>
              <a:rPr lang="en-US" dirty="0"/>
              <a:t>For Tuesday – Install </a:t>
            </a:r>
            <a:r>
              <a:rPr lang="en-US" dirty="0" err="1"/>
              <a:t>Jupyter</a:t>
            </a:r>
            <a:r>
              <a:rPr lang="en-US" dirty="0"/>
              <a:t> Notebooks</a:t>
            </a:r>
          </a:p>
        </p:txBody>
      </p:sp>
      <p:sp>
        <p:nvSpPr>
          <p:cNvPr id="3" name="Content Placeholder 2">
            <a:extLst>
              <a:ext uri="{FF2B5EF4-FFF2-40B4-BE49-F238E27FC236}">
                <a16:creationId xmlns:a16="http://schemas.microsoft.com/office/drawing/2014/main" id="{0D95DA1F-FBA3-B742-B1ED-6A672D3D53E9}"/>
              </a:ext>
            </a:extLst>
          </p:cNvPr>
          <p:cNvSpPr>
            <a:spLocks noGrp="1"/>
          </p:cNvSpPr>
          <p:nvPr>
            <p:ph idx="1"/>
          </p:nvPr>
        </p:nvSpPr>
        <p:spPr/>
        <p:txBody>
          <a:bodyPr/>
          <a:lstStyle/>
          <a:p>
            <a:r>
              <a:rPr lang="en-US" dirty="0"/>
              <a:t>Here is an overview of notebooks – read the install part</a:t>
            </a:r>
          </a:p>
          <a:p>
            <a:pPr lvl="1"/>
            <a:r>
              <a:rPr lang="en-US" dirty="0"/>
              <a:t>https://</a:t>
            </a:r>
            <a:r>
              <a:rPr lang="en-US" dirty="0" err="1"/>
              <a:t>programminghistorian.org</a:t>
            </a:r>
            <a:r>
              <a:rPr lang="en-US" dirty="0"/>
              <a:t>/</a:t>
            </a:r>
            <a:r>
              <a:rPr lang="en-US" dirty="0" err="1"/>
              <a:t>en</a:t>
            </a:r>
            <a:r>
              <a:rPr lang="en-US" dirty="0"/>
              <a:t>/lessons/</a:t>
            </a:r>
            <a:r>
              <a:rPr lang="en-US" dirty="0" err="1"/>
              <a:t>jupyter</a:t>
            </a:r>
            <a:r>
              <a:rPr lang="en-US" dirty="0"/>
              <a:t>-notebooks </a:t>
            </a:r>
          </a:p>
          <a:p>
            <a:r>
              <a:rPr lang="en-US" dirty="0"/>
              <a:t>Easiest way is through Anaconda install</a:t>
            </a:r>
          </a:p>
          <a:p>
            <a:pPr lvl="1"/>
            <a:r>
              <a:rPr lang="en-US" dirty="0">
                <a:hlinkClick r:id="rId3"/>
              </a:rPr>
              <a:t>https://www.anaconda.com/products/individual</a:t>
            </a:r>
            <a:endParaRPr lang="en-US" dirty="0"/>
          </a:p>
          <a:p>
            <a:r>
              <a:rPr lang="en-US" dirty="0"/>
              <a:t>Mac if you want to be hardcore and do it through the terminal</a:t>
            </a:r>
          </a:p>
          <a:p>
            <a:pPr lvl="1"/>
            <a:r>
              <a:rPr lang="en-US" dirty="0">
                <a:latin typeface="Courier New" panose="02070309020205020404" pitchFamily="49" charset="0"/>
                <a:cs typeface="Courier New" panose="02070309020205020404" pitchFamily="49" charset="0"/>
              </a:rPr>
              <a:t>$pip3 install </a:t>
            </a:r>
            <a:r>
              <a:rPr lang="en-US" dirty="0" err="1">
                <a:latin typeface="Courier New" panose="02070309020205020404" pitchFamily="49" charset="0"/>
                <a:cs typeface="Courier New" panose="02070309020205020404" pitchFamily="49" charset="0"/>
              </a:rPr>
              <a:t>jupyter</a:t>
            </a: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To run it</a:t>
            </a:r>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jupyter</a:t>
            </a:r>
            <a:r>
              <a:rPr lang="en-US" dirty="0">
                <a:latin typeface="Courier New" panose="02070309020205020404" pitchFamily="49" charset="0"/>
                <a:cs typeface="Courier New" panose="02070309020205020404" pitchFamily="49" charset="0"/>
              </a:rPr>
              <a:t> notebook</a:t>
            </a:r>
          </a:p>
        </p:txBody>
      </p:sp>
    </p:spTree>
    <p:extLst>
      <p:ext uri="{BB962C8B-B14F-4D97-AF65-F5344CB8AC3E}">
        <p14:creationId xmlns:p14="http://schemas.microsoft.com/office/powerpoint/2010/main" val="60411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0506-2BD4-F342-8E7F-491931F2F5F7}"/>
              </a:ext>
            </a:extLst>
          </p:cNvPr>
          <p:cNvSpPr>
            <a:spLocks noGrp="1"/>
          </p:cNvSpPr>
          <p:nvPr>
            <p:ph type="title"/>
          </p:nvPr>
        </p:nvSpPr>
        <p:spPr/>
        <p:txBody>
          <a:bodyPr/>
          <a:lstStyle/>
          <a:p>
            <a:r>
              <a:rPr lang="en-US" b="1" dirty="0"/>
              <a:t>The version control system</a:t>
            </a:r>
          </a:p>
        </p:txBody>
      </p:sp>
      <p:sp>
        <p:nvSpPr>
          <p:cNvPr id="3" name="Content Placeholder 2">
            <a:extLst>
              <a:ext uri="{FF2B5EF4-FFF2-40B4-BE49-F238E27FC236}">
                <a16:creationId xmlns:a16="http://schemas.microsoft.com/office/drawing/2014/main" id="{6521E647-56AF-B44D-A6B6-A6FE1B06D5E8}"/>
              </a:ext>
            </a:extLst>
          </p:cNvPr>
          <p:cNvSpPr>
            <a:spLocks noGrp="1"/>
          </p:cNvSpPr>
          <p:nvPr>
            <p:ph idx="1"/>
          </p:nvPr>
        </p:nvSpPr>
        <p:spPr/>
        <p:txBody>
          <a:bodyPr>
            <a:normAutofit/>
          </a:bodyPr>
          <a:lstStyle/>
          <a:p>
            <a:pPr lvl="1"/>
            <a:endParaRPr lang="en-US" dirty="0"/>
          </a:p>
          <a:p>
            <a:r>
              <a:rPr lang="en-US" dirty="0">
                <a:latin typeface="Helvetica Neue" panose="02000503000000020004" pitchFamily="2" charset="0"/>
                <a:ea typeface="Helvetica Neue" panose="02000503000000020004" pitchFamily="2" charset="0"/>
                <a:cs typeface="Helvetica Neue" panose="02000503000000020004" pitchFamily="2" charset="0"/>
              </a:rPr>
              <a:t>Have a record of who made what changes when, so we know who to ask if we have questions later on </a:t>
            </a:r>
          </a:p>
          <a:p>
            <a:r>
              <a:rPr lang="en-US" dirty="0">
                <a:latin typeface="Helvetica Neue" panose="02000503000000020004" pitchFamily="2" charset="0"/>
                <a:ea typeface="Helvetica Neue" panose="02000503000000020004" pitchFamily="2" charset="0"/>
                <a:cs typeface="Helvetica Neue" panose="02000503000000020004" pitchFamily="2" charset="0"/>
              </a:rPr>
              <a:t>We can revert to a previous version, much like the “undo” feature in an editor.</a:t>
            </a:r>
          </a:p>
          <a:p>
            <a:r>
              <a:rPr lang="en-US" dirty="0">
                <a:latin typeface="Helvetica Neue" panose="02000503000000020004" pitchFamily="2" charset="0"/>
                <a:ea typeface="Helvetica Neue" panose="02000503000000020004" pitchFamily="2" charset="0"/>
                <a:cs typeface="Helvetica Neue" panose="02000503000000020004" pitchFamily="2" charset="0"/>
              </a:rPr>
              <a:t>When several people collaborate in the same project, it’s possible to accidentally overlook or overwrite someone’s changes. </a:t>
            </a:r>
          </a:p>
          <a:p>
            <a:pPr lvl="1"/>
            <a:r>
              <a:rPr lang="en-US" dirty="0">
                <a:latin typeface="Helvetica Neue" panose="02000503000000020004" pitchFamily="2" charset="0"/>
                <a:ea typeface="Helvetica Neue" panose="02000503000000020004" pitchFamily="2" charset="0"/>
                <a:cs typeface="Helvetica Neue" panose="02000503000000020004" pitchFamily="2" charset="0"/>
              </a:rPr>
              <a:t>The version control system automatically notifies users whenever there’s a conflict between one person’s work and another’s.</a:t>
            </a:r>
          </a:p>
          <a:p>
            <a:endParaRPr lang="en-US" dirty="0"/>
          </a:p>
        </p:txBody>
      </p:sp>
    </p:spTree>
    <p:extLst>
      <p:ext uri="{BB962C8B-B14F-4D97-AF65-F5344CB8AC3E}">
        <p14:creationId xmlns:p14="http://schemas.microsoft.com/office/powerpoint/2010/main" val="331991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B146-98B5-FF47-8A30-DEABD1BA92E8}"/>
              </a:ext>
            </a:extLst>
          </p:cNvPr>
          <p:cNvSpPr>
            <a:spLocks noGrp="1"/>
          </p:cNvSpPr>
          <p:nvPr>
            <p:ph type="title"/>
          </p:nvPr>
        </p:nvSpPr>
        <p:spPr/>
        <p:txBody>
          <a:bodyPr/>
          <a:lstStyle/>
          <a:p>
            <a:r>
              <a:rPr lang="en-US" dirty="0"/>
              <a:t>Version control is key for researchers</a:t>
            </a:r>
          </a:p>
        </p:txBody>
      </p:sp>
      <p:sp>
        <p:nvSpPr>
          <p:cNvPr id="3" name="Content Placeholder 2">
            <a:extLst>
              <a:ext uri="{FF2B5EF4-FFF2-40B4-BE49-F238E27FC236}">
                <a16:creationId xmlns:a16="http://schemas.microsoft.com/office/drawing/2014/main" id="{39457C28-4B45-9D40-97F0-999346266E5B}"/>
              </a:ext>
            </a:extLst>
          </p:cNvPr>
          <p:cNvSpPr>
            <a:spLocks noGrp="1"/>
          </p:cNvSpPr>
          <p:nvPr>
            <p:ph idx="1"/>
          </p:nvPr>
        </p:nvSpPr>
        <p:spPr/>
        <p:txBody>
          <a:bodyPr>
            <a:normAutofit lnSpcReduction="10000"/>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Keeping a record of what was changed, when, and why is useful for all researchers if they ever need to come back to the project </a:t>
            </a:r>
          </a:p>
          <a:p>
            <a:r>
              <a:rPr lang="en-US" dirty="0">
                <a:latin typeface="Helvetica Neue" panose="02000503000000020004" pitchFamily="2" charset="0"/>
                <a:ea typeface="Helvetica Neue" panose="02000503000000020004" pitchFamily="2" charset="0"/>
                <a:cs typeface="Helvetica Neue" panose="02000503000000020004" pitchFamily="2" charset="0"/>
              </a:rPr>
              <a:t>Version control is the lab notebook of the digital world: it’s what professionals use to keep track of what they’ve done and to collaborate with other people. </a:t>
            </a:r>
          </a:p>
          <a:p>
            <a:r>
              <a:rPr lang="en-US" dirty="0">
                <a:latin typeface="Helvetica Neue" panose="02000503000000020004" pitchFamily="2" charset="0"/>
                <a:ea typeface="Helvetica Neue" panose="02000503000000020004" pitchFamily="2" charset="0"/>
                <a:cs typeface="Helvetica Neue" panose="02000503000000020004" pitchFamily="2" charset="0"/>
              </a:rPr>
              <a:t>Every large software development project relies on it, and most programmers use it for their small jobs as well. </a:t>
            </a:r>
          </a:p>
          <a:p>
            <a:r>
              <a:rPr lang="en-US" dirty="0">
                <a:latin typeface="Helvetica Neue" panose="02000503000000020004" pitchFamily="2" charset="0"/>
                <a:ea typeface="Helvetica Neue" panose="02000503000000020004" pitchFamily="2" charset="0"/>
                <a:cs typeface="Helvetica Neue" panose="02000503000000020004" pitchFamily="2" charset="0"/>
              </a:rPr>
              <a:t>Can be used for books, papers, small data sets, and anything that changes over time or needs to be shared can and should be stored in a version control system.</a:t>
            </a:r>
          </a:p>
          <a:p>
            <a:endParaRPr lang="en-US" dirty="0"/>
          </a:p>
        </p:txBody>
      </p:sp>
    </p:spTree>
    <p:extLst>
      <p:ext uri="{BB962C8B-B14F-4D97-AF65-F5344CB8AC3E}">
        <p14:creationId xmlns:p14="http://schemas.microsoft.com/office/powerpoint/2010/main" val="21726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F99E-3AF8-1645-8D66-5F33931DF41D}"/>
              </a:ext>
            </a:extLst>
          </p:cNvPr>
          <p:cNvSpPr>
            <a:spLocks noGrp="1"/>
          </p:cNvSpPr>
          <p:nvPr>
            <p:ph type="title"/>
          </p:nvPr>
        </p:nvSpPr>
        <p:spPr>
          <a:xfrm>
            <a:off x="438150" y="365125"/>
            <a:ext cx="10515600" cy="1325563"/>
          </a:xfrm>
        </p:spPr>
        <p:txBody>
          <a:bodyPr/>
          <a:lstStyle/>
          <a:p>
            <a:r>
              <a:rPr lang="en-US" dirty="0"/>
              <a:t>Version control with Git</a:t>
            </a:r>
          </a:p>
        </p:txBody>
      </p:sp>
      <p:sp>
        <p:nvSpPr>
          <p:cNvPr id="3" name="Content Placeholder 2">
            <a:extLst>
              <a:ext uri="{FF2B5EF4-FFF2-40B4-BE49-F238E27FC236}">
                <a16:creationId xmlns:a16="http://schemas.microsoft.com/office/drawing/2014/main" id="{210F5F0E-8CA7-0841-8F33-68827586FB69}"/>
              </a:ext>
            </a:extLst>
          </p:cNvPr>
          <p:cNvSpPr>
            <a:spLocks noGrp="1"/>
          </p:cNvSpPr>
          <p:nvPr>
            <p:ph idx="1"/>
          </p:nvPr>
        </p:nvSpPr>
        <p:spPr>
          <a:xfrm>
            <a:off x="438150" y="1690688"/>
            <a:ext cx="10515600" cy="4351338"/>
          </a:xfrm>
        </p:spPr>
        <p:txBody>
          <a:bodyPr>
            <a:normAutofit/>
          </a:bodyPr>
          <a:lstStyle/>
          <a:p>
            <a:r>
              <a:rPr lang="en-US" b="0" i="0" dirty="0">
                <a:solidFill>
                  <a:srgbClr val="333333"/>
                </a:solidFill>
                <a:effectLst/>
                <a:latin typeface="Helvetica Neue" panose="02000503000000020004" pitchFamily="2" charset="0"/>
              </a:rPr>
              <a:t>Git is a version control system that lets you track who made changes to what when, and has options for easily updating a shared or public version of your code on </a:t>
            </a:r>
            <a:r>
              <a:rPr lang="en-US" b="0" i="0" u="none" strike="noStrike" dirty="0">
                <a:solidFill>
                  <a:srgbClr val="337AB7"/>
                </a:solidFill>
                <a:effectLst/>
                <a:latin typeface="Helvetica Neue" panose="02000503000000020004" pitchFamily="2" charset="0"/>
                <a:hlinkClick r:id="rId3"/>
              </a:rPr>
              <a:t>github.com</a:t>
            </a:r>
            <a:r>
              <a:rPr lang="en-US" b="0" i="0" dirty="0">
                <a:solidFill>
                  <a:srgbClr val="333333"/>
                </a:solidFill>
                <a:effectLst/>
                <a:latin typeface="Helvetica Neue" panose="02000503000000020004" pitchFamily="2" charset="0"/>
              </a:rPr>
              <a:t>. </a:t>
            </a:r>
          </a:p>
          <a:p>
            <a:endParaRPr lang="en-US" dirty="0">
              <a:solidFill>
                <a:srgbClr val="333333"/>
              </a:solidFill>
              <a:latin typeface="Helvetica Neue" panose="02000503000000020004" pitchFamily="2" charset="0"/>
            </a:endParaRPr>
          </a:p>
          <a:p>
            <a:endParaRPr lang="en-US" b="0" i="0" dirty="0">
              <a:solidFill>
                <a:srgbClr val="333333"/>
              </a:solidFill>
              <a:effectLst/>
              <a:latin typeface="Helvetica Neue" panose="02000503000000020004" pitchFamily="2" charset="0"/>
            </a:endParaRPr>
          </a:p>
          <a:p>
            <a:endParaRPr lang="en-US" dirty="0"/>
          </a:p>
        </p:txBody>
      </p:sp>
    </p:spTree>
    <p:extLst>
      <p:ext uri="{BB962C8B-B14F-4D97-AF65-F5344CB8AC3E}">
        <p14:creationId xmlns:p14="http://schemas.microsoft.com/office/powerpoint/2010/main" val="1431876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F99E-3AF8-1645-8D66-5F33931DF41D}"/>
              </a:ext>
            </a:extLst>
          </p:cNvPr>
          <p:cNvSpPr>
            <a:spLocks noGrp="1"/>
          </p:cNvSpPr>
          <p:nvPr>
            <p:ph type="title"/>
          </p:nvPr>
        </p:nvSpPr>
        <p:spPr>
          <a:xfrm>
            <a:off x="438150" y="365125"/>
            <a:ext cx="10515600" cy="1325563"/>
          </a:xfrm>
        </p:spPr>
        <p:txBody>
          <a:bodyPr/>
          <a:lstStyle/>
          <a:p>
            <a:r>
              <a:rPr lang="en-US" dirty="0"/>
              <a:t>Version control with Git</a:t>
            </a:r>
          </a:p>
        </p:txBody>
      </p:sp>
      <p:sp>
        <p:nvSpPr>
          <p:cNvPr id="3" name="Content Placeholder 2">
            <a:extLst>
              <a:ext uri="{FF2B5EF4-FFF2-40B4-BE49-F238E27FC236}">
                <a16:creationId xmlns:a16="http://schemas.microsoft.com/office/drawing/2014/main" id="{210F5F0E-8CA7-0841-8F33-68827586FB69}"/>
              </a:ext>
            </a:extLst>
          </p:cNvPr>
          <p:cNvSpPr>
            <a:spLocks noGrp="1"/>
          </p:cNvSpPr>
          <p:nvPr>
            <p:ph idx="1"/>
          </p:nvPr>
        </p:nvSpPr>
        <p:spPr>
          <a:xfrm>
            <a:off x="438150" y="1690688"/>
            <a:ext cx="10515600" cy="4351338"/>
          </a:xfrm>
        </p:spPr>
        <p:txBody>
          <a:bodyPr>
            <a:normAutofit fontScale="85000" lnSpcReduction="20000"/>
          </a:bodyPr>
          <a:lstStyle/>
          <a:p>
            <a:r>
              <a:rPr lang="en-US" b="0" i="0" dirty="0">
                <a:solidFill>
                  <a:srgbClr val="333333"/>
                </a:solidFill>
                <a:effectLst/>
                <a:latin typeface="Helvetica Neue" panose="02000503000000020004" pitchFamily="2" charset="0"/>
              </a:rPr>
              <a:t>Git is a version control system that lets you track who made changes to what when, and has options for easily updating a shared or public version of your code on </a:t>
            </a:r>
            <a:r>
              <a:rPr lang="en-US" b="0" i="0" u="none" strike="noStrike" dirty="0">
                <a:solidFill>
                  <a:srgbClr val="337AB7"/>
                </a:solidFill>
                <a:effectLst/>
                <a:latin typeface="Helvetica Neue" panose="02000503000000020004" pitchFamily="2" charset="0"/>
                <a:hlinkClick r:id="rId3"/>
              </a:rPr>
              <a:t>github.com</a:t>
            </a:r>
            <a:r>
              <a:rPr lang="en-US" b="0" i="0" dirty="0">
                <a:solidFill>
                  <a:srgbClr val="333333"/>
                </a:solidFill>
                <a:effectLst/>
                <a:latin typeface="Helvetica Neue" panose="02000503000000020004" pitchFamily="2" charset="0"/>
              </a:rPr>
              <a:t>. </a:t>
            </a:r>
          </a:p>
          <a:p>
            <a:endParaRPr lang="en-US" dirty="0">
              <a:solidFill>
                <a:srgbClr val="333333"/>
              </a:solidFill>
              <a:latin typeface="Helvetica Neue" panose="02000503000000020004" pitchFamily="2" charset="0"/>
            </a:endParaRPr>
          </a:p>
          <a:p>
            <a:r>
              <a:rPr lang="en-US" dirty="0"/>
              <a:t>"git" can mean anything, depending on your mood.</a:t>
            </a:r>
          </a:p>
          <a:p>
            <a:r>
              <a:rPr lang="en-US" dirty="0"/>
              <a:t>random three-letter combination that is pronounceable, and not actually used by any common UNIX command. The fact that it is a mispronunciation of "get" may or may not be relevant.</a:t>
            </a:r>
          </a:p>
          <a:p>
            <a:r>
              <a:rPr lang="en-US" dirty="0"/>
              <a:t>stupid. contemptible and despicable. simple. Take your pick from the dictionary of slang.</a:t>
            </a:r>
          </a:p>
          <a:p>
            <a:r>
              <a:rPr lang="en-US" dirty="0"/>
              <a:t>"global information tracker": you're in a good mood, and it actually works for you. Angels sing, and a light suddenly fills the room.</a:t>
            </a:r>
          </a:p>
          <a:p>
            <a:r>
              <a:rPr lang="en-US" dirty="0"/>
              <a:t>"goddamn idiotic truckload of </a:t>
            </a:r>
            <a:r>
              <a:rPr lang="en-US" dirty="0" err="1"/>
              <a:t>sh</a:t>
            </a:r>
            <a:r>
              <a:rPr lang="en-US" dirty="0"/>
              <a:t>*t": when it breaks</a:t>
            </a:r>
          </a:p>
          <a:p>
            <a:endParaRPr lang="en-US" b="0" i="0" dirty="0">
              <a:solidFill>
                <a:srgbClr val="333333"/>
              </a:solidFill>
              <a:effectLst/>
              <a:latin typeface="Helvetica Neue" panose="02000503000000020004" pitchFamily="2" charset="0"/>
            </a:endParaRPr>
          </a:p>
          <a:p>
            <a:endParaRPr lang="en-US" dirty="0"/>
          </a:p>
        </p:txBody>
      </p:sp>
    </p:spTree>
    <p:extLst>
      <p:ext uri="{BB962C8B-B14F-4D97-AF65-F5344CB8AC3E}">
        <p14:creationId xmlns:p14="http://schemas.microsoft.com/office/powerpoint/2010/main" val="431911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AFDC-BA94-834C-878D-8BE1A7AB9DD8}"/>
              </a:ext>
            </a:extLst>
          </p:cNvPr>
          <p:cNvSpPr>
            <a:spLocks noGrp="1"/>
          </p:cNvSpPr>
          <p:nvPr>
            <p:ph type="title"/>
          </p:nvPr>
        </p:nvSpPr>
        <p:spPr/>
        <p:txBody>
          <a:bodyPr>
            <a:normAutofit fontScale="90000"/>
          </a:bodyPr>
          <a:lstStyle/>
          <a:p>
            <a:r>
              <a:rPr lang="en-US" dirty="0"/>
              <a:t>Version control systems start with a base version of the document and then record changes you make each step of the way. </a:t>
            </a:r>
          </a:p>
        </p:txBody>
      </p:sp>
      <p:pic>
        <p:nvPicPr>
          <p:cNvPr id="5" name="Picture 4" descr="A picture containing screenshot&#10;&#10;Description automatically generated">
            <a:extLst>
              <a:ext uri="{FF2B5EF4-FFF2-40B4-BE49-F238E27FC236}">
                <a16:creationId xmlns:a16="http://schemas.microsoft.com/office/drawing/2014/main" id="{145B5B58-4AA3-144F-A0B3-7CF11B74C9F7}"/>
              </a:ext>
            </a:extLst>
          </p:cNvPr>
          <p:cNvPicPr>
            <a:picLocks noChangeAspect="1"/>
          </p:cNvPicPr>
          <p:nvPr/>
        </p:nvPicPr>
        <p:blipFill>
          <a:blip r:embed="rId3"/>
          <a:stretch>
            <a:fillRect/>
          </a:stretch>
        </p:blipFill>
        <p:spPr>
          <a:xfrm>
            <a:off x="838200" y="2446337"/>
            <a:ext cx="10361815" cy="3086100"/>
          </a:xfrm>
          <a:prstGeom prst="rect">
            <a:avLst/>
          </a:prstGeom>
        </p:spPr>
      </p:pic>
    </p:spTree>
    <p:extLst>
      <p:ext uri="{BB962C8B-B14F-4D97-AF65-F5344CB8AC3E}">
        <p14:creationId xmlns:p14="http://schemas.microsoft.com/office/powerpoint/2010/main" val="2767990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8455-4226-BE4A-8DF8-6B979DD05E0F}"/>
              </a:ext>
            </a:extLst>
          </p:cNvPr>
          <p:cNvSpPr>
            <a:spLocks noGrp="1"/>
          </p:cNvSpPr>
          <p:nvPr>
            <p:ph type="title"/>
          </p:nvPr>
        </p:nvSpPr>
        <p:spPr>
          <a:xfrm>
            <a:off x="381000" y="803275"/>
            <a:ext cx="10515600" cy="1325563"/>
          </a:xfrm>
        </p:spPr>
        <p:txBody>
          <a:bodyPr>
            <a:normAutofit fontScale="90000"/>
          </a:bodyPr>
          <a:lstStyle/>
          <a:p>
            <a:r>
              <a:rPr lang="en-US" dirty="0"/>
              <a:t>Once you think of changes as separate from the document itself, you can then think about “playing back” different sets of changes on the base document, ultimately resulting in different versions of that document. </a:t>
            </a:r>
          </a:p>
        </p:txBody>
      </p:sp>
      <p:pic>
        <p:nvPicPr>
          <p:cNvPr id="5" name="Picture 4" descr="A picture containing room, refrigerator, computer&#10;&#10;Description automatically generated">
            <a:extLst>
              <a:ext uri="{FF2B5EF4-FFF2-40B4-BE49-F238E27FC236}">
                <a16:creationId xmlns:a16="http://schemas.microsoft.com/office/drawing/2014/main" id="{51262295-22FB-794B-A1C5-E60DD67F17F1}"/>
              </a:ext>
            </a:extLst>
          </p:cNvPr>
          <p:cNvPicPr>
            <a:picLocks noChangeAspect="1"/>
          </p:cNvPicPr>
          <p:nvPr/>
        </p:nvPicPr>
        <p:blipFill>
          <a:blip r:embed="rId3"/>
          <a:stretch>
            <a:fillRect/>
          </a:stretch>
        </p:blipFill>
        <p:spPr>
          <a:xfrm>
            <a:off x="6096000" y="2520950"/>
            <a:ext cx="4622800" cy="4025900"/>
          </a:xfrm>
          <a:prstGeom prst="rect">
            <a:avLst/>
          </a:prstGeom>
        </p:spPr>
      </p:pic>
    </p:spTree>
    <p:extLst>
      <p:ext uri="{BB962C8B-B14F-4D97-AF65-F5344CB8AC3E}">
        <p14:creationId xmlns:p14="http://schemas.microsoft.com/office/powerpoint/2010/main" val="609157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12010</TotalTime>
  <Words>2546</Words>
  <Application>Microsoft Macintosh PowerPoint</Application>
  <PresentationFormat>Widescreen</PresentationFormat>
  <Paragraphs>295</Paragraphs>
  <Slides>39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Courier New</vt:lpstr>
      <vt:lpstr>Helvetica Neue</vt:lpstr>
      <vt:lpstr>Office Theme</vt:lpstr>
      <vt:lpstr>Bioinformatics and Data Science Part II</vt:lpstr>
      <vt:lpstr>How often does this happen?</vt:lpstr>
      <vt:lpstr>The answer is version control</vt:lpstr>
      <vt:lpstr>The version control system</vt:lpstr>
      <vt:lpstr>Version control is key for researchers</vt:lpstr>
      <vt:lpstr>Version control with Git</vt:lpstr>
      <vt:lpstr>Version control with Git</vt:lpstr>
      <vt:lpstr>Version control systems start with a base version of the document and then record changes you make each step of the way. </vt:lpstr>
      <vt:lpstr>Once you think of changes as separate from the document itself, you can then think about “playing back” different sets of changes on the base document, ultimately resulting in different versions of that document. </vt:lpstr>
      <vt:lpstr>Unless multiple users make changes to the same section of the document - a conflict - you can incorporate two sets of changes into the same base document.</vt:lpstr>
      <vt:lpstr>Version control with Git</vt:lpstr>
      <vt:lpstr>Lets Create a Github account</vt:lpstr>
      <vt:lpstr>PowerPoint Presentation</vt:lpstr>
      <vt:lpstr>Create a Github Account</vt:lpstr>
      <vt:lpstr>PowerPoint Presentation</vt:lpstr>
      <vt:lpstr>Setting up Git</vt:lpstr>
      <vt:lpstr>PowerPoint Presentation</vt:lpstr>
      <vt:lpstr>Creating a Repository – to terminal</vt:lpstr>
      <vt:lpstr>PowerPoint Presentation</vt:lpstr>
      <vt:lpstr>PowerPoint Presentation</vt:lpstr>
      <vt:lpstr>PowerPoint Presentation</vt:lpstr>
      <vt:lpstr>PowerPoint Presentation</vt:lpstr>
      <vt:lpstr>PowerPoint Presentation</vt:lpstr>
      <vt:lpstr>What have we learned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Class Practice</vt:lpstr>
      <vt:lpstr>PowerPoint Presentation</vt:lpstr>
      <vt:lpstr>Open Science?  Here is the traditional workflow</vt:lpstr>
      <vt:lpstr>Open Science – New Process</vt:lpstr>
      <vt:lpstr>Open Science – Benefits</vt:lpstr>
      <vt:lpstr>Include a CITATION.txt file </vt:lpstr>
      <vt:lpstr>In this Class</vt:lpstr>
      <vt:lpstr>For Tuesday – Install Jupyter Notebooks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and Data Science</dc:title>
  <dc:creator>Julia Allen</dc:creator>
  <cp:lastModifiedBy>Julie Allen</cp:lastModifiedBy>
  <cp:revision>47</cp:revision>
  <dcterms:created xsi:type="dcterms:W3CDTF">2019-09-22T19:56:05Z</dcterms:created>
  <dcterms:modified xsi:type="dcterms:W3CDTF">2021-02-18T22:49:22Z</dcterms:modified>
</cp:coreProperties>
</file>