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Arial Bold" panose="020B0604020202020204" charset="0"/>
      <p:regular r:id="rId26"/>
    </p:embeddedFont>
    <p:embeddedFont>
      <p:font typeface="Open Sans 1 Bold" panose="020B0604020202020204" charset="0"/>
      <p:regular r:id="rId27"/>
    </p:embeddedFont>
    <p:embeddedFont>
      <p:font typeface="Calibri" panose="020F0502020204030204" pitchFamily="34" charset="0"/>
      <p:regular r:id="rId28"/>
      <p:bold r:id="rId29"/>
      <p:italic r:id="rId30"/>
      <p:boldItalic r:id="rId31"/>
    </p:embeddedFont>
    <p:embeddedFont>
      <p:font typeface="Canva Sans Bold" panose="020B0604020202020204" charset="0"/>
      <p:regular r:id="rId32"/>
    </p:embeddedFont>
    <p:embeddedFont>
      <p:font typeface="Alatsi"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48.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61.sv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65.svg"/><Relationship Id="rId7" Type="http://schemas.openxmlformats.org/officeDocument/2006/relationships/image" Target="../media/image44.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7.sv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10.svg"/><Relationship Id="rId10" Type="http://schemas.openxmlformats.org/officeDocument/2006/relationships/image" Target="../media/image15.svg"/><Relationship Id="rId4" Type="http://schemas.openxmlformats.org/officeDocument/2006/relationships/image" Target="../media/image5.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3.svg"/><Relationship Id="rId7" Type="http://schemas.openxmlformats.org/officeDocument/2006/relationships/image" Target="../media/image36.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4.svg"/><Relationship Id="rId4" Type="http://schemas.openxmlformats.org/officeDocument/2006/relationships/image" Target="../media/image4.png"/><Relationship Id="rId9"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6997" y="-63498"/>
            <a:ext cx="18414997" cy="10413997"/>
          </a:xfrm>
          <a:custGeom>
            <a:avLst/>
            <a:gdLst/>
            <a:ahLst/>
            <a:cxnLst/>
            <a:rect l="l" t="t" r="r" b="b"/>
            <a:pathLst>
              <a:path w="18414997" h="10413997">
                <a:moveTo>
                  <a:pt x="0" y="0"/>
                </a:moveTo>
                <a:lnTo>
                  <a:pt x="18414997" y="0"/>
                </a:lnTo>
                <a:lnTo>
                  <a:pt x="18414997" y="10413996"/>
                </a:lnTo>
                <a:lnTo>
                  <a:pt x="0" y="1041399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4134319" y="6312466"/>
            <a:ext cx="3124981" cy="1784864"/>
          </a:xfrm>
          <a:prstGeom prst="rect">
            <a:avLst/>
          </a:prstGeom>
        </p:spPr>
        <p:txBody>
          <a:bodyPr lIns="0" tIns="0" rIns="0" bIns="0" rtlCol="0" anchor="t">
            <a:spAutoFit/>
          </a:bodyPr>
          <a:lstStyle/>
          <a:p>
            <a:pPr algn="ctr">
              <a:lnSpc>
                <a:spcPts val="4725"/>
              </a:lnSpc>
            </a:pPr>
            <a:r>
              <a:rPr lang="en-US" sz="3399">
                <a:solidFill>
                  <a:srgbClr val="000000"/>
                </a:solidFill>
                <a:latin typeface="Alatsi"/>
                <a:ea typeface="Alatsi"/>
                <a:cs typeface="Alatsi"/>
                <a:sym typeface="Alatsi"/>
              </a:rPr>
              <a:t>Taha Ben Ahmed</a:t>
            </a:r>
          </a:p>
          <a:p>
            <a:pPr algn="ctr">
              <a:lnSpc>
                <a:spcPts val="4725"/>
              </a:lnSpc>
            </a:pPr>
            <a:r>
              <a:rPr lang="en-US" sz="3399">
                <a:solidFill>
                  <a:srgbClr val="000000"/>
                </a:solidFill>
                <a:latin typeface="Alatsi"/>
                <a:ea typeface="Alatsi"/>
                <a:cs typeface="Alatsi"/>
                <a:sym typeface="Alatsi"/>
              </a:rPr>
              <a:t>Nesrine Nsib Sofien Khmiri </a:t>
            </a:r>
          </a:p>
        </p:txBody>
      </p:sp>
      <p:sp>
        <p:nvSpPr>
          <p:cNvPr id="4" name="TextBox 4"/>
          <p:cNvSpPr txBox="1"/>
          <p:nvPr/>
        </p:nvSpPr>
        <p:spPr>
          <a:xfrm>
            <a:off x="4390711" y="2380745"/>
            <a:ext cx="13723744" cy="2782962"/>
          </a:xfrm>
          <a:prstGeom prst="rect">
            <a:avLst/>
          </a:prstGeom>
        </p:spPr>
        <p:txBody>
          <a:bodyPr lIns="0" tIns="0" rIns="0" bIns="0" rtlCol="0" anchor="t">
            <a:spAutoFit/>
          </a:bodyPr>
          <a:lstStyle/>
          <a:p>
            <a:pPr algn="ctr">
              <a:lnSpc>
                <a:spcPts val="5432"/>
              </a:lnSpc>
            </a:pPr>
            <a:r>
              <a:rPr lang="en-US" sz="5600">
                <a:solidFill>
                  <a:srgbClr val="000000"/>
                </a:solidFill>
                <a:latin typeface="Alatsi"/>
                <a:ea typeface="Alatsi"/>
                <a:cs typeface="Alatsi"/>
                <a:sym typeface="Alatsi"/>
              </a:rPr>
              <a:t>Développement d’une application web</a:t>
            </a:r>
          </a:p>
          <a:p>
            <a:pPr algn="ctr">
              <a:lnSpc>
                <a:spcPts val="5432"/>
              </a:lnSpc>
            </a:pPr>
            <a:r>
              <a:rPr lang="en-US" sz="5600">
                <a:solidFill>
                  <a:srgbClr val="000000"/>
                </a:solidFill>
                <a:latin typeface="Alatsi"/>
                <a:ea typeface="Alatsi"/>
                <a:cs typeface="Alatsi"/>
                <a:sym typeface="Alatsi"/>
              </a:rPr>
              <a:t>de gestion du stock des magasins de vente de chaussure</a:t>
            </a:r>
          </a:p>
          <a:p>
            <a:pPr algn="ctr">
              <a:lnSpc>
                <a:spcPts val="5432"/>
              </a:lnSpc>
            </a:pPr>
            <a:endParaRPr lang="en-US" sz="5600">
              <a:solidFill>
                <a:srgbClr val="000000"/>
              </a:solidFill>
              <a:latin typeface="Alatsi"/>
              <a:ea typeface="Alatsi"/>
              <a:cs typeface="Alatsi"/>
              <a:sym typeface="Alatsi"/>
            </a:endParaRPr>
          </a:p>
        </p:txBody>
      </p:sp>
      <p:sp>
        <p:nvSpPr>
          <p:cNvPr id="5" name="TextBox 5"/>
          <p:cNvSpPr txBox="1"/>
          <p:nvPr/>
        </p:nvSpPr>
        <p:spPr>
          <a:xfrm>
            <a:off x="5382625" y="8404193"/>
            <a:ext cx="3857501" cy="546964"/>
          </a:xfrm>
          <a:prstGeom prst="rect">
            <a:avLst/>
          </a:prstGeom>
        </p:spPr>
        <p:txBody>
          <a:bodyPr lIns="0" tIns="0" rIns="0" bIns="0" rtlCol="0" anchor="t">
            <a:spAutoFit/>
          </a:bodyPr>
          <a:lstStyle/>
          <a:p>
            <a:pPr algn="l">
              <a:lnSpc>
                <a:spcPts val="3977"/>
              </a:lnSpc>
            </a:pPr>
            <a:r>
              <a:rPr lang="en-US" sz="2840" b="1" spc="5">
                <a:solidFill>
                  <a:srgbClr val="2F579D"/>
                </a:solidFill>
                <a:latin typeface="Arial Bold"/>
                <a:ea typeface="Arial Bold"/>
                <a:cs typeface="Arial Bold"/>
                <a:sym typeface="Arial Bold"/>
              </a:rPr>
              <a:t>Mme Hana Derouiche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0145" y="2776404"/>
            <a:ext cx="133350" cy="133350"/>
            <a:chOff x="0" y="0"/>
            <a:chExt cx="133350" cy="133350"/>
          </a:xfrm>
        </p:grpSpPr>
        <p:sp>
          <p:nvSpPr>
            <p:cNvPr id="3" name="Freeform 3"/>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4" name="Group 4"/>
          <p:cNvGrpSpPr>
            <a:grpSpLocks noChangeAspect="1"/>
          </p:cNvGrpSpPr>
          <p:nvPr/>
        </p:nvGrpSpPr>
        <p:grpSpPr>
          <a:xfrm>
            <a:off x="1717824" y="6509052"/>
            <a:ext cx="133350" cy="133350"/>
            <a:chOff x="0" y="0"/>
            <a:chExt cx="133350" cy="133350"/>
          </a:xfrm>
        </p:grpSpPr>
        <p:sp>
          <p:nvSpPr>
            <p:cNvPr id="5" name="Freeform 5"/>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6" name="Group 6"/>
          <p:cNvGrpSpPr>
            <a:grpSpLocks noChangeAspect="1"/>
          </p:cNvGrpSpPr>
          <p:nvPr/>
        </p:nvGrpSpPr>
        <p:grpSpPr>
          <a:xfrm>
            <a:off x="1870072" y="4524880"/>
            <a:ext cx="133350" cy="133350"/>
            <a:chOff x="0" y="0"/>
            <a:chExt cx="133350" cy="133350"/>
          </a:xfrm>
        </p:grpSpPr>
        <p:sp>
          <p:nvSpPr>
            <p:cNvPr id="7" name="Freeform 7"/>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8" name="Group 8"/>
          <p:cNvGrpSpPr>
            <a:grpSpLocks noChangeAspect="1"/>
          </p:cNvGrpSpPr>
          <p:nvPr/>
        </p:nvGrpSpPr>
        <p:grpSpPr>
          <a:xfrm>
            <a:off x="1942852" y="8355959"/>
            <a:ext cx="133350" cy="133350"/>
            <a:chOff x="0" y="0"/>
            <a:chExt cx="133350" cy="133350"/>
          </a:xfrm>
        </p:grpSpPr>
        <p:sp>
          <p:nvSpPr>
            <p:cNvPr id="9" name="Freeform 9"/>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sp>
        <p:nvSpPr>
          <p:cNvPr id="10" name="Freeform 10"/>
          <p:cNvSpPr/>
          <p:nvPr/>
        </p:nvSpPr>
        <p:spPr>
          <a:xfrm>
            <a:off x="11311499" y="7955909"/>
            <a:ext cx="7040004" cy="2394595"/>
          </a:xfrm>
          <a:custGeom>
            <a:avLst/>
            <a:gdLst/>
            <a:ahLst/>
            <a:cxnLst/>
            <a:rect l="l" t="t" r="r" b="b"/>
            <a:pathLst>
              <a:path w="7040004" h="2394595">
                <a:moveTo>
                  <a:pt x="0" y="0"/>
                </a:moveTo>
                <a:lnTo>
                  <a:pt x="7040004" y="0"/>
                </a:lnTo>
                <a:lnTo>
                  <a:pt x="7040004" y="2394594"/>
                </a:lnTo>
                <a:lnTo>
                  <a:pt x="0" y="239459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Freeform 11"/>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TextBox 12"/>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9</a:t>
            </a:r>
          </a:p>
        </p:txBody>
      </p:sp>
      <p:sp>
        <p:nvSpPr>
          <p:cNvPr id="13" name="TextBox 13"/>
          <p:cNvSpPr txBox="1"/>
          <p:nvPr/>
        </p:nvSpPr>
        <p:spPr>
          <a:xfrm>
            <a:off x="1309592" y="1607277"/>
            <a:ext cx="4707522" cy="585997"/>
          </a:xfrm>
          <a:prstGeom prst="rect">
            <a:avLst/>
          </a:prstGeom>
        </p:spPr>
        <p:txBody>
          <a:bodyPr lIns="0" tIns="0" rIns="0" bIns="0" rtlCol="0" anchor="t">
            <a:spAutoFit/>
          </a:bodyPr>
          <a:lstStyle/>
          <a:p>
            <a:pPr algn="l">
              <a:lnSpc>
                <a:spcPts val="4778"/>
              </a:lnSpc>
            </a:pPr>
            <a:r>
              <a:rPr lang="en-US" sz="3413">
                <a:solidFill>
                  <a:srgbClr val="2F579D"/>
                </a:solidFill>
                <a:latin typeface="Alatsi"/>
                <a:ea typeface="Alatsi"/>
                <a:cs typeface="Alatsi"/>
                <a:sym typeface="Alatsi"/>
              </a:rPr>
              <a:t>1. Responsable du Stock : </a:t>
            </a:r>
          </a:p>
        </p:txBody>
      </p:sp>
      <p:sp>
        <p:nvSpPr>
          <p:cNvPr id="14" name="TextBox 14"/>
          <p:cNvSpPr txBox="1"/>
          <p:nvPr/>
        </p:nvSpPr>
        <p:spPr>
          <a:xfrm>
            <a:off x="2023367" y="2509637"/>
            <a:ext cx="12787332" cy="569728"/>
          </a:xfrm>
          <a:prstGeom prst="rect">
            <a:avLst/>
          </a:prstGeom>
        </p:spPr>
        <p:txBody>
          <a:bodyPr lIns="0" tIns="0" rIns="0" bIns="0" rtlCol="0" anchor="t">
            <a:spAutoFit/>
          </a:bodyPr>
          <a:lstStyle/>
          <a:p>
            <a:pPr algn="l">
              <a:lnSpc>
                <a:spcPts val="4631"/>
              </a:lnSpc>
            </a:pPr>
            <a:r>
              <a:rPr lang="en-US" sz="3308">
                <a:solidFill>
                  <a:srgbClr val="000000"/>
                </a:solidFill>
                <a:latin typeface="Alatsi"/>
                <a:ea typeface="Alatsi"/>
                <a:cs typeface="Alatsi"/>
                <a:sym typeface="Alatsi"/>
              </a:rPr>
              <a:t>Assurer une gestion efficiente des stocks pour répondre à la demande</a:t>
            </a:r>
          </a:p>
        </p:txBody>
      </p:sp>
      <p:sp>
        <p:nvSpPr>
          <p:cNvPr id="15" name="TextBox 15"/>
          <p:cNvSpPr txBox="1"/>
          <p:nvPr/>
        </p:nvSpPr>
        <p:spPr>
          <a:xfrm>
            <a:off x="1135037" y="566042"/>
            <a:ext cx="5537425" cy="608457"/>
          </a:xfrm>
          <a:prstGeom prst="rect">
            <a:avLst/>
          </a:prstGeom>
        </p:spPr>
        <p:txBody>
          <a:bodyPr lIns="0" tIns="0" rIns="0" bIns="0" rtlCol="0" anchor="t">
            <a:spAutoFit/>
          </a:bodyPr>
          <a:lstStyle/>
          <a:p>
            <a:pPr algn="l">
              <a:lnSpc>
                <a:spcPts val="4899"/>
              </a:lnSpc>
            </a:pPr>
            <a:r>
              <a:rPr lang="en-US" sz="3499" b="1">
                <a:solidFill>
                  <a:srgbClr val="8B0B3D"/>
                </a:solidFill>
                <a:latin typeface="Canva Sans Bold"/>
                <a:ea typeface="Canva Sans Bold"/>
                <a:cs typeface="Canva Sans Bold"/>
                <a:sym typeface="Canva Sans Bold"/>
              </a:rPr>
              <a:t>Les acteurs principales : </a:t>
            </a:r>
          </a:p>
        </p:txBody>
      </p:sp>
      <p:sp>
        <p:nvSpPr>
          <p:cNvPr id="16" name="TextBox 16"/>
          <p:cNvSpPr txBox="1"/>
          <p:nvPr/>
        </p:nvSpPr>
        <p:spPr>
          <a:xfrm>
            <a:off x="1470774" y="5238712"/>
            <a:ext cx="1999240" cy="585416"/>
          </a:xfrm>
          <a:prstGeom prst="rect">
            <a:avLst/>
          </a:prstGeom>
        </p:spPr>
        <p:txBody>
          <a:bodyPr lIns="0" tIns="0" rIns="0" bIns="0" rtlCol="0" anchor="t">
            <a:spAutoFit/>
          </a:bodyPr>
          <a:lstStyle/>
          <a:p>
            <a:pPr algn="l">
              <a:lnSpc>
                <a:spcPts val="4773"/>
              </a:lnSpc>
            </a:pPr>
            <a:r>
              <a:rPr lang="en-US" sz="3409">
                <a:solidFill>
                  <a:srgbClr val="2F579D"/>
                </a:solidFill>
                <a:latin typeface="Alatsi"/>
                <a:ea typeface="Alatsi"/>
                <a:cs typeface="Alatsi"/>
                <a:sym typeface="Alatsi"/>
              </a:rPr>
              <a:t>3. Clients : </a:t>
            </a:r>
          </a:p>
        </p:txBody>
      </p:sp>
      <p:sp>
        <p:nvSpPr>
          <p:cNvPr id="17" name="TextBox 17"/>
          <p:cNvSpPr txBox="1"/>
          <p:nvPr/>
        </p:nvSpPr>
        <p:spPr>
          <a:xfrm>
            <a:off x="1309297" y="3315557"/>
            <a:ext cx="2458879" cy="585416"/>
          </a:xfrm>
          <a:prstGeom prst="rect">
            <a:avLst/>
          </a:prstGeom>
        </p:spPr>
        <p:txBody>
          <a:bodyPr lIns="0" tIns="0" rIns="0" bIns="0" rtlCol="0" anchor="t">
            <a:spAutoFit/>
          </a:bodyPr>
          <a:lstStyle/>
          <a:p>
            <a:pPr algn="l">
              <a:lnSpc>
                <a:spcPts val="4773"/>
              </a:lnSpc>
            </a:pPr>
            <a:r>
              <a:rPr lang="en-US" sz="3409">
                <a:solidFill>
                  <a:srgbClr val="2F579D"/>
                </a:solidFill>
                <a:latin typeface="Alatsi"/>
                <a:ea typeface="Alatsi"/>
                <a:cs typeface="Alatsi"/>
                <a:sym typeface="Alatsi"/>
              </a:rPr>
              <a:t> 2. Vendeurs :</a:t>
            </a:r>
          </a:p>
        </p:txBody>
      </p:sp>
      <p:sp>
        <p:nvSpPr>
          <p:cNvPr id="18" name="TextBox 18"/>
          <p:cNvSpPr txBox="1"/>
          <p:nvPr/>
        </p:nvSpPr>
        <p:spPr>
          <a:xfrm>
            <a:off x="1415739" y="7161876"/>
            <a:ext cx="2728217" cy="585416"/>
          </a:xfrm>
          <a:prstGeom prst="rect">
            <a:avLst/>
          </a:prstGeom>
        </p:spPr>
        <p:txBody>
          <a:bodyPr lIns="0" tIns="0" rIns="0" bIns="0" rtlCol="0" anchor="t">
            <a:spAutoFit/>
          </a:bodyPr>
          <a:lstStyle/>
          <a:p>
            <a:pPr algn="l">
              <a:lnSpc>
                <a:spcPts val="4773"/>
              </a:lnSpc>
            </a:pPr>
            <a:r>
              <a:rPr lang="en-US" sz="3409">
                <a:solidFill>
                  <a:srgbClr val="2F579D"/>
                </a:solidFill>
                <a:latin typeface="Alatsi"/>
                <a:ea typeface="Alatsi"/>
                <a:cs typeface="Alatsi"/>
                <a:sym typeface="Alatsi"/>
              </a:rPr>
              <a:t>4. Magasinier :</a:t>
            </a:r>
          </a:p>
        </p:txBody>
      </p:sp>
      <p:sp>
        <p:nvSpPr>
          <p:cNvPr id="19" name="TextBox 19"/>
          <p:cNvSpPr txBox="1"/>
          <p:nvPr/>
        </p:nvSpPr>
        <p:spPr>
          <a:xfrm>
            <a:off x="2050904" y="6242656"/>
            <a:ext cx="6615332" cy="569262"/>
          </a:xfrm>
          <a:prstGeom prst="rect">
            <a:avLst/>
          </a:prstGeom>
        </p:spPr>
        <p:txBody>
          <a:bodyPr lIns="0" tIns="0" rIns="0" bIns="0" rtlCol="0" anchor="t">
            <a:spAutoFit/>
          </a:bodyPr>
          <a:lstStyle/>
          <a:p>
            <a:pPr algn="l">
              <a:lnSpc>
                <a:spcPts val="4627"/>
              </a:lnSpc>
            </a:pPr>
            <a:r>
              <a:rPr lang="en-US" sz="3305">
                <a:solidFill>
                  <a:srgbClr val="000000"/>
                </a:solidFill>
                <a:latin typeface="Alatsi"/>
                <a:ea typeface="Alatsi"/>
                <a:cs typeface="Alatsi"/>
                <a:sym typeface="Alatsi"/>
              </a:rPr>
              <a:t> Acheter des chaussures disponibles</a:t>
            </a:r>
          </a:p>
        </p:txBody>
      </p:sp>
      <p:sp>
        <p:nvSpPr>
          <p:cNvPr id="20" name="TextBox 20"/>
          <p:cNvSpPr txBox="1"/>
          <p:nvPr/>
        </p:nvSpPr>
        <p:spPr>
          <a:xfrm>
            <a:off x="2201951" y="4249693"/>
            <a:ext cx="7557792" cy="577863"/>
          </a:xfrm>
          <a:prstGeom prst="rect">
            <a:avLst/>
          </a:prstGeom>
        </p:spPr>
        <p:txBody>
          <a:bodyPr lIns="0" tIns="0" rIns="0" bIns="0" rtlCol="0" anchor="t">
            <a:spAutoFit/>
          </a:bodyPr>
          <a:lstStyle/>
          <a:p>
            <a:pPr algn="l">
              <a:lnSpc>
                <a:spcPts val="4618"/>
              </a:lnSpc>
            </a:pPr>
            <a:r>
              <a:rPr lang="en-US" sz="3299">
                <a:solidFill>
                  <a:srgbClr val="000000"/>
                </a:solidFill>
                <a:latin typeface="Alatsi"/>
                <a:ea typeface="Alatsi"/>
                <a:cs typeface="Alatsi"/>
                <a:sym typeface="Alatsi"/>
              </a:rPr>
              <a:t>Servir les clients et gérer les transactions</a:t>
            </a:r>
          </a:p>
        </p:txBody>
      </p:sp>
      <p:sp>
        <p:nvSpPr>
          <p:cNvPr id="21" name="TextBox 21"/>
          <p:cNvSpPr txBox="1"/>
          <p:nvPr/>
        </p:nvSpPr>
        <p:spPr>
          <a:xfrm>
            <a:off x="2276675" y="8089011"/>
            <a:ext cx="6155750" cy="569966"/>
          </a:xfrm>
          <a:prstGeom prst="rect">
            <a:avLst/>
          </a:prstGeom>
        </p:spPr>
        <p:txBody>
          <a:bodyPr lIns="0" tIns="0" rIns="0" bIns="0" rtlCol="0" anchor="t">
            <a:spAutoFit/>
          </a:bodyPr>
          <a:lstStyle/>
          <a:p>
            <a:pPr algn="l">
              <a:lnSpc>
                <a:spcPts val="4633"/>
              </a:lnSpc>
            </a:pPr>
            <a:r>
              <a:rPr lang="en-US" sz="3309">
                <a:solidFill>
                  <a:srgbClr val="000000"/>
                </a:solidFill>
                <a:latin typeface="Alatsi"/>
                <a:ea typeface="Alatsi"/>
                <a:cs typeface="Alatsi"/>
                <a:sym typeface="Alatsi"/>
              </a:rPr>
              <a:t> Organiser physiquement le stock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841764" y="2269103"/>
            <a:ext cx="131674" cy="131674"/>
            <a:chOff x="0" y="0"/>
            <a:chExt cx="131674" cy="131674"/>
          </a:xfrm>
        </p:grpSpPr>
        <p:sp>
          <p:nvSpPr>
            <p:cNvPr id="3" name="Freeform 3"/>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4" name="Group 4"/>
          <p:cNvGrpSpPr>
            <a:grpSpLocks noChangeAspect="1"/>
          </p:cNvGrpSpPr>
          <p:nvPr/>
        </p:nvGrpSpPr>
        <p:grpSpPr>
          <a:xfrm>
            <a:off x="1841764" y="2806779"/>
            <a:ext cx="131674" cy="131674"/>
            <a:chOff x="0" y="0"/>
            <a:chExt cx="131674" cy="131674"/>
          </a:xfrm>
        </p:grpSpPr>
        <p:sp>
          <p:nvSpPr>
            <p:cNvPr id="5" name="Freeform 5"/>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6" name="Group 6"/>
          <p:cNvGrpSpPr>
            <a:grpSpLocks noChangeAspect="1"/>
          </p:cNvGrpSpPr>
          <p:nvPr/>
        </p:nvGrpSpPr>
        <p:grpSpPr>
          <a:xfrm>
            <a:off x="1841764" y="3344456"/>
            <a:ext cx="131674" cy="131674"/>
            <a:chOff x="0" y="0"/>
            <a:chExt cx="131674" cy="131674"/>
          </a:xfrm>
        </p:grpSpPr>
        <p:sp>
          <p:nvSpPr>
            <p:cNvPr id="7" name="Freeform 7"/>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143"/>
                  </a:cubicBezTo>
                  <a:cubicBezTo>
                    <a:pt x="57277" y="254"/>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8" name="Group 8"/>
          <p:cNvGrpSpPr>
            <a:grpSpLocks noChangeAspect="1"/>
          </p:cNvGrpSpPr>
          <p:nvPr/>
        </p:nvGrpSpPr>
        <p:grpSpPr>
          <a:xfrm>
            <a:off x="1879711" y="4939303"/>
            <a:ext cx="131674" cy="131674"/>
            <a:chOff x="0" y="0"/>
            <a:chExt cx="131674" cy="131674"/>
          </a:xfrm>
        </p:grpSpPr>
        <p:sp>
          <p:nvSpPr>
            <p:cNvPr id="9" name="Freeform 9"/>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0" name="Group 10"/>
          <p:cNvGrpSpPr>
            <a:grpSpLocks noChangeAspect="1"/>
          </p:cNvGrpSpPr>
          <p:nvPr/>
        </p:nvGrpSpPr>
        <p:grpSpPr>
          <a:xfrm>
            <a:off x="1879711" y="5476980"/>
            <a:ext cx="131674" cy="131674"/>
            <a:chOff x="0" y="0"/>
            <a:chExt cx="131674" cy="131674"/>
          </a:xfrm>
        </p:grpSpPr>
        <p:sp>
          <p:nvSpPr>
            <p:cNvPr id="11" name="Freeform 11"/>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2" name="Group 12"/>
          <p:cNvGrpSpPr>
            <a:grpSpLocks noChangeAspect="1"/>
          </p:cNvGrpSpPr>
          <p:nvPr/>
        </p:nvGrpSpPr>
        <p:grpSpPr>
          <a:xfrm>
            <a:off x="1879711" y="6014647"/>
            <a:ext cx="131674" cy="131674"/>
            <a:chOff x="0" y="0"/>
            <a:chExt cx="131674" cy="131674"/>
          </a:xfrm>
        </p:grpSpPr>
        <p:sp>
          <p:nvSpPr>
            <p:cNvPr id="13" name="Freeform 13"/>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4" name="Group 14"/>
          <p:cNvGrpSpPr>
            <a:grpSpLocks noChangeAspect="1"/>
          </p:cNvGrpSpPr>
          <p:nvPr/>
        </p:nvGrpSpPr>
        <p:grpSpPr>
          <a:xfrm>
            <a:off x="1879711" y="7090001"/>
            <a:ext cx="131674" cy="131674"/>
            <a:chOff x="0" y="0"/>
            <a:chExt cx="131674" cy="131674"/>
          </a:xfrm>
        </p:grpSpPr>
        <p:sp>
          <p:nvSpPr>
            <p:cNvPr id="15" name="Freeform 15"/>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6" name="Group 16"/>
          <p:cNvGrpSpPr>
            <a:grpSpLocks noChangeAspect="1"/>
          </p:cNvGrpSpPr>
          <p:nvPr/>
        </p:nvGrpSpPr>
        <p:grpSpPr>
          <a:xfrm>
            <a:off x="1879711" y="7627677"/>
            <a:ext cx="131674" cy="131674"/>
            <a:chOff x="0" y="0"/>
            <a:chExt cx="131674" cy="131674"/>
          </a:xfrm>
        </p:grpSpPr>
        <p:sp>
          <p:nvSpPr>
            <p:cNvPr id="17" name="Freeform 17"/>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8" name="Group 18"/>
          <p:cNvGrpSpPr>
            <a:grpSpLocks noChangeAspect="1"/>
          </p:cNvGrpSpPr>
          <p:nvPr/>
        </p:nvGrpSpPr>
        <p:grpSpPr>
          <a:xfrm>
            <a:off x="1879711" y="8165345"/>
            <a:ext cx="131674" cy="131674"/>
            <a:chOff x="0" y="0"/>
            <a:chExt cx="131674" cy="131674"/>
          </a:xfrm>
        </p:grpSpPr>
        <p:sp>
          <p:nvSpPr>
            <p:cNvPr id="19" name="Freeform 19"/>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20" name="Group 20"/>
          <p:cNvGrpSpPr>
            <a:grpSpLocks noChangeAspect="1"/>
          </p:cNvGrpSpPr>
          <p:nvPr/>
        </p:nvGrpSpPr>
        <p:grpSpPr>
          <a:xfrm>
            <a:off x="1879711" y="9240698"/>
            <a:ext cx="131674" cy="131674"/>
            <a:chOff x="0" y="0"/>
            <a:chExt cx="131674" cy="131674"/>
          </a:xfrm>
        </p:grpSpPr>
        <p:sp>
          <p:nvSpPr>
            <p:cNvPr id="21" name="Freeform 21"/>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22" name="Group 22"/>
          <p:cNvGrpSpPr>
            <a:grpSpLocks noChangeAspect="1"/>
          </p:cNvGrpSpPr>
          <p:nvPr/>
        </p:nvGrpSpPr>
        <p:grpSpPr>
          <a:xfrm>
            <a:off x="1879711" y="9778365"/>
            <a:ext cx="131674" cy="131674"/>
            <a:chOff x="0" y="0"/>
            <a:chExt cx="131674" cy="131674"/>
          </a:xfrm>
        </p:grpSpPr>
        <p:sp>
          <p:nvSpPr>
            <p:cNvPr id="23" name="Freeform 23"/>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sp>
        <p:nvSpPr>
          <p:cNvPr id="24" name="Freeform 24"/>
          <p:cNvSpPr/>
          <p:nvPr/>
        </p:nvSpPr>
        <p:spPr>
          <a:xfrm>
            <a:off x="11518421" y="7955909"/>
            <a:ext cx="6833083" cy="2394595"/>
          </a:xfrm>
          <a:custGeom>
            <a:avLst/>
            <a:gdLst/>
            <a:ahLst/>
            <a:cxnLst/>
            <a:rect l="l" t="t" r="r" b="b"/>
            <a:pathLst>
              <a:path w="6833083" h="2394595">
                <a:moveTo>
                  <a:pt x="0" y="0"/>
                </a:moveTo>
                <a:lnTo>
                  <a:pt x="6833082" y="0"/>
                </a:lnTo>
                <a:lnTo>
                  <a:pt x="6833082" y="2394594"/>
                </a:lnTo>
                <a:lnTo>
                  <a:pt x="0" y="239459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5" name="Freeform 25"/>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6" name="TextBox 26"/>
          <p:cNvSpPr txBox="1"/>
          <p:nvPr/>
        </p:nvSpPr>
        <p:spPr>
          <a:xfrm>
            <a:off x="16236315" y="282712"/>
            <a:ext cx="824398"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10</a:t>
            </a:r>
          </a:p>
        </p:txBody>
      </p:sp>
      <p:sp>
        <p:nvSpPr>
          <p:cNvPr id="27" name="TextBox 27"/>
          <p:cNvSpPr txBox="1"/>
          <p:nvPr/>
        </p:nvSpPr>
        <p:spPr>
          <a:xfrm>
            <a:off x="4916072" y="952281"/>
            <a:ext cx="7690199" cy="534934"/>
          </a:xfrm>
          <a:prstGeom prst="rect">
            <a:avLst/>
          </a:prstGeom>
        </p:spPr>
        <p:txBody>
          <a:bodyPr lIns="0" tIns="0" rIns="0" bIns="0" rtlCol="0" anchor="t">
            <a:spAutoFit/>
          </a:bodyPr>
          <a:lstStyle/>
          <a:p>
            <a:pPr algn="l">
              <a:lnSpc>
                <a:spcPts val="4233"/>
              </a:lnSpc>
            </a:pPr>
            <a:r>
              <a:rPr lang="en-US" sz="3083">
                <a:solidFill>
                  <a:srgbClr val="8B0B3D"/>
                </a:solidFill>
                <a:latin typeface="Alatsi"/>
                <a:ea typeface="Alatsi"/>
                <a:cs typeface="Alatsi"/>
                <a:sym typeface="Alatsi"/>
              </a:rPr>
              <a:t>. Besoins fonctionnelles du Gestion du stock :</a:t>
            </a:r>
          </a:p>
        </p:txBody>
      </p:sp>
      <p:sp>
        <p:nvSpPr>
          <p:cNvPr id="28" name="TextBox 28"/>
          <p:cNvSpPr txBox="1"/>
          <p:nvPr/>
        </p:nvSpPr>
        <p:spPr>
          <a:xfrm>
            <a:off x="1512570" y="1489958"/>
            <a:ext cx="75895" cy="534934"/>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 </a:t>
            </a:r>
          </a:p>
        </p:txBody>
      </p:sp>
      <p:sp>
        <p:nvSpPr>
          <p:cNvPr id="29" name="TextBox 29"/>
          <p:cNvSpPr txBox="1"/>
          <p:nvPr/>
        </p:nvSpPr>
        <p:spPr>
          <a:xfrm>
            <a:off x="2554319" y="1489958"/>
            <a:ext cx="4028246"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1. Responsable du Stock</a:t>
            </a:r>
          </a:p>
        </p:txBody>
      </p:sp>
      <p:sp>
        <p:nvSpPr>
          <p:cNvPr id="30" name="TextBox 30"/>
          <p:cNvSpPr txBox="1"/>
          <p:nvPr/>
        </p:nvSpPr>
        <p:spPr>
          <a:xfrm>
            <a:off x="2178320" y="2027634"/>
            <a:ext cx="14057995" cy="2122999"/>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Visualisé simplement les articles en rupture ou en sur stock </a:t>
            </a:r>
          </a:p>
          <a:p>
            <a:pPr algn="l">
              <a:lnSpc>
                <a:spcPts val="4233"/>
              </a:lnSpc>
            </a:pPr>
            <a:r>
              <a:rPr lang="en-US" sz="3083">
                <a:solidFill>
                  <a:srgbClr val="000000"/>
                </a:solidFill>
                <a:latin typeface="Alatsi"/>
                <a:ea typeface="Alatsi"/>
                <a:cs typeface="Alatsi"/>
                <a:sym typeface="Alatsi"/>
              </a:rPr>
              <a:t>Recevoir des alertes automatiques quand il faut lancer les approvisionnements</a:t>
            </a:r>
          </a:p>
          <a:p>
            <a:pPr algn="l">
              <a:lnSpc>
                <a:spcPts val="4233"/>
              </a:lnSpc>
            </a:pPr>
            <a:r>
              <a:rPr lang="en-US" sz="3083">
                <a:solidFill>
                  <a:srgbClr val="000000"/>
                </a:solidFill>
                <a:latin typeface="Alatsi"/>
                <a:ea typeface="Alatsi"/>
                <a:cs typeface="Alatsi"/>
                <a:sym typeface="Alatsi"/>
              </a:rPr>
              <a:t>Avoir des rapports simples pour suivre les tendances des ventes</a:t>
            </a:r>
          </a:p>
          <a:p>
            <a:pPr algn="l">
              <a:lnSpc>
                <a:spcPts val="4233"/>
              </a:lnSpc>
            </a:pPr>
            <a:r>
              <a:rPr lang="en-US" sz="3083">
                <a:solidFill>
                  <a:srgbClr val="000000"/>
                </a:solidFill>
                <a:latin typeface="Alatsi"/>
                <a:ea typeface="Alatsi"/>
                <a:cs typeface="Alatsi"/>
                <a:sym typeface="Alatsi"/>
              </a:rPr>
              <a:t>Simplifer la gestion comptable des stocks</a:t>
            </a:r>
          </a:p>
        </p:txBody>
      </p:sp>
      <p:sp>
        <p:nvSpPr>
          <p:cNvPr id="31" name="TextBox 31"/>
          <p:cNvSpPr txBox="1"/>
          <p:nvPr/>
        </p:nvSpPr>
        <p:spPr>
          <a:xfrm>
            <a:off x="1550518" y="4160158"/>
            <a:ext cx="75895"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 </a:t>
            </a:r>
          </a:p>
        </p:txBody>
      </p:sp>
      <p:sp>
        <p:nvSpPr>
          <p:cNvPr id="32" name="TextBox 32"/>
          <p:cNvSpPr txBox="1"/>
          <p:nvPr/>
        </p:nvSpPr>
        <p:spPr>
          <a:xfrm>
            <a:off x="2517858" y="4160158"/>
            <a:ext cx="4022655"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2. Vendeurs en Magasin</a:t>
            </a:r>
          </a:p>
        </p:txBody>
      </p:sp>
      <p:sp>
        <p:nvSpPr>
          <p:cNvPr id="33" name="TextBox 33"/>
          <p:cNvSpPr txBox="1"/>
          <p:nvPr/>
        </p:nvSpPr>
        <p:spPr>
          <a:xfrm>
            <a:off x="2216267" y="4697835"/>
            <a:ext cx="9361018" cy="1610277"/>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Pouvoir vérifier rapidement si une taille est disponible Mettre à jour le stock facilement après une vente Gérer les retours sans complication</a:t>
            </a:r>
          </a:p>
        </p:txBody>
      </p:sp>
      <p:sp>
        <p:nvSpPr>
          <p:cNvPr id="34" name="TextBox 34"/>
          <p:cNvSpPr txBox="1"/>
          <p:nvPr/>
        </p:nvSpPr>
        <p:spPr>
          <a:xfrm>
            <a:off x="1550518" y="6310856"/>
            <a:ext cx="75895"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 </a:t>
            </a:r>
          </a:p>
        </p:txBody>
      </p:sp>
      <p:sp>
        <p:nvSpPr>
          <p:cNvPr id="35" name="TextBox 35"/>
          <p:cNvSpPr txBox="1"/>
          <p:nvPr/>
        </p:nvSpPr>
        <p:spPr>
          <a:xfrm>
            <a:off x="2369029" y="6310856"/>
            <a:ext cx="1570968"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3. Clients</a:t>
            </a:r>
          </a:p>
        </p:txBody>
      </p:sp>
      <p:sp>
        <p:nvSpPr>
          <p:cNvPr id="36" name="TextBox 36"/>
          <p:cNvSpPr txBox="1"/>
          <p:nvPr/>
        </p:nvSpPr>
        <p:spPr>
          <a:xfrm>
            <a:off x="2216267" y="6848532"/>
            <a:ext cx="15043033" cy="1589599"/>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Vérifier la disponibilité des articles en temps réel en ligne </a:t>
            </a:r>
          </a:p>
          <a:p>
            <a:pPr algn="l">
              <a:lnSpc>
                <a:spcPts val="4233"/>
              </a:lnSpc>
            </a:pPr>
            <a:r>
              <a:rPr lang="en-US" sz="3083">
                <a:solidFill>
                  <a:srgbClr val="000000"/>
                </a:solidFill>
                <a:latin typeface="Alatsi"/>
                <a:ea typeface="Alatsi"/>
                <a:cs typeface="Alatsi"/>
                <a:sym typeface="Alatsi"/>
              </a:rPr>
              <a:t>Recevoir des alertes si l’approvisionnement est réaliser concernant un article manquant </a:t>
            </a:r>
          </a:p>
          <a:p>
            <a:pPr algn="l">
              <a:lnSpc>
                <a:spcPts val="4233"/>
              </a:lnSpc>
            </a:pPr>
            <a:r>
              <a:rPr lang="en-US" sz="3083">
                <a:solidFill>
                  <a:srgbClr val="000000"/>
                </a:solidFill>
                <a:latin typeface="Alatsi"/>
                <a:ea typeface="Alatsi"/>
                <a:cs typeface="Alatsi"/>
                <a:sym typeface="Alatsi"/>
              </a:rPr>
              <a:t>Pouvoir réserver/acheter en ligne et retirer en magasin</a:t>
            </a:r>
          </a:p>
        </p:txBody>
      </p:sp>
      <p:sp>
        <p:nvSpPr>
          <p:cNvPr id="37" name="TextBox 37"/>
          <p:cNvSpPr txBox="1"/>
          <p:nvPr/>
        </p:nvSpPr>
        <p:spPr>
          <a:xfrm>
            <a:off x="1550518" y="8461553"/>
            <a:ext cx="75895"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 </a:t>
            </a:r>
          </a:p>
        </p:txBody>
      </p:sp>
      <p:sp>
        <p:nvSpPr>
          <p:cNvPr id="38" name="TextBox 38"/>
          <p:cNvSpPr txBox="1"/>
          <p:nvPr/>
        </p:nvSpPr>
        <p:spPr>
          <a:xfrm>
            <a:off x="2294620" y="8461553"/>
            <a:ext cx="2306307"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4. Magasinier</a:t>
            </a:r>
          </a:p>
        </p:txBody>
      </p:sp>
      <p:sp>
        <p:nvSpPr>
          <p:cNvPr id="39" name="TextBox 39"/>
          <p:cNvSpPr txBox="1"/>
          <p:nvPr/>
        </p:nvSpPr>
        <p:spPr>
          <a:xfrm>
            <a:off x="2216267" y="8999230"/>
            <a:ext cx="11296985" cy="1056199"/>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Optimiser le rangement (des modèles) dans l'entrepôt </a:t>
            </a:r>
          </a:p>
          <a:p>
            <a:pPr algn="l">
              <a:lnSpc>
                <a:spcPts val="4233"/>
              </a:lnSpc>
            </a:pPr>
            <a:r>
              <a:rPr lang="en-US" sz="3083">
                <a:solidFill>
                  <a:srgbClr val="000000"/>
                </a:solidFill>
                <a:latin typeface="Alatsi"/>
                <a:ea typeface="Alatsi"/>
                <a:cs typeface="Alatsi"/>
                <a:sym typeface="Alatsi"/>
              </a:rPr>
              <a:t>Préparer rapidement les commandes</a:t>
            </a:r>
          </a:p>
        </p:txBody>
      </p:sp>
      <p:grpSp>
        <p:nvGrpSpPr>
          <p:cNvPr id="40" name="Group 40"/>
          <p:cNvGrpSpPr>
            <a:grpSpLocks noChangeAspect="1"/>
          </p:cNvGrpSpPr>
          <p:nvPr/>
        </p:nvGrpSpPr>
        <p:grpSpPr>
          <a:xfrm>
            <a:off x="1813874" y="3864655"/>
            <a:ext cx="131674" cy="131674"/>
            <a:chOff x="0" y="0"/>
            <a:chExt cx="131674" cy="131674"/>
          </a:xfrm>
        </p:grpSpPr>
        <p:sp>
          <p:nvSpPr>
            <p:cNvPr id="41" name="Freeform 41"/>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143"/>
                  </a:cubicBezTo>
                  <a:cubicBezTo>
                    <a:pt x="57277" y="254"/>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409700" y="1899123"/>
            <a:ext cx="133350" cy="133350"/>
            <a:chOff x="0" y="0"/>
            <a:chExt cx="133350" cy="133350"/>
          </a:xfrm>
        </p:grpSpPr>
        <p:sp>
          <p:nvSpPr>
            <p:cNvPr id="3" name="Freeform 3"/>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4" name="Group 4"/>
          <p:cNvGrpSpPr>
            <a:grpSpLocks noChangeAspect="1"/>
          </p:cNvGrpSpPr>
          <p:nvPr/>
        </p:nvGrpSpPr>
        <p:grpSpPr>
          <a:xfrm>
            <a:off x="1409700" y="2480148"/>
            <a:ext cx="133350" cy="133350"/>
            <a:chOff x="0" y="0"/>
            <a:chExt cx="133350" cy="133350"/>
          </a:xfrm>
        </p:grpSpPr>
        <p:sp>
          <p:nvSpPr>
            <p:cNvPr id="5" name="Freeform 5"/>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6" name="Group 6"/>
          <p:cNvGrpSpPr>
            <a:grpSpLocks noChangeAspect="1"/>
          </p:cNvGrpSpPr>
          <p:nvPr/>
        </p:nvGrpSpPr>
        <p:grpSpPr>
          <a:xfrm>
            <a:off x="1409700" y="3061173"/>
            <a:ext cx="133350" cy="133350"/>
            <a:chOff x="0" y="0"/>
            <a:chExt cx="133350" cy="133350"/>
          </a:xfrm>
        </p:grpSpPr>
        <p:sp>
          <p:nvSpPr>
            <p:cNvPr id="7" name="Freeform 7"/>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8" name="Group 8"/>
          <p:cNvGrpSpPr>
            <a:grpSpLocks noChangeAspect="1"/>
          </p:cNvGrpSpPr>
          <p:nvPr/>
        </p:nvGrpSpPr>
        <p:grpSpPr>
          <a:xfrm>
            <a:off x="1409700" y="4223223"/>
            <a:ext cx="133350" cy="133350"/>
            <a:chOff x="0" y="0"/>
            <a:chExt cx="133350" cy="133350"/>
          </a:xfrm>
        </p:grpSpPr>
        <p:sp>
          <p:nvSpPr>
            <p:cNvPr id="9" name="Freeform 9"/>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0" name="Group 10"/>
          <p:cNvGrpSpPr>
            <a:grpSpLocks noChangeAspect="1"/>
          </p:cNvGrpSpPr>
          <p:nvPr/>
        </p:nvGrpSpPr>
        <p:grpSpPr>
          <a:xfrm>
            <a:off x="1409700" y="4804248"/>
            <a:ext cx="133350" cy="133350"/>
            <a:chOff x="0" y="0"/>
            <a:chExt cx="133350" cy="133350"/>
          </a:xfrm>
        </p:grpSpPr>
        <p:sp>
          <p:nvSpPr>
            <p:cNvPr id="11" name="Freeform 11"/>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2" name="Group 12"/>
          <p:cNvGrpSpPr>
            <a:grpSpLocks noChangeAspect="1"/>
          </p:cNvGrpSpPr>
          <p:nvPr/>
        </p:nvGrpSpPr>
        <p:grpSpPr>
          <a:xfrm>
            <a:off x="1409700" y="5385273"/>
            <a:ext cx="133350" cy="133350"/>
            <a:chOff x="0" y="0"/>
            <a:chExt cx="133350" cy="133350"/>
          </a:xfrm>
        </p:grpSpPr>
        <p:sp>
          <p:nvSpPr>
            <p:cNvPr id="13" name="Freeform 13"/>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4" name="Group 14"/>
          <p:cNvGrpSpPr>
            <a:grpSpLocks noChangeAspect="1"/>
          </p:cNvGrpSpPr>
          <p:nvPr/>
        </p:nvGrpSpPr>
        <p:grpSpPr>
          <a:xfrm>
            <a:off x="1409700" y="6547323"/>
            <a:ext cx="133350" cy="133350"/>
            <a:chOff x="0" y="0"/>
            <a:chExt cx="133350" cy="133350"/>
          </a:xfrm>
        </p:grpSpPr>
        <p:sp>
          <p:nvSpPr>
            <p:cNvPr id="15" name="Freeform 15"/>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6" name="Group 16"/>
          <p:cNvGrpSpPr>
            <a:grpSpLocks noChangeAspect="1"/>
          </p:cNvGrpSpPr>
          <p:nvPr/>
        </p:nvGrpSpPr>
        <p:grpSpPr>
          <a:xfrm>
            <a:off x="1409700" y="7128348"/>
            <a:ext cx="133350" cy="133350"/>
            <a:chOff x="0" y="0"/>
            <a:chExt cx="133350" cy="133350"/>
          </a:xfrm>
        </p:grpSpPr>
        <p:sp>
          <p:nvSpPr>
            <p:cNvPr id="17" name="Freeform 17"/>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8" name="Group 18"/>
          <p:cNvGrpSpPr>
            <a:grpSpLocks noChangeAspect="1"/>
          </p:cNvGrpSpPr>
          <p:nvPr/>
        </p:nvGrpSpPr>
        <p:grpSpPr>
          <a:xfrm>
            <a:off x="1409700" y="7709373"/>
            <a:ext cx="133350" cy="133350"/>
            <a:chOff x="0" y="0"/>
            <a:chExt cx="133350" cy="133350"/>
          </a:xfrm>
        </p:grpSpPr>
        <p:sp>
          <p:nvSpPr>
            <p:cNvPr id="19" name="Freeform 19"/>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20" name="Group 20"/>
          <p:cNvGrpSpPr>
            <a:grpSpLocks noChangeAspect="1"/>
          </p:cNvGrpSpPr>
          <p:nvPr/>
        </p:nvGrpSpPr>
        <p:grpSpPr>
          <a:xfrm>
            <a:off x="1409700" y="8871423"/>
            <a:ext cx="133350" cy="133350"/>
            <a:chOff x="0" y="0"/>
            <a:chExt cx="133350" cy="133350"/>
          </a:xfrm>
        </p:grpSpPr>
        <p:sp>
          <p:nvSpPr>
            <p:cNvPr id="21" name="Freeform 21"/>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sp>
        <p:nvSpPr>
          <p:cNvPr id="22" name="Freeform 22"/>
          <p:cNvSpPr/>
          <p:nvPr/>
        </p:nvSpPr>
        <p:spPr>
          <a:xfrm>
            <a:off x="16471192" y="128588"/>
            <a:ext cx="1576216" cy="1800225"/>
          </a:xfrm>
          <a:custGeom>
            <a:avLst/>
            <a:gdLst/>
            <a:ahLst/>
            <a:cxnLst/>
            <a:rect l="l" t="t" r="r" b="b"/>
            <a:pathLst>
              <a:path w="1576216" h="1800225">
                <a:moveTo>
                  <a:pt x="0" y="0"/>
                </a:moveTo>
                <a:lnTo>
                  <a:pt x="1576216" y="0"/>
                </a:lnTo>
                <a:lnTo>
                  <a:pt x="1576216" y="1800224"/>
                </a:lnTo>
                <a:lnTo>
                  <a:pt x="0" y="18002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3" name="TextBox 23"/>
          <p:cNvSpPr txBox="1"/>
          <p:nvPr/>
        </p:nvSpPr>
        <p:spPr>
          <a:xfrm>
            <a:off x="3901973" y="440627"/>
            <a:ext cx="9486586" cy="604476"/>
          </a:xfrm>
          <a:prstGeom prst="rect">
            <a:avLst/>
          </a:prstGeom>
        </p:spPr>
        <p:txBody>
          <a:bodyPr lIns="0" tIns="0" rIns="0" bIns="0" rtlCol="0" anchor="t">
            <a:spAutoFit/>
          </a:bodyPr>
          <a:lstStyle/>
          <a:p>
            <a:pPr algn="l">
              <a:lnSpc>
                <a:spcPts val="4859"/>
              </a:lnSpc>
            </a:pPr>
            <a:r>
              <a:rPr lang="en-US" sz="3470">
                <a:solidFill>
                  <a:srgbClr val="8B0B3D"/>
                </a:solidFill>
                <a:latin typeface="Alatsi"/>
                <a:ea typeface="Alatsi"/>
                <a:cs typeface="Alatsi"/>
                <a:sym typeface="Alatsi"/>
              </a:rPr>
              <a:t>. Besoins non fonctionnelles du Gestion du stock :</a:t>
            </a:r>
          </a:p>
        </p:txBody>
      </p:sp>
      <p:sp>
        <p:nvSpPr>
          <p:cNvPr id="24" name="TextBox 24"/>
          <p:cNvSpPr txBox="1"/>
          <p:nvPr/>
        </p:nvSpPr>
        <p:spPr>
          <a:xfrm>
            <a:off x="1028700" y="1052913"/>
            <a:ext cx="81115"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 </a:t>
            </a:r>
          </a:p>
        </p:txBody>
      </p:sp>
      <p:sp>
        <p:nvSpPr>
          <p:cNvPr id="25" name="TextBox 25"/>
          <p:cNvSpPr txBox="1"/>
          <p:nvPr/>
        </p:nvSpPr>
        <p:spPr>
          <a:xfrm>
            <a:off x="2062458" y="1052913"/>
            <a:ext cx="4396540"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1.Responsable du Stock :</a:t>
            </a:r>
          </a:p>
        </p:txBody>
      </p:sp>
      <p:sp>
        <p:nvSpPr>
          <p:cNvPr id="26" name="TextBox 26"/>
          <p:cNvSpPr txBox="1"/>
          <p:nvPr/>
        </p:nvSpPr>
        <p:spPr>
          <a:xfrm>
            <a:off x="1740246" y="1633938"/>
            <a:ext cx="15114908" cy="169296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L’accès doit être rapide au données de stock (moins de 2 secondes pour l’affichage)</a:t>
            </a:r>
          </a:p>
          <a:p>
            <a:pPr algn="l">
              <a:lnSpc>
                <a:spcPts val="4574"/>
              </a:lnSpc>
            </a:pPr>
            <a:r>
              <a:rPr lang="en-US" sz="3295">
                <a:solidFill>
                  <a:srgbClr val="000000"/>
                </a:solidFill>
                <a:latin typeface="Alatsi"/>
                <a:ea typeface="Alatsi"/>
                <a:cs typeface="Alatsi"/>
                <a:sym typeface="Alatsi"/>
              </a:rPr>
              <a:t>Sécurisée (mots de passe et ID unique pour chaque utilisateur) </a:t>
            </a:r>
          </a:p>
          <a:p>
            <a:pPr algn="l">
              <a:lnSpc>
                <a:spcPts val="4574"/>
              </a:lnSpc>
            </a:pPr>
            <a:r>
              <a:rPr lang="en-US" sz="3295">
                <a:solidFill>
                  <a:srgbClr val="000000"/>
                </a:solidFill>
                <a:latin typeface="Alatsi"/>
                <a:ea typeface="Alatsi"/>
                <a:cs typeface="Alatsi"/>
                <a:sym typeface="Alatsi"/>
              </a:rPr>
              <a:t>Permettre d'exporter facilement les rapports</a:t>
            </a:r>
          </a:p>
        </p:txBody>
      </p:sp>
      <p:sp>
        <p:nvSpPr>
          <p:cNvPr id="27" name="TextBox 27"/>
          <p:cNvSpPr txBox="1"/>
          <p:nvPr/>
        </p:nvSpPr>
        <p:spPr>
          <a:xfrm>
            <a:off x="1028700" y="3377013"/>
            <a:ext cx="81115" cy="56775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 </a:t>
            </a:r>
          </a:p>
        </p:txBody>
      </p:sp>
      <p:sp>
        <p:nvSpPr>
          <p:cNvPr id="28" name="TextBox 28"/>
          <p:cNvSpPr txBox="1"/>
          <p:nvPr/>
        </p:nvSpPr>
        <p:spPr>
          <a:xfrm>
            <a:off x="1982991" y="3377013"/>
            <a:ext cx="2321357"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2. Vendeurs :</a:t>
            </a:r>
          </a:p>
        </p:txBody>
      </p:sp>
      <p:sp>
        <p:nvSpPr>
          <p:cNvPr id="29" name="TextBox 29"/>
          <p:cNvSpPr txBox="1"/>
          <p:nvPr/>
        </p:nvSpPr>
        <p:spPr>
          <a:xfrm>
            <a:off x="1740246" y="3958038"/>
            <a:ext cx="13034986" cy="169296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Simple à utiliser </a:t>
            </a:r>
          </a:p>
          <a:p>
            <a:pPr algn="l">
              <a:lnSpc>
                <a:spcPts val="4574"/>
              </a:lnSpc>
            </a:pPr>
            <a:r>
              <a:rPr lang="en-US" sz="3295">
                <a:solidFill>
                  <a:srgbClr val="000000"/>
                </a:solidFill>
                <a:latin typeface="Alatsi"/>
                <a:ea typeface="Alatsi"/>
                <a:cs typeface="Alatsi"/>
                <a:sym typeface="Alatsi"/>
              </a:rPr>
              <a:t>Anticiper les pannes réseaux (fonctionne même sans internet)</a:t>
            </a:r>
          </a:p>
          <a:p>
            <a:pPr algn="l">
              <a:lnSpc>
                <a:spcPts val="4574"/>
              </a:lnSpc>
            </a:pPr>
            <a:r>
              <a:rPr lang="en-US" sz="3295">
                <a:solidFill>
                  <a:srgbClr val="000000"/>
                </a:solidFill>
                <a:latin typeface="Alatsi"/>
                <a:ea typeface="Alatsi"/>
                <a:cs typeface="Alatsi"/>
                <a:sym typeface="Alatsi"/>
              </a:rPr>
              <a:t>Écran facile à lire en magasin </a:t>
            </a:r>
          </a:p>
        </p:txBody>
      </p:sp>
      <p:sp>
        <p:nvSpPr>
          <p:cNvPr id="30" name="TextBox 30"/>
          <p:cNvSpPr txBox="1"/>
          <p:nvPr/>
        </p:nvSpPr>
        <p:spPr>
          <a:xfrm>
            <a:off x="1028700" y="5701113"/>
            <a:ext cx="81115" cy="56775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 </a:t>
            </a:r>
          </a:p>
        </p:txBody>
      </p:sp>
      <p:sp>
        <p:nvSpPr>
          <p:cNvPr id="31" name="TextBox 31"/>
          <p:cNvSpPr txBox="1"/>
          <p:nvPr/>
        </p:nvSpPr>
        <p:spPr>
          <a:xfrm>
            <a:off x="1903514" y="5701113"/>
            <a:ext cx="1851365"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3. Clients :</a:t>
            </a:r>
          </a:p>
        </p:txBody>
      </p:sp>
      <p:sp>
        <p:nvSpPr>
          <p:cNvPr id="32" name="TextBox 32"/>
          <p:cNvSpPr txBox="1"/>
          <p:nvPr/>
        </p:nvSpPr>
        <p:spPr>
          <a:xfrm>
            <a:off x="1740246" y="6282138"/>
            <a:ext cx="16156080" cy="169296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Utilisable par téléphone</a:t>
            </a:r>
          </a:p>
          <a:p>
            <a:pPr algn="l">
              <a:lnSpc>
                <a:spcPts val="4574"/>
              </a:lnSpc>
            </a:pPr>
            <a:r>
              <a:rPr lang="en-US" sz="3295">
                <a:solidFill>
                  <a:srgbClr val="000000"/>
                </a:solidFill>
                <a:latin typeface="Alatsi"/>
                <a:ea typeface="Alatsi"/>
                <a:cs typeface="Alatsi"/>
                <a:sym typeface="Alatsi"/>
              </a:rPr>
              <a:t>Afficher les valeurs de stock en temps réel (concernant les disponibilités)</a:t>
            </a:r>
          </a:p>
          <a:p>
            <a:pPr algn="l">
              <a:lnSpc>
                <a:spcPts val="4574"/>
              </a:lnSpc>
            </a:pPr>
            <a:r>
              <a:rPr lang="en-US" sz="3295">
                <a:solidFill>
                  <a:srgbClr val="000000"/>
                </a:solidFill>
                <a:latin typeface="Alatsi"/>
                <a:ea typeface="Alatsi"/>
                <a:cs typeface="Alatsi"/>
                <a:sym typeface="Alatsi"/>
              </a:rPr>
              <a:t>Réponse immédiate</a:t>
            </a:r>
          </a:p>
        </p:txBody>
      </p:sp>
      <p:sp>
        <p:nvSpPr>
          <p:cNvPr id="33" name="TextBox 33"/>
          <p:cNvSpPr txBox="1"/>
          <p:nvPr/>
        </p:nvSpPr>
        <p:spPr>
          <a:xfrm>
            <a:off x="1028700" y="8025213"/>
            <a:ext cx="81115" cy="56775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 </a:t>
            </a:r>
          </a:p>
        </p:txBody>
      </p:sp>
      <p:sp>
        <p:nvSpPr>
          <p:cNvPr id="34" name="TextBox 34"/>
          <p:cNvSpPr txBox="1"/>
          <p:nvPr/>
        </p:nvSpPr>
        <p:spPr>
          <a:xfrm>
            <a:off x="1983134" y="8025213"/>
            <a:ext cx="2637244"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4. Magasinier :</a:t>
            </a:r>
          </a:p>
        </p:txBody>
      </p:sp>
      <p:sp>
        <p:nvSpPr>
          <p:cNvPr id="35" name="TextBox 35"/>
          <p:cNvSpPr txBox="1"/>
          <p:nvPr/>
        </p:nvSpPr>
        <p:spPr>
          <a:xfrm>
            <a:off x="1740246" y="8606238"/>
            <a:ext cx="15719759" cy="54996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Textes lisible sous conditions difficiles (par anticipation des capacités de vues faibles)</a:t>
            </a:r>
          </a:p>
        </p:txBody>
      </p:sp>
      <p:sp>
        <p:nvSpPr>
          <p:cNvPr id="36" name="TextBox 36"/>
          <p:cNvSpPr txBox="1"/>
          <p:nvPr/>
        </p:nvSpPr>
        <p:spPr>
          <a:xfrm>
            <a:off x="16855154" y="474793"/>
            <a:ext cx="824398"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128588"/>
            <a:ext cx="1576216" cy="1800225"/>
          </a:xfrm>
          <a:custGeom>
            <a:avLst/>
            <a:gdLst/>
            <a:ahLst/>
            <a:cxnLst/>
            <a:rect l="l" t="t" r="r" b="b"/>
            <a:pathLst>
              <a:path w="1576216" h="1800225">
                <a:moveTo>
                  <a:pt x="0" y="0"/>
                </a:moveTo>
                <a:lnTo>
                  <a:pt x="1576216" y="0"/>
                </a:lnTo>
                <a:lnTo>
                  <a:pt x="1576216" y="1800224"/>
                </a:lnTo>
                <a:lnTo>
                  <a:pt x="0" y="18002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3099197" y="3254769"/>
            <a:ext cx="12331341" cy="1885121"/>
          </a:xfrm>
          <a:prstGeom prst="rect">
            <a:avLst/>
          </a:prstGeom>
        </p:spPr>
        <p:txBody>
          <a:bodyPr lIns="0" tIns="0" rIns="0" bIns="0" rtlCol="0" anchor="t">
            <a:spAutoFit/>
          </a:bodyPr>
          <a:lstStyle/>
          <a:p>
            <a:pPr algn="ctr">
              <a:lnSpc>
                <a:spcPts val="7417"/>
              </a:lnSpc>
            </a:pPr>
            <a:r>
              <a:rPr lang="en-US" sz="5321" b="1">
                <a:solidFill>
                  <a:srgbClr val="000000"/>
                </a:solidFill>
                <a:latin typeface="Canva Sans Bold"/>
                <a:ea typeface="Canva Sans Bold"/>
                <a:cs typeface="Canva Sans Bold"/>
                <a:sym typeface="Canva Sans Bold"/>
              </a:rPr>
              <a:t>Les interface de l’application web de gestion de stock</a:t>
            </a:r>
          </a:p>
        </p:txBody>
      </p:sp>
      <p:sp>
        <p:nvSpPr>
          <p:cNvPr id="4" name="TextBox 4"/>
          <p:cNvSpPr txBox="1"/>
          <p:nvPr/>
        </p:nvSpPr>
        <p:spPr>
          <a:xfrm>
            <a:off x="16855154" y="474793"/>
            <a:ext cx="824398"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0" y="0"/>
            <a:ext cx="5180752" cy="2476500"/>
          </a:xfrm>
          <a:custGeom>
            <a:avLst/>
            <a:gdLst/>
            <a:ahLst/>
            <a:cxnLst/>
            <a:rect l="l" t="t" r="r" b="b"/>
            <a:pathLst>
              <a:path w="5180752" h="2476500">
                <a:moveTo>
                  <a:pt x="0" y="0"/>
                </a:moveTo>
                <a:lnTo>
                  <a:pt x="5180752" y="0"/>
                </a:lnTo>
                <a:lnTo>
                  <a:pt x="5180752" y="2476500"/>
                </a:lnTo>
                <a:lnTo>
                  <a:pt x="0" y="24765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1404692" y="8019412"/>
            <a:ext cx="6883308" cy="2267588"/>
          </a:xfrm>
          <a:custGeom>
            <a:avLst/>
            <a:gdLst/>
            <a:ahLst/>
            <a:cxnLst/>
            <a:rect l="l" t="t" r="r" b="b"/>
            <a:pathLst>
              <a:path w="6883308" h="2267588">
                <a:moveTo>
                  <a:pt x="0" y="0"/>
                </a:moveTo>
                <a:lnTo>
                  <a:pt x="6883308" y="0"/>
                </a:lnTo>
                <a:lnTo>
                  <a:pt x="6883308" y="2267588"/>
                </a:lnTo>
                <a:lnTo>
                  <a:pt x="0" y="226758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3934771" y="135564"/>
            <a:ext cx="10151436" cy="10151436"/>
          </a:xfrm>
          <a:custGeom>
            <a:avLst/>
            <a:gdLst/>
            <a:ahLst/>
            <a:cxnLst/>
            <a:rect l="l" t="t" r="r" b="b"/>
            <a:pathLst>
              <a:path w="10151436" h="10151436">
                <a:moveTo>
                  <a:pt x="0" y="0"/>
                </a:moveTo>
                <a:lnTo>
                  <a:pt x="10151436" y="0"/>
                </a:lnTo>
                <a:lnTo>
                  <a:pt x="10151436" y="10151436"/>
                </a:lnTo>
                <a:lnTo>
                  <a:pt x="0" y="10151436"/>
                </a:lnTo>
                <a:lnTo>
                  <a:pt x="0" y="0"/>
                </a:lnTo>
                <a:close/>
              </a:path>
            </a:pathLst>
          </a:custGeom>
          <a:blipFill>
            <a:blip r:embed="rId6"/>
            <a:stretch>
              <a:fillRect/>
            </a:stretch>
          </a:blipFill>
        </p:spPr>
      </p:sp>
      <p:sp>
        <p:nvSpPr>
          <p:cNvPr id="5" name="TextBox 5"/>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16423" y="1736722"/>
            <a:ext cx="16855154" cy="8237957"/>
          </a:xfrm>
          <a:custGeom>
            <a:avLst/>
            <a:gdLst/>
            <a:ahLst/>
            <a:cxnLst/>
            <a:rect l="l" t="t" r="r" b="b"/>
            <a:pathLst>
              <a:path w="16855154" h="8237957">
                <a:moveTo>
                  <a:pt x="0" y="0"/>
                </a:moveTo>
                <a:lnTo>
                  <a:pt x="16855154" y="0"/>
                </a:lnTo>
                <a:lnTo>
                  <a:pt x="16855154" y="8237956"/>
                </a:lnTo>
                <a:lnTo>
                  <a:pt x="0" y="8237956"/>
                </a:lnTo>
                <a:lnTo>
                  <a:pt x="0" y="0"/>
                </a:lnTo>
                <a:close/>
              </a:path>
            </a:pathLst>
          </a:custGeom>
          <a:blipFill>
            <a:blip r:embed="rId4"/>
            <a:stretch>
              <a:fillRect/>
            </a:stretch>
          </a:blipFill>
        </p:spPr>
      </p:sp>
      <p:sp>
        <p:nvSpPr>
          <p:cNvPr id="4" name="TextBox 4"/>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15</a:t>
            </a:r>
          </a:p>
        </p:txBody>
      </p:sp>
      <p:pic>
        <p:nvPicPr>
          <p:cNvPr id="5" name="Image 4"/>
          <p:cNvPicPr>
            <a:picLocks noChangeAspect="1"/>
          </p:cNvPicPr>
          <p:nvPr/>
        </p:nvPicPr>
        <p:blipFill>
          <a:blip r:embed="rId4"/>
          <a:stretch>
            <a:fillRect/>
          </a:stretch>
        </p:blipFill>
        <p:spPr>
          <a:xfrm>
            <a:off x="744659" y="1943100"/>
            <a:ext cx="16921038" cy="7696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16</a:t>
            </a: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75" y="1866900"/>
            <a:ext cx="16998577" cy="76799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2626516" y="173919"/>
            <a:ext cx="13034968" cy="9939163"/>
          </a:xfrm>
          <a:custGeom>
            <a:avLst/>
            <a:gdLst/>
            <a:ahLst/>
            <a:cxnLst/>
            <a:rect l="l" t="t" r="r" b="b"/>
            <a:pathLst>
              <a:path w="13034968" h="9939163">
                <a:moveTo>
                  <a:pt x="0" y="0"/>
                </a:moveTo>
                <a:lnTo>
                  <a:pt x="13034968" y="0"/>
                </a:lnTo>
                <a:lnTo>
                  <a:pt x="13034968" y="9939162"/>
                </a:lnTo>
                <a:lnTo>
                  <a:pt x="0" y="9939162"/>
                </a:lnTo>
                <a:lnTo>
                  <a:pt x="0" y="0"/>
                </a:lnTo>
                <a:close/>
              </a:path>
            </a:pathLst>
          </a:custGeom>
          <a:blipFill>
            <a:blip r:embed="rId2"/>
            <a:stretch>
              <a:fillRect/>
            </a:stretch>
          </a:blipFill>
        </p:spPr>
      </p:sp>
      <p:sp>
        <p:nvSpPr>
          <p:cNvPr id="3" name="TextBox 3"/>
          <p:cNvSpPr txBox="1"/>
          <p:nvPr/>
        </p:nvSpPr>
        <p:spPr>
          <a:xfrm>
            <a:off x="16685724" y="474793"/>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701175" y="2059549"/>
            <a:ext cx="16558125" cy="6167901"/>
          </a:xfrm>
          <a:custGeom>
            <a:avLst/>
            <a:gdLst/>
            <a:ahLst/>
            <a:cxnLst/>
            <a:rect l="l" t="t" r="r" b="b"/>
            <a:pathLst>
              <a:path w="16558125" h="6167901">
                <a:moveTo>
                  <a:pt x="0" y="0"/>
                </a:moveTo>
                <a:lnTo>
                  <a:pt x="16558125" y="0"/>
                </a:lnTo>
                <a:lnTo>
                  <a:pt x="16558125" y="6167902"/>
                </a:lnTo>
                <a:lnTo>
                  <a:pt x="0" y="6167902"/>
                </a:lnTo>
                <a:lnTo>
                  <a:pt x="0" y="0"/>
                </a:lnTo>
                <a:close/>
              </a:path>
            </a:pathLst>
          </a:custGeom>
          <a:blipFill>
            <a:blip r:embed="rId2"/>
            <a:stretch>
              <a:fillRect/>
            </a:stretch>
          </a:blipFill>
        </p:spPr>
      </p:sp>
      <p:sp>
        <p:nvSpPr>
          <p:cNvPr id="3" name="TextBox 3"/>
          <p:cNvSpPr txBox="1"/>
          <p:nvPr/>
        </p:nvSpPr>
        <p:spPr>
          <a:xfrm>
            <a:off x="16855154" y="474793"/>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3503" y="370837"/>
            <a:ext cx="4597203" cy="2604783"/>
          </a:xfrm>
          <a:custGeom>
            <a:avLst/>
            <a:gdLst/>
            <a:ahLst/>
            <a:cxnLst/>
            <a:rect l="l" t="t" r="r" b="b"/>
            <a:pathLst>
              <a:path w="4597203" h="2604783">
                <a:moveTo>
                  <a:pt x="0" y="0"/>
                </a:moveTo>
                <a:lnTo>
                  <a:pt x="4597203" y="0"/>
                </a:lnTo>
                <a:lnTo>
                  <a:pt x="4597203" y="2604783"/>
                </a:lnTo>
                <a:lnTo>
                  <a:pt x="0" y="2604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a:grpSpLocks noChangeAspect="1"/>
          </p:cNvGrpSpPr>
          <p:nvPr/>
        </p:nvGrpSpPr>
        <p:grpSpPr>
          <a:xfrm>
            <a:off x="5222110" y="1615907"/>
            <a:ext cx="152400" cy="152400"/>
            <a:chOff x="0" y="0"/>
            <a:chExt cx="152400" cy="152400"/>
          </a:xfrm>
        </p:grpSpPr>
        <p:sp>
          <p:nvSpPr>
            <p:cNvPr id="4" name="Freeform 4"/>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5" name="Group 5"/>
          <p:cNvGrpSpPr>
            <a:grpSpLocks noChangeAspect="1"/>
          </p:cNvGrpSpPr>
          <p:nvPr/>
        </p:nvGrpSpPr>
        <p:grpSpPr>
          <a:xfrm>
            <a:off x="5222110" y="2312508"/>
            <a:ext cx="152400" cy="152400"/>
            <a:chOff x="0" y="0"/>
            <a:chExt cx="152400" cy="152400"/>
          </a:xfrm>
        </p:grpSpPr>
        <p:sp>
          <p:nvSpPr>
            <p:cNvPr id="6" name="Freeform 6"/>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7" name="Group 7"/>
          <p:cNvGrpSpPr>
            <a:grpSpLocks noChangeAspect="1"/>
          </p:cNvGrpSpPr>
          <p:nvPr/>
        </p:nvGrpSpPr>
        <p:grpSpPr>
          <a:xfrm>
            <a:off x="5222110" y="3009100"/>
            <a:ext cx="152400" cy="152400"/>
            <a:chOff x="0" y="0"/>
            <a:chExt cx="152400" cy="152400"/>
          </a:xfrm>
        </p:grpSpPr>
        <p:sp>
          <p:nvSpPr>
            <p:cNvPr id="8" name="Freeform 8"/>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9" name="Group 9"/>
          <p:cNvGrpSpPr>
            <a:grpSpLocks noChangeAspect="1"/>
          </p:cNvGrpSpPr>
          <p:nvPr/>
        </p:nvGrpSpPr>
        <p:grpSpPr>
          <a:xfrm>
            <a:off x="5222110" y="3705692"/>
            <a:ext cx="152400" cy="152400"/>
            <a:chOff x="0" y="0"/>
            <a:chExt cx="152400" cy="152400"/>
          </a:xfrm>
        </p:grpSpPr>
        <p:sp>
          <p:nvSpPr>
            <p:cNvPr id="10" name="Freeform 10"/>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1" name="Group 11"/>
          <p:cNvGrpSpPr>
            <a:grpSpLocks noChangeAspect="1"/>
          </p:cNvGrpSpPr>
          <p:nvPr/>
        </p:nvGrpSpPr>
        <p:grpSpPr>
          <a:xfrm>
            <a:off x="5222110" y="4389415"/>
            <a:ext cx="152400" cy="152400"/>
            <a:chOff x="0" y="0"/>
            <a:chExt cx="152400" cy="152400"/>
          </a:xfrm>
        </p:grpSpPr>
        <p:sp>
          <p:nvSpPr>
            <p:cNvPr id="12" name="Freeform 12"/>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3" name="Group 13"/>
          <p:cNvGrpSpPr>
            <a:grpSpLocks noChangeAspect="1"/>
          </p:cNvGrpSpPr>
          <p:nvPr/>
        </p:nvGrpSpPr>
        <p:grpSpPr>
          <a:xfrm>
            <a:off x="5222110" y="5086064"/>
            <a:ext cx="152400" cy="152400"/>
            <a:chOff x="0" y="0"/>
            <a:chExt cx="152400" cy="152400"/>
          </a:xfrm>
        </p:grpSpPr>
        <p:sp>
          <p:nvSpPr>
            <p:cNvPr id="14" name="Freeform 14"/>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5" name="Group 15"/>
          <p:cNvGrpSpPr>
            <a:grpSpLocks noChangeAspect="1"/>
          </p:cNvGrpSpPr>
          <p:nvPr/>
        </p:nvGrpSpPr>
        <p:grpSpPr>
          <a:xfrm>
            <a:off x="5241160" y="5781580"/>
            <a:ext cx="152400" cy="152400"/>
            <a:chOff x="0" y="0"/>
            <a:chExt cx="152400" cy="152400"/>
          </a:xfrm>
        </p:grpSpPr>
        <p:sp>
          <p:nvSpPr>
            <p:cNvPr id="16" name="Freeform 16"/>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7" name="Group 17"/>
          <p:cNvGrpSpPr>
            <a:grpSpLocks noChangeAspect="1"/>
          </p:cNvGrpSpPr>
          <p:nvPr/>
        </p:nvGrpSpPr>
        <p:grpSpPr>
          <a:xfrm>
            <a:off x="5271821" y="6464760"/>
            <a:ext cx="152400" cy="152400"/>
            <a:chOff x="0" y="0"/>
            <a:chExt cx="152400" cy="152400"/>
          </a:xfrm>
        </p:grpSpPr>
        <p:sp>
          <p:nvSpPr>
            <p:cNvPr id="18" name="Freeform 18"/>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9" name="Group 19"/>
          <p:cNvGrpSpPr>
            <a:grpSpLocks noChangeAspect="1"/>
          </p:cNvGrpSpPr>
          <p:nvPr/>
        </p:nvGrpSpPr>
        <p:grpSpPr>
          <a:xfrm>
            <a:off x="5322722" y="7132206"/>
            <a:ext cx="161925" cy="161925"/>
            <a:chOff x="0" y="0"/>
            <a:chExt cx="161925" cy="161925"/>
          </a:xfrm>
        </p:grpSpPr>
        <p:sp>
          <p:nvSpPr>
            <p:cNvPr id="20" name="Freeform 20"/>
            <p:cNvSpPr/>
            <p:nvPr/>
          </p:nvSpPr>
          <p:spPr>
            <a:xfrm>
              <a:off x="0" y="0"/>
              <a:ext cx="161925" cy="161925"/>
            </a:xfrm>
            <a:custGeom>
              <a:avLst/>
              <a:gdLst/>
              <a:ahLst/>
              <a:cxnLst/>
              <a:rect l="l" t="t" r="r" b="b"/>
              <a:pathLst>
                <a:path w="161925" h="161925">
                  <a:moveTo>
                    <a:pt x="161925" y="81026"/>
                  </a:moveTo>
                  <a:cubicBezTo>
                    <a:pt x="161925" y="86360"/>
                    <a:pt x="161417" y="91567"/>
                    <a:pt x="160401" y="96774"/>
                  </a:cubicBezTo>
                  <a:cubicBezTo>
                    <a:pt x="159385" y="101981"/>
                    <a:pt x="157861" y="107061"/>
                    <a:pt x="155829" y="112014"/>
                  </a:cubicBezTo>
                  <a:cubicBezTo>
                    <a:pt x="153797" y="116967"/>
                    <a:pt x="151257" y="121539"/>
                    <a:pt x="148336" y="125984"/>
                  </a:cubicBezTo>
                  <a:cubicBezTo>
                    <a:pt x="145415" y="130429"/>
                    <a:pt x="141986" y="134493"/>
                    <a:pt x="138303" y="138303"/>
                  </a:cubicBezTo>
                  <a:cubicBezTo>
                    <a:pt x="134620" y="142113"/>
                    <a:pt x="130429" y="145415"/>
                    <a:pt x="125984" y="148336"/>
                  </a:cubicBezTo>
                  <a:cubicBezTo>
                    <a:pt x="121539" y="151257"/>
                    <a:pt x="116840" y="153797"/>
                    <a:pt x="112014" y="155829"/>
                  </a:cubicBezTo>
                  <a:cubicBezTo>
                    <a:pt x="107188" y="157861"/>
                    <a:pt x="101981" y="159385"/>
                    <a:pt x="96774" y="160401"/>
                  </a:cubicBezTo>
                  <a:cubicBezTo>
                    <a:pt x="91567" y="161417"/>
                    <a:pt x="86233" y="161925"/>
                    <a:pt x="81026" y="161925"/>
                  </a:cubicBezTo>
                  <a:cubicBezTo>
                    <a:pt x="75819" y="161925"/>
                    <a:pt x="70485" y="161417"/>
                    <a:pt x="65278" y="160401"/>
                  </a:cubicBezTo>
                  <a:cubicBezTo>
                    <a:pt x="60071" y="159385"/>
                    <a:pt x="54991" y="157861"/>
                    <a:pt x="50038" y="155829"/>
                  </a:cubicBezTo>
                  <a:cubicBezTo>
                    <a:pt x="45085" y="153797"/>
                    <a:pt x="40513" y="151257"/>
                    <a:pt x="36068" y="148336"/>
                  </a:cubicBezTo>
                  <a:cubicBezTo>
                    <a:pt x="31623" y="145415"/>
                    <a:pt x="27559" y="141986"/>
                    <a:pt x="23749" y="138303"/>
                  </a:cubicBezTo>
                  <a:cubicBezTo>
                    <a:pt x="19939" y="134620"/>
                    <a:pt x="16637" y="130429"/>
                    <a:pt x="13716" y="125984"/>
                  </a:cubicBezTo>
                  <a:cubicBezTo>
                    <a:pt x="10795" y="121539"/>
                    <a:pt x="8255" y="116840"/>
                    <a:pt x="6223" y="111887"/>
                  </a:cubicBezTo>
                  <a:cubicBezTo>
                    <a:pt x="4191" y="106934"/>
                    <a:pt x="2540" y="101981"/>
                    <a:pt x="1524" y="96774"/>
                  </a:cubicBezTo>
                  <a:cubicBezTo>
                    <a:pt x="508" y="91567"/>
                    <a:pt x="0" y="86233"/>
                    <a:pt x="0" y="81026"/>
                  </a:cubicBezTo>
                  <a:cubicBezTo>
                    <a:pt x="0" y="75819"/>
                    <a:pt x="508" y="70358"/>
                    <a:pt x="1524" y="65151"/>
                  </a:cubicBezTo>
                  <a:cubicBezTo>
                    <a:pt x="2540" y="59944"/>
                    <a:pt x="4064" y="54864"/>
                    <a:pt x="6096" y="49911"/>
                  </a:cubicBezTo>
                  <a:cubicBezTo>
                    <a:pt x="8128" y="44958"/>
                    <a:pt x="10668" y="40386"/>
                    <a:pt x="13589" y="35941"/>
                  </a:cubicBezTo>
                  <a:cubicBezTo>
                    <a:pt x="16510" y="31496"/>
                    <a:pt x="19939" y="27432"/>
                    <a:pt x="23622" y="23622"/>
                  </a:cubicBezTo>
                  <a:cubicBezTo>
                    <a:pt x="27305" y="19812"/>
                    <a:pt x="31496" y="16510"/>
                    <a:pt x="35941" y="13589"/>
                  </a:cubicBezTo>
                  <a:cubicBezTo>
                    <a:pt x="40386" y="10668"/>
                    <a:pt x="45085" y="8128"/>
                    <a:pt x="49911" y="6096"/>
                  </a:cubicBezTo>
                  <a:cubicBezTo>
                    <a:pt x="54737" y="4064"/>
                    <a:pt x="59944" y="2540"/>
                    <a:pt x="65151" y="1524"/>
                  </a:cubicBezTo>
                  <a:cubicBezTo>
                    <a:pt x="70358" y="508"/>
                    <a:pt x="75692" y="0"/>
                    <a:pt x="81026" y="0"/>
                  </a:cubicBezTo>
                  <a:cubicBezTo>
                    <a:pt x="86360" y="0"/>
                    <a:pt x="91567" y="508"/>
                    <a:pt x="96774" y="1524"/>
                  </a:cubicBezTo>
                  <a:cubicBezTo>
                    <a:pt x="101981" y="2540"/>
                    <a:pt x="107061" y="4064"/>
                    <a:pt x="112014" y="6096"/>
                  </a:cubicBezTo>
                  <a:cubicBezTo>
                    <a:pt x="116967" y="8128"/>
                    <a:pt x="121539" y="10668"/>
                    <a:pt x="125984" y="13589"/>
                  </a:cubicBezTo>
                  <a:cubicBezTo>
                    <a:pt x="130429" y="16510"/>
                    <a:pt x="134493" y="19939"/>
                    <a:pt x="138303" y="23622"/>
                  </a:cubicBezTo>
                  <a:cubicBezTo>
                    <a:pt x="142113" y="27305"/>
                    <a:pt x="145415" y="31496"/>
                    <a:pt x="148336" y="35941"/>
                  </a:cubicBezTo>
                  <a:cubicBezTo>
                    <a:pt x="151257" y="40386"/>
                    <a:pt x="153797" y="45085"/>
                    <a:pt x="155829" y="49911"/>
                  </a:cubicBezTo>
                  <a:cubicBezTo>
                    <a:pt x="157861" y="54737"/>
                    <a:pt x="159385" y="59944"/>
                    <a:pt x="160401" y="65151"/>
                  </a:cubicBezTo>
                  <a:cubicBezTo>
                    <a:pt x="161417" y="70358"/>
                    <a:pt x="161925" y="75692"/>
                    <a:pt x="161925" y="80899"/>
                  </a:cubicBezTo>
                  <a:close/>
                </a:path>
              </a:pathLst>
            </a:custGeom>
            <a:solidFill>
              <a:srgbClr val="000000"/>
            </a:solidFill>
          </p:spPr>
        </p:sp>
      </p:grpSp>
      <p:grpSp>
        <p:nvGrpSpPr>
          <p:cNvPr id="21" name="Group 21"/>
          <p:cNvGrpSpPr>
            <a:grpSpLocks noChangeAspect="1"/>
          </p:cNvGrpSpPr>
          <p:nvPr/>
        </p:nvGrpSpPr>
        <p:grpSpPr>
          <a:xfrm>
            <a:off x="-63503" y="8940622"/>
            <a:ext cx="18414997" cy="260347"/>
            <a:chOff x="0" y="0"/>
            <a:chExt cx="18415000" cy="260350"/>
          </a:xfrm>
        </p:grpSpPr>
        <p:sp>
          <p:nvSpPr>
            <p:cNvPr id="22" name="Freeform 22"/>
            <p:cNvSpPr/>
            <p:nvPr/>
          </p:nvSpPr>
          <p:spPr>
            <a:xfrm>
              <a:off x="63500" y="64262"/>
              <a:ext cx="6844792" cy="132588"/>
            </a:xfrm>
            <a:custGeom>
              <a:avLst/>
              <a:gdLst/>
              <a:ahLst/>
              <a:cxnLst/>
              <a:rect l="l" t="t" r="r" b="b"/>
              <a:pathLst>
                <a:path w="6844792" h="132588">
                  <a:moveTo>
                    <a:pt x="0" y="0"/>
                  </a:moveTo>
                  <a:lnTo>
                    <a:pt x="0" y="114300"/>
                  </a:lnTo>
                  <a:lnTo>
                    <a:pt x="6844538" y="132588"/>
                  </a:lnTo>
                  <a:lnTo>
                    <a:pt x="6844792" y="18288"/>
                  </a:lnTo>
                  <a:lnTo>
                    <a:pt x="0" y="0"/>
                  </a:lnTo>
                  <a:close/>
                </a:path>
              </a:pathLst>
            </a:custGeom>
            <a:solidFill>
              <a:srgbClr val="9FC3D0"/>
            </a:solidFill>
          </p:spPr>
        </p:sp>
        <p:sp>
          <p:nvSpPr>
            <p:cNvPr id="23" name="Freeform 23"/>
            <p:cNvSpPr/>
            <p:nvPr/>
          </p:nvSpPr>
          <p:spPr>
            <a:xfrm>
              <a:off x="6615938" y="82550"/>
              <a:ext cx="11735562" cy="114300"/>
            </a:xfrm>
            <a:custGeom>
              <a:avLst/>
              <a:gdLst/>
              <a:ahLst/>
              <a:cxnLst/>
              <a:rect l="l" t="t" r="r" b="b"/>
              <a:pathLst>
                <a:path w="11735562" h="114300">
                  <a:moveTo>
                    <a:pt x="0" y="0"/>
                  </a:moveTo>
                  <a:lnTo>
                    <a:pt x="0" y="114300"/>
                  </a:lnTo>
                  <a:lnTo>
                    <a:pt x="11735562" y="114300"/>
                  </a:lnTo>
                  <a:lnTo>
                    <a:pt x="11735562" y="0"/>
                  </a:lnTo>
                  <a:close/>
                </a:path>
              </a:pathLst>
            </a:custGeom>
            <a:solidFill>
              <a:srgbClr val="9FC3D0"/>
            </a:solidFill>
          </p:spPr>
        </p:sp>
        <p:sp>
          <p:nvSpPr>
            <p:cNvPr id="24" name="Freeform 24"/>
            <p:cNvSpPr/>
            <p:nvPr/>
          </p:nvSpPr>
          <p:spPr>
            <a:xfrm>
              <a:off x="63500" y="63500"/>
              <a:ext cx="6844792" cy="133350"/>
            </a:xfrm>
            <a:custGeom>
              <a:avLst/>
              <a:gdLst/>
              <a:ahLst/>
              <a:cxnLst/>
              <a:rect l="l" t="t" r="r" b="b"/>
              <a:pathLst>
                <a:path w="6844792" h="133350">
                  <a:moveTo>
                    <a:pt x="0" y="0"/>
                  </a:moveTo>
                  <a:lnTo>
                    <a:pt x="0" y="133350"/>
                  </a:lnTo>
                  <a:lnTo>
                    <a:pt x="6844792" y="133350"/>
                  </a:lnTo>
                  <a:lnTo>
                    <a:pt x="6844792" y="0"/>
                  </a:lnTo>
                  <a:close/>
                </a:path>
              </a:pathLst>
            </a:custGeom>
            <a:solidFill>
              <a:srgbClr val="000000">
                <a:alpha val="0"/>
              </a:srgbClr>
            </a:solidFill>
          </p:spPr>
        </p:sp>
        <p:sp>
          <p:nvSpPr>
            <p:cNvPr id="25" name="Freeform 25"/>
            <p:cNvSpPr/>
            <p:nvPr/>
          </p:nvSpPr>
          <p:spPr>
            <a:xfrm>
              <a:off x="6615938" y="82550"/>
              <a:ext cx="11735562" cy="114300"/>
            </a:xfrm>
            <a:custGeom>
              <a:avLst/>
              <a:gdLst/>
              <a:ahLst/>
              <a:cxnLst/>
              <a:rect l="l" t="t" r="r" b="b"/>
              <a:pathLst>
                <a:path w="11735562" h="114300">
                  <a:moveTo>
                    <a:pt x="0" y="0"/>
                  </a:moveTo>
                  <a:lnTo>
                    <a:pt x="0" y="114300"/>
                  </a:lnTo>
                  <a:lnTo>
                    <a:pt x="11735562" y="114300"/>
                  </a:lnTo>
                  <a:lnTo>
                    <a:pt x="11735562" y="0"/>
                  </a:lnTo>
                  <a:close/>
                </a:path>
              </a:pathLst>
            </a:custGeom>
            <a:solidFill>
              <a:srgbClr val="000000">
                <a:alpha val="0"/>
              </a:srgbClr>
            </a:solidFill>
          </p:spPr>
        </p:sp>
      </p:grpSp>
      <p:sp>
        <p:nvSpPr>
          <p:cNvPr id="26" name="Freeform 26"/>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7" name="TextBox 27"/>
          <p:cNvSpPr txBox="1"/>
          <p:nvPr/>
        </p:nvSpPr>
        <p:spPr>
          <a:xfrm>
            <a:off x="5591499" y="1291133"/>
            <a:ext cx="11024987" cy="5471956"/>
          </a:xfrm>
          <a:prstGeom prst="rect">
            <a:avLst/>
          </a:prstGeom>
        </p:spPr>
        <p:txBody>
          <a:bodyPr lIns="0" tIns="0" rIns="0" bIns="0" rtlCol="0" anchor="t">
            <a:spAutoFit/>
          </a:bodyPr>
          <a:lstStyle/>
          <a:p>
            <a:pPr algn="l">
              <a:lnSpc>
                <a:spcPts val="5453"/>
              </a:lnSpc>
            </a:pPr>
            <a:r>
              <a:rPr lang="en-US" sz="3699">
                <a:solidFill>
                  <a:srgbClr val="000000"/>
                </a:solidFill>
                <a:latin typeface="Alatsi"/>
                <a:ea typeface="Alatsi"/>
                <a:cs typeface="Alatsi"/>
                <a:sym typeface="Alatsi"/>
              </a:rPr>
              <a:t>Introduction </a:t>
            </a:r>
          </a:p>
          <a:p>
            <a:pPr algn="l">
              <a:lnSpc>
                <a:spcPts val="5453"/>
              </a:lnSpc>
            </a:pPr>
            <a:r>
              <a:rPr lang="en-US" sz="3699">
                <a:solidFill>
                  <a:srgbClr val="000000"/>
                </a:solidFill>
                <a:latin typeface="Alatsi"/>
                <a:ea typeface="Alatsi"/>
                <a:cs typeface="Alatsi"/>
                <a:sym typeface="Alatsi"/>
              </a:rPr>
              <a:t>Les défis  des sociétés de vente chaussures </a:t>
            </a:r>
          </a:p>
          <a:p>
            <a:pPr algn="l">
              <a:lnSpc>
                <a:spcPts val="5453"/>
              </a:lnSpc>
            </a:pPr>
            <a:r>
              <a:rPr lang="en-US" sz="3699">
                <a:solidFill>
                  <a:srgbClr val="000000"/>
                </a:solidFill>
                <a:latin typeface="Alatsi"/>
                <a:ea typeface="Alatsi"/>
                <a:cs typeface="Alatsi"/>
                <a:sym typeface="Alatsi"/>
              </a:rPr>
              <a:t>Les solutions proposés </a:t>
            </a:r>
          </a:p>
          <a:p>
            <a:pPr algn="l">
              <a:lnSpc>
                <a:spcPts val="5453"/>
              </a:lnSpc>
            </a:pPr>
            <a:r>
              <a:rPr lang="en-US" sz="3699">
                <a:solidFill>
                  <a:srgbClr val="000000"/>
                </a:solidFill>
                <a:latin typeface="Alatsi"/>
                <a:ea typeface="Alatsi"/>
                <a:cs typeface="Alatsi"/>
                <a:sym typeface="Alatsi"/>
              </a:rPr>
              <a:t>Les objectifs de la Gestion de Stock </a:t>
            </a:r>
          </a:p>
          <a:p>
            <a:pPr algn="l">
              <a:lnSpc>
                <a:spcPts val="5453"/>
              </a:lnSpc>
            </a:pPr>
            <a:r>
              <a:rPr lang="en-US" sz="3699">
                <a:solidFill>
                  <a:srgbClr val="000000"/>
                </a:solidFill>
                <a:latin typeface="Alatsi"/>
                <a:ea typeface="Alatsi"/>
                <a:cs typeface="Alatsi"/>
                <a:sym typeface="Alatsi"/>
              </a:rPr>
              <a:t>La méthodologie et les technologies utiliser </a:t>
            </a:r>
          </a:p>
          <a:p>
            <a:pPr algn="l">
              <a:lnSpc>
                <a:spcPts val="5453"/>
              </a:lnSpc>
            </a:pPr>
            <a:r>
              <a:rPr lang="en-US" sz="3699">
                <a:solidFill>
                  <a:srgbClr val="000000"/>
                </a:solidFill>
                <a:latin typeface="Alatsi"/>
                <a:ea typeface="Alatsi"/>
                <a:cs typeface="Alatsi"/>
                <a:sym typeface="Alatsi"/>
              </a:rPr>
              <a:t>Besoins fonctionnelles du Gestion du stock </a:t>
            </a:r>
          </a:p>
          <a:p>
            <a:pPr algn="l">
              <a:lnSpc>
                <a:spcPts val="5579"/>
              </a:lnSpc>
            </a:pPr>
            <a:r>
              <a:rPr lang="en-US" sz="3785">
                <a:solidFill>
                  <a:srgbClr val="000000"/>
                </a:solidFill>
                <a:latin typeface="Alatsi"/>
                <a:ea typeface="Alatsi"/>
                <a:cs typeface="Alatsi"/>
                <a:sym typeface="Alatsi"/>
              </a:rPr>
              <a:t>Planification des tâches</a:t>
            </a:r>
          </a:p>
          <a:p>
            <a:pPr algn="l">
              <a:lnSpc>
                <a:spcPts val="5453"/>
              </a:lnSpc>
            </a:pPr>
            <a:r>
              <a:rPr lang="en-US" sz="3699">
                <a:solidFill>
                  <a:srgbClr val="000000"/>
                </a:solidFill>
                <a:latin typeface="Alatsi"/>
                <a:ea typeface="Alatsi"/>
                <a:cs typeface="Alatsi"/>
                <a:sym typeface="Alatsi"/>
              </a:rPr>
              <a:t>Les interfaces de l’application web de gestion de stock</a:t>
            </a:r>
          </a:p>
        </p:txBody>
      </p:sp>
      <p:sp>
        <p:nvSpPr>
          <p:cNvPr id="28" name="TextBox 28"/>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a:t>
            </a:r>
          </a:p>
        </p:txBody>
      </p:sp>
      <p:sp>
        <p:nvSpPr>
          <p:cNvPr id="29" name="TextBox 29"/>
          <p:cNvSpPr txBox="1"/>
          <p:nvPr/>
        </p:nvSpPr>
        <p:spPr>
          <a:xfrm>
            <a:off x="5702979" y="6839960"/>
            <a:ext cx="4319168" cy="646890"/>
          </a:xfrm>
          <a:prstGeom prst="rect">
            <a:avLst/>
          </a:prstGeom>
        </p:spPr>
        <p:txBody>
          <a:bodyPr lIns="0" tIns="0" rIns="0" bIns="0" rtlCol="0" anchor="t">
            <a:spAutoFit/>
          </a:bodyPr>
          <a:lstStyle/>
          <a:p>
            <a:pPr algn="l">
              <a:lnSpc>
                <a:spcPts val="5242"/>
              </a:lnSpc>
            </a:pPr>
            <a:r>
              <a:rPr lang="en-US" sz="3744">
                <a:solidFill>
                  <a:srgbClr val="000000"/>
                </a:solidFill>
                <a:latin typeface="Alatsi"/>
                <a:ea typeface="Alatsi"/>
                <a:cs typeface="Alatsi"/>
                <a:sym typeface="Alatsi"/>
              </a:rPr>
              <a:t>Conclusion générale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823145" y="712645"/>
            <a:ext cx="16264601" cy="8660900"/>
          </a:xfrm>
          <a:custGeom>
            <a:avLst/>
            <a:gdLst/>
            <a:ahLst/>
            <a:cxnLst/>
            <a:rect l="l" t="t" r="r" b="b"/>
            <a:pathLst>
              <a:path w="16264601" h="8660900">
                <a:moveTo>
                  <a:pt x="0" y="0"/>
                </a:moveTo>
                <a:lnTo>
                  <a:pt x="16264602" y="0"/>
                </a:lnTo>
                <a:lnTo>
                  <a:pt x="16264602" y="8660900"/>
                </a:lnTo>
                <a:lnTo>
                  <a:pt x="0" y="8660900"/>
                </a:lnTo>
                <a:lnTo>
                  <a:pt x="0" y="0"/>
                </a:lnTo>
                <a:close/>
              </a:path>
            </a:pathLst>
          </a:custGeom>
          <a:blipFill>
            <a:blip r:embed="rId2"/>
            <a:stretch>
              <a:fillRect/>
            </a:stretch>
          </a:blipFill>
        </p:spPr>
      </p:sp>
      <p:sp>
        <p:nvSpPr>
          <p:cNvPr id="3" name="TextBox 3"/>
          <p:cNvSpPr txBox="1"/>
          <p:nvPr/>
        </p:nvSpPr>
        <p:spPr>
          <a:xfrm>
            <a:off x="16855154" y="498034"/>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981811" y="1371009"/>
            <a:ext cx="16324377" cy="8182594"/>
          </a:xfrm>
          <a:custGeom>
            <a:avLst/>
            <a:gdLst/>
            <a:ahLst/>
            <a:cxnLst/>
            <a:rect l="l" t="t" r="r" b="b"/>
            <a:pathLst>
              <a:path w="16324377" h="8182594">
                <a:moveTo>
                  <a:pt x="0" y="0"/>
                </a:moveTo>
                <a:lnTo>
                  <a:pt x="16324378" y="0"/>
                </a:lnTo>
                <a:lnTo>
                  <a:pt x="16324378" y="8182595"/>
                </a:lnTo>
                <a:lnTo>
                  <a:pt x="0" y="8182595"/>
                </a:lnTo>
                <a:lnTo>
                  <a:pt x="0" y="0"/>
                </a:lnTo>
                <a:close/>
              </a:path>
            </a:pathLst>
          </a:custGeom>
          <a:blipFill>
            <a:blip r:embed="rId2"/>
            <a:stretch>
              <a:fillRect/>
            </a:stretch>
          </a:blipFill>
        </p:spPr>
      </p:sp>
      <p:sp>
        <p:nvSpPr>
          <p:cNvPr id="3" name="TextBox 3"/>
          <p:cNvSpPr txBox="1"/>
          <p:nvPr/>
        </p:nvSpPr>
        <p:spPr>
          <a:xfrm>
            <a:off x="16749532" y="378476"/>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0" y="0"/>
            <a:ext cx="5417239" cy="2476500"/>
          </a:xfrm>
          <a:custGeom>
            <a:avLst/>
            <a:gdLst/>
            <a:ahLst/>
            <a:cxnLst/>
            <a:rect l="l" t="t" r="r" b="b"/>
            <a:pathLst>
              <a:path w="5417239" h="2476500">
                <a:moveTo>
                  <a:pt x="0" y="0"/>
                </a:moveTo>
                <a:lnTo>
                  <a:pt x="5417239" y="0"/>
                </a:lnTo>
                <a:lnTo>
                  <a:pt x="5417239" y="2476500"/>
                </a:lnTo>
                <a:lnTo>
                  <a:pt x="0" y="24765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1256893" y="8219942"/>
            <a:ext cx="7031107" cy="2067058"/>
          </a:xfrm>
          <a:custGeom>
            <a:avLst/>
            <a:gdLst/>
            <a:ahLst/>
            <a:cxnLst/>
            <a:rect l="l" t="t" r="r" b="b"/>
            <a:pathLst>
              <a:path w="7031107" h="2067058">
                <a:moveTo>
                  <a:pt x="0" y="0"/>
                </a:moveTo>
                <a:lnTo>
                  <a:pt x="7031107" y="0"/>
                </a:lnTo>
                <a:lnTo>
                  <a:pt x="7031107" y="2067058"/>
                </a:lnTo>
                <a:lnTo>
                  <a:pt x="0" y="20670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94109" y="1620861"/>
            <a:ext cx="15973245" cy="7167994"/>
          </a:xfrm>
          <a:custGeom>
            <a:avLst/>
            <a:gdLst/>
            <a:ahLst/>
            <a:cxnLst/>
            <a:rect l="l" t="t" r="r" b="b"/>
            <a:pathLst>
              <a:path w="15973245" h="7167994">
                <a:moveTo>
                  <a:pt x="0" y="0"/>
                </a:moveTo>
                <a:lnTo>
                  <a:pt x="15973244" y="0"/>
                </a:lnTo>
                <a:lnTo>
                  <a:pt x="15973244" y="7167994"/>
                </a:lnTo>
                <a:lnTo>
                  <a:pt x="0" y="7167994"/>
                </a:lnTo>
                <a:lnTo>
                  <a:pt x="0" y="0"/>
                </a:lnTo>
                <a:close/>
              </a:path>
            </a:pathLst>
          </a:custGeom>
          <a:blipFill>
            <a:blip r:embed="rId6"/>
            <a:stretch>
              <a:fillRect/>
            </a:stretch>
          </a:blipFill>
        </p:spPr>
      </p:sp>
      <p:sp>
        <p:nvSpPr>
          <p:cNvPr id="5" name="TextBox 5"/>
          <p:cNvSpPr txBox="1"/>
          <p:nvPr/>
        </p:nvSpPr>
        <p:spPr>
          <a:xfrm>
            <a:off x="16855154" y="474793"/>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891385" y="1028700"/>
            <a:ext cx="14579807" cy="8547412"/>
          </a:xfrm>
          <a:custGeom>
            <a:avLst/>
            <a:gdLst/>
            <a:ahLst/>
            <a:cxnLst/>
            <a:rect l="l" t="t" r="r" b="b"/>
            <a:pathLst>
              <a:path w="14579807" h="8547412">
                <a:moveTo>
                  <a:pt x="0" y="0"/>
                </a:moveTo>
                <a:lnTo>
                  <a:pt x="14579807" y="0"/>
                </a:lnTo>
                <a:lnTo>
                  <a:pt x="14579807" y="8547412"/>
                </a:lnTo>
                <a:lnTo>
                  <a:pt x="0" y="8547412"/>
                </a:lnTo>
                <a:lnTo>
                  <a:pt x="0" y="0"/>
                </a:lnTo>
                <a:close/>
              </a:path>
            </a:pathLst>
          </a:custGeom>
          <a:blipFill>
            <a:blip r:embed="rId4"/>
            <a:stretch>
              <a:fillRect/>
            </a:stretch>
          </a:blipFill>
        </p:spPr>
      </p:sp>
      <p:sp>
        <p:nvSpPr>
          <p:cNvPr id="4" name="TextBox 4"/>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3503" y="-63503"/>
            <a:ext cx="7442197" cy="2604783"/>
          </a:xfrm>
          <a:custGeom>
            <a:avLst/>
            <a:gdLst/>
            <a:ahLst/>
            <a:cxnLst/>
            <a:rect l="l" t="t" r="r" b="b"/>
            <a:pathLst>
              <a:path w="7442197" h="2604783">
                <a:moveTo>
                  <a:pt x="0" y="0"/>
                </a:moveTo>
                <a:lnTo>
                  <a:pt x="7442197" y="0"/>
                </a:lnTo>
                <a:lnTo>
                  <a:pt x="7442197" y="2604783"/>
                </a:lnTo>
                <a:lnTo>
                  <a:pt x="0" y="2604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909297" y="7955909"/>
            <a:ext cx="7442197" cy="2394595"/>
          </a:xfrm>
          <a:custGeom>
            <a:avLst/>
            <a:gdLst/>
            <a:ahLst/>
            <a:cxnLst/>
            <a:rect l="l" t="t" r="r" b="b"/>
            <a:pathLst>
              <a:path w="7442197" h="2394595">
                <a:moveTo>
                  <a:pt x="0" y="0"/>
                </a:moveTo>
                <a:lnTo>
                  <a:pt x="7442197" y="0"/>
                </a:lnTo>
                <a:lnTo>
                  <a:pt x="7442197" y="2394594"/>
                </a:lnTo>
                <a:lnTo>
                  <a:pt x="0" y="239459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6471192" y="128588"/>
            <a:ext cx="1576216" cy="1800225"/>
          </a:xfrm>
          <a:custGeom>
            <a:avLst/>
            <a:gdLst/>
            <a:ahLst/>
            <a:cxnLst/>
            <a:rect l="l" t="t" r="r" b="b"/>
            <a:pathLst>
              <a:path w="1576216" h="1800225">
                <a:moveTo>
                  <a:pt x="0" y="0"/>
                </a:moveTo>
                <a:lnTo>
                  <a:pt x="1576216" y="0"/>
                </a:lnTo>
                <a:lnTo>
                  <a:pt x="1576216" y="1800224"/>
                </a:lnTo>
                <a:lnTo>
                  <a:pt x="0" y="180022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16855154" y="474793"/>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23</a:t>
            </a:r>
          </a:p>
        </p:txBody>
      </p:sp>
      <p:sp>
        <p:nvSpPr>
          <p:cNvPr id="6" name="TextBox 6"/>
          <p:cNvSpPr txBox="1"/>
          <p:nvPr/>
        </p:nvSpPr>
        <p:spPr>
          <a:xfrm>
            <a:off x="738559" y="702393"/>
            <a:ext cx="7207301" cy="914410"/>
          </a:xfrm>
          <a:prstGeom prst="rect">
            <a:avLst/>
          </a:prstGeom>
        </p:spPr>
        <p:txBody>
          <a:bodyPr lIns="0" tIns="0" rIns="0" bIns="0" rtlCol="0" anchor="t">
            <a:spAutoFit/>
          </a:bodyPr>
          <a:lstStyle/>
          <a:p>
            <a:pPr algn="l">
              <a:lnSpc>
                <a:spcPts val="7279"/>
              </a:lnSpc>
            </a:pPr>
            <a:r>
              <a:rPr lang="en-US" sz="5199" b="1">
                <a:solidFill>
                  <a:srgbClr val="000000"/>
                </a:solidFill>
                <a:latin typeface="Canva Sans Bold"/>
                <a:ea typeface="Canva Sans Bold"/>
                <a:cs typeface="Canva Sans Bold"/>
                <a:sym typeface="Canva Sans Bold"/>
              </a:rPr>
              <a:t>Conclusion générale : </a:t>
            </a:r>
          </a:p>
        </p:txBody>
      </p:sp>
      <p:sp>
        <p:nvSpPr>
          <p:cNvPr id="7" name="TextBox 7"/>
          <p:cNvSpPr txBox="1"/>
          <p:nvPr/>
        </p:nvSpPr>
        <p:spPr>
          <a:xfrm>
            <a:off x="284826" y="2761027"/>
            <a:ext cx="17403176" cy="6393142"/>
          </a:xfrm>
          <a:prstGeom prst="rect">
            <a:avLst/>
          </a:prstGeom>
        </p:spPr>
        <p:txBody>
          <a:bodyPr lIns="0" tIns="0" rIns="0" bIns="0" rtlCol="0" anchor="t">
            <a:spAutoFit/>
          </a:bodyPr>
          <a:lstStyle/>
          <a:p>
            <a:pPr marL="0" lvl="0" indent="0" algn="l">
              <a:lnSpc>
                <a:spcPts val="3438"/>
              </a:lnSpc>
              <a:spcBef>
                <a:spcPct val="0"/>
              </a:spcBef>
            </a:pPr>
            <a:r>
              <a:rPr lang="en-US" sz="2495" b="1" u="none" strike="noStrike">
                <a:solidFill>
                  <a:srgbClr val="000000"/>
                </a:solidFill>
                <a:latin typeface="Open Sans 1 Bold"/>
                <a:ea typeface="Open Sans 1 Bold"/>
                <a:cs typeface="Open Sans 1 Bold"/>
                <a:sym typeface="Open Sans 1 Bold"/>
              </a:rPr>
              <a:t>Finalement, cette expérience était une occasion convenable pour développer un esprit méthodique et rigoureux dans l’étude, la recherche, puis la réalisation de la solutions :  une solution digitale complète répondant aux besoins et défis spécifiques du secteur dédiée à l'optimisation de la gestion des stocks pour les magasin de vente de chaussures. </a:t>
            </a:r>
          </a:p>
          <a:p>
            <a:pPr marL="0" lvl="0" indent="0" algn="l">
              <a:lnSpc>
                <a:spcPts val="3438"/>
              </a:lnSpc>
              <a:spcBef>
                <a:spcPct val="0"/>
              </a:spcBef>
            </a:pPr>
            <a:endParaRPr lang="en-US" sz="2495" b="1" u="none" strike="noStrike">
              <a:solidFill>
                <a:srgbClr val="000000"/>
              </a:solidFill>
              <a:latin typeface="Open Sans 1 Bold"/>
              <a:ea typeface="Open Sans 1 Bold"/>
              <a:cs typeface="Open Sans 1 Bold"/>
              <a:sym typeface="Open Sans 1 Bold"/>
            </a:endParaRPr>
          </a:p>
          <a:p>
            <a:pPr marL="0" lvl="0" indent="0" algn="l">
              <a:lnSpc>
                <a:spcPts val="3438"/>
              </a:lnSpc>
              <a:spcBef>
                <a:spcPct val="0"/>
              </a:spcBef>
            </a:pPr>
            <a:r>
              <a:rPr lang="en-US" sz="2495" b="1" u="none" strike="noStrike">
                <a:solidFill>
                  <a:srgbClr val="000000"/>
                </a:solidFill>
                <a:latin typeface="Open Sans 1 Bold"/>
                <a:ea typeface="Open Sans 1 Bold"/>
                <a:cs typeface="Open Sans 1 Bold"/>
                <a:sym typeface="Open Sans 1 Bold"/>
              </a:rPr>
              <a:t>Notre solution visait la digitalisation et optimisation du suivi des stocks pour éviter les ruptures, les surplus et les erreurs de gestion en mettant à disposition des utilisateurs (gérants/gestionnaire de stock/magasiniers) via un tableau de bord contenant les indicateurs nécessaire simplifiant le suivie et la gestion de stock (quantitatif et financier), alertant pour prévenir des ruptures et des surstocks et améliore l'efficacité opérationnelle en réduisant les erreurs manuelles. </a:t>
            </a:r>
          </a:p>
          <a:p>
            <a:pPr marL="0" lvl="0" indent="0" algn="l">
              <a:lnSpc>
                <a:spcPts val="3438"/>
              </a:lnSpc>
              <a:spcBef>
                <a:spcPct val="0"/>
              </a:spcBef>
            </a:pPr>
            <a:endParaRPr lang="en-US" sz="2495" b="1" u="none" strike="noStrike">
              <a:solidFill>
                <a:srgbClr val="000000"/>
              </a:solidFill>
              <a:latin typeface="Open Sans 1 Bold"/>
              <a:ea typeface="Open Sans 1 Bold"/>
              <a:cs typeface="Open Sans 1 Bold"/>
              <a:sym typeface="Open Sans 1 Bold"/>
            </a:endParaRPr>
          </a:p>
          <a:p>
            <a:pPr marL="0" lvl="0" indent="0" algn="l">
              <a:lnSpc>
                <a:spcPts val="3438"/>
              </a:lnSpc>
              <a:spcBef>
                <a:spcPct val="0"/>
              </a:spcBef>
            </a:pPr>
            <a:r>
              <a:rPr lang="en-US" sz="2495" b="1" u="none" strike="noStrike">
                <a:solidFill>
                  <a:srgbClr val="000000"/>
                </a:solidFill>
                <a:latin typeface="Open Sans 1 Bold"/>
                <a:ea typeface="Open Sans 1 Bold"/>
                <a:cs typeface="Open Sans 1 Bold"/>
                <a:sym typeface="Open Sans 1 Bold"/>
              </a:rPr>
              <a:t> Sans compter les acquis humains en termes de communication, d’organisation et de travail en groupe.</a:t>
            </a:r>
          </a:p>
          <a:p>
            <a:pPr marL="0" lvl="0" indent="0" algn="l">
              <a:lnSpc>
                <a:spcPts val="3300"/>
              </a:lnSpc>
              <a:spcBef>
                <a:spcPct val="0"/>
              </a:spcBef>
            </a:pPr>
            <a:endParaRPr lang="en-US" sz="2495" b="1" u="none" strike="noStrike">
              <a:solidFill>
                <a:srgbClr val="000000"/>
              </a:solidFill>
              <a:latin typeface="Open Sans 1 Bold"/>
              <a:ea typeface="Open Sans 1 Bold"/>
              <a:cs typeface="Open Sans 1 Bold"/>
              <a:sym typeface="Open Sans 1 Bold"/>
            </a:endParaRPr>
          </a:p>
          <a:p>
            <a:pPr marL="0" lvl="0" indent="0" algn="l">
              <a:lnSpc>
                <a:spcPts val="3300"/>
              </a:lnSpc>
              <a:spcBef>
                <a:spcPct val="0"/>
              </a:spcBef>
            </a:pPr>
            <a:endParaRPr lang="en-US" sz="2495" b="1" u="none" strike="noStrike">
              <a:solidFill>
                <a:srgbClr val="000000"/>
              </a:solidFill>
              <a:latin typeface="Open Sans 1 Bold"/>
              <a:ea typeface="Open Sans 1 Bold"/>
              <a:cs typeface="Open Sans 1 Bold"/>
              <a:sym typeface="Open Sans 1 Bold"/>
            </a:endParaRPr>
          </a:p>
          <a:p>
            <a:pPr marL="0" lvl="0" indent="0" algn="l">
              <a:lnSpc>
                <a:spcPts val="3300"/>
              </a:lnSpc>
              <a:spcBef>
                <a:spcPct val="0"/>
              </a:spcBef>
            </a:pPr>
            <a:endParaRPr lang="en-US" sz="2495" b="1" u="none" strike="noStrike">
              <a:solidFill>
                <a:srgbClr val="000000"/>
              </a:solidFill>
              <a:latin typeface="Open Sans 1 Bold"/>
              <a:ea typeface="Open Sans 1 Bold"/>
              <a:cs typeface="Open Sans 1 Bold"/>
              <a:sym typeface="Open Sans 1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3503" y="8940613"/>
            <a:ext cx="18414997" cy="260347"/>
          </a:xfrm>
          <a:custGeom>
            <a:avLst/>
            <a:gdLst/>
            <a:ahLst/>
            <a:cxnLst/>
            <a:rect l="l" t="t" r="r" b="b"/>
            <a:pathLst>
              <a:path w="18414997" h="260347">
                <a:moveTo>
                  <a:pt x="0" y="0"/>
                </a:moveTo>
                <a:lnTo>
                  <a:pt x="18414997" y="0"/>
                </a:lnTo>
                <a:lnTo>
                  <a:pt x="18414997" y="260347"/>
                </a:lnTo>
                <a:lnTo>
                  <a:pt x="0" y="26034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982994" y="5933227"/>
            <a:ext cx="5305006" cy="2476500"/>
          </a:xfrm>
          <a:custGeom>
            <a:avLst/>
            <a:gdLst/>
            <a:ahLst/>
            <a:cxnLst/>
            <a:rect l="l" t="t" r="r" b="b"/>
            <a:pathLst>
              <a:path w="5305006" h="2476500">
                <a:moveTo>
                  <a:pt x="0" y="0"/>
                </a:moveTo>
                <a:lnTo>
                  <a:pt x="5305006" y="0"/>
                </a:lnTo>
                <a:lnTo>
                  <a:pt x="5305006" y="2476500"/>
                </a:lnTo>
                <a:lnTo>
                  <a:pt x="0" y="24765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012911" y="2797226"/>
            <a:ext cx="5246389" cy="5246370"/>
          </a:xfrm>
          <a:custGeom>
            <a:avLst/>
            <a:gdLst/>
            <a:ahLst/>
            <a:cxnLst/>
            <a:rect l="l" t="t" r="r" b="b"/>
            <a:pathLst>
              <a:path w="5246389" h="5246370">
                <a:moveTo>
                  <a:pt x="0" y="0"/>
                </a:moveTo>
                <a:lnTo>
                  <a:pt x="5246389" y="0"/>
                </a:lnTo>
                <a:lnTo>
                  <a:pt x="5246389" y="5246370"/>
                </a:lnTo>
                <a:lnTo>
                  <a:pt x="0" y="5246370"/>
                </a:lnTo>
                <a:lnTo>
                  <a:pt x="0" y="0"/>
                </a:lnTo>
                <a:close/>
              </a:path>
            </a:pathLst>
          </a:custGeom>
          <a:blipFill>
            <a:blip r:embed="rId6"/>
            <a:stretch>
              <a:fillRect l="-55262" r="-55316"/>
            </a:stretch>
          </a:blipFill>
        </p:spPr>
      </p:sp>
      <p:sp>
        <p:nvSpPr>
          <p:cNvPr id="5" name="Freeform 5"/>
          <p:cNvSpPr/>
          <p:nvPr/>
        </p:nvSpPr>
        <p:spPr>
          <a:xfrm>
            <a:off x="-63503" y="-63503"/>
            <a:ext cx="3959523" cy="2394595"/>
          </a:xfrm>
          <a:custGeom>
            <a:avLst/>
            <a:gdLst/>
            <a:ahLst/>
            <a:cxnLst/>
            <a:rect l="l" t="t" r="r" b="b"/>
            <a:pathLst>
              <a:path w="3959523" h="2394595">
                <a:moveTo>
                  <a:pt x="0" y="0"/>
                </a:moveTo>
                <a:lnTo>
                  <a:pt x="3959523" y="0"/>
                </a:lnTo>
                <a:lnTo>
                  <a:pt x="3959523" y="2394594"/>
                </a:lnTo>
                <a:lnTo>
                  <a:pt x="0" y="239459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6" name="Group 6"/>
          <p:cNvGrpSpPr>
            <a:grpSpLocks noChangeAspect="1"/>
          </p:cNvGrpSpPr>
          <p:nvPr/>
        </p:nvGrpSpPr>
        <p:grpSpPr>
          <a:xfrm>
            <a:off x="-63503" y="8940613"/>
            <a:ext cx="18414997" cy="260347"/>
            <a:chOff x="0" y="0"/>
            <a:chExt cx="18415000" cy="260350"/>
          </a:xfrm>
        </p:grpSpPr>
        <p:sp>
          <p:nvSpPr>
            <p:cNvPr id="7" name="Freeform 7"/>
            <p:cNvSpPr/>
            <p:nvPr/>
          </p:nvSpPr>
          <p:spPr>
            <a:xfrm>
              <a:off x="63500" y="63500"/>
              <a:ext cx="11430127" cy="114300"/>
            </a:xfrm>
            <a:custGeom>
              <a:avLst/>
              <a:gdLst/>
              <a:ahLst/>
              <a:cxnLst/>
              <a:rect l="l" t="t" r="r" b="b"/>
              <a:pathLst>
                <a:path w="11430127" h="114300">
                  <a:moveTo>
                    <a:pt x="0" y="0"/>
                  </a:moveTo>
                  <a:lnTo>
                    <a:pt x="0" y="114300"/>
                  </a:lnTo>
                  <a:lnTo>
                    <a:pt x="11430127" y="114300"/>
                  </a:lnTo>
                  <a:lnTo>
                    <a:pt x="11430127" y="0"/>
                  </a:lnTo>
                  <a:close/>
                </a:path>
              </a:pathLst>
            </a:custGeom>
            <a:solidFill>
              <a:srgbClr val="000000">
                <a:alpha val="0"/>
              </a:srgbClr>
            </a:solidFill>
          </p:spPr>
        </p:sp>
        <p:sp>
          <p:nvSpPr>
            <p:cNvPr id="8" name="Freeform 8"/>
            <p:cNvSpPr/>
            <p:nvPr/>
          </p:nvSpPr>
          <p:spPr>
            <a:xfrm>
              <a:off x="11493500" y="63500"/>
              <a:ext cx="6858000" cy="133350"/>
            </a:xfrm>
            <a:custGeom>
              <a:avLst/>
              <a:gdLst/>
              <a:ahLst/>
              <a:cxnLst/>
              <a:rect l="l" t="t" r="r" b="b"/>
              <a:pathLst>
                <a:path w="6858000" h="133350">
                  <a:moveTo>
                    <a:pt x="0" y="0"/>
                  </a:moveTo>
                  <a:lnTo>
                    <a:pt x="0" y="133350"/>
                  </a:lnTo>
                  <a:lnTo>
                    <a:pt x="6858000" y="133350"/>
                  </a:lnTo>
                  <a:lnTo>
                    <a:pt x="6858000" y="0"/>
                  </a:lnTo>
                  <a:close/>
                </a:path>
              </a:pathLst>
            </a:custGeom>
            <a:solidFill>
              <a:srgbClr val="000000">
                <a:alpha val="0"/>
              </a:srgbClr>
            </a:solidFill>
          </p:spPr>
        </p:sp>
      </p:grpSp>
      <p:grpSp>
        <p:nvGrpSpPr>
          <p:cNvPr id="9" name="Group 9"/>
          <p:cNvGrpSpPr>
            <a:grpSpLocks noChangeAspect="1"/>
          </p:cNvGrpSpPr>
          <p:nvPr/>
        </p:nvGrpSpPr>
        <p:grpSpPr>
          <a:xfrm>
            <a:off x="11949408" y="2733723"/>
            <a:ext cx="6402086" cy="5740794"/>
            <a:chOff x="0" y="0"/>
            <a:chExt cx="6402095" cy="5740794"/>
          </a:xfrm>
        </p:grpSpPr>
        <p:sp>
          <p:nvSpPr>
            <p:cNvPr id="10" name="Freeform 10"/>
            <p:cNvSpPr/>
            <p:nvPr/>
          </p:nvSpPr>
          <p:spPr>
            <a:xfrm>
              <a:off x="63500" y="63500"/>
              <a:ext cx="5246370" cy="5246370"/>
            </a:xfrm>
            <a:custGeom>
              <a:avLst/>
              <a:gdLst/>
              <a:ahLst/>
              <a:cxnLst/>
              <a:rect l="l" t="t" r="r" b="b"/>
              <a:pathLst>
                <a:path w="5246370" h="5246370">
                  <a:moveTo>
                    <a:pt x="0" y="5246370"/>
                  </a:moveTo>
                  <a:lnTo>
                    <a:pt x="5246370" y="5246370"/>
                  </a:lnTo>
                  <a:lnTo>
                    <a:pt x="5246370" y="0"/>
                  </a:lnTo>
                  <a:lnTo>
                    <a:pt x="0" y="0"/>
                  </a:lnTo>
                  <a:close/>
                </a:path>
              </a:pathLst>
            </a:custGeom>
            <a:solidFill>
              <a:srgbClr val="000000">
                <a:alpha val="0"/>
              </a:srgbClr>
            </a:solidFill>
          </p:spPr>
        </p:sp>
        <p:sp>
          <p:nvSpPr>
            <p:cNvPr id="11" name="Freeform 11"/>
            <p:cNvSpPr/>
            <p:nvPr/>
          </p:nvSpPr>
          <p:spPr>
            <a:xfrm>
              <a:off x="1033399" y="3199511"/>
              <a:ext cx="5305171" cy="2477770"/>
            </a:xfrm>
            <a:custGeom>
              <a:avLst/>
              <a:gdLst/>
              <a:ahLst/>
              <a:cxnLst/>
              <a:rect l="l" t="t" r="r" b="b"/>
              <a:pathLst>
                <a:path w="5305171" h="2477770">
                  <a:moveTo>
                    <a:pt x="0" y="0"/>
                  </a:moveTo>
                  <a:lnTo>
                    <a:pt x="0" y="2477770"/>
                  </a:lnTo>
                  <a:lnTo>
                    <a:pt x="5305171" y="2477770"/>
                  </a:lnTo>
                  <a:lnTo>
                    <a:pt x="5305171" y="0"/>
                  </a:lnTo>
                  <a:close/>
                </a:path>
              </a:pathLst>
            </a:custGeom>
            <a:solidFill>
              <a:srgbClr val="000000">
                <a:alpha val="0"/>
              </a:srgbClr>
            </a:solidFill>
          </p:spPr>
        </p:sp>
      </p:grpSp>
      <p:sp>
        <p:nvSpPr>
          <p:cNvPr id="12" name="Freeform 12"/>
          <p:cNvSpPr/>
          <p:nvPr/>
        </p:nvSpPr>
        <p:spPr>
          <a:xfrm>
            <a:off x="16085106" y="-273691"/>
            <a:ext cx="1657274" cy="2010413"/>
          </a:xfrm>
          <a:custGeom>
            <a:avLst/>
            <a:gdLst/>
            <a:ahLst/>
            <a:cxnLst/>
            <a:rect l="l" t="t" r="r" b="b"/>
            <a:pathLst>
              <a:path w="1657274" h="2010413">
                <a:moveTo>
                  <a:pt x="0" y="0"/>
                </a:moveTo>
                <a:lnTo>
                  <a:pt x="1657273" y="0"/>
                </a:lnTo>
                <a:lnTo>
                  <a:pt x="1657273" y="2010413"/>
                </a:lnTo>
                <a:lnTo>
                  <a:pt x="0" y="201041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3" name="TextBox 13"/>
          <p:cNvSpPr txBox="1"/>
          <p:nvPr/>
        </p:nvSpPr>
        <p:spPr>
          <a:xfrm>
            <a:off x="5622665" y="839819"/>
            <a:ext cx="7183184" cy="1478880"/>
          </a:xfrm>
          <a:prstGeom prst="rect">
            <a:avLst/>
          </a:prstGeom>
        </p:spPr>
        <p:txBody>
          <a:bodyPr lIns="0" tIns="0" rIns="0" bIns="0" rtlCol="0" anchor="t">
            <a:spAutoFit/>
          </a:bodyPr>
          <a:lstStyle/>
          <a:p>
            <a:pPr algn="l">
              <a:lnSpc>
                <a:spcPts val="11899"/>
              </a:lnSpc>
            </a:pPr>
            <a:r>
              <a:rPr lang="en-US" sz="8499">
                <a:solidFill>
                  <a:srgbClr val="000000"/>
                </a:solidFill>
                <a:latin typeface="Alatsi"/>
                <a:ea typeface="Alatsi"/>
                <a:cs typeface="Alatsi"/>
                <a:sym typeface="Alatsi"/>
              </a:rPr>
              <a:t>INTRODUCTION</a:t>
            </a:r>
          </a:p>
        </p:txBody>
      </p:sp>
      <p:sp>
        <p:nvSpPr>
          <p:cNvPr id="14" name="TextBox 14"/>
          <p:cNvSpPr txBox="1"/>
          <p:nvPr/>
        </p:nvSpPr>
        <p:spPr>
          <a:xfrm>
            <a:off x="16714899" y="22793"/>
            <a:ext cx="405508" cy="978865"/>
          </a:xfrm>
          <a:prstGeom prst="rect">
            <a:avLst/>
          </a:prstGeom>
        </p:spPr>
        <p:txBody>
          <a:bodyPr lIns="0" tIns="0" rIns="0" bIns="0" rtlCol="0" anchor="t">
            <a:spAutoFit/>
          </a:bodyPr>
          <a:lstStyle/>
          <a:p>
            <a:pPr algn="l">
              <a:lnSpc>
                <a:spcPts val="7812"/>
              </a:lnSpc>
            </a:pPr>
            <a:r>
              <a:rPr lang="en-US" sz="5580">
                <a:solidFill>
                  <a:srgbClr val="000000"/>
                </a:solidFill>
                <a:latin typeface="Alatsi"/>
                <a:ea typeface="Alatsi"/>
                <a:cs typeface="Alatsi"/>
                <a:sym typeface="Alatsi"/>
              </a:rPr>
              <a:t>2</a:t>
            </a:r>
          </a:p>
        </p:txBody>
      </p:sp>
      <p:sp>
        <p:nvSpPr>
          <p:cNvPr id="15" name="TextBox 15"/>
          <p:cNvSpPr txBox="1"/>
          <p:nvPr/>
        </p:nvSpPr>
        <p:spPr>
          <a:xfrm>
            <a:off x="479626" y="2881046"/>
            <a:ext cx="11476678" cy="5118296"/>
          </a:xfrm>
          <a:prstGeom prst="rect">
            <a:avLst/>
          </a:prstGeom>
        </p:spPr>
        <p:txBody>
          <a:bodyPr lIns="0" tIns="0" rIns="0" bIns="0" rtlCol="0" anchor="t">
            <a:spAutoFit/>
          </a:bodyPr>
          <a:lstStyle/>
          <a:p>
            <a:pPr algn="l">
              <a:lnSpc>
                <a:spcPts val="5814"/>
              </a:lnSpc>
            </a:pPr>
            <a:r>
              <a:rPr lang="en-US" sz="4180">
                <a:solidFill>
                  <a:srgbClr val="000000"/>
                </a:solidFill>
                <a:latin typeface="Alatsi"/>
                <a:ea typeface="Alatsi"/>
                <a:cs typeface="Alatsi"/>
                <a:sym typeface="Alatsi"/>
              </a:rPr>
              <a:t>•La gestion de stock est un élément essentiel pour assurer une disponibilité continue des produits tout en minimisant les coûts de stockage. Dans ce document, nous aborderons les meilleures pratiques pour optimiser la gestion des stocks de chaussures Adidas à travers des indicateurs de gestion et de suivie (quantitatif et financier)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828561" y="-63503"/>
            <a:ext cx="17099070" cy="10413997"/>
          </a:xfrm>
          <a:custGeom>
            <a:avLst/>
            <a:gdLst/>
            <a:ahLst/>
            <a:cxnLst/>
            <a:rect l="l" t="t" r="r" b="b"/>
            <a:pathLst>
              <a:path w="17099070" h="10413997">
                <a:moveTo>
                  <a:pt x="0" y="0"/>
                </a:moveTo>
                <a:lnTo>
                  <a:pt x="17099070" y="0"/>
                </a:lnTo>
                <a:lnTo>
                  <a:pt x="17099070" y="10413997"/>
                </a:lnTo>
                <a:lnTo>
                  <a:pt x="0" y="104139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961846" y="665769"/>
            <a:ext cx="11487369" cy="721964"/>
          </a:xfrm>
          <a:prstGeom prst="rect">
            <a:avLst/>
          </a:prstGeom>
        </p:spPr>
        <p:txBody>
          <a:bodyPr lIns="0" tIns="0" rIns="0" bIns="0" rtlCol="0" anchor="t">
            <a:spAutoFit/>
          </a:bodyPr>
          <a:lstStyle/>
          <a:p>
            <a:pPr algn="l">
              <a:lnSpc>
                <a:spcPts val="5881"/>
              </a:lnSpc>
            </a:pPr>
            <a:r>
              <a:rPr lang="en-US" sz="4201">
                <a:solidFill>
                  <a:srgbClr val="000000"/>
                </a:solidFill>
                <a:latin typeface="Alatsi"/>
                <a:ea typeface="Alatsi"/>
                <a:cs typeface="Alatsi"/>
                <a:sym typeface="Alatsi"/>
              </a:rPr>
              <a:t>LES DÉFIS DE SOCIÉTÉS DE VENTE DE CHAUSSURES </a:t>
            </a:r>
          </a:p>
        </p:txBody>
      </p:sp>
      <p:sp>
        <p:nvSpPr>
          <p:cNvPr id="4" name="TextBox 4"/>
          <p:cNvSpPr txBox="1"/>
          <p:nvPr/>
        </p:nvSpPr>
        <p:spPr>
          <a:xfrm>
            <a:off x="2961846" y="6714096"/>
            <a:ext cx="6561115" cy="1841716"/>
          </a:xfrm>
          <a:prstGeom prst="rect">
            <a:avLst/>
          </a:prstGeom>
        </p:spPr>
        <p:txBody>
          <a:bodyPr lIns="0" tIns="0" rIns="0" bIns="0" rtlCol="0" anchor="t">
            <a:spAutoFit/>
          </a:bodyPr>
          <a:lstStyle/>
          <a:p>
            <a:pPr algn="l">
              <a:lnSpc>
                <a:spcPts val="4860"/>
              </a:lnSpc>
            </a:pPr>
            <a:r>
              <a:rPr lang="en-US" sz="3489">
                <a:solidFill>
                  <a:srgbClr val="000000"/>
                </a:solidFill>
                <a:latin typeface="Alatsi"/>
                <a:ea typeface="Alatsi"/>
                <a:cs typeface="Alatsi"/>
                <a:sym typeface="Alatsi"/>
              </a:rPr>
              <a:t>Un mauvais équilibre entre l’offre et la demande peut entraîner des pertes financières.</a:t>
            </a:r>
          </a:p>
        </p:txBody>
      </p:sp>
      <p:sp>
        <p:nvSpPr>
          <p:cNvPr id="5" name="TextBox 5"/>
          <p:cNvSpPr txBox="1"/>
          <p:nvPr/>
        </p:nvSpPr>
        <p:spPr>
          <a:xfrm>
            <a:off x="10723302" y="3956723"/>
            <a:ext cx="6117260" cy="1841716"/>
          </a:xfrm>
          <a:prstGeom prst="rect">
            <a:avLst/>
          </a:prstGeom>
        </p:spPr>
        <p:txBody>
          <a:bodyPr lIns="0" tIns="0" rIns="0" bIns="0" rtlCol="0" anchor="t">
            <a:spAutoFit/>
          </a:bodyPr>
          <a:lstStyle/>
          <a:p>
            <a:pPr algn="l">
              <a:lnSpc>
                <a:spcPts val="4860"/>
              </a:lnSpc>
            </a:pPr>
            <a:r>
              <a:rPr lang="en-US" sz="3489">
                <a:solidFill>
                  <a:srgbClr val="000000"/>
                </a:solidFill>
                <a:latin typeface="Alatsi"/>
                <a:ea typeface="Alatsi"/>
                <a:cs typeface="Alatsi"/>
                <a:sym typeface="Alatsi"/>
              </a:rPr>
              <a:t>Les tendances de la mode changent rapidement, rendant difficile la prévision des ventes.</a:t>
            </a:r>
          </a:p>
        </p:txBody>
      </p:sp>
      <p:sp>
        <p:nvSpPr>
          <p:cNvPr id="6" name="TextBox 6"/>
          <p:cNvSpPr txBox="1"/>
          <p:nvPr/>
        </p:nvSpPr>
        <p:spPr>
          <a:xfrm>
            <a:off x="9744075" y="3184550"/>
            <a:ext cx="5904205" cy="673589"/>
          </a:xfrm>
          <a:prstGeom prst="rect">
            <a:avLst/>
          </a:prstGeom>
        </p:spPr>
        <p:txBody>
          <a:bodyPr lIns="0" tIns="0" rIns="0" bIns="0" rtlCol="0" anchor="t">
            <a:spAutoFit/>
          </a:bodyPr>
          <a:lstStyle/>
          <a:p>
            <a:pPr algn="l">
              <a:lnSpc>
                <a:spcPts val="5311"/>
              </a:lnSpc>
            </a:pPr>
            <a:r>
              <a:rPr lang="en-US" sz="3794">
                <a:solidFill>
                  <a:srgbClr val="000000"/>
                </a:solidFill>
                <a:latin typeface="Alatsi"/>
                <a:ea typeface="Alatsi"/>
                <a:cs typeface="Alatsi"/>
                <a:sym typeface="Alatsi"/>
              </a:rPr>
              <a:t>Fluctuation de la demande : </a:t>
            </a:r>
          </a:p>
        </p:txBody>
      </p:sp>
      <p:sp>
        <p:nvSpPr>
          <p:cNvPr id="7" name="TextBox 7"/>
          <p:cNvSpPr txBox="1"/>
          <p:nvPr/>
        </p:nvSpPr>
        <p:spPr>
          <a:xfrm>
            <a:off x="1751019" y="2870159"/>
            <a:ext cx="7524569" cy="2597115"/>
          </a:xfrm>
          <a:prstGeom prst="rect">
            <a:avLst/>
          </a:prstGeom>
        </p:spPr>
        <p:txBody>
          <a:bodyPr lIns="0" tIns="0" rIns="0" bIns="0" rtlCol="0" anchor="t">
            <a:spAutoFit/>
          </a:bodyPr>
          <a:lstStyle/>
          <a:p>
            <a:pPr algn="l">
              <a:lnSpc>
                <a:spcPts val="5159"/>
              </a:lnSpc>
            </a:pPr>
            <a:r>
              <a:rPr lang="en-US" sz="3709">
                <a:solidFill>
                  <a:srgbClr val="000000"/>
                </a:solidFill>
                <a:latin typeface="Alatsi"/>
                <a:ea typeface="Alatsi"/>
                <a:cs typeface="Alatsi"/>
                <a:sym typeface="Alatsi"/>
              </a:rPr>
              <a:t>•Les entreprises des chaussures font face à plusieurs défis liés à la gestion de stock. Parmi les principaux problèmes figurent :</a:t>
            </a:r>
          </a:p>
        </p:txBody>
      </p:sp>
      <p:sp>
        <p:nvSpPr>
          <p:cNvPr id="8" name="TextBox 8"/>
          <p:cNvSpPr txBox="1"/>
          <p:nvPr/>
        </p:nvSpPr>
        <p:spPr>
          <a:xfrm>
            <a:off x="2124266" y="5931799"/>
            <a:ext cx="6774904" cy="671976"/>
          </a:xfrm>
          <a:prstGeom prst="rect">
            <a:avLst/>
          </a:prstGeom>
        </p:spPr>
        <p:txBody>
          <a:bodyPr lIns="0" tIns="0" rIns="0" bIns="0" rtlCol="0" anchor="t">
            <a:spAutoFit/>
          </a:bodyPr>
          <a:lstStyle/>
          <a:p>
            <a:pPr algn="l">
              <a:lnSpc>
                <a:spcPts val="5486"/>
              </a:lnSpc>
            </a:pPr>
            <a:r>
              <a:rPr lang="en-US" sz="3919">
                <a:solidFill>
                  <a:srgbClr val="000000"/>
                </a:solidFill>
                <a:latin typeface="Alatsi"/>
                <a:ea typeface="Alatsi"/>
                <a:cs typeface="Alatsi"/>
                <a:sym typeface="Alatsi"/>
              </a:rPr>
              <a:t>Ruptures de stock et surstock </a:t>
            </a:r>
          </a:p>
        </p:txBody>
      </p:sp>
      <p:sp>
        <p:nvSpPr>
          <p:cNvPr id="9" name="TextBox 9"/>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5168" y="-63503"/>
            <a:ext cx="16463401" cy="10413997"/>
          </a:xfrm>
          <a:custGeom>
            <a:avLst/>
            <a:gdLst/>
            <a:ahLst/>
            <a:cxnLst/>
            <a:rect l="l" t="t" r="r" b="b"/>
            <a:pathLst>
              <a:path w="16463401" h="10413997">
                <a:moveTo>
                  <a:pt x="0" y="0"/>
                </a:moveTo>
                <a:lnTo>
                  <a:pt x="16463401" y="0"/>
                </a:lnTo>
                <a:lnTo>
                  <a:pt x="16463401" y="10413997"/>
                </a:lnTo>
                <a:lnTo>
                  <a:pt x="0" y="104139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0268198" y="2040360"/>
            <a:ext cx="6522225" cy="1773645"/>
          </a:xfrm>
          <a:prstGeom prst="rect">
            <a:avLst/>
          </a:prstGeom>
        </p:spPr>
        <p:txBody>
          <a:bodyPr lIns="0" tIns="0" rIns="0" bIns="0" rtlCol="0" anchor="t">
            <a:spAutoFit/>
          </a:bodyPr>
          <a:lstStyle/>
          <a:p>
            <a:pPr algn="l">
              <a:lnSpc>
                <a:spcPts val="4758"/>
              </a:lnSpc>
            </a:pPr>
            <a:r>
              <a:rPr lang="en-US" sz="3416">
                <a:solidFill>
                  <a:srgbClr val="000000"/>
                </a:solidFill>
                <a:latin typeface="Alatsi"/>
                <a:ea typeface="Alatsi"/>
                <a:cs typeface="Alatsi"/>
                <a:sym typeface="Alatsi"/>
              </a:rPr>
              <a:t>Les ventes de chaussures peuvent varier selon la saison, impactant la gestion des stocks.</a:t>
            </a:r>
          </a:p>
        </p:txBody>
      </p:sp>
      <p:sp>
        <p:nvSpPr>
          <p:cNvPr id="4" name="TextBox 4"/>
          <p:cNvSpPr txBox="1"/>
          <p:nvPr/>
        </p:nvSpPr>
        <p:spPr>
          <a:xfrm>
            <a:off x="11378127" y="4157539"/>
            <a:ext cx="5082283" cy="4574010"/>
          </a:xfrm>
          <a:prstGeom prst="rect">
            <a:avLst/>
          </a:prstGeom>
        </p:spPr>
        <p:txBody>
          <a:bodyPr lIns="0" tIns="0" rIns="0" bIns="0" rtlCol="0" anchor="t">
            <a:spAutoFit/>
          </a:bodyPr>
          <a:lstStyle/>
          <a:p>
            <a:pPr algn="just">
              <a:lnSpc>
                <a:spcPts val="8540"/>
              </a:lnSpc>
            </a:pPr>
            <a:r>
              <a:rPr lang="en-US" sz="3416">
                <a:solidFill>
                  <a:srgbClr val="000000"/>
                </a:solidFill>
                <a:latin typeface="Alatsi"/>
                <a:ea typeface="Alatsi"/>
                <a:cs typeface="Alatsi"/>
                <a:sym typeface="Alatsi"/>
              </a:rPr>
              <a:t>La gestion de stock</a:t>
            </a:r>
          </a:p>
          <a:p>
            <a:pPr algn="just">
              <a:lnSpc>
                <a:spcPts val="1708"/>
              </a:lnSpc>
            </a:pPr>
            <a:r>
              <a:rPr lang="en-US" sz="3416">
                <a:solidFill>
                  <a:srgbClr val="000000"/>
                </a:solidFill>
                <a:latin typeface="Alatsi"/>
                <a:ea typeface="Alatsi"/>
                <a:cs typeface="Alatsi"/>
                <a:sym typeface="Alatsi"/>
              </a:rPr>
              <a:t>permet ainsi d’anticiper</a:t>
            </a:r>
          </a:p>
          <a:p>
            <a:pPr algn="just">
              <a:lnSpc>
                <a:spcPts val="7809"/>
              </a:lnSpc>
            </a:pPr>
            <a:r>
              <a:rPr lang="en-US" sz="3416">
                <a:solidFill>
                  <a:srgbClr val="000000"/>
                </a:solidFill>
                <a:latin typeface="Alatsi"/>
                <a:ea typeface="Alatsi"/>
                <a:cs typeface="Alatsi"/>
                <a:sym typeface="Alatsi"/>
              </a:rPr>
              <a:t>ces défis et d’optimiser la</a:t>
            </a:r>
          </a:p>
          <a:p>
            <a:pPr algn="just">
              <a:lnSpc>
                <a:spcPts val="1708"/>
              </a:lnSpc>
            </a:pPr>
            <a:r>
              <a:rPr lang="en-US" sz="3416">
                <a:solidFill>
                  <a:srgbClr val="000000"/>
                </a:solidFill>
                <a:latin typeface="Alatsi"/>
                <a:ea typeface="Alatsi"/>
                <a:cs typeface="Alatsi"/>
                <a:sym typeface="Alatsi"/>
              </a:rPr>
              <a:t>disponibilité des produits</a:t>
            </a:r>
          </a:p>
          <a:p>
            <a:pPr algn="just">
              <a:lnSpc>
                <a:spcPts val="7809"/>
              </a:lnSpc>
            </a:pPr>
            <a:r>
              <a:rPr lang="en-US" sz="3416">
                <a:solidFill>
                  <a:srgbClr val="000000"/>
                </a:solidFill>
                <a:latin typeface="Alatsi"/>
                <a:ea typeface="Alatsi"/>
                <a:cs typeface="Alatsi"/>
                <a:sym typeface="Alatsi"/>
              </a:rPr>
              <a:t>pour répondre aux besoins</a:t>
            </a:r>
          </a:p>
          <a:p>
            <a:pPr algn="just">
              <a:lnSpc>
                <a:spcPts val="1708"/>
              </a:lnSpc>
            </a:pPr>
            <a:r>
              <a:rPr lang="en-US" sz="3416">
                <a:solidFill>
                  <a:srgbClr val="000000"/>
                </a:solidFill>
                <a:latin typeface="Alatsi"/>
                <a:ea typeface="Alatsi"/>
                <a:cs typeface="Alatsi"/>
                <a:sym typeface="Alatsi"/>
              </a:rPr>
              <a:t>des consommateurs tout</a:t>
            </a:r>
          </a:p>
          <a:p>
            <a:pPr algn="just">
              <a:lnSpc>
                <a:spcPts val="7809"/>
              </a:lnSpc>
            </a:pPr>
            <a:r>
              <a:rPr lang="en-US" sz="3416">
                <a:solidFill>
                  <a:srgbClr val="000000"/>
                </a:solidFill>
                <a:latin typeface="Alatsi"/>
                <a:ea typeface="Alatsi"/>
                <a:cs typeface="Alatsi"/>
                <a:sym typeface="Alatsi"/>
              </a:rPr>
              <a:t>en réduisant les coûts</a:t>
            </a:r>
          </a:p>
        </p:txBody>
      </p:sp>
      <p:sp>
        <p:nvSpPr>
          <p:cNvPr id="5" name="TextBox 5"/>
          <p:cNvSpPr txBox="1"/>
          <p:nvPr/>
        </p:nvSpPr>
        <p:spPr>
          <a:xfrm>
            <a:off x="2904982" y="6594939"/>
            <a:ext cx="6385874" cy="1787642"/>
          </a:xfrm>
          <a:prstGeom prst="rect">
            <a:avLst/>
          </a:prstGeom>
        </p:spPr>
        <p:txBody>
          <a:bodyPr lIns="0" tIns="0" rIns="0" bIns="0" rtlCol="0" anchor="t">
            <a:spAutoFit/>
          </a:bodyPr>
          <a:lstStyle/>
          <a:p>
            <a:pPr algn="l">
              <a:lnSpc>
                <a:spcPts val="4738"/>
              </a:lnSpc>
            </a:pPr>
            <a:r>
              <a:rPr lang="en-US" sz="3401">
                <a:solidFill>
                  <a:srgbClr val="000000"/>
                </a:solidFill>
                <a:latin typeface="Alatsi"/>
                <a:ea typeface="Alatsi"/>
                <a:cs typeface="Alatsi"/>
                <a:sym typeface="Alatsi"/>
              </a:rPr>
              <a:t>Une large gamme de tailles et de designs complique l’optimisation des stocks.</a:t>
            </a:r>
          </a:p>
        </p:txBody>
      </p:sp>
      <p:sp>
        <p:nvSpPr>
          <p:cNvPr id="6" name="TextBox 6"/>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4</a:t>
            </a:r>
          </a:p>
        </p:txBody>
      </p:sp>
      <p:sp>
        <p:nvSpPr>
          <p:cNvPr id="7" name="TextBox 7"/>
          <p:cNvSpPr txBox="1"/>
          <p:nvPr/>
        </p:nvSpPr>
        <p:spPr>
          <a:xfrm>
            <a:off x="2214134" y="2032845"/>
            <a:ext cx="6414783" cy="1709947"/>
          </a:xfrm>
          <a:prstGeom prst="rect">
            <a:avLst/>
          </a:prstGeom>
        </p:spPr>
        <p:txBody>
          <a:bodyPr lIns="0" tIns="0" rIns="0" bIns="0" rtlCol="0" anchor="t">
            <a:spAutoFit/>
          </a:bodyPr>
          <a:lstStyle/>
          <a:p>
            <a:pPr algn="l">
              <a:lnSpc>
                <a:spcPts val="4525"/>
              </a:lnSpc>
            </a:pPr>
            <a:r>
              <a:rPr lang="en-US" sz="3248">
                <a:solidFill>
                  <a:srgbClr val="000000"/>
                </a:solidFill>
                <a:latin typeface="Alatsi"/>
                <a:ea typeface="Alatsi"/>
                <a:cs typeface="Alatsi"/>
                <a:sym typeface="Alatsi"/>
              </a:rPr>
              <a:t>Le stockage, la manutention et la distribution des chaussures nécessitent une gestion rigoureuse</a:t>
            </a:r>
          </a:p>
        </p:txBody>
      </p:sp>
      <p:sp>
        <p:nvSpPr>
          <p:cNvPr id="8" name="TextBox 8"/>
          <p:cNvSpPr txBox="1"/>
          <p:nvPr/>
        </p:nvSpPr>
        <p:spPr>
          <a:xfrm>
            <a:off x="1502245" y="1141819"/>
            <a:ext cx="5368814" cy="683447"/>
          </a:xfrm>
          <a:prstGeom prst="rect">
            <a:avLst/>
          </a:prstGeom>
        </p:spPr>
        <p:txBody>
          <a:bodyPr lIns="0" tIns="0" rIns="0" bIns="0" rtlCol="0" anchor="t">
            <a:spAutoFit/>
          </a:bodyPr>
          <a:lstStyle/>
          <a:p>
            <a:pPr algn="l">
              <a:lnSpc>
                <a:spcPts val="5486"/>
              </a:lnSpc>
            </a:pPr>
            <a:r>
              <a:rPr lang="en-US" sz="3919">
                <a:solidFill>
                  <a:srgbClr val="000000"/>
                </a:solidFill>
                <a:latin typeface="Alatsi"/>
                <a:ea typeface="Alatsi"/>
                <a:cs typeface="Alatsi"/>
                <a:sym typeface="Alatsi"/>
              </a:rPr>
              <a:t>Coûts logistiques élevés </a:t>
            </a:r>
          </a:p>
        </p:txBody>
      </p:sp>
      <p:sp>
        <p:nvSpPr>
          <p:cNvPr id="9" name="TextBox 9"/>
          <p:cNvSpPr txBox="1"/>
          <p:nvPr/>
        </p:nvSpPr>
        <p:spPr>
          <a:xfrm>
            <a:off x="9432036" y="1141819"/>
            <a:ext cx="2710291" cy="683447"/>
          </a:xfrm>
          <a:prstGeom prst="rect">
            <a:avLst/>
          </a:prstGeom>
        </p:spPr>
        <p:txBody>
          <a:bodyPr lIns="0" tIns="0" rIns="0" bIns="0" rtlCol="0" anchor="t">
            <a:spAutoFit/>
          </a:bodyPr>
          <a:lstStyle/>
          <a:p>
            <a:pPr algn="l">
              <a:lnSpc>
                <a:spcPts val="5486"/>
              </a:lnSpc>
            </a:pPr>
            <a:r>
              <a:rPr lang="en-US" sz="3919">
                <a:solidFill>
                  <a:srgbClr val="000000"/>
                </a:solidFill>
                <a:latin typeface="Alatsi"/>
                <a:ea typeface="Alatsi"/>
                <a:cs typeface="Alatsi"/>
                <a:sym typeface="Alatsi"/>
              </a:rPr>
              <a:t>Saisonnalité</a:t>
            </a:r>
          </a:p>
        </p:txBody>
      </p:sp>
      <p:sp>
        <p:nvSpPr>
          <p:cNvPr id="10" name="TextBox 10"/>
          <p:cNvSpPr txBox="1"/>
          <p:nvPr/>
        </p:nvSpPr>
        <p:spPr>
          <a:xfrm>
            <a:off x="1999326" y="5757986"/>
            <a:ext cx="6779933" cy="618992"/>
          </a:xfrm>
          <a:prstGeom prst="rect">
            <a:avLst/>
          </a:prstGeom>
        </p:spPr>
        <p:txBody>
          <a:bodyPr lIns="0" tIns="0" rIns="0" bIns="0" rtlCol="0" anchor="t">
            <a:spAutoFit/>
          </a:bodyPr>
          <a:lstStyle/>
          <a:p>
            <a:pPr algn="l">
              <a:lnSpc>
                <a:spcPts val="4990"/>
              </a:lnSpc>
            </a:pPr>
            <a:r>
              <a:rPr lang="en-US" sz="3564">
                <a:solidFill>
                  <a:srgbClr val="000000"/>
                </a:solidFill>
                <a:latin typeface="Alatsi"/>
                <a:ea typeface="Alatsi"/>
                <a:cs typeface="Alatsi"/>
                <a:sym typeface="Alatsi"/>
              </a:rPr>
              <a:t>Complexité des tailles et modèles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1741287" y="9194797"/>
            <a:ext cx="6610217" cy="1155697"/>
          </a:xfrm>
          <a:custGeom>
            <a:avLst/>
            <a:gdLst/>
            <a:ahLst/>
            <a:cxnLst/>
            <a:rect l="l" t="t" r="r" b="b"/>
            <a:pathLst>
              <a:path w="6610217" h="1155697">
                <a:moveTo>
                  <a:pt x="0" y="0"/>
                </a:moveTo>
                <a:lnTo>
                  <a:pt x="6610216" y="0"/>
                </a:lnTo>
                <a:lnTo>
                  <a:pt x="6610216" y="1155697"/>
                </a:lnTo>
                <a:lnTo>
                  <a:pt x="0" y="11556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6402343" y="1603136"/>
            <a:ext cx="5483314" cy="673198"/>
          </a:xfrm>
          <a:prstGeom prst="rect">
            <a:avLst/>
          </a:prstGeom>
        </p:spPr>
        <p:txBody>
          <a:bodyPr lIns="0" tIns="0" rIns="0" bIns="0" rtlCol="0" anchor="t">
            <a:spAutoFit/>
          </a:bodyPr>
          <a:lstStyle/>
          <a:p>
            <a:pPr algn="l">
              <a:lnSpc>
                <a:spcPts val="5308"/>
              </a:lnSpc>
            </a:pPr>
            <a:r>
              <a:rPr lang="en-US" sz="3791">
                <a:solidFill>
                  <a:srgbClr val="000000"/>
                </a:solidFill>
                <a:latin typeface="Alatsi"/>
                <a:ea typeface="Alatsi"/>
                <a:cs typeface="Alatsi"/>
                <a:sym typeface="Alatsi"/>
              </a:rPr>
              <a:t>LES SOLUTIONS PROPOSÉS</a:t>
            </a:r>
          </a:p>
        </p:txBody>
      </p:sp>
      <p:sp>
        <p:nvSpPr>
          <p:cNvPr id="5" name="TextBox 5"/>
          <p:cNvSpPr txBox="1"/>
          <p:nvPr/>
        </p:nvSpPr>
        <p:spPr>
          <a:xfrm>
            <a:off x="1439638" y="5793568"/>
            <a:ext cx="13994152" cy="523571"/>
          </a:xfrm>
          <a:prstGeom prst="rect">
            <a:avLst/>
          </a:prstGeom>
        </p:spPr>
        <p:txBody>
          <a:bodyPr lIns="0" tIns="0" rIns="0" bIns="0" rtlCol="0" anchor="t">
            <a:spAutoFit/>
          </a:bodyPr>
          <a:lstStyle/>
          <a:p>
            <a:pPr algn="l">
              <a:lnSpc>
                <a:spcPts val="4347"/>
              </a:lnSpc>
            </a:pPr>
            <a:r>
              <a:rPr lang="en-US" sz="3121">
                <a:solidFill>
                  <a:srgbClr val="000000"/>
                </a:solidFill>
                <a:latin typeface="Alatsi"/>
                <a:ea typeface="Alatsi"/>
                <a:cs typeface="Alatsi"/>
                <a:sym typeface="Alatsi"/>
              </a:rPr>
              <a:t>Une réduction des coûts logistiques grâce à une meilleure organisation des stocks</a:t>
            </a:r>
          </a:p>
        </p:txBody>
      </p:sp>
      <p:sp>
        <p:nvSpPr>
          <p:cNvPr id="6" name="TextBox 6"/>
          <p:cNvSpPr txBox="1"/>
          <p:nvPr/>
        </p:nvSpPr>
        <p:spPr>
          <a:xfrm>
            <a:off x="1439638" y="4661437"/>
            <a:ext cx="16232280" cy="1066496"/>
          </a:xfrm>
          <a:prstGeom prst="rect">
            <a:avLst/>
          </a:prstGeom>
        </p:spPr>
        <p:txBody>
          <a:bodyPr lIns="0" tIns="0" rIns="0" bIns="0" rtlCol="0" anchor="t">
            <a:spAutoFit/>
          </a:bodyPr>
          <a:lstStyle/>
          <a:p>
            <a:pPr algn="l">
              <a:lnSpc>
                <a:spcPts val="4347"/>
              </a:lnSpc>
            </a:pPr>
            <a:r>
              <a:rPr lang="en-US" sz="3121">
                <a:solidFill>
                  <a:srgbClr val="000000"/>
                </a:solidFill>
                <a:latin typeface="Alatsi"/>
                <a:ea typeface="Alatsi"/>
                <a:cs typeface="Alatsi"/>
                <a:sym typeface="Alatsi"/>
              </a:rPr>
              <a:t>Une automatisation de la gestion de stock, des entrés (créations)/sorties (ventes) en fonction des approvisionnements (créations/modif d’articles) et des ventes (modification/suppression)</a:t>
            </a:r>
          </a:p>
        </p:txBody>
      </p:sp>
      <p:sp>
        <p:nvSpPr>
          <p:cNvPr id="7" name="TextBox 7"/>
          <p:cNvSpPr txBox="1"/>
          <p:nvPr/>
        </p:nvSpPr>
        <p:spPr>
          <a:xfrm>
            <a:off x="1439638" y="7058603"/>
            <a:ext cx="13188194" cy="523571"/>
          </a:xfrm>
          <a:prstGeom prst="rect">
            <a:avLst/>
          </a:prstGeom>
        </p:spPr>
        <p:txBody>
          <a:bodyPr lIns="0" tIns="0" rIns="0" bIns="0" rtlCol="0" anchor="t">
            <a:spAutoFit/>
          </a:bodyPr>
          <a:lstStyle/>
          <a:p>
            <a:pPr algn="l">
              <a:lnSpc>
                <a:spcPts val="4347"/>
              </a:lnSpc>
            </a:pPr>
            <a:r>
              <a:rPr lang="en-US" sz="3121">
                <a:solidFill>
                  <a:srgbClr val="000000"/>
                </a:solidFill>
                <a:latin typeface="Alatsi"/>
                <a:ea typeface="Alatsi"/>
                <a:cs typeface="Alatsi"/>
                <a:sym typeface="Alatsi"/>
              </a:rPr>
              <a:t>Une gestion optimisée des tailles et modèles pour éviter les ruptures</a:t>
            </a:r>
          </a:p>
        </p:txBody>
      </p:sp>
      <p:sp>
        <p:nvSpPr>
          <p:cNvPr id="8" name="TextBox 8"/>
          <p:cNvSpPr txBox="1"/>
          <p:nvPr/>
        </p:nvSpPr>
        <p:spPr>
          <a:xfrm>
            <a:off x="1482604" y="7686949"/>
            <a:ext cx="13145228" cy="1066496"/>
          </a:xfrm>
          <a:prstGeom prst="rect">
            <a:avLst/>
          </a:prstGeom>
        </p:spPr>
        <p:txBody>
          <a:bodyPr lIns="0" tIns="0" rIns="0" bIns="0" rtlCol="0" anchor="t">
            <a:spAutoFit/>
          </a:bodyPr>
          <a:lstStyle/>
          <a:p>
            <a:pPr algn="l">
              <a:lnSpc>
                <a:spcPts val="4347"/>
              </a:lnSpc>
            </a:pPr>
            <a:r>
              <a:rPr lang="en-US" sz="3121">
                <a:solidFill>
                  <a:srgbClr val="000000"/>
                </a:solidFill>
                <a:latin typeface="Alatsi"/>
                <a:ea typeface="Alatsi"/>
                <a:cs typeface="Alatsi"/>
                <a:sym typeface="Alatsi"/>
              </a:rPr>
              <a:t>Une analyse avancée des données pour anticiper la demande et ajuster les approvisionnements</a:t>
            </a:r>
          </a:p>
        </p:txBody>
      </p:sp>
      <p:sp>
        <p:nvSpPr>
          <p:cNvPr id="9" name="TextBox 9"/>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5</a:t>
            </a:r>
          </a:p>
        </p:txBody>
      </p:sp>
      <p:sp>
        <p:nvSpPr>
          <p:cNvPr id="10" name="TextBox 10"/>
          <p:cNvSpPr txBox="1"/>
          <p:nvPr/>
        </p:nvSpPr>
        <p:spPr>
          <a:xfrm>
            <a:off x="1193889" y="3333609"/>
            <a:ext cx="15900222" cy="943626"/>
          </a:xfrm>
          <a:prstGeom prst="rect">
            <a:avLst/>
          </a:prstGeom>
        </p:spPr>
        <p:txBody>
          <a:bodyPr lIns="0" tIns="0" rIns="0" bIns="0" rtlCol="0" anchor="t">
            <a:spAutoFit/>
          </a:bodyPr>
          <a:lstStyle/>
          <a:p>
            <a:pPr algn="l">
              <a:lnSpc>
                <a:spcPts val="3752"/>
              </a:lnSpc>
            </a:pPr>
            <a:r>
              <a:rPr lang="en-US" sz="2693">
                <a:solidFill>
                  <a:srgbClr val="000000"/>
                </a:solidFill>
                <a:latin typeface="Alatsi"/>
                <a:ea typeface="Alatsi"/>
                <a:cs typeface="Alatsi"/>
                <a:sym typeface="Alatsi"/>
              </a:rPr>
              <a:t>Afin de résoudre ces problèmes, nous proposons la mise en place d’une application web dédiée à la gestion de stocks de vente de chaussures. Cette solution permettra :</a:t>
            </a:r>
          </a:p>
        </p:txBody>
      </p:sp>
      <p:sp>
        <p:nvSpPr>
          <p:cNvPr id="11" name="TextBox 11"/>
          <p:cNvSpPr txBox="1"/>
          <p:nvPr/>
        </p:nvSpPr>
        <p:spPr>
          <a:xfrm>
            <a:off x="1439638" y="6431439"/>
            <a:ext cx="14677166" cy="516237"/>
          </a:xfrm>
          <a:prstGeom prst="rect">
            <a:avLst/>
          </a:prstGeom>
        </p:spPr>
        <p:txBody>
          <a:bodyPr lIns="0" tIns="0" rIns="0" bIns="0" rtlCol="0" anchor="t">
            <a:spAutoFit/>
          </a:bodyPr>
          <a:lstStyle/>
          <a:p>
            <a:pPr algn="l">
              <a:lnSpc>
                <a:spcPts val="4223"/>
              </a:lnSpc>
            </a:pPr>
            <a:r>
              <a:rPr lang="en-US" sz="3031">
                <a:solidFill>
                  <a:srgbClr val="000000"/>
                </a:solidFill>
                <a:latin typeface="Alatsi"/>
                <a:ea typeface="Alatsi"/>
                <a:cs typeface="Alatsi"/>
                <a:sym typeface="Alatsi"/>
              </a:rPr>
              <a:t>Un suivi en temps réel des entrées et sorties de stock (kpi’s financier &amp; quantitatifs)</a:t>
            </a:r>
          </a:p>
        </p:txBody>
      </p:sp>
      <p:grpSp>
        <p:nvGrpSpPr>
          <p:cNvPr id="12" name="Group 12"/>
          <p:cNvGrpSpPr>
            <a:grpSpLocks noChangeAspect="1"/>
          </p:cNvGrpSpPr>
          <p:nvPr/>
        </p:nvGrpSpPr>
        <p:grpSpPr>
          <a:xfrm>
            <a:off x="1034919" y="4907844"/>
            <a:ext cx="152400" cy="152400"/>
            <a:chOff x="0" y="0"/>
            <a:chExt cx="152400" cy="152400"/>
          </a:xfrm>
        </p:grpSpPr>
        <p:sp>
          <p:nvSpPr>
            <p:cNvPr id="13" name="Freeform 13"/>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4" name="Group 14"/>
          <p:cNvGrpSpPr>
            <a:grpSpLocks noChangeAspect="1"/>
          </p:cNvGrpSpPr>
          <p:nvPr/>
        </p:nvGrpSpPr>
        <p:grpSpPr>
          <a:xfrm>
            <a:off x="1034919" y="6007729"/>
            <a:ext cx="152400" cy="152400"/>
            <a:chOff x="0" y="0"/>
            <a:chExt cx="152400" cy="152400"/>
          </a:xfrm>
        </p:grpSpPr>
        <p:sp>
          <p:nvSpPr>
            <p:cNvPr id="15" name="Freeform 15"/>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6" name="Group 16"/>
          <p:cNvGrpSpPr>
            <a:grpSpLocks noChangeAspect="1"/>
          </p:cNvGrpSpPr>
          <p:nvPr/>
        </p:nvGrpSpPr>
        <p:grpSpPr>
          <a:xfrm>
            <a:off x="1034919" y="6641933"/>
            <a:ext cx="152400" cy="152400"/>
            <a:chOff x="0" y="0"/>
            <a:chExt cx="152400" cy="152400"/>
          </a:xfrm>
        </p:grpSpPr>
        <p:sp>
          <p:nvSpPr>
            <p:cNvPr id="17" name="Freeform 17"/>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8" name="Group 18"/>
          <p:cNvGrpSpPr>
            <a:grpSpLocks noChangeAspect="1"/>
          </p:cNvGrpSpPr>
          <p:nvPr/>
        </p:nvGrpSpPr>
        <p:grpSpPr>
          <a:xfrm>
            <a:off x="1034919" y="7346783"/>
            <a:ext cx="152400" cy="152400"/>
            <a:chOff x="0" y="0"/>
            <a:chExt cx="152400" cy="152400"/>
          </a:xfrm>
        </p:grpSpPr>
        <p:sp>
          <p:nvSpPr>
            <p:cNvPr id="19" name="Freeform 19"/>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20" name="Group 20"/>
          <p:cNvGrpSpPr>
            <a:grpSpLocks noChangeAspect="1"/>
          </p:cNvGrpSpPr>
          <p:nvPr/>
        </p:nvGrpSpPr>
        <p:grpSpPr>
          <a:xfrm>
            <a:off x="1034919" y="7908758"/>
            <a:ext cx="152400" cy="152400"/>
            <a:chOff x="0" y="0"/>
            <a:chExt cx="152400" cy="152400"/>
          </a:xfrm>
        </p:grpSpPr>
        <p:sp>
          <p:nvSpPr>
            <p:cNvPr id="21" name="Freeform 21"/>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092041" y="5735412"/>
            <a:ext cx="4663278" cy="2860662"/>
          </a:xfrm>
          <a:custGeom>
            <a:avLst/>
            <a:gdLst/>
            <a:ahLst/>
            <a:cxnLst/>
            <a:rect l="l" t="t" r="r" b="b"/>
            <a:pathLst>
              <a:path w="4663278" h="2860662">
                <a:moveTo>
                  <a:pt x="0" y="0"/>
                </a:moveTo>
                <a:lnTo>
                  <a:pt x="4663278" y="0"/>
                </a:lnTo>
                <a:lnTo>
                  <a:pt x="4663278" y="2860662"/>
                </a:lnTo>
                <a:lnTo>
                  <a:pt x="0" y="28606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3503" y="-63503"/>
            <a:ext cx="6936896" cy="4915691"/>
          </a:xfrm>
          <a:custGeom>
            <a:avLst/>
            <a:gdLst/>
            <a:ahLst/>
            <a:cxnLst/>
            <a:rect l="l" t="t" r="r" b="b"/>
            <a:pathLst>
              <a:path w="6936896" h="4915691">
                <a:moveTo>
                  <a:pt x="0" y="0"/>
                </a:moveTo>
                <a:lnTo>
                  <a:pt x="6936895" y="0"/>
                </a:lnTo>
                <a:lnTo>
                  <a:pt x="6936895" y="4915690"/>
                </a:lnTo>
                <a:lnTo>
                  <a:pt x="0" y="49156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6628333" y="5735412"/>
            <a:ext cx="4344000" cy="2860662"/>
          </a:xfrm>
          <a:custGeom>
            <a:avLst/>
            <a:gdLst/>
            <a:ahLst/>
            <a:cxnLst/>
            <a:rect l="l" t="t" r="r" b="b"/>
            <a:pathLst>
              <a:path w="4344000" h="2860662">
                <a:moveTo>
                  <a:pt x="0" y="0"/>
                </a:moveTo>
                <a:lnTo>
                  <a:pt x="4344000" y="0"/>
                </a:lnTo>
                <a:lnTo>
                  <a:pt x="4344000" y="2860662"/>
                </a:lnTo>
                <a:lnTo>
                  <a:pt x="0" y="28606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9372324" y="2012004"/>
            <a:ext cx="5836768" cy="2860662"/>
          </a:xfrm>
          <a:custGeom>
            <a:avLst/>
            <a:gdLst/>
            <a:ahLst/>
            <a:cxnLst/>
            <a:rect l="l" t="t" r="r" b="b"/>
            <a:pathLst>
              <a:path w="5836768" h="2860662">
                <a:moveTo>
                  <a:pt x="0" y="0"/>
                </a:moveTo>
                <a:lnTo>
                  <a:pt x="5836767" y="0"/>
                </a:lnTo>
                <a:lnTo>
                  <a:pt x="5836767" y="2860662"/>
                </a:lnTo>
                <a:lnTo>
                  <a:pt x="0" y="28606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63503" y="5735412"/>
            <a:ext cx="18414997" cy="3739391"/>
          </a:xfrm>
          <a:custGeom>
            <a:avLst/>
            <a:gdLst/>
            <a:ahLst/>
            <a:cxnLst/>
            <a:rect l="l" t="t" r="r" b="b"/>
            <a:pathLst>
              <a:path w="18414997" h="3739391">
                <a:moveTo>
                  <a:pt x="0" y="0"/>
                </a:moveTo>
                <a:lnTo>
                  <a:pt x="18414997" y="0"/>
                </a:lnTo>
                <a:lnTo>
                  <a:pt x="18414997" y="3739391"/>
                </a:lnTo>
                <a:lnTo>
                  <a:pt x="0" y="373939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7" name="Freeform 7"/>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8" name="TextBox 8"/>
          <p:cNvSpPr txBox="1"/>
          <p:nvPr/>
        </p:nvSpPr>
        <p:spPr>
          <a:xfrm>
            <a:off x="5091236" y="358473"/>
            <a:ext cx="9072601" cy="733863"/>
          </a:xfrm>
          <a:prstGeom prst="rect">
            <a:avLst/>
          </a:prstGeom>
        </p:spPr>
        <p:txBody>
          <a:bodyPr lIns="0" tIns="0" rIns="0" bIns="0" rtlCol="0" anchor="t">
            <a:spAutoFit/>
          </a:bodyPr>
          <a:lstStyle/>
          <a:p>
            <a:pPr algn="l">
              <a:lnSpc>
                <a:spcPts val="5856"/>
              </a:lnSpc>
            </a:pPr>
            <a:r>
              <a:rPr lang="en-US" sz="4183">
                <a:solidFill>
                  <a:srgbClr val="000000"/>
                </a:solidFill>
                <a:latin typeface="Alatsi"/>
                <a:ea typeface="Alatsi"/>
                <a:cs typeface="Alatsi"/>
                <a:sym typeface="Alatsi"/>
              </a:rPr>
              <a:t>LES OBJECTIFS DE LA GESTION DE STOCK</a:t>
            </a:r>
          </a:p>
        </p:txBody>
      </p:sp>
      <p:sp>
        <p:nvSpPr>
          <p:cNvPr id="9" name="TextBox 9"/>
          <p:cNvSpPr txBox="1"/>
          <p:nvPr/>
        </p:nvSpPr>
        <p:spPr>
          <a:xfrm>
            <a:off x="3039027" y="2177548"/>
            <a:ext cx="3442878" cy="2555653"/>
          </a:xfrm>
          <a:prstGeom prst="rect">
            <a:avLst/>
          </a:prstGeom>
        </p:spPr>
        <p:txBody>
          <a:bodyPr lIns="0" tIns="0" rIns="0" bIns="0" rtlCol="0" anchor="t">
            <a:spAutoFit/>
          </a:bodyPr>
          <a:lstStyle/>
          <a:p>
            <a:pPr algn="l">
              <a:lnSpc>
                <a:spcPts val="5063"/>
              </a:lnSpc>
            </a:pPr>
            <a:r>
              <a:rPr lang="en-US" sz="3672">
                <a:solidFill>
                  <a:srgbClr val="000000"/>
                </a:solidFill>
                <a:latin typeface="Alatsi"/>
                <a:ea typeface="Alatsi"/>
                <a:cs typeface="Alatsi"/>
                <a:sym typeface="Alatsi"/>
              </a:rPr>
              <a:t>Assurer la disponibilité des modèles les plus demandés</a:t>
            </a:r>
          </a:p>
        </p:txBody>
      </p:sp>
      <p:sp>
        <p:nvSpPr>
          <p:cNvPr id="10" name="TextBox 10"/>
          <p:cNvSpPr txBox="1"/>
          <p:nvPr/>
        </p:nvSpPr>
        <p:spPr>
          <a:xfrm>
            <a:off x="2169585" y="6053719"/>
            <a:ext cx="2347703" cy="1956178"/>
          </a:xfrm>
          <a:prstGeom prst="rect">
            <a:avLst/>
          </a:prstGeom>
        </p:spPr>
        <p:txBody>
          <a:bodyPr lIns="0" tIns="0" rIns="0" bIns="0" rtlCol="0" anchor="t">
            <a:spAutoFit/>
          </a:bodyPr>
          <a:lstStyle/>
          <a:p>
            <a:pPr algn="l">
              <a:lnSpc>
                <a:spcPts val="5183"/>
              </a:lnSpc>
            </a:pPr>
            <a:r>
              <a:rPr lang="en-US" sz="3758">
                <a:solidFill>
                  <a:srgbClr val="000000"/>
                </a:solidFill>
                <a:latin typeface="Alatsi"/>
                <a:ea typeface="Alatsi"/>
                <a:cs typeface="Alatsi"/>
                <a:sym typeface="Alatsi"/>
              </a:rPr>
              <a:t>Optimiser l’espace de stockage</a:t>
            </a:r>
          </a:p>
        </p:txBody>
      </p:sp>
      <p:sp>
        <p:nvSpPr>
          <p:cNvPr id="11" name="TextBox 11"/>
          <p:cNvSpPr txBox="1"/>
          <p:nvPr/>
        </p:nvSpPr>
        <p:spPr>
          <a:xfrm>
            <a:off x="7712650" y="5988634"/>
            <a:ext cx="2576532" cy="1956178"/>
          </a:xfrm>
          <a:prstGeom prst="rect">
            <a:avLst/>
          </a:prstGeom>
        </p:spPr>
        <p:txBody>
          <a:bodyPr lIns="0" tIns="0" rIns="0" bIns="0" rtlCol="0" anchor="t">
            <a:spAutoFit/>
          </a:bodyPr>
          <a:lstStyle/>
          <a:p>
            <a:pPr algn="just">
              <a:lnSpc>
                <a:spcPts val="5183"/>
              </a:lnSpc>
            </a:pPr>
            <a:r>
              <a:rPr lang="en-US" sz="3758">
                <a:solidFill>
                  <a:srgbClr val="000000"/>
                </a:solidFill>
                <a:latin typeface="Alatsi"/>
                <a:ea typeface="Alatsi"/>
                <a:cs typeface="Alatsi"/>
                <a:sym typeface="Alatsi"/>
              </a:rPr>
              <a:t>Améliorer la rotation des produits</a:t>
            </a:r>
          </a:p>
        </p:txBody>
      </p:sp>
      <p:sp>
        <p:nvSpPr>
          <p:cNvPr id="12" name="TextBox 12"/>
          <p:cNvSpPr txBox="1"/>
          <p:nvPr/>
        </p:nvSpPr>
        <p:spPr>
          <a:xfrm>
            <a:off x="10456650" y="2265226"/>
            <a:ext cx="4439783" cy="1956178"/>
          </a:xfrm>
          <a:prstGeom prst="rect">
            <a:avLst/>
          </a:prstGeom>
        </p:spPr>
        <p:txBody>
          <a:bodyPr lIns="0" tIns="0" rIns="0" bIns="0" rtlCol="0" anchor="t">
            <a:spAutoFit/>
          </a:bodyPr>
          <a:lstStyle/>
          <a:p>
            <a:pPr algn="l">
              <a:lnSpc>
                <a:spcPts val="5183"/>
              </a:lnSpc>
            </a:pPr>
            <a:r>
              <a:rPr lang="en-US" sz="3758">
                <a:solidFill>
                  <a:srgbClr val="000000"/>
                </a:solidFill>
                <a:latin typeface="Alatsi"/>
                <a:ea typeface="Alatsi"/>
                <a:cs typeface="Alatsi"/>
                <a:sym typeface="Alatsi"/>
              </a:rPr>
              <a:t>Réduire les surstocks et éviter les ruptures de stock</a:t>
            </a:r>
          </a:p>
        </p:txBody>
      </p:sp>
      <p:sp>
        <p:nvSpPr>
          <p:cNvPr id="13" name="TextBox 13"/>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6</a:t>
            </a:r>
          </a:p>
        </p:txBody>
      </p:sp>
      <p:sp>
        <p:nvSpPr>
          <p:cNvPr id="14" name="TextBox 14"/>
          <p:cNvSpPr txBox="1"/>
          <p:nvPr/>
        </p:nvSpPr>
        <p:spPr>
          <a:xfrm>
            <a:off x="13458092" y="5979119"/>
            <a:ext cx="2348694" cy="1964531"/>
          </a:xfrm>
          <a:prstGeom prst="rect">
            <a:avLst/>
          </a:prstGeom>
        </p:spPr>
        <p:txBody>
          <a:bodyPr lIns="0" tIns="0" rIns="0" bIns="0" rtlCol="0" anchor="t">
            <a:spAutoFit/>
          </a:bodyPr>
          <a:lstStyle/>
          <a:p>
            <a:pPr algn="l">
              <a:lnSpc>
                <a:spcPts val="5179"/>
              </a:lnSpc>
            </a:pPr>
            <a:r>
              <a:rPr lang="en-US" sz="3756">
                <a:solidFill>
                  <a:srgbClr val="000000"/>
                </a:solidFill>
                <a:latin typeface="Alatsi"/>
                <a:ea typeface="Alatsi"/>
                <a:cs typeface="Alatsi"/>
                <a:sym typeface="Alatsi"/>
              </a:rPr>
              <a:t>Réduire les coûts logistiques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3503" y="-63503"/>
            <a:ext cx="4813297" cy="1155697"/>
          </a:xfrm>
          <a:custGeom>
            <a:avLst/>
            <a:gdLst/>
            <a:ahLst/>
            <a:cxnLst/>
            <a:rect l="l" t="t" r="r" b="b"/>
            <a:pathLst>
              <a:path w="4813297" h="1155697">
                <a:moveTo>
                  <a:pt x="0" y="0"/>
                </a:moveTo>
                <a:lnTo>
                  <a:pt x="4813297" y="0"/>
                </a:lnTo>
                <a:lnTo>
                  <a:pt x="4813297" y="1155697"/>
                </a:lnTo>
                <a:lnTo>
                  <a:pt x="0" y="11556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3503" y="8940613"/>
            <a:ext cx="18414997" cy="260347"/>
          </a:xfrm>
          <a:custGeom>
            <a:avLst/>
            <a:gdLst/>
            <a:ahLst/>
            <a:cxnLst/>
            <a:rect l="l" t="t" r="r" b="b"/>
            <a:pathLst>
              <a:path w="18414997" h="260347">
                <a:moveTo>
                  <a:pt x="0" y="0"/>
                </a:moveTo>
                <a:lnTo>
                  <a:pt x="18414997" y="0"/>
                </a:lnTo>
                <a:lnTo>
                  <a:pt x="18414997" y="260347"/>
                </a:lnTo>
                <a:lnTo>
                  <a:pt x="0" y="26034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3700665" y="6335830"/>
            <a:ext cx="4650829" cy="2604783"/>
          </a:xfrm>
          <a:custGeom>
            <a:avLst/>
            <a:gdLst/>
            <a:ahLst/>
            <a:cxnLst/>
            <a:rect l="l" t="t" r="r" b="b"/>
            <a:pathLst>
              <a:path w="4650829" h="2604783">
                <a:moveTo>
                  <a:pt x="0" y="0"/>
                </a:moveTo>
                <a:lnTo>
                  <a:pt x="4650829" y="0"/>
                </a:lnTo>
                <a:lnTo>
                  <a:pt x="4650829" y="2604783"/>
                </a:lnTo>
                <a:lnTo>
                  <a:pt x="0" y="260478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2507141" y="1254957"/>
            <a:ext cx="13115135" cy="795657"/>
          </a:xfrm>
          <a:prstGeom prst="rect">
            <a:avLst/>
          </a:prstGeom>
        </p:spPr>
        <p:txBody>
          <a:bodyPr lIns="0" tIns="0" rIns="0" bIns="0" rtlCol="0" anchor="t">
            <a:spAutoFit/>
          </a:bodyPr>
          <a:lstStyle/>
          <a:p>
            <a:pPr algn="l">
              <a:lnSpc>
                <a:spcPts val="6544"/>
              </a:lnSpc>
            </a:pPr>
            <a:r>
              <a:rPr lang="en-US" sz="4674">
                <a:solidFill>
                  <a:srgbClr val="000000"/>
                </a:solidFill>
                <a:latin typeface="Alatsi"/>
                <a:ea typeface="Alatsi"/>
                <a:cs typeface="Alatsi"/>
                <a:sym typeface="Alatsi"/>
              </a:rPr>
              <a:t>LA MÉTHODOLOGIE ET LES TECHNOLOGIES UTILISER</a:t>
            </a:r>
          </a:p>
        </p:txBody>
      </p:sp>
      <p:sp>
        <p:nvSpPr>
          <p:cNvPr id="7" name="TextBox 7"/>
          <p:cNvSpPr txBox="1"/>
          <p:nvPr/>
        </p:nvSpPr>
        <p:spPr>
          <a:xfrm>
            <a:off x="1294609" y="3155141"/>
            <a:ext cx="15817524" cy="1272336"/>
          </a:xfrm>
          <a:prstGeom prst="rect">
            <a:avLst/>
          </a:prstGeom>
        </p:spPr>
        <p:txBody>
          <a:bodyPr lIns="0" tIns="0" rIns="0" bIns="0" rtlCol="0" anchor="t">
            <a:spAutoFit/>
          </a:bodyPr>
          <a:lstStyle/>
          <a:p>
            <a:pPr algn="l">
              <a:lnSpc>
                <a:spcPts val="5100"/>
              </a:lnSpc>
            </a:pPr>
            <a:r>
              <a:rPr lang="en-US" sz="3661">
                <a:solidFill>
                  <a:srgbClr val="000000"/>
                </a:solidFill>
                <a:latin typeface="Alatsi"/>
                <a:ea typeface="Alatsi"/>
                <a:cs typeface="Alatsi"/>
                <a:sym typeface="Alatsi"/>
              </a:rPr>
              <a:t>Ce projet utilise la méthodologie Agile pour développer un système de gestion de stock des vente de chaussures Adidas Originales</a:t>
            </a:r>
          </a:p>
        </p:txBody>
      </p:sp>
      <p:sp>
        <p:nvSpPr>
          <p:cNvPr id="8" name="TextBox 8"/>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7</a:t>
            </a:r>
          </a:p>
        </p:txBody>
      </p:sp>
      <p:grpSp>
        <p:nvGrpSpPr>
          <p:cNvPr id="9" name="Group 9"/>
          <p:cNvGrpSpPr>
            <a:grpSpLocks noChangeAspect="1"/>
          </p:cNvGrpSpPr>
          <p:nvPr/>
        </p:nvGrpSpPr>
        <p:grpSpPr>
          <a:xfrm>
            <a:off x="709922" y="3367687"/>
            <a:ext cx="152400" cy="152400"/>
            <a:chOff x="0" y="0"/>
            <a:chExt cx="152400" cy="152400"/>
          </a:xfrm>
        </p:grpSpPr>
        <p:sp>
          <p:nvSpPr>
            <p:cNvPr id="10" name="Freeform 10"/>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sp>
        <p:nvSpPr>
          <p:cNvPr id="11" name="TextBox 11"/>
          <p:cNvSpPr txBox="1"/>
          <p:nvPr/>
        </p:nvSpPr>
        <p:spPr>
          <a:xfrm>
            <a:off x="1294609" y="5086350"/>
            <a:ext cx="15409640" cy="3616375"/>
          </a:xfrm>
          <a:prstGeom prst="rect">
            <a:avLst/>
          </a:prstGeom>
        </p:spPr>
        <p:txBody>
          <a:bodyPr lIns="0" tIns="0" rIns="0" bIns="0" rtlCol="0" anchor="t">
            <a:spAutoFit/>
          </a:bodyPr>
          <a:lstStyle/>
          <a:p>
            <a:pPr algn="l">
              <a:lnSpc>
                <a:spcPts val="4725"/>
              </a:lnSpc>
              <a:spcBef>
                <a:spcPct val="0"/>
              </a:spcBef>
            </a:pPr>
            <a:r>
              <a:rPr lang="en-US" sz="3419" dirty="0">
                <a:solidFill>
                  <a:srgbClr val="000000"/>
                </a:solidFill>
                <a:latin typeface="Alatsi"/>
                <a:ea typeface="Alatsi"/>
                <a:cs typeface="Alatsi"/>
                <a:sym typeface="Alatsi"/>
              </a:rPr>
              <a:t>Notre solution </a:t>
            </a:r>
            <a:r>
              <a:rPr lang="en-US" sz="3419" dirty="0" err="1">
                <a:solidFill>
                  <a:srgbClr val="000000"/>
                </a:solidFill>
                <a:latin typeface="Alatsi"/>
                <a:ea typeface="Alatsi"/>
                <a:cs typeface="Alatsi"/>
                <a:sym typeface="Alatsi"/>
              </a:rPr>
              <a:t>s'appuie</a:t>
            </a:r>
            <a:r>
              <a:rPr lang="en-US" sz="3419" dirty="0">
                <a:solidFill>
                  <a:srgbClr val="000000"/>
                </a:solidFill>
                <a:latin typeface="Alatsi"/>
                <a:ea typeface="Alatsi"/>
                <a:cs typeface="Alatsi"/>
                <a:sym typeface="Alatsi"/>
              </a:rPr>
              <a:t> sur </a:t>
            </a:r>
            <a:r>
              <a:rPr lang="en-US" sz="3419" dirty="0" err="1">
                <a:solidFill>
                  <a:srgbClr val="000000"/>
                </a:solidFill>
                <a:latin typeface="Alatsi"/>
                <a:ea typeface="Alatsi"/>
                <a:cs typeface="Alatsi"/>
                <a:sym typeface="Alatsi"/>
              </a:rPr>
              <a:t>une</a:t>
            </a:r>
            <a:r>
              <a:rPr lang="en-US" sz="3419" dirty="0">
                <a:solidFill>
                  <a:srgbClr val="000000"/>
                </a:solidFill>
                <a:latin typeface="Alatsi"/>
                <a:ea typeface="Alatsi"/>
                <a:cs typeface="Alatsi"/>
                <a:sym typeface="Alatsi"/>
              </a:rPr>
              <a:t> architecture </a:t>
            </a:r>
            <a:r>
              <a:rPr lang="en-US" sz="3419" dirty="0" err="1">
                <a:solidFill>
                  <a:srgbClr val="000000"/>
                </a:solidFill>
                <a:latin typeface="Alatsi"/>
                <a:ea typeface="Alatsi"/>
                <a:cs typeface="Alatsi"/>
                <a:sym typeface="Alatsi"/>
              </a:rPr>
              <a:t>moderne</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associant</a:t>
            </a:r>
            <a:r>
              <a:rPr lang="en-US" sz="3419" dirty="0">
                <a:solidFill>
                  <a:srgbClr val="000000"/>
                </a:solidFill>
                <a:latin typeface="Alatsi"/>
                <a:ea typeface="Alatsi"/>
                <a:cs typeface="Alatsi"/>
                <a:sym typeface="Alatsi"/>
              </a:rPr>
              <a:t> :</a:t>
            </a:r>
          </a:p>
          <a:p>
            <a:pPr marL="738216" lvl="1" indent="-369108" algn="l">
              <a:lnSpc>
                <a:spcPts val="4725"/>
              </a:lnSpc>
              <a:buFont typeface="Arial"/>
              <a:buChar char="•"/>
            </a:pPr>
            <a:r>
              <a:rPr lang="en-US" sz="3419" dirty="0">
                <a:solidFill>
                  <a:srgbClr val="000000"/>
                </a:solidFill>
                <a:latin typeface="Alatsi"/>
                <a:ea typeface="Alatsi"/>
                <a:cs typeface="Alatsi"/>
                <a:sym typeface="Alatsi"/>
              </a:rPr>
              <a:t>Un frontend </a:t>
            </a:r>
            <a:r>
              <a:rPr lang="en-US" sz="3419" dirty="0" err="1">
                <a:solidFill>
                  <a:srgbClr val="000000"/>
                </a:solidFill>
                <a:latin typeface="Alatsi"/>
                <a:ea typeface="Alatsi"/>
                <a:cs typeface="Alatsi"/>
                <a:sym typeface="Alatsi"/>
              </a:rPr>
              <a:t>réactif</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développé</a:t>
            </a:r>
            <a:r>
              <a:rPr lang="en-US" sz="3419" dirty="0">
                <a:solidFill>
                  <a:srgbClr val="000000"/>
                </a:solidFill>
                <a:latin typeface="Alatsi"/>
                <a:ea typeface="Alatsi"/>
                <a:cs typeface="Alatsi"/>
                <a:sym typeface="Alatsi"/>
              </a:rPr>
              <a:t> avec </a:t>
            </a:r>
            <a:r>
              <a:rPr lang="en-US" sz="3419" dirty="0" smtClean="0">
                <a:solidFill>
                  <a:srgbClr val="000000"/>
                </a:solidFill>
                <a:latin typeface="Alatsi"/>
                <a:ea typeface="Alatsi"/>
                <a:cs typeface="Alatsi"/>
                <a:sym typeface="Alatsi"/>
              </a:rPr>
              <a:t>HTML </a:t>
            </a:r>
            <a:r>
              <a:rPr lang="en-US" sz="3419" dirty="0">
                <a:solidFill>
                  <a:srgbClr val="000000"/>
                </a:solidFill>
                <a:latin typeface="Alatsi"/>
                <a:ea typeface="Alatsi"/>
                <a:cs typeface="Alatsi"/>
                <a:sym typeface="Alatsi"/>
              </a:rPr>
              <a:t>pour la </a:t>
            </a:r>
            <a:r>
              <a:rPr lang="en-US" sz="3419" dirty="0" err="1">
                <a:solidFill>
                  <a:srgbClr val="000000"/>
                </a:solidFill>
                <a:latin typeface="Alatsi"/>
                <a:ea typeface="Alatsi"/>
                <a:cs typeface="Alatsi"/>
                <a:sym typeface="Alatsi"/>
              </a:rPr>
              <a:t>création</a:t>
            </a:r>
            <a:r>
              <a:rPr lang="en-US" sz="3419" dirty="0">
                <a:solidFill>
                  <a:srgbClr val="000000"/>
                </a:solidFill>
                <a:latin typeface="Alatsi"/>
                <a:ea typeface="Alatsi"/>
                <a:cs typeface="Alatsi"/>
                <a:sym typeface="Alatsi"/>
              </a:rPr>
              <a:t> </a:t>
            </a:r>
            <a:r>
              <a:rPr lang="en-US" sz="3419" dirty="0" smtClean="0">
                <a:solidFill>
                  <a:srgbClr val="000000"/>
                </a:solidFill>
                <a:latin typeface="Alatsi"/>
                <a:ea typeface="Alatsi"/>
                <a:cs typeface="Alatsi"/>
                <a:sym typeface="Alatsi"/>
              </a:rPr>
              <a:t>de </a:t>
            </a:r>
            <a:r>
              <a:rPr lang="en-US" sz="3419" dirty="0" err="1" smtClean="0">
                <a:solidFill>
                  <a:srgbClr val="000000"/>
                </a:solidFill>
                <a:latin typeface="Alatsi"/>
                <a:ea typeface="Alatsi"/>
                <a:cs typeface="Alatsi"/>
                <a:sym typeface="Alatsi"/>
              </a:rPr>
              <a:t>frantend</a:t>
            </a:r>
            <a:r>
              <a:rPr lang="en-US" sz="3419" dirty="0" smtClean="0">
                <a:solidFill>
                  <a:srgbClr val="000000"/>
                </a:solidFill>
                <a:latin typeface="Alatsi"/>
                <a:ea typeface="Alatsi"/>
                <a:cs typeface="Alatsi"/>
                <a:sym typeface="Alatsi"/>
              </a:rPr>
              <a:t> des </a:t>
            </a:r>
            <a:r>
              <a:rPr lang="en-US" sz="3419" dirty="0">
                <a:solidFill>
                  <a:srgbClr val="000000"/>
                </a:solidFill>
                <a:latin typeface="Alatsi"/>
                <a:ea typeface="Alatsi"/>
                <a:cs typeface="Alatsi"/>
                <a:sym typeface="Alatsi"/>
              </a:rPr>
              <a:t>pages web</a:t>
            </a:r>
          </a:p>
          <a:p>
            <a:pPr marL="738216" lvl="1" indent="-369108" algn="l">
              <a:lnSpc>
                <a:spcPts val="4725"/>
              </a:lnSpc>
              <a:buFont typeface="Arial"/>
              <a:buChar char="•"/>
            </a:pPr>
            <a:r>
              <a:rPr lang="en-US" sz="3419" dirty="0">
                <a:solidFill>
                  <a:srgbClr val="000000"/>
                </a:solidFill>
                <a:latin typeface="Alatsi"/>
                <a:ea typeface="Alatsi"/>
                <a:cs typeface="Alatsi"/>
                <a:sym typeface="Alatsi"/>
              </a:rPr>
              <a:t>JavaScript pour </a:t>
            </a:r>
            <a:r>
              <a:rPr lang="en-US" sz="3419" dirty="0" err="1">
                <a:solidFill>
                  <a:srgbClr val="000000"/>
                </a:solidFill>
                <a:latin typeface="Alatsi"/>
                <a:ea typeface="Alatsi"/>
                <a:cs typeface="Alatsi"/>
                <a:sym typeface="Alatsi"/>
              </a:rPr>
              <a:t>une</a:t>
            </a:r>
            <a:r>
              <a:rPr lang="en-US" sz="3419" dirty="0">
                <a:solidFill>
                  <a:srgbClr val="000000"/>
                </a:solidFill>
                <a:latin typeface="Alatsi"/>
                <a:ea typeface="Alatsi"/>
                <a:cs typeface="Alatsi"/>
                <a:sym typeface="Alatsi"/>
              </a:rPr>
              <a:t> </a:t>
            </a:r>
            <a:r>
              <a:rPr lang="en-US" sz="3419" dirty="0" smtClean="0">
                <a:solidFill>
                  <a:srgbClr val="000000"/>
                </a:solidFill>
                <a:latin typeface="Alatsi"/>
                <a:ea typeface="Alatsi"/>
                <a:cs typeface="Alatsi"/>
                <a:sym typeface="Alatsi"/>
              </a:rPr>
              <a:t>backend </a:t>
            </a:r>
            <a:r>
              <a:rPr lang="en-US" sz="3419" dirty="0" err="1" smtClean="0">
                <a:solidFill>
                  <a:srgbClr val="000000"/>
                </a:solidFill>
                <a:latin typeface="Alatsi"/>
                <a:ea typeface="Alatsi"/>
                <a:cs typeface="Alatsi"/>
                <a:sym typeface="Alatsi"/>
              </a:rPr>
              <a:t>utilisateur</a:t>
            </a:r>
            <a:r>
              <a:rPr lang="en-US" sz="3419" dirty="0" smtClean="0">
                <a:solidFill>
                  <a:srgbClr val="000000"/>
                </a:solidFill>
                <a:latin typeface="Alatsi"/>
                <a:ea typeface="Alatsi"/>
                <a:cs typeface="Alatsi"/>
                <a:sym typeface="Alatsi"/>
              </a:rPr>
              <a:t> </a:t>
            </a:r>
            <a:r>
              <a:rPr lang="en-US" sz="3419" dirty="0" err="1" smtClean="0">
                <a:solidFill>
                  <a:srgbClr val="000000"/>
                </a:solidFill>
                <a:latin typeface="Alatsi"/>
                <a:ea typeface="Alatsi"/>
                <a:cs typeface="Alatsi"/>
                <a:sym typeface="Alatsi"/>
              </a:rPr>
              <a:t>performante</a:t>
            </a:r>
            <a:endParaRPr lang="en-US" sz="3419" dirty="0">
              <a:solidFill>
                <a:srgbClr val="000000"/>
              </a:solidFill>
              <a:latin typeface="Alatsi"/>
              <a:ea typeface="Alatsi"/>
              <a:cs typeface="Alatsi"/>
              <a:sym typeface="Alatsi"/>
            </a:endParaRPr>
          </a:p>
          <a:p>
            <a:pPr marL="738216" lvl="1" indent="-369108" algn="l">
              <a:lnSpc>
                <a:spcPts val="4725"/>
              </a:lnSpc>
              <a:buFont typeface="Arial"/>
              <a:buChar char="•"/>
            </a:pPr>
            <a:r>
              <a:rPr lang="en-US" sz="3419" dirty="0" err="1">
                <a:solidFill>
                  <a:srgbClr val="000000"/>
                </a:solidFill>
                <a:latin typeface="Alatsi"/>
                <a:ea typeface="Alatsi"/>
                <a:cs typeface="Alatsi"/>
                <a:sym typeface="Alatsi"/>
              </a:rPr>
              <a:t>Couplé</a:t>
            </a:r>
            <a:r>
              <a:rPr lang="en-US" sz="3419" dirty="0">
                <a:solidFill>
                  <a:srgbClr val="000000"/>
                </a:solidFill>
                <a:latin typeface="Alatsi"/>
                <a:ea typeface="Alatsi"/>
                <a:cs typeface="Alatsi"/>
                <a:sym typeface="Alatsi"/>
              </a:rPr>
              <a:t> à un backend </a:t>
            </a:r>
            <a:r>
              <a:rPr lang="en-US" sz="3419" dirty="0" err="1">
                <a:solidFill>
                  <a:srgbClr val="000000"/>
                </a:solidFill>
                <a:latin typeface="Alatsi"/>
                <a:ea typeface="Alatsi"/>
                <a:cs typeface="Alatsi"/>
                <a:sym typeface="Alatsi"/>
              </a:rPr>
              <a:t>sécurisé</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utilisant</a:t>
            </a:r>
            <a:r>
              <a:rPr lang="en-US" sz="3419" dirty="0">
                <a:solidFill>
                  <a:srgbClr val="000000"/>
                </a:solidFill>
                <a:latin typeface="Alatsi"/>
                <a:ea typeface="Alatsi"/>
                <a:cs typeface="Alatsi"/>
                <a:sym typeface="Alatsi"/>
              </a:rPr>
              <a:t> </a:t>
            </a:r>
            <a:r>
              <a:rPr lang="en-US" sz="3419" dirty="0" smtClean="0">
                <a:solidFill>
                  <a:srgbClr val="000000"/>
                </a:solidFill>
                <a:latin typeface="Alatsi"/>
                <a:ea typeface="Alatsi"/>
                <a:cs typeface="Alatsi"/>
                <a:sym typeface="Alatsi"/>
              </a:rPr>
              <a:t>MongoDB et le </a:t>
            </a:r>
            <a:r>
              <a:rPr lang="en-US" sz="3419" dirty="0" err="1" smtClean="0">
                <a:solidFill>
                  <a:srgbClr val="000000"/>
                </a:solidFill>
                <a:latin typeface="Alatsi"/>
                <a:ea typeface="Alatsi"/>
                <a:cs typeface="Alatsi"/>
                <a:sym typeface="Alatsi"/>
              </a:rPr>
              <a:t>node,js</a:t>
            </a:r>
            <a:r>
              <a:rPr lang="en-US" sz="3419" dirty="0" smtClean="0">
                <a:solidFill>
                  <a:srgbClr val="000000"/>
                </a:solidFill>
                <a:latin typeface="Alatsi"/>
                <a:ea typeface="Alatsi"/>
                <a:cs typeface="Alatsi"/>
                <a:sym typeface="Alatsi"/>
              </a:rPr>
              <a:t>  </a:t>
            </a:r>
            <a:r>
              <a:rPr lang="en-US" sz="3419" dirty="0">
                <a:solidFill>
                  <a:srgbClr val="000000"/>
                </a:solidFill>
                <a:latin typeface="Alatsi"/>
                <a:ea typeface="Alatsi"/>
                <a:cs typeface="Alatsi"/>
                <a:sym typeface="Alatsi"/>
              </a:rPr>
              <a:t>pour le </a:t>
            </a:r>
            <a:r>
              <a:rPr lang="en-US" sz="3419" dirty="0" err="1">
                <a:solidFill>
                  <a:srgbClr val="000000"/>
                </a:solidFill>
                <a:latin typeface="Alatsi"/>
                <a:ea typeface="Alatsi"/>
                <a:cs typeface="Alatsi"/>
                <a:sym typeface="Alatsi"/>
              </a:rPr>
              <a:t>stockage</a:t>
            </a:r>
            <a:r>
              <a:rPr lang="en-US" sz="3419" dirty="0">
                <a:solidFill>
                  <a:srgbClr val="000000"/>
                </a:solidFill>
                <a:latin typeface="Alatsi"/>
                <a:ea typeface="Alatsi"/>
                <a:cs typeface="Alatsi"/>
                <a:sym typeface="Alatsi"/>
              </a:rPr>
              <a:t> et la </a:t>
            </a:r>
            <a:r>
              <a:rPr lang="en-US" sz="3419" dirty="0" err="1">
                <a:solidFill>
                  <a:srgbClr val="000000"/>
                </a:solidFill>
                <a:latin typeface="Alatsi"/>
                <a:ea typeface="Alatsi"/>
                <a:cs typeface="Alatsi"/>
                <a:sym typeface="Alatsi"/>
              </a:rPr>
              <a:t>gestion</a:t>
            </a:r>
            <a:r>
              <a:rPr lang="en-US" sz="3419" dirty="0">
                <a:solidFill>
                  <a:srgbClr val="000000"/>
                </a:solidFill>
                <a:latin typeface="Alatsi"/>
                <a:ea typeface="Alatsi"/>
                <a:cs typeface="Alatsi"/>
                <a:sym typeface="Alatsi"/>
              </a:rPr>
              <a:t> de la base des </a:t>
            </a:r>
            <a:r>
              <a:rPr lang="en-US" sz="3419" dirty="0" err="1">
                <a:solidFill>
                  <a:srgbClr val="000000"/>
                </a:solidFill>
                <a:latin typeface="Alatsi"/>
                <a:ea typeface="Alatsi"/>
                <a:cs typeface="Alatsi"/>
                <a:sym typeface="Alatsi"/>
              </a:rPr>
              <a:t>données</a:t>
            </a:r>
            <a:r>
              <a:rPr lang="en-US" sz="3419" dirty="0">
                <a:solidFill>
                  <a:srgbClr val="000000"/>
                </a:solidFill>
                <a:latin typeface="Alatsi"/>
                <a:ea typeface="Alatsi"/>
                <a:cs typeface="Alatsi"/>
                <a:sym typeface="Alatsi"/>
              </a:rPr>
              <a:t> et des </a:t>
            </a:r>
            <a:r>
              <a:rPr lang="en-US" sz="3419" dirty="0" err="1">
                <a:solidFill>
                  <a:srgbClr val="000000"/>
                </a:solidFill>
                <a:latin typeface="Alatsi"/>
                <a:ea typeface="Alatsi"/>
                <a:cs typeface="Alatsi"/>
                <a:sym typeface="Alatsi"/>
              </a:rPr>
              <a:t>traitements</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côté</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serveur</a:t>
            </a:r>
            <a:r>
              <a:rPr lang="en-US" sz="3419" dirty="0">
                <a:solidFill>
                  <a:srgbClr val="000000"/>
                </a:solidFill>
                <a:latin typeface="Alatsi"/>
                <a:ea typeface="Alatsi"/>
                <a:cs typeface="Alatsi"/>
                <a:sym typeface="Alatsi"/>
              </a:rPr>
              <a:t>.</a:t>
            </a:r>
          </a:p>
        </p:txBody>
      </p:sp>
      <p:grpSp>
        <p:nvGrpSpPr>
          <p:cNvPr id="12" name="Group 12"/>
          <p:cNvGrpSpPr>
            <a:grpSpLocks noChangeAspect="1"/>
          </p:cNvGrpSpPr>
          <p:nvPr/>
        </p:nvGrpSpPr>
        <p:grpSpPr>
          <a:xfrm>
            <a:off x="709922" y="5223871"/>
            <a:ext cx="152400" cy="152400"/>
            <a:chOff x="0" y="0"/>
            <a:chExt cx="152400" cy="152400"/>
          </a:xfrm>
        </p:grpSpPr>
        <p:sp>
          <p:nvSpPr>
            <p:cNvPr id="13" name="Freeform 13"/>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4" name="Group 14"/>
          <p:cNvGrpSpPr/>
          <p:nvPr/>
        </p:nvGrpSpPr>
        <p:grpSpPr>
          <a:xfrm>
            <a:off x="364847" y="5223871"/>
            <a:ext cx="842550" cy="421275"/>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000000"/>
            </a:solidFill>
          </p:spPr>
        </p:sp>
        <p:sp>
          <p:nvSpPr>
            <p:cNvPr id="16" name="TextBox 16"/>
            <p:cNvSpPr txBox="1"/>
            <p:nvPr/>
          </p:nvSpPr>
          <p:spPr>
            <a:xfrm>
              <a:off x="0" y="-38100"/>
              <a:ext cx="6985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364847" y="3367687"/>
            <a:ext cx="842550" cy="421275"/>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000000"/>
            </a:solidFill>
          </p:spPr>
        </p:sp>
        <p:sp>
          <p:nvSpPr>
            <p:cNvPr id="19" name="TextBox 19"/>
            <p:cNvSpPr txBox="1"/>
            <p:nvPr/>
          </p:nvSpPr>
          <p:spPr>
            <a:xfrm>
              <a:off x="0" y="-38100"/>
              <a:ext cx="698500" cy="444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1134134" y="7745720"/>
            <a:ext cx="7217369" cy="2604783"/>
          </a:xfrm>
          <a:custGeom>
            <a:avLst/>
            <a:gdLst/>
            <a:ahLst/>
            <a:cxnLst/>
            <a:rect l="l" t="t" r="r" b="b"/>
            <a:pathLst>
              <a:path w="7217369" h="2604783">
                <a:moveTo>
                  <a:pt x="0" y="0"/>
                </a:moveTo>
                <a:lnTo>
                  <a:pt x="7217369" y="0"/>
                </a:lnTo>
                <a:lnTo>
                  <a:pt x="7217369" y="2604783"/>
                </a:lnTo>
                <a:lnTo>
                  <a:pt x="0" y="2604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8</a:t>
            </a:r>
          </a:p>
        </p:txBody>
      </p:sp>
      <p:sp>
        <p:nvSpPr>
          <p:cNvPr id="5" name="TextBox 5"/>
          <p:cNvSpPr txBox="1"/>
          <p:nvPr/>
        </p:nvSpPr>
        <p:spPr>
          <a:xfrm>
            <a:off x="789642" y="1606458"/>
            <a:ext cx="84153" cy="5987606"/>
          </a:xfrm>
          <a:prstGeom prst="rect">
            <a:avLst/>
          </a:prstGeom>
        </p:spPr>
        <p:txBody>
          <a:bodyPr lIns="0" tIns="0" rIns="0" bIns="0" rtlCol="0" anchor="t">
            <a:spAutoFit/>
          </a:bodyPr>
          <a:lstStyle/>
          <a:p>
            <a:pPr algn="just">
              <a:lnSpc>
                <a:spcPts val="4725"/>
              </a:lnSpc>
            </a:pPr>
            <a:r>
              <a:rPr lang="en-US" sz="3419">
                <a:solidFill>
                  <a:srgbClr val="8B0B3D"/>
                </a:solidFill>
                <a:latin typeface="Alatsi"/>
                <a:ea typeface="Alatsi"/>
                <a:cs typeface="Alatsi"/>
                <a:sym typeface="Alatsi"/>
              </a:rPr>
              <a:t> </a:t>
            </a:r>
          </a:p>
          <a:p>
            <a:pPr algn="just">
              <a:lnSpc>
                <a:spcPts val="4725"/>
              </a:lnSpc>
            </a:pPr>
            <a:r>
              <a:rPr lang="en-US" sz="3419">
                <a:solidFill>
                  <a:srgbClr val="004AAD"/>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p:txBody>
      </p:sp>
      <p:sp>
        <p:nvSpPr>
          <p:cNvPr id="6" name="TextBox 6"/>
          <p:cNvSpPr txBox="1"/>
          <p:nvPr/>
        </p:nvSpPr>
        <p:spPr>
          <a:xfrm>
            <a:off x="1284637" y="1606458"/>
            <a:ext cx="4547302" cy="586930"/>
          </a:xfrm>
          <a:prstGeom prst="rect">
            <a:avLst/>
          </a:prstGeom>
        </p:spPr>
        <p:txBody>
          <a:bodyPr lIns="0" tIns="0" rIns="0" bIns="0" rtlCol="0" anchor="t">
            <a:spAutoFit/>
          </a:bodyPr>
          <a:lstStyle/>
          <a:p>
            <a:pPr algn="l">
              <a:lnSpc>
                <a:spcPts val="4725"/>
              </a:lnSpc>
            </a:pPr>
            <a:r>
              <a:rPr lang="en-US" sz="3419">
                <a:solidFill>
                  <a:srgbClr val="8B0B3D"/>
                </a:solidFill>
                <a:latin typeface="Alatsi"/>
                <a:ea typeface="Alatsi"/>
                <a:cs typeface="Alatsi"/>
                <a:sym typeface="Alatsi"/>
              </a:rPr>
              <a:t>Planification des tâches</a:t>
            </a:r>
          </a:p>
        </p:txBody>
      </p:sp>
      <p:sp>
        <p:nvSpPr>
          <p:cNvPr id="7" name="TextBox 7"/>
          <p:cNvSpPr txBox="1"/>
          <p:nvPr/>
        </p:nvSpPr>
        <p:spPr>
          <a:xfrm>
            <a:off x="1367095" y="2206533"/>
            <a:ext cx="7427805" cy="586930"/>
          </a:xfrm>
          <a:prstGeom prst="rect">
            <a:avLst/>
          </a:prstGeom>
        </p:spPr>
        <p:txBody>
          <a:bodyPr lIns="0" tIns="0" rIns="0" bIns="0" rtlCol="0" anchor="t">
            <a:spAutoFit/>
          </a:bodyPr>
          <a:lstStyle/>
          <a:p>
            <a:pPr algn="l">
              <a:lnSpc>
                <a:spcPts val="4725"/>
              </a:lnSpc>
            </a:pPr>
            <a:r>
              <a:rPr lang="en-US" sz="3419">
                <a:solidFill>
                  <a:srgbClr val="004AAD"/>
                </a:solidFill>
                <a:latin typeface="Alatsi"/>
                <a:ea typeface="Alatsi"/>
                <a:cs typeface="Alatsi"/>
                <a:sym typeface="Alatsi"/>
              </a:rPr>
              <a:t>sprint 1 </a:t>
            </a:r>
            <a:r>
              <a:rPr lang="en-US" sz="3419">
                <a:solidFill>
                  <a:srgbClr val="000000"/>
                </a:solidFill>
                <a:latin typeface="Alatsi"/>
                <a:ea typeface="Alatsi"/>
                <a:cs typeface="Alatsi"/>
                <a:sym typeface="Alatsi"/>
              </a:rPr>
              <a:t>: Conception et développement</a:t>
            </a:r>
          </a:p>
        </p:txBody>
      </p:sp>
      <p:sp>
        <p:nvSpPr>
          <p:cNvPr id="8" name="TextBox 8"/>
          <p:cNvSpPr txBox="1"/>
          <p:nvPr/>
        </p:nvSpPr>
        <p:spPr>
          <a:xfrm>
            <a:off x="3181750" y="2806608"/>
            <a:ext cx="8367903" cy="1187006"/>
          </a:xfrm>
          <a:prstGeom prst="rect">
            <a:avLst/>
          </a:prstGeom>
        </p:spPr>
        <p:txBody>
          <a:bodyPr lIns="0" tIns="0" rIns="0" bIns="0" rtlCol="0" anchor="t">
            <a:spAutoFit/>
          </a:bodyPr>
          <a:lstStyle/>
          <a:p>
            <a:pPr algn="l">
              <a:lnSpc>
                <a:spcPts val="4725"/>
              </a:lnSpc>
            </a:pPr>
            <a:r>
              <a:rPr lang="en-US" sz="3419">
                <a:solidFill>
                  <a:srgbClr val="000000"/>
                </a:solidFill>
                <a:latin typeface="Alatsi"/>
                <a:ea typeface="Alatsi"/>
                <a:cs typeface="Alatsi"/>
                <a:sym typeface="Alatsi"/>
              </a:rPr>
              <a:t>Conception de la base de données. Développement des fonctionnalités de base</a:t>
            </a:r>
          </a:p>
        </p:txBody>
      </p:sp>
      <p:sp>
        <p:nvSpPr>
          <p:cNvPr id="9" name="TextBox 9"/>
          <p:cNvSpPr txBox="1"/>
          <p:nvPr/>
        </p:nvSpPr>
        <p:spPr>
          <a:xfrm>
            <a:off x="1367095" y="4006758"/>
            <a:ext cx="6004665" cy="586930"/>
          </a:xfrm>
          <a:prstGeom prst="rect">
            <a:avLst/>
          </a:prstGeom>
        </p:spPr>
        <p:txBody>
          <a:bodyPr lIns="0" tIns="0" rIns="0" bIns="0" rtlCol="0" anchor="t">
            <a:spAutoFit/>
          </a:bodyPr>
          <a:lstStyle/>
          <a:p>
            <a:pPr algn="l">
              <a:lnSpc>
                <a:spcPts val="4725"/>
              </a:lnSpc>
            </a:pPr>
            <a:r>
              <a:rPr lang="en-US" sz="3419">
                <a:solidFill>
                  <a:srgbClr val="004AAD"/>
                </a:solidFill>
                <a:latin typeface="Alatsi"/>
                <a:ea typeface="Alatsi"/>
                <a:cs typeface="Alatsi"/>
                <a:sym typeface="Alatsi"/>
              </a:rPr>
              <a:t>sprint 2 :</a:t>
            </a:r>
            <a:r>
              <a:rPr lang="en-US" sz="3419">
                <a:solidFill>
                  <a:srgbClr val="000000"/>
                </a:solidFill>
                <a:latin typeface="Alatsi"/>
                <a:ea typeface="Alatsi"/>
                <a:cs typeface="Alatsi"/>
                <a:sym typeface="Alatsi"/>
              </a:rPr>
              <a:t> Tests et améliorations</a:t>
            </a:r>
          </a:p>
        </p:txBody>
      </p:sp>
      <p:sp>
        <p:nvSpPr>
          <p:cNvPr id="10" name="TextBox 10"/>
          <p:cNvSpPr txBox="1"/>
          <p:nvPr/>
        </p:nvSpPr>
        <p:spPr>
          <a:xfrm>
            <a:off x="3016853" y="4606833"/>
            <a:ext cx="5951030" cy="586930"/>
          </a:xfrm>
          <a:prstGeom prst="rect">
            <a:avLst/>
          </a:prstGeom>
        </p:spPr>
        <p:txBody>
          <a:bodyPr lIns="0" tIns="0" rIns="0" bIns="0" rtlCol="0" anchor="t">
            <a:spAutoFit/>
          </a:bodyPr>
          <a:lstStyle/>
          <a:p>
            <a:pPr algn="l">
              <a:lnSpc>
                <a:spcPts val="4725"/>
              </a:lnSpc>
            </a:pPr>
            <a:r>
              <a:rPr lang="en-US" sz="3419">
                <a:solidFill>
                  <a:srgbClr val="000000"/>
                </a:solidFill>
                <a:latin typeface="Alatsi"/>
                <a:ea typeface="Alatsi"/>
                <a:cs typeface="Alatsi"/>
                <a:sym typeface="Alatsi"/>
              </a:rPr>
              <a:t>Tests unitaires et d'intégration</a:t>
            </a:r>
          </a:p>
        </p:txBody>
      </p:sp>
      <p:sp>
        <p:nvSpPr>
          <p:cNvPr id="11" name="TextBox 11"/>
          <p:cNvSpPr txBox="1"/>
          <p:nvPr/>
        </p:nvSpPr>
        <p:spPr>
          <a:xfrm>
            <a:off x="2851804" y="5206908"/>
            <a:ext cx="10370296" cy="586930"/>
          </a:xfrm>
          <a:prstGeom prst="rect">
            <a:avLst/>
          </a:prstGeom>
        </p:spPr>
        <p:txBody>
          <a:bodyPr lIns="0" tIns="0" rIns="0" bIns="0" rtlCol="0" anchor="t">
            <a:spAutoFit/>
          </a:bodyPr>
          <a:lstStyle/>
          <a:p>
            <a:pPr algn="l">
              <a:lnSpc>
                <a:spcPts val="4725"/>
              </a:lnSpc>
            </a:pPr>
            <a:r>
              <a:rPr lang="en-US" sz="3419">
                <a:solidFill>
                  <a:srgbClr val="000000"/>
                </a:solidFill>
                <a:latin typeface="Alatsi"/>
                <a:ea typeface="Alatsi"/>
                <a:cs typeface="Alatsi"/>
                <a:sym typeface="Alatsi"/>
              </a:rPr>
              <a:t>Correction des bugs et optimisation des performances</a:t>
            </a:r>
          </a:p>
        </p:txBody>
      </p:sp>
      <p:sp>
        <p:nvSpPr>
          <p:cNvPr id="12" name="TextBox 12"/>
          <p:cNvSpPr txBox="1"/>
          <p:nvPr/>
        </p:nvSpPr>
        <p:spPr>
          <a:xfrm>
            <a:off x="1367095" y="5806983"/>
            <a:ext cx="6746786" cy="586930"/>
          </a:xfrm>
          <a:prstGeom prst="rect">
            <a:avLst/>
          </a:prstGeom>
        </p:spPr>
        <p:txBody>
          <a:bodyPr lIns="0" tIns="0" rIns="0" bIns="0" rtlCol="0" anchor="t">
            <a:spAutoFit/>
          </a:bodyPr>
          <a:lstStyle/>
          <a:p>
            <a:pPr algn="l">
              <a:lnSpc>
                <a:spcPts val="4725"/>
              </a:lnSpc>
            </a:pPr>
            <a:r>
              <a:rPr lang="en-US" sz="3419">
                <a:solidFill>
                  <a:srgbClr val="004AAD"/>
                </a:solidFill>
                <a:latin typeface="Alatsi"/>
                <a:ea typeface="Alatsi"/>
                <a:cs typeface="Alatsi"/>
                <a:sym typeface="Alatsi"/>
              </a:rPr>
              <a:t>sprint 3 :</a:t>
            </a:r>
            <a:r>
              <a:rPr lang="en-US" sz="3419">
                <a:solidFill>
                  <a:srgbClr val="000000"/>
                </a:solidFill>
                <a:latin typeface="Alatsi"/>
                <a:ea typeface="Alatsi"/>
                <a:cs typeface="Alatsi"/>
                <a:sym typeface="Alatsi"/>
              </a:rPr>
              <a:t> Déploiement et formation</a:t>
            </a:r>
          </a:p>
        </p:txBody>
      </p:sp>
      <p:sp>
        <p:nvSpPr>
          <p:cNvPr id="13" name="TextBox 13"/>
          <p:cNvSpPr txBox="1"/>
          <p:nvPr/>
        </p:nvSpPr>
        <p:spPr>
          <a:xfrm>
            <a:off x="3099302" y="6407058"/>
            <a:ext cx="8335556" cy="1187006"/>
          </a:xfrm>
          <a:prstGeom prst="rect">
            <a:avLst/>
          </a:prstGeom>
        </p:spPr>
        <p:txBody>
          <a:bodyPr lIns="0" tIns="0" rIns="0" bIns="0" rtlCol="0" anchor="t">
            <a:spAutoFit/>
          </a:bodyPr>
          <a:lstStyle/>
          <a:p>
            <a:pPr algn="l">
              <a:lnSpc>
                <a:spcPts val="4725"/>
              </a:lnSpc>
            </a:pPr>
            <a:r>
              <a:rPr lang="en-US" sz="3419">
                <a:solidFill>
                  <a:srgbClr val="000000"/>
                </a:solidFill>
                <a:latin typeface="Alatsi"/>
                <a:ea typeface="Alatsi"/>
                <a:cs typeface="Alatsi"/>
                <a:sym typeface="Alatsi"/>
              </a:rPr>
              <a:t>Déploiement de l'application sur un serveur Formation des utilisateurs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1047</Words>
  <Application>Microsoft Office PowerPoint</Application>
  <PresentationFormat>Personnalisé</PresentationFormat>
  <Paragraphs>150</Paragraphs>
  <Slides>24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 Bold</vt:lpstr>
      <vt:lpstr>Open Sans 1 Bold</vt:lpstr>
      <vt:lpstr>Calibri</vt:lpstr>
      <vt:lpstr>Canva Sans Bold</vt:lpstr>
      <vt:lpstr>Alatsi</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projet_20250416_225524_0000.pdf</dc:title>
  <dc:creator>Acer</dc:creator>
  <cp:lastModifiedBy>Acer</cp:lastModifiedBy>
  <cp:revision>5</cp:revision>
  <dcterms:created xsi:type="dcterms:W3CDTF">2006-08-16T00:00:00Z</dcterms:created>
  <dcterms:modified xsi:type="dcterms:W3CDTF">2025-04-24T21:25:46Z</dcterms:modified>
  <dc:identifier>DAGliMUIoHo</dc:identifier>
</cp:coreProperties>
</file>