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8288000" cy="10287000"/>
  <p:notesSz cx="6858000" cy="9144000"/>
  <p:embeddedFontLst>
    <p:embeddedFont>
      <p:font typeface="Canva Sans Bold" panose="020B0604020202020204" charset="0"/>
      <p:regular r:id="rId26"/>
    </p:embeddedFont>
    <p:embeddedFont>
      <p:font typeface="Alatsi" panose="020B0604020202020204" charset="0"/>
      <p:regular r:id="rId27"/>
    </p:embeddedFont>
    <p:embeddedFont>
      <p:font typeface="Arial Bold" panose="020B0604020202020204" charset="0"/>
      <p:regular r:id="rId28"/>
    </p:embeddedFont>
    <p:embeddedFont>
      <p:font typeface="Open Sans 1 Bold" panose="020B0604020202020204" charset="0"/>
      <p:regular r:id="rId29"/>
    </p:embeddedFont>
    <p:embeddedFont>
      <p:font typeface="Calibri" panose="020F0502020204030204" pitchFamily="34" charset="0"/>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39.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39.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48.sv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9.sv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61.svg"/><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65.svg"/><Relationship Id="rId7" Type="http://schemas.openxmlformats.org/officeDocument/2006/relationships/image" Target="../media/image44.sv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7.svg"/><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svg"/><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jpeg"/><Relationship Id="rId5" Type="http://schemas.openxmlformats.org/officeDocument/2006/relationships/image" Target="../media/image10.svg"/><Relationship Id="rId10" Type="http://schemas.openxmlformats.org/officeDocument/2006/relationships/image" Target="../media/image15.svg"/><Relationship Id="rId4" Type="http://schemas.openxmlformats.org/officeDocument/2006/relationships/image" Target="../media/image5.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6.svg"/><Relationship Id="rId3" Type="http://schemas.openxmlformats.org/officeDocument/2006/relationships/image" Target="../media/image23.svg"/><Relationship Id="rId7" Type="http://schemas.openxmlformats.org/officeDocument/2006/relationships/image" Target="../media/image27.svg"/><Relationship Id="rId12"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31.svg"/><Relationship Id="rId5" Type="http://schemas.openxmlformats.org/officeDocument/2006/relationships/image" Target="../media/image25.svg"/><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image" Target="../media/image29.sv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3.svg"/><Relationship Id="rId7" Type="http://schemas.openxmlformats.org/officeDocument/2006/relationships/image" Target="../media/image36.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34.svg"/><Relationship Id="rId4" Type="http://schemas.openxmlformats.org/officeDocument/2006/relationships/image" Target="../media/image4.png"/><Relationship Id="rId9"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39.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26997" y="-63498"/>
            <a:ext cx="18414997" cy="10413997"/>
          </a:xfrm>
          <a:custGeom>
            <a:avLst/>
            <a:gdLst/>
            <a:ahLst/>
            <a:cxnLst/>
            <a:rect l="l" t="t" r="r" b="b"/>
            <a:pathLst>
              <a:path w="18414997" h="10413997">
                <a:moveTo>
                  <a:pt x="0" y="0"/>
                </a:moveTo>
                <a:lnTo>
                  <a:pt x="18414997" y="0"/>
                </a:lnTo>
                <a:lnTo>
                  <a:pt x="18414997" y="10413996"/>
                </a:lnTo>
                <a:lnTo>
                  <a:pt x="0" y="10413996"/>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14134319" y="6312466"/>
            <a:ext cx="3124981" cy="1784864"/>
          </a:xfrm>
          <a:prstGeom prst="rect">
            <a:avLst/>
          </a:prstGeom>
        </p:spPr>
        <p:txBody>
          <a:bodyPr lIns="0" tIns="0" rIns="0" bIns="0" rtlCol="0" anchor="t">
            <a:spAutoFit/>
          </a:bodyPr>
          <a:lstStyle/>
          <a:p>
            <a:pPr algn="ctr">
              <a:lnSpc>
                <a:spcPts val="4725"/>
              </a:lnSpc>
            </a:pPr>
            <a:r>
              <a:rPr lang="en-US" sz="3399">
                <a:solidFill>
                  <a:srgbClr val="000000"/>
                </a:solidFill>
                <a:latin typeface="Alatsi"/>
                <a:ea typeface="Alatsi"/>
                <a:cs typeface="Alatsi"/>
                <a:sym typeface="Alatsi"/>
              </a:rPr>
              <a:t>Taha Ben Ahmed</a:t>
            </a:r>
          </a:p>
          <a:p>
            <a:pPr algn="ctr">
              <a:lnSpc>
                <a:spcPts val="4725"/>
              </a:lnSpc>
            </a:pPr>
            <a:r>
              <a:rPr lang="en-US" sz="3399">
                <a:solidFill>
                  <a:srgbClr val="000000"/>
                </a:solidFill>
                <a:latin typeface="Alatsi"/>
                <a:ea typeface="Alatsi"/>
                <a:cs typeface="Alatsi"/>
                <a:sym typeface="Alatsi"/>
              </a:rPr>
              <a:t>Nesrine Nsib Sofien Khmiri </a:t>
            </a:r>
          </a:p>
        </p:txBody>
      </p:sp>
      <p:sp>
        <p:nvSpPr>
          <p:cNvPr id="4" name="TextBox 4"/>
          <p:cNvSpPr txBox="1"/>
          <p:nvPr/>
        </p:nvSpPr>
        <p:spPr>
          <a:xfrm>
            <a:off x="4390711" y="2380745"/>
            <a:ext cx="13723744" cy="2782962"/>
          </a:xfrm>
          <a:prstGeom prst="rect">
            <a:avLst/>
          </a:prstGeom>
        </p:spPr>
        <p:txBody>
          <a:bodyPr lIns="0" tIns="0" rIns="0" bIns="0" rtlCol="0" anchor="t">
            <a:spAutoFit/>
          </a:bodyPr>
          <a:lstStyle/>
          <a:p>
            <a:pPr algn="ctr">
              <a:lnSpc>
                <a:spcPts val="5432"/>
              </a:lnSpc>
            </a:pPr>
            <a:r>
              <a:rPr lang="en-US" sz="5600">
                <a:solidFill>
                  <a:srgbClr val="000000"/>
                </a:solidFill>
                <a:latin typeface="Alatsi"/>
                <a:ea typeface="Alatsi"/>
                <a:cs typeface="Alatsi"/>
                <a:sym typeface="Alatsi"/>
              </a:rPr>
              <a:t>Développement d’une application web</a:t>
            </a:r>
          </a:p>
          <a:p>
            <a:pPr algn="ctr">
              <a:lnSpc>
                <a:spcPts val="5432"/>
              </a:lnSpc>
            </a:pPr>
            <a:r>
              <a:rPr lang="en-US" sz="5600">
                <a:solidFill>
                  <a:srgbClr val="000000"/>
                </a:solidFill>
                <a:latin typeface="Alatsi"/>
                <a:ea typeface="Alatsi"/>
                <a:cs typeface="Alatsi"/>
                <a:sym typeface="Alatsi"/>
              </a:rPr>
              <a:t>de gestion du stock des magasins de vente de chaussure</a:t>
            </a:r>
          </a:p>
          <a:p>
            <a:pPr algn="ctr">
              <a:lnSpc>
                <a:spcPts val="5432"/>
              </a:lnSpc>
            </a:pPr>
            <a:endParaRPr lang="en-US" sz="5600">
              <a:solidFill>
                <a:srgbClr val="000000"/>
              </a:solidFill>
              <a:latin typeface="Alatsi"/>
              <a:ea typeface="Alatsi"/>
              <a:cs typeface="Alatsi"/>
              <a:sym typeface="Alatsi"/>
            </a:endParaRPr>
          </a:p>
        </p:txBody>
      </p:sp>
      <p:sp>
        <p:nvSpPr>
          <p:cNvPr id="5" name="TextBox 5"/>
          <p:cNvSpPr txBox="1"/>
          <p:nvPr/>
        </p:nvSpPr>
        <p:spPr>
          <a:xfrm>
            <a:off x="5382625" y="8404193"/>
            <a:ext cx="3857501" cy="512961"/>
          </a:xfrm>
          <a:prstGeom prst="rect">
            <a:avLst/>
          </a:prstGeom>
        </p:spPr>
        <p:txBody>
          <a:bodyPr lIns="0" tIns="0" rIns="0" bIns="0" rtlCol="0" anchor="t">
            <a:spAutoFit/>
          </a:bodyPr>
          <a:lstStyle/>
          <a:p>
            <a:pPr>
              <a:lnSpc>
                <a:spcPts val="3977"/>
              </a:lnSpc>
            </a:pPr>
            <a:r>
              <a:rPr lang="en-US" sz="2840" b="1" spc="5" dirty="0" err="1" smtClean="0">
                <a:solidFill>
                  <a:srgbClr val="2F579D"/>
                </a:solidFill>
                <a:latin typeface="Arial Bold"/>
                <a:ea typeface="Arial Bold"/>
                <a:cs typeface="Arial Bold"/>
                <a:sym typeface="Arial Bold"/>
              </a:rPr>
              <a:t>Mr</a:t>
            </a:r>
            <a:r>
              <a:rPr lang="en-US" sz="2840" b="1" spc="5" dirty="0" smtClean="0">
                <a:solidFill>
                  <a:srgbClr val="2F579D"/>
                </a:solidFill>
                <a:latin typeface="Arial Bold"/>
                <a:ea typeface="Arial Bold"/>
                <a:cs typeface="Arial Bold"/>
                <a:sym typeface="Arial Bold"/>
              </a:rPr>
              <a:t> </a:t>
            </a:r>
            <a:r>
              <a:rPr lang="en-US" sz="2840" b="1" spc="5" dirty="0" err="1" smtClean="0">
                <a:solidFill>
                  <a:srgbClr val="2F579D"/>
                </a:solidFill>
                <a:latin typeface="Arial Bold"/>
                <a:ea typeface="Arial Bold"/>
                <a:cs typeface="Arial Bold"/>
                <a:sym typeface="Arial Bold"/>
              </a:rPr>
              <a:t>saleh</a:t>
            </a:r>
            <a:r>
              <a:rPr lang="en-US" sz="2840" b="1" spc="5" dirty="0" smtClean="0">
                <a:solidFill>
                  <a:srgbClr val="2F579D"/>
                </a:solidFill>
                <a:latin typeface="Arial Bold"/>
                <a:ea typeface="Arial Bold"/>
                <a:cs typeface="Arial Bold"/>
                <a:sym typeface="Arial Bold"/>
              </a:rPr>
              <a:t> </a:t>
            </a:r>
            <a:r>
              <a:rPr lang="en-US" sz="2840" b="1" spc="5" smtClean="0">
                <a:solidFill>
                  <a:srgbClr val="2F579D"/>
                </a:solidFill>
                <a:latin typeface="Arial Bold"/>
                <a:ea typeface="Arial Bold"/>
                <a:cs typeface="Arial Bold"/>
                <a:sym typeface="Arial Bold"/>
              </a:rPr>
              <a:t>hammedi</a:t>
            </a:r>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690145" y="2776404"/>
            <a:ext cx="133350" cy="133350"/>
            <a:chOff x="0" y="0"/>
            <a:chExt cx="133350" cy="133350"/>
          </a:xfrm>
        </p:grpSpPr>
        <p:sp>
          <p:nvSpPr>
            <p:cNvPr id="3" name="Freeform 3"/>
            <p:cNvSpPr/>
            <p:nvPr/>
          </p:nvSpPr>
          <p:spPr>
            <a:xfrm>
              <a:off x="0" y="0"/>
              <a:ext cx="133350" cy="133350"/>
            </a:xfrm>
            <a:custGeom>
              <a:avLst/>
              <a:gdLst/>
              <a:ahLst/>
              <a:cxnLst/>
              <a:rect l="l" t="t" r="r" b="b"/>
              <a:pathLst>
                <a:path w="133350" h="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000000"/>
            </a:solidFill>
          </p:spPr>
        </p:sp>
      </p:grpSp>
      <p:grpSp>
        <p:nvGrpSpPr>
          <p:cNvPr id="4" name="Group 4"/>
          <p:cNvGrpSpPr>
            <a:grpSpLocks noChangeAspect="1"/>
          </p:cNvGrpSpPr>
          <p:nvPr/>
        </p:nvGrpSpPr>
        <p:grpSpPr>
          <a:xfrm>
            <a:off x="1717824" y="6509052"/>
            <a:ext cx="133350" cy="133350"/>
            <a:chOff x="0" y="0"/>
            <a:chExt cx="133350" cy="133350"/>
          </a:xfrm>
        </p:grpSpPr>
        <p:sp>
          <p:nvSpPr>
            <p:cNvPr id="5" name="Freeform 5"/>
            <p:cNvSpPr/>
            <p:nvPr/>
          </p:nvSpPr>
          <p:spPr>
            <a:xfrm>
              <a:off x="0" y="0"/>
              <a:ext cx="133350" cy="133350"/>
            </a:xfrm>
            <a:custGeom>
              <a:avLst/>
              <a:gdLst/>
              <a:ahLst/>
              <a:cxnLst/>
              <a:rect l="l" t="t" r="r" b="b"/>
              <a:pathLst>
                <a:path w="133350" h="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000000"/>
            </a:solidFill>
          </p:spPr>
        </p:sp>
      </p:grpSp>
      <p:grpSp>
        <p:nvGrpSpPr>
          <p:cNvPr id="6" name="Group 6"/>
          <p:cNvGrpSpPr>
            <a:grpSpLocks noChangeAspect="1"/>
          </p:cNvGrpSpPr>
          <p:nvPr/>
        </p:nvGrpSpPr>
        <p:grpSpPr>
          <a:xfrm>
            <a:off x="1870072" y="4524880"/>
            <a:ext cx="133350" cy="133350"/>
            <a:chOff x="0" y="0"/>
            <a:chExt cx="133350" cy="133350"/>
          </a:xfrm>
        </p:grpSpPr>
        <p:sp>
          <p:nvSpPr>
            <p:cNvPr id="7" name="Freeform 7"/>
            <p:cNvSpPr/>
            <p:nvPr/>
          </p:nvSpPr>
          <p:spPr>
            <a:xfrm>
              <a:off x="0" y="0"/>
              <a:ext cx="133350" cy="133350"/>
            </a:xfrm>
            <a:custGeom>
              <a:avLst/>
              <a:gdLst/>
              <a:ahLst/>
              <a:cxnLst/>
              <a:rect l="l" t="t" r="r" b="b"/>
              <a:pathLst>
                <a:path w="133350" h="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000000"/>
            </a:solidFill>
          </p:spPr>
        </p:sp>
      </p:grpSp>
      <p:grpSp>
        <p:nvGrpSpPr>
          <p:cNvPr id="8" name="Group 8"/>
          <p:cNvGrpSpPr>
            <a:grpSpLocks noChangeAspect="1"/>
          </p:cNvGrpSpPr>
          <p:nvPr/>
        </p:nvGrpSpPr>
        <p:grpSpPr>
          <a:xfrm>
            <a:off x="1942852" y="8355959"/>
            <a:ext cx="133350" cy="133350"/>
            <a:chOff x="0" y="0"/>
            <a:chExt cx="133350" cy="133350"/>
          </a:xfrm>
        </p:grpSpPr>
        <p:sp>
          <p:nvSpPr>
            <p:cNvPr id="9" name="Freeform 9"/>
            <p:cNvSpPr/>
            <p:nvPr/>
          </p:nvSpPr>
          <p:spPr>
            <a:xfrm>
              <a:off x="0" y="0"/>
              <a:ext cx="133350" cy="133350"/>
            </a:xfrm>
            <a:custGeom>
              <a:avLst/>
              <a:gdLst/>
              <a:ahLst/>
              <a:cxnLst/>
              <a:rect l="l" t="t" r="r" b="b"/>
              <a:pathLst>
                <a:path w="133350" h="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000000"/>
            </a:solidFill>
          </p:spPr>
        </p:sp>
      </p:grpSp>
      <p:sp>
        <p:nvSpPr>
          <p:cNvPr id="10" name="Freeform 10"/>
          <p:cNvSpPr/>
          <p:nvPr/>
        </p:nvSpPr>
        <p:spPr>
          <a:xfrm>
            <a:off x="11311499" y="7955909"/>
            <a:ext cx="7040004" cy="2394595"/>
          </a:xfrm>
          <a:custGeom>
            <a:avLst/>
            <a:gdLst/>
            <a:ahLst/>
            <a:cxnLst/>
            <a:rect l="l" t="t" r="r" b="b"/>
            <a:pathLst>
              <a:path w="7040004" h="2394595">
                <a:moveTo>
                  <a:pt x="0" y="0"/>
                </a:moveTo>
                <a:lnTo>
                  <a:pt x="7040004" y="0"/>
                </a:lnTo>
                <a:lnTo>
                  <a:pt x="7040004" y="2394594"/>
                </a:lnTo>
                <a:lnTo>
                  <a:pt x="0" y="239459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1" name="Freeform 11"/>
          <p:cNvSpPr/>
          <p:nvPr/>
        </p:nvSpPr>
        <p:spPr>
          <a:xfrm>
            <a:off x="15852353" y="-63503"/>
            <a:ext cx="1576216" cy="1800225"/>
          </a:xfrm>
          <a:custGeom>
            <a:avLst/>
            <a:gdLst/>
            <a:ahLst/>
            <a:cxnLst/>
            <a:rect l="l" t="t" r="r" b="b"/>
            <a:pathLst>
              <a:path w="1576216" h="1800225">
                <a:moveTo>
                  <a:pt x="0" y="0"/>
                </a:moveTo>
                <a:lnTo>
                  <a:pt x="1576216" y="0"/>
                </a:lnTo>
                <a:lnTo>
                  <a:pt x="1576216" y="1800225"/>
                </a:lnTo>
                <a:lnTo>
                  <a:pt x="0" y="180022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12" name="TextBox 12"/>
          <p:cNvSpPr txBox="1"/>
          <p:nvPr/>
        </p:nvSpPr>
        <p:spPr>
          <a:xfrm>
            <a:off x="16438340" y="282712"/>
            <a:ext cx="412204" cy="992534"/>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9</a:t>
            </a:r>
          </a:p>
        </p:txBody>
      </p:sp>
      <p:sp>
        <p:nvSpPr>
          <p:cNvPr id="13" name="TextBox 13"/>
          <p:cNvSpPr txBox="1"/>
          <p:nvPr/>
        </p:nvSpPr>
        <p:spPr>
          <a:xfrm>
            <a:off x="1309592" y="1607277"/>
            <a:ext cx="4707522" cy="585997"/>
          </a:xfrm>
          <a:prstGeom prst="rect">
            <a:avLst/>
          </a:prstGeom>
        </p:spPr>
        <p:txBody>
          <a:bodyPr lIns="0" tIns="0" rIns="0" bIns="0" rtlCol="0" anchor="t">
            <a:spAutoFit/>
          </a:bodyPr>
          <a:lstStyle/>
          <a:p>
            <a:pPr algn="l">
              <a:lnSpc>
                <a:spcPts val="4778"/>
              </a:lnSpc>
            </a:pPr>
            <a:r>
              <a:rPr lang="en-US" sz="3413">
                <a:solidFill>
                  <a:srgbClr val="2F579D"/>
                </a:solidFill>
                <a:latin typeface="Alatsi"/>
                <a:ea typeface="Alatsi"/>
                <a:cs typeface="Alatsi"/>
                <a:sym typeface="Alatsi"/>
              </a:rPr>
              <a:t>1. Responsable du Stock : </a:t>
            </a:r>
          </a:p>
        </p:txBody>
      </p:sp>
      <p:sp>
        <p:nvSpPr>
          <p:cNvPr id="14" name="TextBox 14"/>
          <p:cNvSpPr txBox="1"/>
          <p:nvPr/>
        </p:nvSpPr>
        <p:spPr>
          <a:xfrm>
            <a:off x="2023367" y="2509637"/>
            <a:ext cx="12787332" cy="569728"/>
          </a:xfrm>
          <a:prstGeom prst="rect">
            <a:avLst/>
          </a:prstGeom>
        </p:spPr>
        <p:txBody>
          <a:bodyPr lIns="0" tIns="0" rIns="0" bIns="0" rtlCol="0" anchor="t">
            <a:spAutoFit/>
          </a:bodyPr>
          <a:lstStyle/>
          <a:p>
            <a:pPr algn="l">
              <a:lnSpc>
                <a:spcPts val="4631"/>
              </a:lnSpc>
            </a:pPr>
            <a:r>
              <a:rPr lang="en-US" sz="3308">
                <a:solidFill>
                  <a:srgbClr val="000000"/>
                </a:solidFill>
                <a:latin typeface="Alatsi"/>
                <a:ea typeface="Alatsi"/>
                <a:cs typeface="Alatsi"/>
                <a:sym typeface="Alatsi"/>
              </a:rPr>
              <a:t>Assurer une gestion efficiente des stocks pour répondre à la demande</a:t>
            </a:r>
          </a:p>
        </p:txBody>
      </p:sp>
      <p:sp>
        <p:nvSpPr>
          <p:cNvPr id="15" name="TextBox 15"/>
          <p:cNvSpPr txBox="1"/>
          <p:nvPr/>
        </p:nvSpPr>
        <p:spPr>
          <a:xfrm>
            <a:off x="1135037" y="566042"/>
            <a:ext cx="5537425" cy="608457"/>
          </a:xfrm>
          <a:prstGeom prst="rect">
            <a:avLst/>
          </a:prstGeom>
        </p:spPr>
        <p:txBody>
          <a:bodyPr lIns="0" tIns="0" rIns="0" bIns="0" rtlCol="0" anchor="t">
            <a:spAutoFit/>
          </a:bodyPr>
          <a:lstStyle/>
          <a:p>
            <a:pPr algn="l">
              <a:lnSpc>
                <a:spcPts val="4899"/>
              </a:lnSpc>
            </a:pPr>
            <a:r>
              <a:rPr lang="en-US" sz="3499" b="1">
                <a:solidFill>
                  <a:srgbClr val="8B0B3D"/>
                </a:solidFill>
                <a:latin typeface="Canva Sans Bold"/>
                <a:ea typeface="Canva Sans Bold"/>
                <a:cs typeface="Canva Sans Bold"/>
                <a:sym typeface="Canva Sans Bold"/>
              </a:rPr>
              <a:t>Les acteurs principales : </a:t>
            </a:r>
          </a:p>
        </p:txBody>
      </p:sp>
      <p:sp>
        <p:nvSpPr>
          <p:cNvPr id="16" name="TextBox 16"/>
          <p:cNvSpPr txBox="1"/>
          <p:nvPr/>
        </p:nvSpPr>
        <p:spPr>
          <a:xfrm>
            <a:off x="1470774" y="5238712"/>
            <a:ext cx="1999240" cy="585416"/>
          </a:xfrm>
          <a:prstGeom prst="rect">
            <a:avLst/>
          </a:prstGeom>
        </p:spPr>
        <p:txBody>
          <a:bodyPr lIns="0" tIns="0" rIns="0" bIns="0" rtlCol="0" anchor="t">
            <a:spAutoFit/>
          </a:bodyPr>
          <a:lstStyle/>
          <a:p>
            <a:pPr algn="l">
              <a:lnSpc>
                <a:spcPts val="4773"/>
              </a:lnSpc>
            </a:pPr>
            <a:r>
              <a:rPr lang="en-US" sz="3409">
                <a:solidFill>
                  <a:srgbClr val="2F579D"/>
                </a:solidFill>
                <a:latin typeface="Alatsi"/>
                <a:ea typeface="Alatsi"/>
                <a:cs typeface="Alatsi"/>
                <a:sym typeface="Alatsi"/>
              </a:rPr>
              <a:t>3. Clients : </a:t>
            </a:r>
          </a:p>
        </p:txBody>
      </p:sp>
      <p:sp>
        <p:nvSpPr>
          <p:cNvPr id="17" name="TextBox 17"/>
          <p:cNvSpPr txBox="1"/>
          <p:nvPr/>
        </p:nvSpPr>
        <p:spPr>
          <a:xfrm>
            <a:off x="1309297" y="3315557"/>
            <a:ext cx="2458879" cy="585416"/>
          </a:xfrm>
          <a:prstGeom prst="rect">
            <a:avLst/>
          </a:prstGeom>
        </p:spPr>
        <p:txBody>
          <a:bodyPr lIns="0" tIns="0" rIns="0" bIns="0" rtlCol="0" anchor="t">
            <a:spAutoFit/>
          </a:bodyPr>
          <a:lstStyle/>
          <a:p>
            <a:pPr algn="l">
              <a:lnSpc>
                <a:spcPts val="4773"/>
              </a:lnSpc>
            </a:pPr>
            <a:r>
              <a:rPr lang="en-US" sz="3409">
                <a:solidFill>
                  <a:srgbClr val="2F579D"/>
                </a:solidFill>
                <a:latin typeface="Alatsi"/>
                <a:ea typeface="Alatsi"/>
                <a:cs typeface="Alatsi"/>
                <a:sym typeface="Alatsi"/>
              </a:rPr>
              <a:t> 2. Vendeurs :</a:t>
            </a:r>
          </a:p>
        </p:txBody>
      </p:sp>
      <p:sp>
        <p:nvSpPr>
          <p:cNvPr id="18" name="TextBox 18"/>
          <p:cNvSpPr txBox="1"/>
          <p:nvPr/>
        </p:nvSpPr>
        <p:spPr>
          <a:xfrm>
            <a:off x="1415739" y="7161876"/>
            <a:ext cx="2728217" cy="585416"/>
          </a:xfrm>
          <a:prstGeom prst="rect">
            <a:avLst/>
          </a:prstGeom>
        </p:spPr>
        <p:txBody>
          <a:bodyPr lIns="0" tIns="0" rIns="0" bIns="0" rtlCol="0" anchor="t">
            <a:spAutoFit/>
          </a:bodyPr>
          <a:lstStyle/>
          <a:p>
            <a:pPr algn="l">
              <a:lnSpc>
                <a:spcPts val="4773"/>
              </a:lnSpc>
            </a:pPr>
            <a:r>
              <a:rPr lang="en-US" sz="3409">
                <a:solidFill>
                  <a:srgbClr val="2F579D"/>
                </a:solidFill>
                <a:latin typeface="Alatsi"/>
                <a:ea typeface="Alatsi"/>
                <a:cs typeface="Alatsi"/>
                <a:sym typeface="Alatsi"/>
              </a:rPr>
              <a:t>4. Magasinier :</a:t>
            </a:r>
          </a:p>
        </p:txBody>
      </p:sp>
      <p:sp>
        <p:nvSpPr>
          <p:cNvPr id="19" name="TextBox 19"/>
          <p:cNvSpPr txBox="1"/>
          <p:nvPr/>
        </p:nvSpPr>
        <p:spPr>
          <a:xfrm>
            <a:off x="2050904" y="6242656"/>
            <a:ext cx="6615332" cy="569262"/>
          </a:xfrm>
          <a:prstGeom prst="rect">
            <a:avLst/>
          </a:prstGeom>
        </p:spPr>
        <p:txBody>
          <a:bodyPr lIns="0" tIns="0" rIns="0" bIns="0" rtlCol="0" anchor="t">
            <a:spAutoFit/>
          </a:bodyPr>
          <a:lstStyle/>
          <a:p>
            <a:pPr algn="l">
              <a:lnSpc>
                <a:spcPts val="4627"/>
              </a:lnSpc>
            </a:pPr>
            <a:r>
              <a:rPr lang="en-US" sz="3305">
                <a:solidFill>
                  <a:srgbClr val="000000"/>
                </a:solidFill>
                <a:latin typeface="Alatsi"/>
                <a:ea typeface="Alatsi"/>
                <a:cs typeface="Alatsi"/>
                <a:sym typeface="Alatsi"/>
              </a:rPr>
              <a:t> Acheter des chaussures disponibles</a:t>
            </a:r>
          </a:p>
        </p:txBody>
      </p:sp>
      <p:sp>
        <p:nvSpPr>
          <p:cNvPr id="20" name="TextBox 20"/>
          <p:cNvSpPr txBox="1"/>
          <p:nvPr/>
        </p:nvSpPr>
        <p:spPr>
          <a:xfrm>
            <a:off x="2201951" y="4249693"/>
            <a:ext cx="7557792" cy="577863"/>
          </a:xfrm>
          <a:prstGeom prst="rect">
            <a:avLst/>
          </a:prstGeom>
        </p:spPr>
        <p:txBody>
          <a:bodyPr lIns="0" tIns="0" rIns="0" bIns="0" rtlCol="0" anchor="t">
            <a:spAutoFit/>
          </a:bodyPr>
          <a:lstStyle/>
          <a:p>
            <a:pPr algn="l">
              <a:lnSpc>
                <a:spcPts val="4618"/>
              </a:lnSpc>
            </a:pPr>
            <a:r>
              <a:rPr lang="en-US" sz="3299">
                <a:solidFill>
                  <a:srgbClr val="000000"/>
                </a:solidFill>
                <a:latin typeface="Alatsi"/>
                <a:ea typeface="Alatsi"/>
                <a:cs typeface="Alatsi"/>
                <a:sym typeface="Alatsi"/>
              </a:rPr>
              <a:t>Servir les clients et gérer les transactions</a:t>
            </a:r>
          </a:p>
        </p:txBody>
      </p:sp>
      <p:sp>
        <p:nvSpPr>
          <p:cNvPr id="21" name="TextBox 21"/>
          <p:cNvSpPr txBox="1"/>
          <p:nvPr/>
        </p:nvSpPr>
        <p:spPr>
          <a:xfrm>
            <a:off x="2276675" y="8089011"/>
            <a:ext cx="6155750" cy="569966"/>
          </a:xfrm>
          <a:prstGeom prst="rect">
            <a:avLst/>
          </a:prstGeom>
        </p:spPr>
        <p:txBody>
          <a:bodyPr lIns="0" tIns="0" rIns="0" bIns="0" rtlCol="0" anchor="t">
            <a:spAutoFit/>
          </a:bodyPr>
          <a:lstStyle/>
          <a:p>
            <a:pPr algn="l">
              <a:lnSpc>
                <a:spcPts val="4633"/>
              </a:lnSpc>
            </a:pPr>
            <a:r>
              <a:rPr lang="en-US" sz="3309">
                <a:solidFill>
                  <a:srgbClr val="000000"/>
                </a:solidFill>
                <a:latin typeface="Alatsi"/>
                <a:ea typeface="Alatsi"/>
                <a:cs typeface="Alatsi"/>
                <a:sym typeface="Alatsi"/>
              </a:rPr>
              <a:t> Organiser physiquement le stock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841764" y="2269103"/>
            <a:ext cx="131674" cy="131674"/>
            <a:chOff x="0" y="0"/>
            <a:chExt cx="131674" cy="131674"/>
          </a:xfrm>
        </p:grpSpPr>
        <p:sp>
          <p:nvSpPr>
            <p:cNvPr id="3" name="Freeform 3"/>
            <p:cNvSpPr/>
            <p:nvPr/>
          </p:nvSpPr>
          <p:spPr>
            <a:xfrm>
              <a:off x="0" y="0"/>
              <a:ext cx="131699" cy="131572"/>
            </a:xfrm>
            <a:custGeom>
              <a:avLst/>
              <a:gdLst/>
              <a:ahLst/>
              <a:cxnLst/>
              <a:rect l="l" t="t" r="r" b="b"/>
              <a:pathLst>
                <a:path w="131699" h="131572">
                  <a:moveTo>
                    <a:pt x="131699" y="65786"/>
                  </a:moveTo>
                  <a:cubicBezTo>
                    <a:pt x="131699" y="70104"/>
                    <a:pt x="131318" y="74422"/>
                    <a:pt x="130429" y="78613"/>
                  </a:cubicBezTo>
                  <a:cubicBezTo>
                    <a:pt x="129540" y="82804"/>
                    <a:pt x="128397" y="86995"/>
                    <a:pt x="126746" y="90932"/>
                  </a:cubicBezTo>
                  <a:cubicBezTo>
                    <a:pt x="125095" y="94869"/>
                    <a:pt x="123063" y="98679"/>
                    <a:pt x="120650" y="102362"/>
                  </a:cubicBezTo>
                  <a:cubicBezTo>
                    <a:pt x="118237" y="106045"/>
                    <a:pt x="115570" y="109220"/>
                    <a:pt x="112522" y="112395"/>
                  </a:cubicBezTo>
                  <a:cubicBezTo>
                    <a:pt x="109474" y="115570"/>
                    <a:pt x="106172" y="118237"/>
                    <a:pt x="102489" y="120523"/>
                  </a:cubicBezTo>
                  <a:cubicBezTo>
                    <a:pt x="98806" y="122809"/>
                    <a:pt x="95123" y="124968"/>
                    <a:pt x="91059" y="126619"/>
                  </a:cubicBezTo>
                  <a:cubicBezTo>
                    <a:pt x="86995" y="128270"/>
                    <a:pt x="82931" y="129540"/>
                    <a:pt x="78740" y="130302"/>
                  </a:cubicBezTo>
                  <a:cubicBezTo>
                    <a:pt x="74549" y="131064"/>
                    <a:pt x="70231" y="131572"/>
                    <a:pt x="65913" y="131572"/>
                  </a:cubicBezTo>
                  <a:cubicBezTo>
                    <a:pt x="61595" y="131572"/>
                    <a:pt x="57277" y="131191"/>
                    <a:pt x="53086" y="130302"/>
                  </a:cubicBezTo>
                  <a:cubicBezTo>
                    <a:pt x="48895" y="129413"/>
                    <a:pt x="44704" y="128270"/>
                    <a:pt x="40767" y="126619"/>
                  </a:cubicBezTo>
                  <a:cubicBezTo>
                    <a:pt x="36830" y="124968"/>
                    <a:pt x="33020" y="122936"/>
                    <a:pt x="29337" y="120523"/>
                  </a:cubicBezTo>
                  <a:cubicBezTo>
                    <a:pt x="25654" y="118110"/>
                    <a:pt x="22479" y="115443"/>
                    <a:pt x="19304" y="112395"/>
                  </a:cubicBezTo>
                  <a:cubicBezTo>
                    <a:pt x="16129" y="109347"/>
                    <a:pt x="13462" y="106045"/>
                    <a:pt x="11176" y="102362"/>
                  </a:cubicBezTo>
                  <a:cubicBezTo>
                    <a:pt x="8890" y="98679"/>
                    <a:pt x="6731" y="94996"/>
                    <a:pt x="5080" y="90932"/>
                  </a:cubicBezTo>
                  <a:cubicBezTo>
                    <a:pt x="3429" y="86868"/>
                    <a:pt x="2159" y="82931"/>
                    <a:pt x="1270" y="78740"/>
                  </a:cubicBezTo>
                  <a:cubicBezTo>
                    <a:pt x="381" y="74549"/>
                    <a:pt x="0" y="70104"/>
                    <a:pt x="0" y="65786"/>
                  </a:cubicBezTo>
                  <a:cubicBezTo>
                    <a:pt x="0" y="61468"/>
                    <a:pt x="381" y="57277"/>
                    <a:pt x="1270" y="52959"/>
                  </a:cubicBezTo>
                  <a:cubicBezTo>
                    <a:pt x="2159" y="48641"/>
                    <a:pt x="3302" y="44577"/>
                    <a:pt x="5080" y="40640"/>
                  </a:cubicBezTo>
                  <a:cubicBezTo>
                    <a:pt x="6858" y="36703"/>
                    <a:pt x="8763" y="32893"/>
                    <a:pt x="11176" y="29210"/>
                  </a:cubicBezTo>
                  <a:cubicBezTo>
                    <a:pt x="13589" y="25527"/>
                    <a:pt x="16256" y="22352"/>
                    <a:pt x="19304" y="19177"/>
                  </a:cubicBezTo>
                  <a:cubicBezTo>
                    <a:pt x="22352" y="16002"/>
                    <a:pt x="25654" y="13335"/>
                    <a:pt x="29337" y="11049"/>
                  </a:cubicBezTo>
                  <a:cubicBezTo>
                    <a:pt x="33020" y="8763"/>
                    <a:pt x="36703" y="6604"/>
                    <a:pt x="40767" y="4953"/>
                  </a:cubicBezTo>
                  <a:cubicBezTo>
                    <a:pt x="44831" y="3302"/>
                    <a:pt x="48895" y="2032"/>
                    <a:pt x="53086" y="1270"/>
                  </a:cubicBezTo>
                  <a:cubicBezTo>
                    <a:pt x="57277" y="508"/>
                    <a:pt x="61468" y="0"/>
                    <a:pt x="65786" y="0"/>
                  </a:cubicBezTo>
                  <a:cubicBezTo>
                    <a:pt x="70104" y="0"/>
                    <a:pt x="74422" y="381"/>
                    <a:pt x="78740" y="1270"/>
                  </a:cubicBezTo>
                  <a:cubicBezTo>
                    <a:pt x="83058" y="2159"/>
                    <a:pt x="87122" y="3302"/>
                    <a:pt x="91059" y="4953"/>
                  </a:cubicBezTo>
                  <a:cubicBezTo>
                    <a:pt x="94996" y="6604"/>
                    <a:pt x="98806" y="8636"/>
                    <a:pt x="102489" y="11049"/>
                  </a:cubicBezTo>
                  <a:cubicBezTo>
                    <a:pt x="106172" y="13462"/>
                    <a:pt x="109347" y="16129"/>
                    <a:pt x="112522" y="19177"/>
                  </a:cubicBezTo>
                  <a:cubicBezTo>
                    <a:pt x="115697" y="22225"/>
                    <a:pt x="118364" y="25527"/>
                    <a:pt x="120650" y="29210"/>
                  </a:cubicBezTo>
                  <a:cubicBezTo>
                    <a:pt x="122936" y="32893"/>
                    <a:pt x="125095" y="36576"/>
                    <a:pt x="126746" y="40640"/>
                  </a:cubicBezTo>
                  <a:cubicBezTo>
                    <a:pt x="128397" y="44704"/>
                    <a:pt x="129667" y="48768"/>
                    <a:pt x="130429" y="52959"/>
                  </a:cubicBezTo>
                  <a:cubicBezTo>
                    <a:pt x="131191" y="57150"/>
                    <a:pt x="131699" y="61468"/>
                    <a:pt x="131699" y="65786"/>
                  </a:cubicBezTo>
                  <a:close/>
                </a:path>
              </a:pathLst>
            </a:custGeom>
            <a:solidFill>
              <a:srgbClr val="000000"/>
            </a:solidFill>
          </p:spPr>
        </p:sp>
      </p:grpSp>
      <p:grpSp>
        <p:nvGrpSpPr>
          <p:cNvPr id="4" name="Group 4"/>
          <p:cNvGrpSpPr>
            <a:grpSpLocks noChangeAspect="1"/>
          </p:cNvGrpSpPr>
          <p:nvPr/>
        </p:nvGrpSpPr>
        <p:grpSpPr>
          <a:xfrm>
            <a:off x="1841764" y="2806779"/>
            <a:ext cx="131674" cy="131674"/>
            <a:chOff x="0" y="0"/>
            <a:chExt cx="131674" cy="131674"/>
          </a:xfrm>
        </p:grpSpPr>
        <p:sp>
          <p:nvSpPr>
            <p:cNvPr id="5" name="Freeform 5"/>
            <p:cNvSpPr/>
            <p:nvPr/>
          </p:nvSpPr>
          <p:spPr>
            <a:xfrm>
              <a:off x="0" y="0"/>
              <a:ext cx="131699" cy="131699"/>
            </a:xfrm>
            <a:custGeom>
              <a:avLst/>
              <a:gdLst/>
              <a:ahLst/>
              <a:cxnLst/>
              <a:rect l="l" t="t" r="r" b="b"/>
              <a:pathLst>
                <a:path w="131699" h="131699">
                  <a:moveTo>
                    <a:pt x="131699" y="65786"/>
                  </a:moveTo>
                  <a:cubicBezTo>
                    <a:pt x="131699" y="70104"/>
                    <a:pt x="131318" y="74422"/>
                    <a:pt x="130429" y="78613"/>
                  </a:cubicBezTo>
                  <a:cubicBezTo>
                    <a:pt x="129540" y="82804"/>
                    <a:pt x="128397" y="86995"/>
                    <a:pt x="126746" y="90932"/>
                  </a:cubicBezTo>
                  <a:cubicBezTo>
                    <a:pt x="125095" y="94869"/>
                    <a:pt x="123063" y="98679"/>
                    <a:pt x="120650" y="102362"/>
                  </a:cubicBezTo>
                  <a:cubicBezTo>
                    <a:pt x="118237" y="106045"/>
                    <a:pt x="115570" y="109220"/>
                    <a:pt x="112522" y="112395"/>
                  </a:cubicBezTo>
                  <a:cubicBezTo>
                    <a:pt x="109474" y="115570"/>
                    <a:pt x="106172" y="118237"/>
                    <a:pt x="102489" y="120523"/>
                  </a:cubicBezTo>
                  <a:cubicBezTo>
                    <a:pt x="98806" y="122809"/>
                    <a:pt x="95123" y="124968"/>
                    <a:pt x="91059" y="126619"/>
                  </a:cubicBezTo>
                  <a:cubicBezTo>
                    <a:pt x="86995" y="128270"/>
                    <a:pt x="82931" y="129540"/>
                    <a:pt x="78740" y="130429"/>
                  </a:cubicBezTo>
                  <a:cubicBezTo>
                    <a:pt x="74549" y="131318"/>
                    <a:pt x="70231" y="131699"/>
                    <a:pt x="65913" y="131699"/>
                  </a:cubicBezTo>
                  <a:cubicBezTo>
                    <a:pt x="61595" y="131699"/>
                    <a:pt x="57277" y="131318"/>
                    <a:pt x="53086" y="130429"/>
                  </a:cubicBezTo>
                  <a:cubicBezTo>
                    <a:pt x="48895" y="129540"/>
                    <a:pt x="44704" y="128397"/>
                    <a:pt x="40767" y="126619"/>
                  </a:cubicBezTo>
                  <a:cubicBezTo>
                    <a:pt x="36830" y="124841"/>
                    <a:pt x="33020" y="122936"/>
                    <a:pt x="29337" y="120523"/>
                  </a:cubicBezTo>
                  <a:cubicBezTo>
                    <a:pt x="25654" y="118110"/>
                    <a:pt x="22479" y="115443"/>
                    <a:pt x="19304" y="112395"/>
                  </a:cubicBezTo>
                  <a:cubicBezTo>
                    <a:pt x="16129" y="109347"/>
                    <a:pt x="13462" y="106045"/>
                    <a:pt x="11176" y="102362"/>
                  </a:cubicBezTo>
                  <a:cubicBezTo>
                    <a:pt x="8890" y="98679"/>
                    <a:pt x="6731" y="94996"/>
                    <a:pt x="5080" y="90932"/>
                  </a:cubicBezTo>
                  <a:cubicBezTo>
                    <a:pt x="3429" y="86868"/>
                    <a:pt x="2159" y="82931"/>
                    <a:pt x="1270" y="78740"/>
                  </a:cubicBezTo>
                  <a:cubicBezTo>
                    <a:pt x="381" y="74549"/>
                    <a:pt x="0" y="70104"/>
                    <a:pt x="0" y="65786"/>
                  </a:cubicBezTo>
                  <a:cubicBezTo>
                    <a:pt x="0" y="61468"/>
                    <a:pt x="381" y="57277"/>
                    <a:pt x="1270" y="52959"/>
                  </a:cubicBezTo>
                  <a:cubicBezTo>
                    <a:pt x="2159" y="48641"/>
                    <a:pt x="3302" y="44577"/>
                    <a:pt x="5080" y="40640"/>
                  </a:cubicBezTo>
                  <a:cubicBezTo>
                    <a:pt x="6858" y="36703"/>
                    <a:pt x="8763" y="32893"/>
                    <a:pt x="11176" y="29210"/>
                  </a:cubicBezTo>
                  <a:cubicBezTo>
                    <a:pt x="13589" y="25527"/>
                    <a:pt x="16256" y="22352"/>
                    <a:pt x="19304" y="19177"/>
                  </a:cubicBezTo>
                  <a:cubicBezTo>
                    <a:pt x="22352" y="16002"/>
                    <a:pt x="25654" y="13335"/>
                    <a:pt x="29337" y="11049"/>
                  </a:cubicBezTo>
                  <a:cubicBezTo>
                    <a:pt x="33020" y="8763"/>
                    <a:pt x="36703" y="6604"/>
                    <a:pt x="40767" y="4953"/>
                  </a:cubicBezTo>
                  <a:cubicBezTo>
                    <a:pt x="44831" y="3302"/>
                    <a:pt x="48895" y="2032"/>
                    <a:pt x="53086" y="1270"/>
                  </a:cubicBezTo>
                  <a:cubicBezTo>
                    <a:pt x="57277" y="508"/>
                    <a:pt x="61468" y="0"/>
                    <a:pt x="65786" y="0"/>
                  </a:cubicBezTo>
                  <a:cubicBezTo>
                    <a:pt x="70104" y="0"/>
                    <a:pt x="74422" y="381"/>
                    <a:pt x="78740" y="1270"/>
                  </a:cubicBezTo>
                  <a:cubicBezTo>
                    <a:pt x="83058" y="2159"/>
                    <a:pt x="87122" y="3302"/>
                    <a:pt x="91059" y="4953"/>
                  </a:cubicBezTo>
                  <a:cubicBezTo>
                    <a:pt x="94996" y="6604"/>
                    <a:pt x="98806" y="8636"/>
                    <a:pt x="102489" y="11049"/>
                  </a:cubicBezTo>
                  <a:cubicBezTo>
                    <a:pt x="106172" y="13462"/>
                    <a:pt x="109347" y="16129"/>
                    <a:pt x="112522" y="19177"/>
                  </a:cubicBezTo>
                  <a:cubicBezTo>
                    <a:pt x="115697" y="22225"/>
                    <a:pt x="118364" y="25527"/>
                    <a:pt x="120650" y="29210"/>
                  </a:cubicBezTo>
                  <a:cubicBezTo>
                    <a:pt x="122936" y="32893"/>
                    <a:pt x="125095" y="36576"/>
                    <a:pt x="126746" y="40640"/>
                  </a:cubicBezTo>
                  <a:cubicBezTo>
                    <a:pt x="128397" y="44704"/>
                    <a:pt x="129667" y="48768"/>
                    <a:pt x="130429" y="52959"/>
                  </a:cubicBezTo>
                  <a:cubicBezTo>
                    <a:pt x="131191" y="57150"/>
                    <a:pt x="131699" y="61468"/>
                    <a:pt x="131699" y="65786"/>
                  </a:cubicBezTo>
                  <a:close/>
                </a:path>
              </a:pathLst>
            </a:custGeom>
            <a:solidFill>
              <a:srgbClr val="000000"/>
            </a:solidFill>
          </p:spPr>
        </p:sp>
      </p:grpSp>
      <p:grpSp>
        <p:nvGrpSpPr>
          <p:cNvPr id="6" name="Group 6"/>
          <p:cNvGrpSpPr>
            <a:grpSpLocks noChangeAspect="1"/>
          </p:cNvGrpSpPr>
          <p:nvPr/>
        </p:nvGrpSpPr>
        <p:grpSpPr>
          <a:xfrm>
            <a:off x="1841764" y="3344456"/>
            <a:ext cx="131674" cy="131674"/>
            <a:chOff x="0" y="0"/>
            <a:chExt cx="131674" cy="131674"/>
          </a:xfrm>
        </p:grpSpPr>
        <p:sp>
          <p:nvSpPr>
            <p:cNvPr id="7" name="Freeform 7"/>
            <p:cNvSpPr/>
            <p:nvPr/>
          </p:nvSpPr>
          <p:spPr>
            <a:xfrm>
              <a:off x="0" y="0"/>
              <a:ext cx="131699" cy="131572"/>
            </a:xfrm>
            <a:custGeom>
              <a:avLst/>
              <a:gdLst/>
              <a:ahLst/>
              <a:cxnLst/>
              <a:rect l="l" t="t" r="r" b="b"/>
              <a:pathLst>
                <a:path w="131699" h="131572">
                  <a:moveTo>
                    <a:pt x="131699" y="65786"/>
                  </a:moveTo>
                  <a:cubicBezTo>
                    <a:pt x="131699" y="70104"/>
                    <a:pt x="131318" y="74422"/>
                    <a:pt x="130429" y="78613"/>
                  </a:cubicBezTo>
                  <a:cubicBezTo>
                    <a:pt x="129540" y="82804"/>
                    <a:pt x="128397" y="86995"/>
                    <a:pt x="126746" y="90932"/>
                  </a:cubicBezTo>
                  <a:cubicBezTo>
                    <a:pt x="125095" y="94869"/>
                    <a:pt x="123063" y="98679"/>
                    <a:pt x="120650" y="102362"/>
                  </a:cubicBezTo>
                  <a:cubicBezTo>
                    <a:pt x="118237" y="106045"/>
                    <a:pt x="115570" y="109220"/>
                    <a:pt x="112522" y="112395"/>
                  </a:cubicBezTo>
                  <a:cubicBezTo>
                    <a:pt x="109474" y="115570"/>
                    <a:pt x="106172" y="118237"/>
                    <a:pt x="102489" y="120523"/>
                  </a:cubicBezTo>
                  <a:cubicBezTo>
                    <a:pt x="98806" y="122809"/>
                    <a:pt x="95123" y="124968"/>
                    <a:pt x="91059" y="126619"/>
                  </a:cubicBezTo>
                  <a:cubicBezTo>
                    <a:pt x="86995" y="128270"/>
                    <a:pt x="82931" y="129540"/>
                    <a:pt x="78740" y="130302"/>
                  </a:cubicBezTo>
                  <a:cubicBezTo>
                    <a:pt x="74549" y="131064"/>
                    <a:pt x="70231" y="131572"/>
                    <a:pt x="65913" y="131572"/>
                  </a:cubicBezTo>
                  <a:cubicBezTo>
                    <a:pt x="61595" y="131572"/>
                    <a:pt x="57277" y="131191"/>
                    <a:pt x="53086" y="130302"/>
                  </a:cubicBezTo>
                  <a:cubicBezTo>
                    <a:pt x="48895" y="129413"/>
                    <a:pt x="44704" y="128270"/>
                    <a:pt x="40767" y="126619"/>
                  </a:cubicBezTo>
                  <a:cubicBezTo>
                    <a:pt x="36830" y="124968"/>
                    <a:pt x="33020" y="122936"/>
                    <a:pt x="29337" y="120523"/>
                  </a:cubicBezTo>
                  <a:cubicBezTo>
                    <a:pt x="25654" y="118110"/>
                    <a:pt x="22479" y="115443"/>
                    <a:pt x="19304" y="112395"/>
                  </a:cubicBezTo>
                  <a:cubicBezTo>
                    <a:pt x="16129" y="109347"/>
                    <a:pt x="13462" y="106045"/>
                    <a:pt x="11176" y="102362"/>
                  </a:cubicBezTo>
                  <a:cubicBezTo>
                    <a:pt x="8890" y="98679"/>
                    <a:pt x="6731" y="94996"/>
                    <a:pt x="5080" y="90932"/>
                  </a:cubicBezTo>
                  <a:cubicBezTo>
                    <a:pt x="3429" y="86868"/>
                    <a:pt x="2159" y="82931"/>
                    <a:pt x="1270" y="78740"/>
                  </a:cubicBezTo>
                  <a:cubicBezTo>
                    <a:pt x="381" y="74549"/>
                    <a:pt x="0" y="70104"/>
                    <a:pt x="0" y="65786"/>
                  </a:cubicBezTo>
                  <a:cubicBezTo>
                    <a:pt x="0" y="61468"/>
                    <a:pt x="381" y="57277"/>
                    <a:pt x="1270" y="52959"/>
                  </a:cubicBezTo>
                  <a:cubicBezTo>
                    <a:pt x="2159" y="48641"/>
                    <a:pt x="3302" y="44577"/>
                    <a:pt x="5080" y="40640"/>
                  </a:cubicBezTo>
                  <a:cubicBezTo>
                    <a:pt x="6858" y="36703"/>
                    <a:pt x="8763" y="32893"/>
                    <a:pt x="11176" y="29210"/>
                  </a:cubicBezTo>
                  <a:cubicBezTo>
                    <a:pt x="13589" y="25527"/>
                    <a:pt x="16256" y="22352"/>
                    <a:pt x="19304" y="19177"/>
                  </a:cubicBezTo>
                  <a:cubicBezTo>
                    <a:pt x="22352" y="16002"/>
                    <a:pt x="25654" y="13335"/>
                    <a:pt x="29337" y="11049"/>
                  </a:cubicBezTo>
                  <a:cubicBezTo>
                    <a:pt x="33020" y="8763"/>
                    <a:pt x="36703" y="6604"/>
                    <a:pt x="40767" y="4953"/>
                  </a:cubicBezTo>
                  <a:cubicBezTo>
                    <a:pt x="44831" y="3302"/>
                    <a:pt x="48895" y="2032"/>
                    <a:pt x="53086" y="1143"/>
                  </a:cubicBezTo>
                  <a:cubicBezTo>
                    <a:pt x="57277" y="254"/>
                    <a:pt x="61468" y="0"/>
                    <a:pt x="65786" y="0"/>
                  </a:cubicBezTo>
                  <a:cubicBezTo>
                    <a:pt x="70104" y="0"/>
                    <a:pt x="74422" y="381"/>
                    <a:pt x="78740" y="1270"/>
                  </a:cubicBezTo>
                  <a:cubicBezTo>
                    <a:pt x="83058" y="2159"/>
                    <a:pt x="87122" y="3302"/>
                    <a:pt x="91059" y="4953"/>
                  </a:cubicBezTo>
                  <a:cubicBezTo>
                    <a:pt x="94996" y="6604"/>
                    <a:pt x="98806" y="8636"/>
                    <a:pt x="102489" y="11049"/>
                  </a:cubicBezTo>
                  <a:cubicBezTo>
                    <a:pt x="106172" y="13462"/>
                    <a:pt x="109347" y="16129"/>
                    <a:pt x="112522" y="19177"/>
                  </a:cubicBezTo>
                  <a:cubicBezTo>
                    <a:pt x="115697" y="22225"/>
                    <a:pt x="118364" y="25527"/>
                    <a:pt x="120650" y="29210"/>
                  </a:cubicBezTo>
                  <a:cubicBezTo>
                    <a:pt x="122936" y="32893"/>
                    <a:pt x="125095" y="36576"/>
                    <a:pt x="126746" y="40640"/>
                  </a:cubicBezTo>
                  <a:cubicBezTo>
                    <a:pt x="128397" y="44704"/>
                    <a:pt x="129667" y="48768"/>
                    <a:pt x="130429" y="52959"/>
                  </a:cubicBezTo>
                  <a:cubicBezTo>
                    <a:pt x="131191" y="57150"/>
                    <a:pt x="131699" y="61468"/>
                    <a:pt x="131699" y="65786"/>
                  </a:cubicBezTo>
                  <a:close/>
                </a:path>
              </a:pathLst>
            </a:custGeom>
            <a:solidFill>
              <a:srgbClr val="000000"/>
            </a:solidFill>
          </p:spPr>
        </p:sp>
      </p:grpSp>
      <p:grpSp>
        <p:nvGrpSpPr>
          <p:cNvPr id="8" name="Group 8"/>
          <p:cNvGrpSpPr>
            <a:grpSpLocks noChangeAspect="1"/>
          </p:cNvGrpSpPr>
          <p:nvPr/>
        </p:nvGrpSpPr>
        <p:grpSpPr>
          <a:xfrm>
            <a:off x="1879711" y="4939303"/>
            <a:ext cx="131674" cy="131674"/>
            <a:chOff x="0" y="0"/>
            <a:chExt cx="131674" cy="131674"/>
          </a:xfrm>
        </p:grpSpPr>
        <p:sp>
          <p:nvSpPr>
            <p:cNvPr id="9" name="Freeform 9"/>
            <p:cNvSpPr/>
            <p:nvPr/>
          </p:nvSpPr>
          <p:spPr>
            <a:xfrm>
              <a:off x="0" y="0"/>
              <a:ext cx="131699" cy="131699"/>
            </a:xfrm>
            <a:custGeom>
              <a:avLst/>
              <a:gdLst/>
              <a:ahLst/>
              <a:cxnLst/>
              <a:rect l="l" t="t" r="r" b="b"/>
              <a:pathLst>
                <a:path w="131699" h="131699">
                  <a:moveTo>
                    <a:pt x="131699" y="65786"/>
                  </a:moveTo>
                  <a:cubicBezTo>
                    <a:pt x="131699" y="70104"/>
                    <a:pt x="131318" y="74422"/>
                    <a:pt x="130429" y="78613"/>
                  </a:cubicBezTo>
                  <a:cubicBezTo>
                    <a:pt x="129540" y="82804"/>
                    <a:pt x="128397" y="86995"/>
                    <a:pt x="126746" y="90932"/>
                  </a:cubicBezTo>
                  <a:cubicBezTo>
                    <a:pt x="125095" y="94869"/>
                    <a:pt x="123063" y="98679"/>
                    <a:pt x="120650" y="102362"/>
                  </a:cubicBezTo>
                  <a:cubicBezTo>
                    <a:pt x="118237" y="106045"/>
                    <a:pt x="115570" y="109220"/>
                    <a:pt x="112522" y="112395"/>
                  </a:cubicBezTo>
                  <a:cubicBezTo>
                    <a:pt x="109474" y="115570"/>
                    <a:pt x="106172" y="118237"/>
                    <a:pt x="102489" y="120523"/>
                  </a:cubicBezTo>
                  <a:cubicBezTo>
                    <a:pt x="98806" y="122809"/>
                    <a:pt x="95123" y="124968"/>
                    <a:pt x="91059" y="126619"/>
                  </a:cubicBezTo>
                  <a:cubicBezTo>
                    <a:pt x="86995" y="128270"/>
                    <a:pt x="82931" y="129540"/>
                    <a:pt x="78740" y="130429"/>
                  </a:cubicBezTo>
                  <a:cubicBezTo>
                    <a:pt x="74549" y="131318"/>
                    <a:pt x="70231" y="131699"/>
                    <a:pt x="65913" y="131699"/>
                  </a:cubicBezTo>
                  <a:cubicBezTo>
                    <a:pt x="61595" y="131699"/>
                    <a:pt x="57277" y="131318"/>
                    <a:pt x="53086" y="130429"/>
                  </a:cubicBezTo>
                  <a:cubicBezTo>
                    <a:pt x="48895" y="129540"/>
                    <a:pt x="44704" y="128397"/>
                    <a:pt x="40767" y="126619"/>
                  </a:cubicBezTo>
                  <a:cubicBezTo>
                    <a:pt x="36830" y="124841"/>
                    <a:pt x="33020" y="122936"/>
                    <a:pt x="29337" y="120523"/>
                  </a:cubicBezTo>
                  <a:cubicBezTo>
                    <a:pt x="25654" y="118110"/>
                    <a:pt x="22479" y="115443"/>
                    <a:pt x="19304" y="112395"/>
                  </a:cubicBezTo>
                  <a:cubicBezTo>
                    <a:pt x="16129" y="109347"/>
                    <a:pt x="13462" y="106045"/>
                    <a:pt x="11176" y="102362"/>
                  </a:cubicBezTo>
                  <a:cubicBezTo>
                    <a:pt x="8890" y="98679"/>
                    <a:pt x="6731" y="94996"/>
                    <a:pt x="5080" y="90932"/>
                  </a:cubicBezTo>
                  <a:cubicBezTo>
                    <a:pt x="3429" y="86868"/>
                    <a:pt x="2159" y="82931"/>
                    <a:pt x="1270" y="78740"/>
                  </a:cubicBezTo>
                  <a:cubicBezTo>
                    <a:pt x="381" y="74549"/>
                    <a:pt x="0" y="70104"/>
                    <a:pt x="0" y="65786"/>
                  </a:cubicBezTo>
                  <a:cubicBezTo>
                    <a:pt x="0" y="61468"/>
                    <a:pt x="381" y="57277"/>
                    <a:pt x="1270" y="52959"/>
                  </a:cubicBezTo>
                  <a:cubicBezTo>
                    <a:pt x="2159" y="48641"/>
                    <a:pt x="3302" y="44577"/>
                    <a:pt x="5080" y="40640"/>
                  </a:cubicBezTo>
                  <a:cubicBezTo>
                    <a:pt x="6858" y="36703"/>
                    <a:pt x="8763" y="32893"/>
                    <a:pt x="11176" y="29210"/>
                  </a:cubicBezTo>
                  <a:cubicBezTo>
                    <a:pt x="13589" y="25527"/>
                    <a:pt x="16256" y="22352"/>
                    <a:pt x="19304" y="19177"/>
                  </a:cubicBezTo>
                  <a:cubicBezTo>
                    <a:pt x="22352" y="16002"/>
                    <a:pt x="25654" y="13335"/>
                    <a:pt x="29337" y="11049"/>
                  </a:cubicBezTo>
                  <a:cubicBezTo>
                    <a:pt x="33020" y="8763"/>
                    <a:pt x="36703" y="6604"/>
                    <a:pt x="40767" y="4953"/>
                  </a:cubicBezTo>
                  <a:cubicBezTo>
                    <a:pt x="44831" y="3302"/>
                    <a:pt x="48895" y="2032"/>
                    <a:pt x="53086" y="1270"/>
                  </a:cubicBezTo>
                  <a:cubicBezTo>
                    <a:pt x="57277" y="508"/>
                    <a:pt x="61468" y="0"/>
                    <a:pt x="65786" y="0"/>
                  </a:cubicBezTo>
                  <a:cubicBezTo>
                    <a:pt x="70104" y="0"/>
                    <a:pt x="74422" y="381"/>
                    <a:pt x="78740" y="1270"/>
                  </a:cubicBezTo>
                  <a:cubicBezTo>
                    <a:pt x="83058" y="2159"/>
                    <a:pt x="87122" y="3302"/>
                    <a:pt x="91059" y="4953"/>
                  </a:cubicBezTo>
                  <a:cubicBezTo>
                    <a:pt x="94996" y="6604"/>
                    <a:pt x="98806" y="8636"/>
                    <a:pt x="102489" y="11049"/>
                  </a:cubicBezTo>
                  <a:cubicBezTo>
                    <a:pt x="106172" y="13462"/>
                    <a:pt x="109347" y="16129"/>
                    <a:pt x="112522" y="19177"/>
                  </a:cubicBezTo>
                  <a:cubicBezTo>
                    <a:pt x="115697" y="22225"/>
                    <a:pt x="118364" y="25527"/>
                    <a:pt x="120650" y="29210"/>
                  </a:cubicBezTo>
                  <a:cubicBezTo>
                    <a:pt x="122936" y="32893"/>
                    <a:pt x="125095" y="36576"/>
                    <a:pt x="126746" y="40640"/>
                  </a:cubicBezTo>
                  <a:cubicBezTo>
                    <a:pt x="128397" y="44704"/>
                    <a:pt x="129667" y="48768"/>
                    <a:pt x="130429" y="52959"/>
                  </a:cubicBezTo>
                  <a:cubicBezTo>
                    <a:pt x="131191" y="57150"/>
                    <a:pt x="131699" y="61468"/>
                    <a:pt x="131699" y="65786"/>
                  </a:cubicBezTo>
                  <a:close/>
                </a:path>
              </a:pathLst>
            </a:custGeom>
            <a:solidFill>
              <a:srgbClr val="000000"/>
            </a:solidFill>
          </p:spPr>
        </p:sp>
      </p:grpSp>
      <p:grpSp>
        <p:nvGrpSpPr>
          <p:cNvPr id="10" name="Group 10"/>
          <p:cNvGrpSpPr>
            <a:grpSpLocks noChangeAspect="1"/>
          </p:cNvGrpSpPr>
          <p:nvPr/>
        </p:nvGrpSpPr>
        <p:grpSpPr>
          <a:xfrm>
            <a:off x="1879711" y="5476980"/>
            <a:ext cx="131674" cy="131674"/>
            <a:chOff x="0" y="0"/>
            <a:chExt cx="131674" cy="131674"/>
          </a:xfrm>
        </p:grpSpPr>
        <p:sp>
          <p:nvSpPr>
            <p:cNvPr id="11" name="Freeform 11"/>
            <p:cNvSpPr/>
            <p:nvPr/>
          </p:nvSpPr>
          <p:spPr>
            <a:xfrm>
              <a:off x="0" y="0"/>
              <a:ext cx="131699" cy="131699"/>
            </a:xfrm>
            <a:custGeom>
              <a:avLst/>
              <a:gdLst/>
              <a:ahLst/>
              <a:cxnLst/>
              <a:rect l="l" t="t" r="r" b="b"/>
              <a:pathLst>
                <a:path w="131699" h="131699">
                  <a:moveTo>
                    <a:pt x="131699" y="65786"/>
                  </a:moveTo>
                  <a:cubicBezTo>
                    <a:pt x="131699" y="70104"/>
                    <a:pt x="131318" y="74422"/>
                    <a:pt x="130429" y="78613"/>
                  </a:cubicBezTo>
                  <a:cubicBezTo>
                    <a:pt x="129540" y="82804"/>
                    <a:pt x="128397" y="86995"/>
                    <a:pt x="126746" y="90932"/>
                  </a:cubicBezTo>
                  <a:cubicBezTo>
                    <a:pt x="125095" y="94869"/>
                    <a:pt x="123063" y="98679"/>
                    <a:pt x="120650" y="102362"/>
                  </a:cubicBezTo>
                  <a:cubicBezTo>
                    <a:pt x="118237" y="106045"/>
                    <a:pt x="115570" y="109220"/>
                    <a:pt x="112522" y="112395"/>
                  </a:cubicBezTo>
                  <a:cubicBezTo>
                    <a:pt x="109474" y="115570"/>
                    <a:pt x="106172" y="118237"/>
                    <a:pt x="102489" y="120523"/>
                  </a:cubicBezTo>
                  <a:cubicBezTo>
                    <a:pt x="98806" y="122809"/>
                    <a:pt x="95123" y="124968"/>
                    <a:pt x="91059" y="126619"/>
                  </a:cubicBezTo>
                  <a:cubicBezTo>
                    <a:pt x="86995" y="128270"/>
                    <a:pt x="82931" y="129540"/>
                    <a:pt x="78740" y="130429"/>
                  </a:cubicBezTo>
                  <a:cubicBezTo>
                    <a:pt x="74549" y="131318"/>
                    <a:pt x="70231" y="131699"/>
                    <a:pt x="65913" y="131699"/>
                  </a:cubicBezTo>
                  <a:cubicBezTo>
                    <a:pt x="61595" y="131699"/>
                    <a:pt x="57277" y="131318"/>
                    <a:pt x="53086" y="130429"/>
                  </a:cubicBezTo>
                  <a:cubicBezTo>
                    <a:pt x="48895" y="129540"/>
                    <a:pt x="44704" y="128397"/>
                    <a:pt x="40767" y="126619"/>
                  </a:cubicBezTo>
                  <a:cubicBezTo>
                    <a:pt x="36830" y="124841"/>
                    <a:pt x="33020" y="122936"/>
                    <a:pt x="29337" y="120523"/>
                  </a:cubicBezTo>
                  <a:cubicBezTo>
                    <a:pt x="25654" y="118110"/>
                    <a:pt x="22479" y="115443"/>
                    <a:pt x="19304" y="112395"/>
                  </a:cubicBezTo>
                  <a:cubicBezTo>
                    <a:pt x="16129" y="109347"/>
                    <a:pt x="13462" y="106045"/>
                    <a:pt x="11176" y="102362"/>
                  </a:cubicBezTo>
                  <a:cubicBezTo>
                    <a:pt x="8890" y="98679"/>
                    <a:pt x="6731" y="94996"/>
                    <a:pt x="5080" y="90932"/>
                  </a:cubicBezTo>
                  <a:cubicBezTo>
                    <a:pt x="3429" y="86868"/>
                    <a:pt x="2159" y="82931"/>
                    <a:pt x="1270" y="78740"/>
                  </a:cubicBezTo>
                  <a:cubicBezTo>
                    <a:pt x="381" y="74549"/>
                    <a:pt x="0" y="70104"/>
                    <a:pt x="0" y="65786"/>
                  </a:cubicBezTo>
                  <a:cubicBezTo>
                    <a:pt x="0" y="61468"/>
                    <a:pt x="381" y="57277"/>
                    <a:pt x="1270" y="52959"/>
                  </a:cubicBezTo>
                  <a:cubicBezTo>
                    <a:pt x="2159" y="48641"/>
                    <a:pt x="3302" y="44577"/>
                    <a:pt x="5080" y="40640"/>
                  </a:cubicBezTo>
                  <a:cubicBezTo>
                    <a:pt x="6858" y="36703"/>
                    <a:pt x="8763" y="32893"/>
                    <a:pt x="11176" y="29210"/>
                  </a:cubicBezTo>
                  <a:cubicBezTo>
                    <a:pt x="13589" y="25527"/>
                    <a:pt x="16256" y="22352"/>
                    <a:pt x="19304" y="19177"/>
                  </a:cubicBezTo>
                  <a:cubicBezTo>
                    <a:pt x="22352" y="16002"/>
                    <a:pt x="25654" y="13335"/>
                    <a:pt x="29337" y="11049"/>
                  </a:cubicBezTo>
                  <a:cubicBezTo>
                    <a:pt x="33020" y="8763"/>
                    <a:pt x="36703" y="6604"/>
                    <a:pt x="40767" y="4953"/>
                  </a:cubicBezTo>
                  <a:cubicBezTo>
                    <a:pt x="44831" y="3302"/>
                    <a:pt x="48895" y="2032"/>
                    <a:pt x="53086" y="1270"/>
                  </a:cubicBezTo>
                  <a:cubicBezTo>
                    <a:pt x="57277" y="508"/>
                    <a:pt x="61468" y="0"/>
                    <a:pt x="65786" y="0"/>
                  </a:cubicBezTo>
                  <a:cubicBezTo>
                    <a:pt x="70104" y="0"/>
                    <a:pt x="74422" y="381"/>
                    <a:pt x="78740" y="1270"/>
                  </a:cubicBezTo>
                  <a:cubicBezTo>
                    <a:pt x="83058" y="2159"/>
                    <a:pt x="87122" y="3302"/>
                    <a:pt x="91059" y="4953"/>
                  </a:cubicBezTo>
                  <a:cubicBezTo>
                    <a:pt x="94996" y="6604"/>
                    <a:pt x="98806" y="8636"/>
                    <a:pt x="102489" y="11049"/>
                  </a:cubicBezTo>
                  <a:cubicBezTo>
                    <a:pt x="106172" y="13462"/>
                    <a:pt x="109347" y="16129"/>
                    <a:pt x="112522" y="19177"/>
                  </a:cubicBezTo>
                  <a:cubicBezTo>
                    <a:pt x="115697" y="22225"/>
                    <a:pt x="118364" y="25527"/>
                    <a:pt x="120650" y="29210"/>
                  </a:cubicBezTo>
                  <a:cubicBezTo>
                    <a:pt x="122936" y="32893"/>
                    <a:pt x="125095" y="36576"/>
                    <a:pt x="126746" y="40640"/>
                  </a:cubicBezTo>
                  <a:cubicBezTo>
                    <a:pt x="128397" y="44704"/>
                    <a:pt x="129667" y="48768"/>
                    <a:pt x="130429" y="52959"/>
                  </a:cubicBezTo>
                  <a:cubicBezTo>
                    <a:pt x="131191" y="57150"/>
                    <a:pt x="131699" y="61468"/>
                    <a:pt x="131699" y="65786"/>
                  </a:cubicBezTo>
                  <a:close/>
                </a:path>
              </a:pathLst>
            </a:custGeom>
            <a:solidFill>
              <a:srgbClr val="000000"/>
            </a:solidFill>
          </p:spPr>
        </p:sp>
      </p:grpSp>
      <p:grpSp>
        <p:nvGrpSpPr>
          <p:cNvPr id="12" name="Group 12"/>
          <p:cNvGrpSpPr>
            <a:grpSpLocks noChangeAspect="1"/>
          </p:cNvGrpSpPr>
          <p:nvPr/>
        </p:nvGrpSpPr>
        <p:grpSpPr>
          <a:xfrm>
            <a:off x="1879711" y="6014647"/>
            <a:ext cx="131674" cy="131674"/>
            <a:chOff x="0" y="0"/>
            <a:chExt cx="131674" cy="131674"/>
          </a:xfrm>
        </p:grpSpPr>
        <p:sp>
          <p:nvSpPr>
            <p:cNvPr id="13" name="Freeform 13"/>
            <p:cNvSpPr/>
            <p:nvPr/>
          </p:nvSpPr>
          <p:spPr>
            <a:xfrm>
              <a:off x="0" y="0"/>
              <a:ext cx="131699" cy="131699"/>
            </a:xfrm>
            <a:custGeom>
              <a:avLst/>
              <a:gdLst/>
              <a:ahLst/>
              <a:cxnLst/>
              <a:rect l="l" t="t" r="r" b="b"/>
              <a:pathLst>
                <a:path w="131699" h="131699">
                  <a:moveTo>
                    <a:pt x="131699" y="65786"/>
                  </a:moveTo>
                  <a:cubicBezTo>
                    <a:pt x="131699" y="70104"/>
                    <a:pt x="131318" y="74422"/>
                    <a:pt x="130429" y="78613"/>
                  </a:cubicBezTo>
                  <a:cubicBezTo>
                    <a:pt x="129540" y="82804"/>
                    <a:pt x="128397" y="86995"/>
                    <a:pt x="126746" y="90932"/>
                  </a:cubicBezTo>
                  <a:cubicBezTo>
                    <a:pt x="125095" y="94869"/>
                    <a:pt x="123063" y="98679"/>
                    <a:pt x="120650" y="102362"/>
                  </a:cubicBezTo>
                  <a:cubicBezTo>
                    <a:pt x="118237" y="106045"/>
                    <a:pt x="115570" y="109220"/>
                    <a:pt x="112522" y="112395"/>
                  </a:cubicBezTo>
                  <a:cubicBezTo>
                    <a:pt x="109474" y="115570"/>
                    <a:pt x="106172" y="118237"/>
                    <a:pt x="102489" y="120523"/>
                  </a:cubicBezTo>
                  <a:cubicBezTo>
                    <a:pt x="98806" y="122809"/>
                    <a:pt x="95123" y="124968"/>
                    <a:pt x="91059" y="126619"/>
                  </a:cubicBezTo>
                  <a:cubicBezTo>
                    <a:pt x="86995" y="128270"/>
                    <a:pt x="82931" y="129540"/>
                    <a:pt x="78740" y="130429"/>
                  </a:cubicBezTo>
                  <a:cubicBezTo>
                    <a:pt x="74549" y="131318"/>
                    <a:pt x="70231" y="131699"/>
                    <a:pt x="65913" y="131699"/>
                  </a:cubicBezTo>
                  <a:cubicBezTo>
                    <a:pt x="61595" y="131699"/>
                    <a:pt x="57277" y="131318"/>
                    <a:pt x="53086" y="130429"/>
                  </a:cubicBezTo>
                  <a:cubicBezTo>
                    <a:pt x="48895" y="129540"/>
                    <a:pt x="44704" y="128397"/>
                    <a:pt x="40767" y="126619"/>
                  </a:cubicBezTo>
                  <a:cubicBezTo>
                    <a:pt x="36830" y="124841"/>
                    <a:pt x="33020" y="122936"/>
                    <a:pt x="29337" y="120523"/>
                  </a:cubicBezTo>
                  <a:cubicBezTo>
                    <a:pt x="25654" y="118110"/>
                    <a:pt x="22479" y="115443"/>
                    <a:pt x="19304" y="112395"/>
                  </a:cubicBezTo>
                  <a:cubicBezTo>
                    <a:pt x="16129" y="109347"/>
                    <a:pt x="13462" y="106045"/>
                    <a:pt x="11176" y="102362"/>
                  </a:cubicBezTo>
                  <a:cubicBezTo>
                    <a:pt x="8890" y="98679"/>
                    <a:pt x="6731" y="94996"/>
                    <a:pt x="5080" y="90932"/>
                  </a:cubicBezTo>
                  <a:cubicBezTo>
                    <a:pt x="3429" y="86868"/>
                    <a:pt x="2159" y="82931"/>
                    <a:pt x="1270" y="78740"/>
                  </a:cubicBezTo>
                  <a:cubicBezTo>
                    <a:pt x="381" y="74549"/>
                    <a:pt x="0" y="70104"/>
                    <a:pt x="0" y="65786"/>
                  </a:cubicBezTo>
                  <a:cubicBezTo>
                    <a:pt x="0" y="61468"/>
                    <a:pt x="381" y="57277"/>
                    <a:pt x="1270" y="52959"/>
                  </a:cubicBezTo>
                  <a:cubicBezTo>
                    <a:pt x="2159" y="48641"/>
                    <a:pt x="3302" y="44577"/>
                    <a:pt x="5080" y="40640"/>
                  </a:cubicBezTo>
                  <a:cubicBezTo>
                    <a:pt x="6858" y="36703"/>
                    <a:pt x="8763" y="32893"/>
                    <a:pt x="11176" y="29210"/>
                  </a:cubicBezTo>
                  <a:cubicBezTo>
                    <a:pt x="13589" y="25527"/>
                    <a:pt x="16256" y="22352"/>
                    <a:pt x="19304" y="19177"/>
                  </a:cubicBezTo>
                  <a:cubicBezTo>
                    <a:pt x="22352" y="16002"/>
                    <a:pt x="25654" y="13335"/>
                    <a:pt x="29337" y="11049"/>
                  </a:cubicBezTo>
                  <a:cubicBezTo>
                    <a:pt x="33020" y="8763"/>
                    <a:pt x="36703" y="6604"/>
                    <a:pt x="40767" y="4953"/>
                  </a:cubicBezTo>
                  <a:cubicBezTo>
                    <a:pt x="44831" y="3302"/>
                    <a:pt x="48895" y="2032"/>
                    <a:pt x="53086" y="1270"/>
                  </a:cubicBezTo>
                  <a:cubicBezTo>
                    <a:pt x="57277" y="508"/>
                    <a:pt x="61468" y="0"/>
                    <a:pt x="65786" y="0"/>
                  </a:cubicBezTo>
                  <a:cubicBezTo>
                    <a:pt x="70104" y="0"/>
                    <a:pt x="74422" y="381"/>
                    <a:pt x="78740" y="1270"/>
                  </a:cubicBezTo>
                  <a:cubicBezTo>
                    <a:pt x="83058" y="2159"/>
                    <a:pt x="87122" y="3302"/>
                    <a:pt x="91059" y="4953"/>
                  </a:cubicBezTo>
                  <a:cubicBezTo>
                    <a:pt x="94996" y="6604"/>
                    <a:pt x="98806" y="8636"/>
                    <a:pt x="102489" y="11049"/>
                  </a:cubicBezTo>
                  <a:cubicBezTo>
                    <a:pt x="106172" y="13462"/>
                    <a:pt x="109347" y="16129"/>
                    <a:pt x="112522" y="19177"/>
                  </a:cubicBezTo>
                  <a:cubicBezTo>
                    <a:pt x="115697" y="22225"/>
                    <a:pt x="118364" y="25527"/>
                    <a:pt x="120650" y="29210"/>
                  </a:cubicBezTo>
                  <a:cubicBezTo>
                    <a:pt x="122936" y="32893"/>
                    <a:pt x="125095" y="36576"/>
                    <a:pt x="126746" y="40640"/>
                  </a:cubicBezTo>
                  <a:cubicBezTo>
                    <a:pt x="128397" y="44704"/>
                    <a:pt x="129667" y="48768"/>
                    <a:pt x="130429" y="52959"/>
                  </a:cubicBezTo>
                  <a:cubicBezTo>
                    <a:pt x="131191" y="57150"/>
                    <a:pt x="131699" y="61468"/>
                    <a:pt x="131699" y="65786"/>
                  </a:cubicBezTo>
                  <a:close/>
                </a:path>
              </a:pathLst>
            </a:custGeom>
            <a:solidFill>
              <a:srgbClr val="000000"/>
            </a:solidFill>
          </p:spPr>
        </p:sp>
      </p:grpSp>
      <p:grpSp>
        <p:nvGrpSpPr>
          <p:cNvPr id="14" name="Group 14"/>
          <p:cNvGrpSpPr>
            <a:grpSpLocks noChangeAspect="1"/>
          </p:cNvGrpSpPr>
          <p:nvPr/>
        </p:nvGrpSpPr>
        <p:grpSpPr>
          <a:xfrm>
            <a:off x="1879711" y="7090001"/>
            <a:ext cx="131674" cy="131674"/>
            <a:chOff x="0" y="0"/>
            <a:chExt cx="131674" cy="131674"/>
          </a:xfrm>
        </p:grpSpPr>
        <p:sp>
          <p:nvSpPr>
            <p:cNvPr id="15" name="Freeform 15"/>
            <p:cNvSpPr/>
            <p:nvPr/>
          </p:nvSpPr>
          <p:spPr>
            <a:xfrm>
              <a:off x="0" y="0"/>
              <a:ext cx="131699" cy="131699"/>
            </a:xfrm>
            <a:custGeom>
              <a:avLst/>
              <a:gdLst/>
              <a:ahLst/>
              <a:cxnLst/>
              <a:rect l="l" t="t" r="r" b="b"/>
              <a:pathLst>
                <a:path w="131699" h="131699">
                  <a:moveTo>
                    <a:pt x="131699" y="65786"/>
                  </a:moveTo>
                  <a:cubicBezTo>
                    <a:pt x="131699" y="70104"/>
                    <a:pt x="131318" y="74422"/>
                    <a:pt x="130429" y="78613"/>
                  </a:cubicBezTo>
                  <a:cubicBezTo>
                    <a:pt x="129540" y="82804"/>
                    <a:pt x="128397" y="86995"/>
                    <a:pt x="126746" y="90932"/>
                  </a:cubicBezTo>
                  <a:cubicBezTo>
                    <a:pt x="125095" y="94869"/>
                    <a:pt x="123063" y="98679"/>
                    <a:pt x="120650" y="102362"/>
                  </a:cubicBezTo>
                  <a:cubicBezTo>
                    <a:pt x="118237" y="106045"/>
                    <a:pt x="115570" y="109220"/>
                    <a:pt x="112522" y="112395"/>
                  </a:cubicBezTo>
                  <a:cubicBezTo>
                    <a:pt x="109474" y="115570"/>
                    <a:pt x="106172" y="118237"/>
                    <a:pt x="102489" y="120523"/>
                  </a:cubicBezTo>
                  <a:cubicBezTo>
                    <a:pt x="98806" y="122809"/>
                    <a:pt x="95123" y="124968"/>
                    <a:pt x="91059" y="126619"/>
                  </a:cubicBezTo>
                  <a:cubicBezTo>
                    <a:pt x="86995" y="128270"/>
                    <a:pt x="82931" y="129540"/>
                    <a:pt x="78740" y="130429"/>
                  </a:cubicBezTo>
                  <a:cubicBezTo>
                    <a:pt x="74549" y="131318"/>
                    <a:pt x="70231" y="131699"/>
                    <a:pt x="65913" y="131699"/>
                  </a:cubicBezTo>
                  <a:cubicBezTo>
                    <a:pt x="61595" y="131699"/>
                    <a:pt x="57277" y="131318"/>
                    <a:pt x="53086" y="130429"/>
                  </a:cubicBezTo>
                  <a:cubicBezTo>
                    <a:pt x="48895" y="129540"/>
                    <a:pt x="44704" y="128397"/>
                    <a:pt x="40767" y="126619"/>
                  </a:cubicBezTo>
                  <a:cubicBezTo>
                    <a:pt x="36830" y="124841"/>
                    <a:pt x="33020" y="122936"/>
                    <a:pt x="29337" y="120523"/>
                  </a:cubicBezTo>
                  <a:cubicBezTo>
                    <a:pt x="25654" y="118110"/>
                    <a:pt x="22479" y="115443"/>
                    <a:pt x="19304" y="112395"/>
                  </a:cubicBezTo>
                  <a:cubicBezTo>
                    <a:pt x="16129" y="109347"/>
                    <a:pt x="13462" y="106045"/>
                    <a:pt x="11176" y="102362"/>
                  </a:cubicBezTo>
                  <a:cubicBezTo>
                    <a:pt x="8890" y="98679"/>
                    <a:pt x="6731" y="94996"/>
                    <a:pt x="5080" y="90932"/>
                  </a:cubicBezTo>
                  <a:cubicBezTo>
                    <a:pt x="3429" y="86868"/>
                    <a:pt x="2159" y="82931"/>
                    <a:pt x="1270" y="78740"/>
                  </a:cubicBezTo>
                  <a:cubicBezTo>
                    <a:pt x="381" y="74549"/>
                    <a:pt x="0" y="70104"/>
                    <a:pt x="0" y="65786"/>
                  </a:cubicBezTo>
                  <a:cubicBezTo>
                    <a:pt x="0" y="61468"/>
                    <a:pt x="381" y="57277"/>
                    <a:pt x="1270" y="52959"/>
                  </a:cubicBezTo>
                  <a:cubicBezTo>
                    <a:pt x="2159" y="48641"/>
                    <a:pt x="3302" y="44577"/>
                    <a:pt x="5080" y="40640"/>
                  </a:cubicBezTo>
                  <a:cubicBezTo>
                    <a:pt x="6858" y="36703"/>
                    <a:pt x="8763" y="32893"/>
                    <a:pt x="11176" y="29210"/>
                  </a:cubicBezTo>
                  <a:cubicBezTo>
                    <a:pt x="13589" y="25527"/>
                    <a:pt x="16256" y="22352"/>
                    <a:pt x="19304" y="19177"/>
                  </a:cubicBezTo>
                  <a:cubicBezTo>
                    <a:pt x="22352" y="16002"/>
                    <a:pt x="25654" y="13335"/>
                    <a:pt x="29337" y="11049"/>
                  </a:cubicBezTo>
                  <a:cubicBezTo>
                    <a:pt x="33020" y="8763"/>
                    <a:pt x="36703" y="6604"/>
                    <a:pt x="40767" y="4953"/>
                  </a:cubicBezTo>
                  <a:cubicBezTo>
                    <a:pt x="44831" y="3302"/>
                    <a:pt x="48895" y="2032"/>
                    <a:pt x="53086" y="1270"/>
                  </a:cubicBezTo>
                  <a:cubicBezTo>
                    <a:pt x="57277" y="508"/>
                    <a:pt x="61468" y="0"/>
                    <a:pt x="65786" y="0"/>
                  </a:cubicBezTo>
                  <a:cubicBezTo>
                    <a:pt x="70104" y="0"/>
                    <a:pt x="74422" y="381"/>
                    <a:pt x="78740" y="1270"/>
                  </a:cubicBezTo>
                  <a:cubicBezTo>
                    <a:pt x="83058" y="2159"/>
                    <a:pt x="87122" y="3302"/>
                    <a:pt x="91059" y="4953"/>
                  </a:cubicBezTo>
                  <a:cubicBezTo>
                    <a:pt x="94996" y="6604"/>
                    <a:pt x="98806" y="8636"/>
                    <a:pt x="102489" y="11049"/>
                  </a:cubicBezTo>
                  <a:cubicBezTo>
                    <a:pt x="106172" y="13462"/>
                    <a:pt x="109347" y="16129"/>
                    <a:pt x="112522" y="19177"/>
                  </a:cubicBezTo>
                  <a:cubicBezTo>
                    <a:pt x="115697" y="22225"/>
                    <a:pt x="118364" y="25527"/>
                    <a:pt x="120650" y="29210"/>
                  </a:cubicBezTo>
                  <a:cubicBezTo>
                    <a:pt x="122936" y="32893"/>
                    <a:pt x="125095" y="36576"/>
                    <a:pt x="126746" y="40640"/>
                  </a:cubicBezTo>
                  <a:cubicBezTo>
                    <a:pt x="128397" y="44704"/>
                    <a:pt x="129667" y="48768"/>
                    <a:pt x="130429" y="52959"/>
                  </a:cubicBezTo>
                  <a:cubicBezTo>
                    <a:pt x="131191" y="57150"/>
                    <a:pt x="131699" y="61468"/>
                    <a:pt x="131699" y="65786"/>
                  </a:cubicBezTo>
                  <a:close/>
                </a:path>
              </a:pathLst>
            </a:custGeom>
            <a:solidFill>
              <a:srgbClr val="000000"/>
            </a:solidFill>
          </p:spPr>
        </p:sp>
      </p:grpSp>
      <p:grpSp>
        <p:nvGrpSpPr>
          <p:cNvPr id="16" name="Group 16"/>
          <p:cNvGrpSpPr>
            <a:grpSpLocks noChangeAspect="1"/>
          </p:cNvGrpSpPr>
          <p:nvPr/>
        </p:nvGrpSpPr>
        <p:grpSpPr>
          <a:xfrm>
            <a:off x="1879711" y="7627677"/>
            <a:ext cx="131674" cy="131674"/>
            <a:chOff x="0" y="0"/>
            <a:chExt cx="131674" cy="131674"/>
          </a:xfrm>
        </p:grpSpPr>
        <p:sp>
          <p:nvSpPr>
            <p:cNvPr id="17" name="Freeform 17"/>
            <p:cNvSpPr/>
            <p:nvPr/>
          </p:nvSpPr>
          <p:spPr>
            <a:xfrm>
              <a:off x="0" y="0"/>
              <a:ext cx="131699" cy="131572"/>
            </a:xfrm>
            <a:custGeom>
              <a:avLst/>
              <a:gdLst/>
              <a:ahLst/>
              <a:cxnLst/>
              <a:rect l="l" t="t" r="r" b="b"/>
              <a:pathLst>
                <a:path w="131699" h="131572">
                  <a:moveTo>
                    <a:pt x="131699" y="65786"/>
                  </a:moveTo>
                  <a:cubicBezTo>
                    <a:pt x="131699" y="70104"/>
                    <a:pt x="131318" y="74422"/>
                    <a:pt x="130429" y="78613"/>
                  </a:cubicBezTo>
                  <a:cubicBezTo>
                    <a:pt x="129540" y="82804"/>
                    <a:pt x="128397" y="86995"/>
                    <a:pt x="126746" y="90932"/>
                  </a:cubicBezTo>
                  <a:cubicBezTo>
                    <a:pt x="125095" y="94869"/>
                    <a:pt x="123063" y="98679"/>
                    <a:pt x="120650" y="102362"/>
                  </a:cubicBezTo>
                  <a:cubicBezTo>
                    <a:pt x="118237" y="106045"/>
                    <a:pt x="115570" y="109220"/>
                    <a:pt x="112522" y="112395"/>
                  </a:cubicBezTo>
                  <a:cubicBezTo>
                    <a:pt x="109474" y="115570"/>
                    <a:pt x="106172" y="118237"/>
                    <a:pt x="102489" y="120523"/>
                  </a:cubicBezTo>
                  <a:cubicBezTo>
                    <a:pt x="98806" y="122809"/>
                    <a:pt x="95123" y="124968"/>
                    <a:pt x="91059" y="126619"/>
                  </a:cubicBezTo>
                  <a:cubicBezTo>
                    <a:pt x="86995" y="128270"/>
                    <a:pt x="82931" y="129540"/>
                    <a:pt x="78740" y="130302"/>
                  </a:cubicBezTo>
                  <a:cubicBezTo>
                    <a:pt x="74549" y="131064"/>
                    <a:pt x="70231" y="131572"/>
                    <a:pt x="65913" y="131572"/>
                  </a:cubicBezTo>
                  <a:cubicBezTo>
                    <a:pt x="61595" y="131572"/>
                    <a:pt x="57277" y="131191"/>
                    <a:pt x="53086" y="130302"/>
                  </a:cubicBezTo>
                  <a:cubicBezTo>
                    <a:pt x="48895" y="129413"/>
                    <a:pt x="44704" y="128270"/>
                    <a:pt x="40767" y="126619"/>
                  </a:cubicBezTo>
                  <a:cubicBezTo>
                    <a:pt x="36830" y="124968"/>
                    <a:pt x="33020" y="122936"/>
                    <a:pt x="29337" y="120523"/>
                  </a:cubicBezTo>
                  <a:cubicBezTo>
                    <a:pt x="25654" y="118110"/>
                    <a:pt x="22479" y="115443"/>
                    <a:pt x="19304" y="112395"/>
                  </a:cubicBezTo>
                  <a:cubicBezTo>
                    <a:pt x="16129" y="109347"/>
                    <a:pt x="13462" y="106045"/>
                    <a:pt x="11176" y="102362"/>
                  </a:cubicBezTo>
                  <a:cubicBezTo>
                    <a:pt x="8890" y="98679"/>
                    <a:pt x="6731" y="94996"/>
                    <a:pt x="5080" y="90932"/>
                  </a:cubicBezTo>
                  <a:cubicBezTo>
                    <a:pt x="3429" y="86868"/>
                    <a:pt x="2159" y="82931"/>
                    <a:pt x="1270" y="78740"/>
                  </a:cubicBezTo>
                  <a:cubicBezTo>
                    <a:pt x="381" y="74549"/>
                    <a:pt x="0" y="70104"/>
                    <a:pt x="0" y="65786"/>
                  </a:cubicBezTo>
                  <a:cubicBezTo>
                    <a:pt x="0" y="61468"/>
                    <a:pt x="381" y="57277"/>
                    <a:pt x="1270" y="52959"/>
                  </a:cubicBezTo>
                  <a:cubicBezTo>
                    <a:pt x="2159" y="48641"/>
                    <a:pt x="3302" y="44577"/>
                    <a:pt x="5080" y="40640"/>
                  </a:cubicBezTo>
                  <a:cubicBezTo>
                    <a:pt x="6858" y="36703"/>
                    <a:pt x="8763" y="32893"/>
                    <a:pt x="11176" y="29210"/>
                  </a:cubicBezTo>
                  <a:cubicBezTo>
                    <a:pt x="13589" y="25527"/>
                    <a:pt x="16256" y="22352"/>
                    <a:pt x="19304" y="19177"/>
                  </a:cubicBezTo>
                  <a:cubicBezTo>
                    <a:pt x="22352" y="16002"/>
                    <a:pt x="25654" y="13335"/>
                    <a:pt x="29337" y="11049"/>
                  </a:cubicBezTo>
                  <a:cubicBezTo>
                    <a:pt x="33020" y="8763"/>
                    <a:pt x="36703" y="6604"/>
                    <a:pt x="40767" y="4953"/>
                  </a:cubicBezTo>
                  <a:cubicBezTo>
                    <a:pt x="44831" y="3302"/>
                    <a:pt x="48895" y="2032"/>
                    <a:pt x="53086" y="1270"/>
                  </a:cubicBezTo>
                  <a:cubicBezTo>
                    <a:pt x="57277" y="508"/>
                    <a:pt x="61468" y="0"/>
                    <a:pt x="65786" y="0"/>
                  </a:cubicBezTo>
                  <a:cubicBezTo>
                    <a:pt x="70104" y="0"/>
                    <a:pt x="74422" y="381"/>
                    <a:pt x="78740" y="1270"/>
                  </a:cubicBezTo>
                  <a:cubicBezTo>
                    <a:pt x="83058" y="2159"/>
                    <a:pt x="87122" y="3302"/>
                    <a:pt x="91059" y="4953"/>
                  </a:cubicBezTo>
                  <a:cubicBezTo>
                    <a:pt x="94996" y="6604"/>
                    <a:pt x="98806" y="8636"/>
                    <a:pt x="102489" y="11049"/>
                  </a:cubicBezTo>
                  <a:cubicBezTo>
                    <a:pt x="106172" y="13462"/>
                    <a:pt x="109347" y="16129"/>
                    <a:pt x="112522" y="19177"/>
                  </a:cubicBezTo>
                  <a:cubicBezTo>
                    <a:pt x="115697" y="22225"/>
                    <a:pt x="118364" y="25527"/>
                    <a:pt x="120650" y="29210"/>
                  </a:cubicBezTo>
                  <a:cubicBezTo>
                    <a:pt x="122936" y="32893"/>
                    <a:pt x="125095" y="36576"/>
                    <a:pt x="126746" y="40640"/>
                  </a:cubicBezTo>
                  <a:cubicBezTo>
                    <a:pt x="128397" y="44704"/>
                    <a:pt x="129667" y="48768"/>
                    <a:pt x="130429" y="52959"/>
                  </a:cubicBezTo>
                  <a:cubicBezTo>
                    <a:pt x="131191" y="57150"/>
                    <a:pt x="131699" y="61468"/>
                    <a:pt x="131699" y="65786"/>
                  </a:cubicBezTo>
                  <a:close/>
                </a:path>
              </a:pathLst>
            </a:custGeom>
            <a:solidFill>
              <a:srgbClr val="000000"/>
            </a:solidFill>
          </p:spPr>
        </p:sp>
      </p:grpSp>
      <p:grpSp>
        <p:nvGrpSpPr>
          <p:cNvPr id="18" name="Group 18"/>
          <p:cNvGrpSpPr>
            <a:grpSpLocks noChangeAspect="1"/>
          </p:cNvGrpSpPr>
          <p:nvPr/>
        </p:nvGrpSpPr>
        <p:grpSpPr>
          <a:xfrm>
            <a:off x="1879711" y="8165345"/>
            <a:ext cx="131674" cy="131674"/>
            <a:chOff x="0" y="0"/>
            <a:chExt cx="131674" cy="131674"/>
          </a:xfrm>
        </p:grpSpPr>
        <p:sp>
          <p:nvSpPr>
            <p:cNvPr id="19" name="Freeform 19"/>
            <p:cNvSpPr/>
            <p:nvPr/>
          </p:nvSpPr>
          <p:spPr>
            <a:xfrm>
              <a:off x="0" y="0"/>
              <a:ext cx="131699" cy="131572"/>
            </a:xfrm>
            <a:custGeom>
              <a:avLst/>
              <a:gdLst/>
              <a:ahLst/>
              <a:cxnLst/>
              <a:rect l="l" t="t" r="r" b="b"/>
              <a:pathLst>
                <a:path w="131699" h="131572">
                  <a:moveTo>
                    <a:pt x="131699" y="65786"/>
                  </a:moveTo>
                  <a:cubicBezTo>
                    <a:pt x="131699" y="70104"/>
                    <a:pt x="131318" y="74422"/>
                    <a:pt x="130429" y="78613"/>
                  </a:cubicBezTo>
                  <a:cubicBezTo>
                    <a:pt x="129540" y="82804"/>
                    <a:pt x="128397" y="86995"/>
                    <a:pt x="126746" y="90932"/>
                  </a:cubicBezTo>
                  <a:cubicBezTo>
                    <a:pt x="125095" y="94869"/>
                    <a:pt x="123063" y="98679"/>
                    <a:pt x="120650" y="102362"/>
                  </a:cubicBezTo>
                  <a:cubicBezTo>
                    <a:pt x="118237" y="106045"/>
                    <a:pt x="115570" y="109220"/>
                    <a:pt x="112522" y="112395"/>
                  </a:cubicBezTo>
                  <a:cubicBezTo>
                    <a:pt x="109474" y="115570"/>
                    <a:pt x="106172" y="118237"/>
                    <a:pt x="102489" y="120523"/>
                  </a:cubicBezTo>
                  <a:cubicBezTo>
                    <a:pt x="98806" y="122809"/>
                    <a:pt x="95123" y="124968"/>
                    <a:pt x="91059" y="126619"/>
                  </a:cubicBezTo>
                  <a:cubicBezTo>
                    <a:pt x="86995" y="128270"/>
                    <a:pt x="82931" y="129540"/>
                    <a:pt x="78740" y="130302"/>
                  </a:cubicBezTo>
                  <a:cubicBezTo>
                    <a:pt x="74549" y="131064"/>
                    <a:pt x="70231" y="131572"/>
                    <a:pt x="65913" y="131572"/>
                  </a:cubicBezTo>
                  <a:cubicBezTo>
                    <a:pt x="61595" y="131572"/>
                    <a:pt x="57277" y="131191"/>
                    <a:pt x="53086" y="130302"/>
                  </a:cubicBezTo>
                  <a:cubicBezTo>
                    <a:pt x="48895" y="129413"/>
                    <a:pt x="44704" y="128270"/>
                    <a:pt x="40767" y="126619"/>
                  </a:cubicBezTo>
                  <a:cubicBezTo>
                    <a:pt x="36830" y="124968"/>
                    <a:pt x="33020" y="122936"/>
                    <a:pt x="29337" y="120523"/>
                  </a:cubicBezTo>
                  <a:cubicBezTo>
                    <a:pt x="25654" y="118110"/>
                    <a:pt x="22479" y="115443"/>
                    <a:pt x="19304" y="112395"/>
                  </a:cubicBezTo>
                  <a:cubicBezTo>
                    <a:pt x="16129" y="109347"/>
                    <a:pt x="13462" y="106045"/>
                    <a:pt x="11176" y="102362"/>
                  </a:cubicBezTo>
                  <a:cubicBezTo>
                    <a:pt x="8890" y="98679"/>
                    <a:pt x="6731" y="94996"/>
                    <a:pt x="5080" y="90932"/>
                  </a:cubicBezTo>
                  <a:cubicBezTo>
                    <a:pt x="3429" y="86868"/>
                    <a:pt x="2159" y="82931"/>
                    <a:pt x="1270" y="78740"/>
                  </a:cubicBezTo>
                  <a:cubicBezTo>
                    <a:pt x="381" y="74549"/>
                    <a:pt x="0" y="70104"/>
                    <a:pt x="0" y="65786"/>
                  </a:cubicBezTo>
                  <a:cubicBezTo>
                    <a:pt x="0" y="61468"/>
                    <a:pt x="381" y="57277"/>
                    <a:pt x="1270" y="52959"/>
                  </a:cubicBezTo>
                  <a:cubicBezTo>
                    <a:pt x="2159" y="48641"/>
                    <a:pt x="3302" y="44577"/>
                    <a:pt x="5080" y="40640"/>
                  </a:cubicBezTo>
                  <a:cubicBezTo>
                    <a:pt x="6858" y="36703"/>
                    <a:pt x="8763" y="32893"/>
                    <a:pt x="11176" y="29210"/>
                  </a:cubicBezTo>
                  <a:cubicBezTo>
                    <a:pt x="13589" y="25527"/>
                    <a:pt x="16256" y="22352"/>
                    <a:pt x="19304" y="19177"/>
                  </a:cubicBezTo>
                  <a:cubicBezTo>
                    <a:pt x="22352" y="16002"/>
                    <a:pt x="25654" y="13335"/>
                    <a:pt x="29337" y="11049"/>
                  </a:cubicBezTo>
                  <a:cubicBezTo>
                    <a:pt x="33020" y="8763"/>
                    <a:pt x="36703" y="6604"/>
                    <a:pt x="40767" y="4953"/>
                  </a:cubicBezTo>
                  <a:cubicBezTo>
                    <a:pt x="44831" y="3302"/>
                    <a:pt x="48895" y="2032"/>
                    <a:pt x="53086" y="1270"/>
                  </a:cubicBezTo>
                  <a:cubicBezTo>
                    <a:pt x="57277" y="508"/>
                    <a:pt x="61468" y="0"/>
                    <a:pt x="65786" y="0"/>
                  </a:cubicBezTo>
                  <a:cubicBezTo>
                    <a:pt x="70104" y="0"/>
                    <a:pt x="74422" y="381"/>
                    <a:pt x="78740" y="1270"/>
                  </a:cubicBezTo>
                  <a:cubicBezTo>
                    <a:pt x="83058" y="2159"/>
                    <a:pt x="87122" y="3302"/>
                    <a:pt x="91059" y="4953"/>
                  </a:cubicBezTo>
                  <a:cubicBezTo>
                    <a:pt x="94996" y="6604"/>
                    <a:pt x="98806" y="8636"/>
                    <a:pt x="102489" y="11049"/>
                  </a:cubicBezTo>
                  <a:cubicBezTo>
                    <a:pt x="106172" y="13462"/>
                    <a:pt x="109347" y="16129"/>
                    <a:pt x="112522" y="19177"/>
                  </a:cubicBezTo>
                  <a:cubicBezTo>
                    <a:pt x="115697" y="22225"/>
                    <a:pt x="118364" y="25527"/>
                    <a:pt x="120650" y="29210"/>
                  </a:cubicBezTo>
                  <a:cubicBezTo>
                    <a:pt x="122936" y="32893"/>
                    <a:pt x="125095" y="36576"/>
                    <a:pt x="126746" y="40640"/>
                  </a:cubicBezTo>
                  <a:cubicBezTo>
                    <a:pt x="128397" y="44704"/>
                    <a:pt x="129667" y="48768"/>
                    <a:pt x="130429" y="52959"/>
                  </a:cubicBezTo>
                  <a:cubicBezTo>
                    <a:pt x="131191" y="57150"/>
                    <a:pt x="131699" y="61468"/>
                    <a:pt x="131699" y="65786"/>
                  </a:cubicBezTo>
                  <a:close/>
                </a:path>
              </a:pathLst>
            </a:custGeom>
            <a:solidFill>
              <a:srgbClr val="000000"/>
            </a:solidFill>
          </p:spPr>
        </p:sp>
      </p:grpSp>
      <p:grpSp>
        <p:nvGrpSpPr>
          <p:cNvPr id="20" name="Group 20"/>
          <p:cNvGrpSpPr>
            <a:grpSpLocks noChangeAspect="1"/>
          </p:cNvGrpSpPr>
          <p:nvPr/>
        </p:nvGrpSpPr>
        <p:grpSpPr>
          <a:xfrm>
            <a:off x="1879711" y="9240698"/>
            <a:ext cx="131674" cy="131674"/>
            <a:chOff x="0" y="0"/>
            <a:chExt cx="131674" cy="131674"/>
          </a:xfrm>
        </p:grpSpPr>
        <p:sp>
          <p:nvSpPr>
            <p:cNvPr id="21" name="Freeform 21"/>
            <p:cNvSpPr/>
            <p:nvPr/>
          </p:nvSpPr>
          <p:spPr>
            <a:xfrm>
              <a:off x="0" y="0"/>
              <a:ext cx="131699" cy="131572"/>
            </a:xfrm>
            <a:custGeom>
              <a:avLst/>
              <a:gdLst/>
              <a:ahLst/>
              <a:cxnLst/>
              <a:rect l="l" t="t" r="r" b="b"/>
              <a:pathLst>
                <a:path w="131699" h="131572">
                  <a:moveTo>
                    <a:pt x="131699" y="65786"/>
                  </a:moveTo>
                  <a:cubicBezTo>
                    <a:pt x="131699" y="70104"/>
                    <a:pt x="131318" y="74422"/>
                    <a:pt x="130429" y="78613"/>
                  </a:cubicBezTo>
                  <a:cubicBezTo>
                    <a:pt x="129540" y="82804"/>
                    <a:pt x="128397" y="86995"/>
                    <a:pt x="126746" y="90932"/>
                  </a:cubicBezTo>
                  <a:cubicBezTo>
                    <a:pt x="125095" y="94869"/>
                    <a:pt x="123063" y="98679"/>
                    <a:pt x="120650" y="102362"/>
                  </a:cubicBezTo>
                  <a:cubicBezTo>
                    <a:pt x="118237" y="106045"/>
                    <a:pt x="115570" y="109220"/>
                    <a:pt x="112522" y="112395"/>
                  </a:cubicBezTo>
                  <a:cubicBezTo>
                    <a:pt x="109474" y="115570"/>
                    <a:pt x="106172" y="118237"/>
                    <a:pt x="102489" y="120523"/>
                  </a:cubicBezTo>
                  <a:cubicBezTo>
                    <a:pt x="98806" y="122809"/>
                    <a:pt x="95123" y="124968"/>
                    <a:pt x="91059" y="126619"/>
                  </a:cubicBezTo>
                  <a:cubicBezTo>
                    <a:pt x="86995" y="128270"/>
                    <a:pt x="82931" y="129540"/>
                    <a:pt x="78740" y="130302"/>
                  </a:cubicBezTo>
                  <a:cubicBezTo>
                    <a:pt x="74549" y="131064"/>
                    <a:pt x="70231" y="131572"/>
                    <a:pt x="65913" y="131572"/>
                  </a:cubicBezTo>
                  <a:cubicBezTo>
                    <a:pt x="61595" y="131572"/>
                    <a:pt x="57277" y="131191"/>
                    <a:pt x="53086" y="130302"/>
                  </a:cubicBezTo>
                  <a:cubicBezTo>
                    <a:pt x="48895" y="129413"/>
                    <a:pt x="44704" y="128270"/>
                    <a:pt x="40767" y="126619"/>
                  </a:cubicBezTo>
                  <a:cubicBezTo>
                    <a:pt x="36830" y="124968"/>
                    <a:pt x="33020" y="122936"/>
                    <a:pt x="29337" y="120523"/>
                  </a:cubicBezTo>
                  <a:cubicBezTo>
                    <a:pt x="25654" y="118110"/>
                    <a:pt x="22479" y="115443"/>
                    <a:pt x="19304" y="112395"/>
                  </a:cubicBezTo>
                  <a:cubicBezTo>
                    <a:pt x="16129" y="109347"/>
                    <a:pt x="13462" y="106045"/>
                    <a:pt x="11176" y="102362"/>
                  </a:cubicBezTo>
                  <a:cubicBezTo>
                    <a:pt x="8890" y="98679"/>
                    <a:pt x="6731" y="94996"/>
                    <a:pt x="5080" y="90932"/>
                  </a:cubicBezTo>
                  <a:cubicBezTo>
                    <a:pt x="3429" y="86868"/>
                    <a:pt x="2159" y="82931"/>
                    <a:pt x="1270" y="78740"/>
                  </a:cubicBezTo>
                  <a:cubicBezTo>
                    <a:pt x="381" y="74549"/>
                    <a:pt x="0" y="70104"/>
                    <a:pt x="0" y="65786"/>
                  </a:cubicBezTo>
                  <a:cubicBezTo>
                    <a:pt x="0" y="61468"/>
                    <a:pt x="381" y="57277"/>
                    <a:pt x="1270" y="52959"/>
                  </a:cubicBezTo>
                  <a:cubicBezTo>
                    <a:pt x="2159" y="48641"/>
                    <a:pt x="3302" y="44577"/>
                    <a:pt x="5080" y="40640"/>
                  </a:cubicBezTo>
                  <a:cubicBezTo>
                    <a:pt x="6858" y="36703"/>
                    <a:pt x="8763" y="32893"/>
                    <a:pt x="11176" y="29210"/>
                  </a:cubicBezTo>
                  <a:cubicBezTo>
                    <a:pt x="13589" y="25527"/>
                    <a:pt x="16256" y="22352"/>
                    <a:pt x="19304" y="19177"/>
                  </a:cubicBezTo>
                  <a:cubicBezTo>
                    <a:pt x="22352" y="16002"/>
                    <a:pt x="25654" y="13335"/>
                    <a:pt x="29337" y="11049"/>
                  </a:cubicBezTo>
                  <a:cubicBezTo>
                    <a:pt x="33020" y="8763"/>
                    <a:pt x="36703" y="6604"/>
                    <a:pt x="40767" y="4953"/>
                  </a:cubicBezTo>
                  <a:cubicBezTo>
                    <a:pt x="44831" y="3302"/>
                    <a:pt x="48895" y="2032"/>
                    <a:pt x="53086" y="1270"/>
                  </a:cubicBezTo>
                  <a:cubicBezTo>
                    <a:pt x="57277" y="508"/>
                    <a:pt x="61468" y="0"/>
                    <a:pt x="65786" y="0"/>
                  </a:cubicBezTo>
                  <a:cubicBezTo>
                    <a:pt x="70104" y="0"/>
                    <a:pt x="74422" y="381"/>
                    <a:pt x="78740" y="1270"/>
                  </a:cubicBezTo>
                  <a:cubicBezTo>
                    <a:pt x="83058" y="2159"/>
                    <a:pt x="87122" y="3302"/>
                    <a:pt x="91059" y="4953"/>
                  </a:cubicBezTo>
                  <a:cubicBezTo>
                    <a:pt x="94996" y="6604"/>
                    <a:pt x="98806" y="8636"/>
                    <a:pt x="102489" y="11049"/>
                  </a:cubicBezTo>
                  <a:cubicBezTo>
                    <a:pt x="106172" y="13462"/>
                    <a:pt x="109347" y="16129"/>
                    <a:pt x="112522" y="19177"/>
                  </a:cubicBezTo>
                  <a:cubicBezTo>
                    <a:pt x="115697" y="22225"/>
                    <a:pt x="118364" y="25527"/>
                    <a:pt x="120650" y="29210"/>
                  </a:cubicBezTo>
                  <a:cubicBezTo>
                    <a:pt x="122936" y="32893"/>
                    <a:pt x="125095" y="36576"/>
                    <a:pt x="126746" y="40640"/>
                  </a:cubicBezTo>
                  <a:cubicBezTo>
                    <a:pt x="128397" y="44704"/>
                    <a:pt x="129667" y="48768"/>
                    <a:pt x="130429" y="52959"/>
                  </a:cubicBezTo>
                  <a:cubicBezTo>
                    <a:pt x="131191" y="57150"/>
                    <a:pt x="131699" y="61468"/>
                    <a:pt x="131699" y="65786"/>
                  </a:cubicBezTo>
                  <a:close/>
                </a:path>
              </a:pathLst>
            </a:custGeom>
            <a:solidFill>
              <a:srgbClr val="000000"/>
            </a:solidFill>
          </p:spPr>
        </p:sp>
      </p:grpSp>
      <p:grpSp>
        <p:nvGrpSpPr>
          <p:cNvPr id="22" name="Group 22"/>
          <p:cNvGrpSpPr>
            <a:grpSpLocks noChangeAspect="1"/>
          </p:cNvGrpSpPr>
          <p:nvPr/>
        </p:nvGrpSpPr>
        <p:grpSpPr>
          <a:xfrm>
            <a:off x="1879711" y="9778365"/>
            <a:ext cx="131674" cy="131674"/>
            <a:chOff x="0" y="0"/>
            <a:chExt cx="131674" cy="131674"/>
          </a:xfrm>
        </p:grpSpPr>
        <p:sp>
          <p:nvSpPr>
            <p:cNvPr id="23" name="Freeform 23"/>
            <p:cNvSpPr/>
            <p:nvPr/>
          </p:nvSpPr>
          <p:spPr>
            <a:xfrm>
              <a:off x="0" y="0"/>
              <a:ext cx="131699" cy="131572"/>
            </a:xfrm>
            <a:custGeom>
              <a:avLst/>
              <a:gdLst/>
              <a:ahLst/>
              <a:cxnLst/>
              <a:rect l="l" t="t" r="r" b="b"/>
              <a:pathLst>
                <a:path w="131699" h="131572">
                  <a:moveTo>
                    <a:pt x="131699" y="65786"/>
                  </a:moveTo>
                  <a:cubicBezTo>
                    <a:pt x="131699" y="70104"/>
                    <a:pt x="131318" y="74422"/>
                    <a:pt x="130429" y="78613"/>
                  </a:cubicBezTo>
                  <a:cubicBezTo>
                    <a:pt x="129540" y="82804"/>
                    <a:pt x="128397" y="86995"/>
                    <a:pt x="126746" y="90932"/>
                  </a:cubicBezTo>
                  <a:cubicBezTo>
                    <a:pt x="125095" y="94869"/>
                    <a:pt x="123063" y="98679"/>
                    <a:pt x="120650" y="102362"/>
                  </a:cubicBezTo>
                  <a:cubicBezTo>
                    <a:pt x="118237" y="106045"/>
                    <a:pt x="115570" y="109220"/>
                    <a:pt x="112522" y="112395"/>
                  </a:cubicBezTo>
                  <a:cubicBezTo>
                    <a:pt x="109474" y="115570"/>
                    <a:pt x="106172" y="118237"/>
                    <a:pt x="102489" y="120523"/>
                  </a:cubicBezTo>
                  <a:cubicBezTo>
                    <a:pt x="98806" y="122809"/>
                    <a:pt x="95123" y="124968"/>
                    <a:pt x="91059" y="126619"/>
                  </a:cubicBezTo>
                  <a:cubicBezTo>
                    <a:pt x="86995" y="128270"/>
                    <a:pt x="82931" y="129540"/>
                    <a:pt x="78740" y="130302"/>
                  </a:cubicBezTo>
                  <a:cubicBezTo>
                    <a:pt x="74549" y="131064"/>
                    <a:pt x="70231" y="131572"/>
                    <a:pt x="65913" y="131572"/>
                  </a:cubicBezTo>
                  <a:cubicBezTo>
                    <a:pt x="61595" y="131572"/>
                    <a:pt x="57277" y="131191"/>
                    <a:pt x="53086" y="130302"/>
                  </a:cubicBezTo>
                  <a:cubicBezTo>
                    <a:pt x="48895" y="129413"/>
                    <a:pt x="44704" y="128270"/>
                    <a:pt x="40767" y="126619"/>
                  </a:cubicBezTo>
                  <a:cubicBezTo>
                    <a:pt x="36830" y="124968"/>
                    <a:pt x="33020" y="122936"/>
                    <a:pt x="29337" y="120523"/>
                  </a:cubicBezTo>
                  <a:cubicBezTo>
                    <a:pt x="25654" y="118110"/>
                    <a:pt x="22479" y="115443"/>
                    <a:pt x="19304" y="112395"/>
                  </a:cubicBezTo>
                  <a:cubicBezTo>
                    <a:pt x="16129" y="109347"/>
                    <a:pt x="13462" y="106045"/>
                    <a:pt x="11176" y="102362"/>
                  </a:cubicBezTo>
                  <a:cubicBezTo>
                    <a:pt x="8890" y="98679"/>
                    <a:pt x="6731" y="94996"/>
                    <a:pt x="5080" y="90932"/>
                  </a:cubicBezTo>
                  <a:cubicBezTo>
                    <a:pt x="3429" y="86868"/>
                    <a:pt x="2159" y="82931"/>
                    <a:pt x="1270" y="78740"/>
                  </a:cubicBezTo>
                  <a:cubicBezTo>
                    <a:pt x="381" y="74549"/>
                    <a:pt x="0" y="70104"/>
                    <a:pt x="0" y="65786"/>
                  </a:cubicBezTo>
                  <a:cubicBezTo>
                    <a:pt x="0" y="61468"/>
                    <a:pt x="381" y="57277"/>
                    <a:pt x="1270" y="52959"/>
                  </a:cubicBezTo>
                  <a:cubicBezTo>
                    <a:pt x="2159" y="48641"/>
                    <a:pt x="3302" y="44577"/>
                    <a:pt x="5080" y="40640"/>
                  </a:cubicBezTo>
                  <a:cubicBezTo>
                    <a:pt x="6858" y="36703"/>
                    <a:pt x="8763" y="32893"/>
                    <a:pt x="11176" y="29210"/>
                  </a:cubicBezTo>
                  <a:cubicBezTo>
                    <a:pt x="13589" y="25527"/>
                    <a:pt x="16256" y="22352"/>
                    <a:pt x="19304" y="19177"/>
                  </a:cubicBezTo>
                  <a:cubicBezTo>
                    <a:pt x="22352" y="16002"/>
                    <a:pt x="25654" y="13335"/>
                    <a:pt x="29337" y="11049"/>
                  </a:cubicBezTo>
                  <a:cubicBezTo>
                    <a:pt x="33020" y="8763"/>
                    <a:pt x="36703" y="6604"/>
                    <a:pt x="40767" y="4953"/>
                  </a:cubicBezTo>
                  <a:cubicBezTo>
                    <a:pt x="44831" y="3302"/>
                    <a:pt x="48895" y="2032"/>
                    <a:pt x="53086" y="1270"/>
                  </a:cubicBezTo>
                  <a:cubicBezTo>
                    <a:pt x="57277" y="508"/>
                    <a:pt x="61468" y="0"/>
                    <a:pt x="65786" y="0"/>
                  </a:cubicBezTo>
                  <a:cubicBezTo>
                    <a:pt x="70104" y="0"/>
                    <a:pt x="74422" y="381"/>
                    <a:pt x="78740" y="1270"/>
                  </a:cubicBezTo>
                  <a:cubicBezTo>
                    <a:pt x="83058" y="2159"/>
                    <a:pt x="87122" y="3302"/>
                    <a:pt x="91059" y="4953"/>
                  </a:cubicBezTo>
                  <a:cubicBezTo>
                    <a:pt x="94996" y="6604"/>
                    <a:pt x="98806" y="8636"/>
                    <a:pt x="102489" y="11049"/>
                  </a:cubicBezTo>
                  <a:cubicBezTo>
                    <a:pt x="106172" y="13462"/>
                    <a:pt x="109347" y="16129"/>
                    <a:pt x="112522" y="19177"/>
                  </a:cubicBezTo>
                  <a:cubicBezTo>
                    <a:pt x="115697" y="22225"/>
                    <a:pt x="118364" y="25527"/>
                    <a:pt x="120650" y="29210"/>
                  </a:cubicBezTo>
                  <a:cubicBezTo>
                    <a:pt x="122936" y="32893"/>
                    <a:pt x="125095" y="36576"/>
                    <a:pt x="126746" y="40640"/>
                  </a:cubicBezTo>
                  <a:cubicBezTo>
                    <a:pt x="128397" y="44704"/>
                    <a:pt x="129667" y="48768"/>
                    <a:pt x="130429" y="52959"/>
                  </a:cubicBezTo>
                  <a:cubicBezTo>
                    <a:pt x="131191" y="57150"/>
                    <a:pt x="131699" y="61468"/>
                    <a:pt x="131699" y="65786"/>
                  </a:cubicBezTo>
                  <a:close/>
                </a:path>
              </a:pathLst>
            </a:custGeom>
            <a:solidFill>
              <a:srgbClr val="000000"/>
            </a:solidFill>
          </p:spPr>
        </p:sp>
      </p:grpSp>
      <p:sp>
        <p:nvSpPr>
          <p:cNvPr id="24" name="Freeform 24"/>
          <p:cNvSpPr/>
          <p:nvPr/>
        </p:nvSpPr>
        <p:spPr>
          <a:xfrm>
            <a:off x="11518421" y="7955909"/>
            <a:ext cx="6833083" cy="2394595"/>
          </a:xfrm>
          <a:custGeom>
            <a:avLst/>
            <a:gdLst/>
            <a:ahLst/>
            <a:cxnLst/>
            <a:rect l="l" t="t" r="r" b="b"/>
            <a:pathLst>
              <a:path w="6833083" h="2394595">
                <a:moveTo>
                  <a:pt x="0" y="0"/>
                </a:moveTo>
                <a:lnTo>
                  <a:pt x="6833082" y="0"/>
                </a:lnTo>
                <a:lnTo>
                  <a:pt x="6833082" y="2394594"/>
                </a:lnTo>
                <a:lnTo>
                  <a:pt x="0" y="239459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5" name="Freeform 25"/>
          <p:cNvSpPr/>
          <p:nvPr/>
        </p:nvSpPr>
        <p:spPr>
          <a:xfrm>
            <a:off x="15852353" y="-63503"/>
            <a:ext cx="1576216" cy="1800225"/>
          </a:xfrm>
          <a:custGeom>
            <a:avLst/>
            <a:gdLst/>
            <a:ahLst/>
            <a:cxnLst/>
            <a:rect l="l" t="t" r="r" b="b"/>
            <a:pathLst>
              <a:path w="1576216" h="1800225">
                <a:moveTo>
                  <a:pt x="0" y="0"/>
                </a:moveTo>
                <a:lnTo>
                  <a:pt x="1576216" y="0"/>
                </a:lnTo>
                <a:lnTo>
                  <a:pt x="1576216" y="1800225"/>
                </a:lnTo>
                <a:lnTo>
                  <a:pt x="0" y="180022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26" name="TextBox 26"/>
          <p:cNvSpPr txBox="1"/>
          <p:nvPr/>
        </p:nvSpPr>
        <p:spPr>
          <a:xfrm>
            <a:off x="16236315" y="282712"/>
            <a:ext cx="824398" cy="992534"/>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10</a:t>
            </a:r>
          </a:p>
        </p:txBody>
      </p:sp>
      <p:sp>
        <p:nvSpPr>
          <p:cNvPr id="27" name="TextBox 27"/>
          <p:cNvSpPr txBox="1"/>
          <p:nvPr/>
        </p:nvSpPr>
        <p:spPr>
          <a:xfrm>
            <a:off x="4916072" y="952281"/>
            <a:ext cx="7690199" cy="534934"/>
          </a:xfrm>
          <a:prstGeom prst="rect">
            <a:avLst/>
          </a:prstGeom>
        </p:spPr>
        <p:txBody>
          <a:bodyPr lIns="0" tIns="0" rIns="0" bIns="0" rtlCol="0" anchor="t">
            <a:spAutoFit/>
          </a:bodyPr>
          <a:lstStyle/>
          <a:p>
            <a:pPr algn="l">
              <a:lnSpc>
                <a:spcPts val="4233"/>
              </a:lnSpc>
            </a:pPr>
            <a:r>
              <a:rPr lang="en-US" sz="3083">
                <a:solidFill>
                  <a:srgbClr val="8B0B3D"/>
                </a:solidFill>
                <a:latin typeface="Alatsi"/>
                <a:ea typeface="Alatsi"/>
                <a:cs typeface="Alatsi"/>
                <a:sym typeface="Alatsi"/>
              </a:rPr>
              <a:t>. Besoins fonctionnelles du Gestion du stock :</a:t>
            </a:r>
          </a:p>
        </p:txBody>
      </p:sp>
      <p:sp>
        <p:nvSpPr>
          <p:cNvPr id="28" name="TextBox 28"/>
          <p:cNvSpPr txBox="1"/>
          <p:nvPr/>
        </p:nvSpPr>
        <p:spPr>
          <a:xfrm>
            <a:off x="1512570" y="1489958"/>
            <a:ext cx="75895" cy="534934"/>
          </a:xfrm>
          <a:prstGeom prst="rect">
            <a:avLst/>
          </a:prstGeom>
        </p:spPr>
        <p:txBody>
          <a:bodyPr lIns="0" tIns="0" rIns="0" bIns="0" rtlCol="0" anchor="t">
            <a:spAutoFit/>
          </a:bodyPr>
          <a:lstStyle/>
          <a:p>
            <a:pPr algn="l">
              <a:lnSpc>
                <a:spcPts val="4233"/>
              </a:lnSpc>
            </a:pPr>
            <a:r>
              <a:rPr lang="en-US" sz="3083">
                <a:solidFill>
                  <a:srgbClr val="000000"/>
                </a:solidFill>
                <a:latin typeface="Alatsi"/>
                <a:ea typeface="Alatsi"/>
                <a:cs typeface="Alatsi"/>
                <a:sym typeface="Alatsi"/>
              </a:rPr>
              <a:t> </a:t>
            </a:r>
          </a:p>
        </p:txBody>
      </p:sp>
      <p:sp>
        <p:nvSpPr>
          <p:cNvPr id="29" name="TextBox 29"/>
          <p:cNvSpPr txBox="1"/>
          <p:nvPr/>
        </p:nvSpPr>
        <p:spPr>
          <a:xfrm>
            <a:off x="2554319" y="1489958"/>
            <a:ext cx="4028246" cy="534934"/>
          </a:xfrm>
          <a:prstGeom prst="rect">
            <a:avLst/>
          </a:prstGeom>
        </p:spPr>
        <p:txBody>
          <a:bodyPr lIns="0" tIns="0" rIns="0" bIns="0" rtlCol="0" anchor="t">
            <a:spAutoFit/>
          </a:bodyPr>
          <a:lstStyle/>
          <a:p>
            <a:pPr algn="l">
              <a:lnSpc>
                <a:spcPts val="4233"/>
              </a:lnSpc>
            </a:pPr>
            <a:r>
              <a:rPr lang="en-US" sz="3083">
                <a:solidFill>
                  <a:srgbClr val="861B82"/>
                </a:solidFill>
                <a:latin typeface="Alatsi"/>
                <a:ea typeface="Alatsi"/>
                <a:cs typeface="Alatsi"/>
                <a:sym typeface="Alatsi"/>
              </a:rPr>
              <a:t>1. Responsable du Stock</a:t>
            </a:r>
          </a:p>
        </p:txBody>
      </p:sp>
      <p:sp>
        <p:nvSpPr>
          <p:cNvPr id="30" name="TextBox 30"/>
          <p:cNvSpPr txBox="1"/>
          <p:nvPr/>
        </p:nvSpPr>
        <p:spPr>
          <a:xfrm>
            <a:off x="2178320" y="2027634"/>
            <a:ext cx="14057995" cy="2122999"/>
          </a:xfrm>
          <a:prstGeom prst="rect">
            <a:avLst/>
          </a:prstGeom>
        </p:spPr>
        <p:txBody>
          <a:bodyPr lIns="0" tIns="0" rIns="0" bIns="0" rtlCol="0" anchor="t">
            <a:spAutoFit/>
          </a:bodyPr>
          <a:lstStyle/>
          <a:p>
            <a:pPr algn="l">
              <a:lnSpc>
                <a:spcPts val="4233"/>
              </a:lnSpc>
            </a:pPr>
            <a:r>
              <a:rPr lang="en-US" sz="3083">
                <a:solidFill>
                  <a:srgbClr val="000000"/>
                </a:solidFill>
                <a:latin typeface="Alatsi"/>
                <a:ea typeface="Alatsi"/>
                <a:cs typeface="Alatsi"/>
                <a:sym typeface="Alatsi"/>
              </a:rPr>
              <a:t>Visualisé simplement les articles en rupture ou en sur stock </a:t>
            </a:r>
          </a:p>
          <a:p>
            <a:pPr algn="l">
              <a:lnSpc>
                <a:spcPts val="4233"/>
              </a:lnSpc>
            </a:pPr>
            <a:r>
              <a:rPr lang="en-US" sz="3083">
                <a:solidFill>
                  <a:srgbClr val="000000"/>
                </a:solidFill>
                <a:latin typeface="Alatsi"/>
                <a:ea typeface="Alatsi"/>
                <a:cs typeface="Alatsi"/>
                <a:sym typeface="Alatsi"/>
              </a:rPr>
              <a:t>Recevoir des alertes automatiques quand il faut lancer les approvisionnements</a:t>
            </a:r>
          </a:p>
          <a:p>
            <a:pPr algn="l">
              <a:lnSpc>
                <a:spcPts val="4233"/>
              </a:lnSpc>
            </a:pPr>
            <a:r>
              <a:rPr lang="en-US" sz="3083">
                <a:solidFill>
                  <a:srgbClr val="000000"/>
                </a:solidFill>
                <a:latin typeface="Alatsi"/>
                <a:ea typeface="Alatsi"/>
                <a:cs typeface="Alatsi"/>
                <a:sym typeface="Alatsi"/>
              </a:rPr>
              <a:t>Avoir des rapports simples pour suivre les tendances des ventes</a:t>
            </a:r>
          </a:p>
          <a:p>
            <a:pPr algn="l">
              <a:lnSpc>
                <a:spcPts val="4233"/>
              </a:lnSpc>
            </a:pPr>
            <a:r>
              <a:rPr lang="en-US" sz="3083">
                <a:solidFill>
                  <a:srgbClr val="000000"/>
                </a:solidFill>
                <a:latin typeface="Alatsi"/>
                <a:ea typeface="Alatsi"/>
                <a:cs typeface="Alatsi"/>
                <a:sym typeface="Alatsi"/>
              </a:rPr>
              <a:t>Simplifer la gestion comptable des stocks</a:t>
            </a:r>
          </a:p>
        </p:txBody>
      </p:sp>
      <p:sp>
        <p:nvSpPr>
          <p:cNvPr id="31" name="TextBox 31"/>
          <p:cNvSpPr txBox="1"/>
          <p:nvPr/>
        </p:nvSpPr>
        <p:spPr>
          <a:xfrm>
            <a:off x="1550518" y="4160158"/>
            <a:ext cx="75895" cy="534934"/>
          </a:xfrm>
          <a:prstGeom prst="rect">
            <a:avLst/>
          </a:prstGeom>
        </p:spPr>
        <p:txBody>
          <a:bodyPr lIns="0" tIns="0" rIns="0" bIns="0" rtlCol="0" anchor="t">
            <a:spAutoFit/>
          </a:bodyPr>
          <a:lstStyle/>
          <a:p>
            <a:pPr algn="l">
              <a:lnSpc>
                <a:spcPts val="4233"/>
              </a:lnSpc>
            </a:pPr>
            <a:r>
              <a:rPr lang="en-US" sz="3083">
                <a:solidFill>
                  <a:srgbClr val="861B82"/>
                </a:solidFill>
                <a:latin typeface="Alatsi"/>
                <a:ea typeface="Alatsi"/>
                <a:cs typeface="Alatsi"/>
                <a:sym typeface="Alatsi"/>
              </a:rPr>
              <a:t> </a:t>
            </a:r>
          </a:p>
        </p:txBody>
      </p:sp>
      <p:sp>
        <p:nvSpPr>
          <p:cNvPr id="32" name="TextBox 32"/>
          <p:cNvSpPr txBox="1"/>
          <p:nvPr/>
        </p:nvSpPr>
        <p:spPr>
          <a:xfrm>
            <a:off x="2517858" y="4160158"/>
            <a:ext cx="4022655" cy="534934"/>
          </a:xfrm>
          <a:prstGeom prst="rect">
            <a:avLst/>
          </a:prstGeom>
        </p:spPr>
        <p:txBody>
          <a:bodyPr lIns="0" tIns="0" rIns="0" bIns="0" rtlCol="0" anchor="t">
            <a:spAutoFit/>
          </a:bodyPr>
          <a:lstStyle/>
          <a:p>
            <a:pPr algn="l">
              <a:lnSpc>
                <a:spcPts val="4233"/>
              </a:lnSpc>
            </a:pPr>
            <a:r>
              <a:rPr lang="en-US" sz="3083">
                <a:solidFill>
                  <a:srgbClr val="861B82"/>
                </a:solidFill>
                <a:latin typeface="Alatsi"/>
                <a:ea typeface="Alatsi"/>
                <a:cs typeface="Alatsi"/>
                <a:sym typeface="Alatsi"/>
              </a:rPr>
              <a:t>2. Vendeurs en Magasin</a:t>
            </a:r>
          </a:p>
        </p:txBody>
      </p:sp>
      <p:sp>
        <p:nvSpPr>
          <p:cNvPr id="33" name="TextBox 33"/>
          <p:cNvSpPr txBox="1"/>
          <p:nvPr/>
        </p:nvSpPr>
        <p:spPr>
          <a:xfrm>
            <a:off x="2216267" y="4697835"/>
            <a:ext cx="9361018" cy="1610277"/>
          </a:xfrm>
          <a:prstGeom prst="rect">
            <a:avLst/>
          </a:prstGeom>
        </p:spPr>
        <p:txBody>
          <a:bodyPr lIns="0" tIns="0" rIns="0" bIns="0" rtlCol="0" anchor="t">
            <a:spAutoFit/>
          </a:bodyPr>
          <a:lstStyle/>
          <a:p>
            <a:pPr algn="l">
              <a:lnSpc>
                <a:spcPts val="4233"/>
              </a:lnSpc>
            </a:pPr>
            <a:r>
              <a:rPr lang="en-US" sz="3083">
                <a:solidFill>
                  <a:srgbClr val="000000"/>
                </a:solidFill>
                <a:latin typeface="Alatsi"/>
                <a:ea typeface="Alatsi"/>
                <a:cs typeface="Alatsi"/>
                <a:sym typeface="Alatsi"/>
              </a:rPr>
              <a:t>Pouvoir vérifier rapidement si une taille est disponible Mettre à jour le stock facilement après une vente Gérer les retours sans complication</a:t>
            </a:r>
          </a:p>
        </p:txBody>
      </p:sp>
      <p:sp>
        <p:nvSpPr>
          <p:cNvPr id="34" name="TextBox 34"/>
          <p:cNvSpPr txBox="1"/>
          <p:nvPr/>
        </p:nvSpPr>
        <p:spPr>
          <a:xfrm>
            <a:off x="1550518" y="6310856"/>
            <a:ext cx="75895" cy="534934"/>
          </a:xfrm>
          <a:prstGeom prst="rect">
            <a:avLst/>
          </a:prstGeom>
        </p:spPr>
        <p:txBody>
          <a:bodyPr lIns="0" tIns="0" rIns="0" bIns="0" rtlCol="0" anchor="t">
            <a:spAutoFit/>
          </a:bodyPr>
          <a:lstStyle/>
          <a:p>
            <a:pPr algn="l">
              <a:lnSpc>
                <a:spcPts val="4233"/>
              </a:lnSpc>
            </a:pPr>
            <a:r>
              <a:rPr lang="en-US" sz="3083">
                <a:solidFill>
                  <a:srgbClr val="861B82"/>
                </a:solidFill>
                <a:latin typeface="Alatsi"/>
                <a:ea typeface="Alatsi"/>
                <a:cs typeface="Alatsi"/>
                <a:sym typeface="Alatsi"/>
              </a:rPr>
              <a:t> </a:t>
            </a:r>
          </a:p>
        </p:txBody>
      </p:sp>
      <p:sp>
        <p:nvSpPr>
          <p:cNvPr id="35" name="TextBox 35"/>
          <p:cNvSpPr txBox="1"/>
          <p:nvPr/>
        </p:nvSpPr>
        <p:spPr>
          <a:xfrm>
            <a:off x="2369029" y="6310856"/>
            <a:ext cx="1570968" cy="534934"/>
          </a:xfrm>
          <a:prstGeom prst="rect">
            <a:avLst/>
          </a:prstGeom>
        </p:spPr>
        <p:txBody>
          <a:bodyPr lIns="0" tIns="0" rIns="0" bIns="0" rtlCol="0" anchor="t">
            <a:spAutoFit/>
          </a:bodyPr>
          <a:lstStyle/>
          <a:p>
            <a:pPr algn="l">
              <a:lnSpc>
                <a:spcPts val="4233"/>
              </a:lnSpc>
            </a:pPr>
            <a:r>
              <a:rPr lang="en-US" sz="3083">
                <a:solidFill>
                  <a:srgbClr val="861B82"/>
                </a:solidFill>
                <a:latin typeface="Alatsi"/>
                <a:ea typeface="Alatsi"/>
                <a:cs typeface="Alatsi"/>
                <a:sym typeface="Alatsi"/>
              </a:rPr>
              <a:t>3. Clients</a:t>
            </a:r>
          </a:p>
        </p:txBody>
      </p:sp>
      <p:sp>
        <p:nvSpPr>
          <p:cNvPr id="36" name="TextBox 36"/>
          <p:cNvSpPr txBox="1"/>
          <p:nvPr/>
        </p:nvSpPr>
        <p:spPr>
          <a:xfrm>
            <a:off x="2216267" y="6848532"/>
            <a:ext cx="15043033" cy="1589599"/>
          </a:xfrm>
          <a:prstGeom prst="rect">
            <a:avLst/>
          </a:prstGeom>
        </p:spPr>
        <p:txBody>
          <a:bodyPr lIns="0" tIns="0" rIns="0" bIns="0" rtlCol="0" anchor="t">
            <a:spAutoFit/>
          </a:bodyPr>
          <a:lstStyle/>
          <a:p>
            <a:pPr algn="l">
              <a:lnSpc>
                <a:spcPts val="4233"/>
              </a:lnSpc>
            </a:pPr>
            <a:r>
              <a:rPr lang="en-US" sz="3083">
                <a:solidFill>
                  <a:srgbClr val="000000"/>
                </a:solidFill>
                <a:latin typeface="Alatsi"/>
                <a:ea typeface="Alatsi"/>
                <a:cs typeface="Alatsi"/>
                <a:sym typeface="Alatsi"/>
              </a:rPr>
              <a:t>Vérifier la disponibilité des articles en temps réel en ligne </a:t>
            </a:r>
          </a:p>
          <a:p>
            <a:pPr algn="l">
              <a:lnSpc>
                <a:spcPts val="4233"/>
              </a:lnSpc>
            </a:pPr>
            <a:r>
              <a:rPr lang="en-US" sz="3083">
                <a:solidFill>
                  <a:srgbClr val="000000"/>
                </a:solidFill>
                <a:latin typeface="Alatsi"/>
                <a:ea typeface="Alatsi"/>
                <a:cs typeface="Alatsi"/>
                <a:sym typeface="Alatsi"/>
              </a:rPr>
              <a:t>Recevoir des alertes si l’approvisionnement est réaliser concernant un article manquant </a:t>
            </a:r>
          </a:p>
          <a:p>
            <a:pPr algn="l">
              <a:lnSpc>
                <a:spcPts val="4233"/>
              </a:lnSpc>
            </a:pPr>
            <a:r>
              <a:rPr lang="en-US" sz="3083">
                <a:solidFill>
                  <a:srgbClr val="000000"/>
                </a:solidFill>
                <a:latin typeface="Alatsi"/>
                <a:ea typeface="Alatsi"/>
                <a:cs typeface="Alatsi"/>
                <a:sym typeface="Alatsi"/>
              </a:rPr>
              <a:t>Pouvoir réserver/acheter en ligne et retirer en magasin</a:t>
            </a:r>
          </a:p>
        </p:txBody>
      </p:sp>
      <p:sp>
        <p:nvSpPr>
          <p:cNvPr id="37" name="TextBox 37"/>
          <p:cNvSpPr txBox="1"/>
          <p:nvPr/>
        </p:nvSpPr>
        <p:spPr>
          <a:xfrm>
            <a:off x="1550518" y="8461553"/>
            <a:ext cx="75895" cy="534934"/>
          </a:xfrm>
          <a:prstGeom prst="rect">
            <a:avLst/>
          </a:prstGeom>
        </p:spPr>
        <p:txBody>
          <a:bodyPr lIns="0" tIns="0" rIns="0" bIns="0" rtlCol="0" anchor="t">
            <a:spAutoFit/>
          </a:bodyPr>
          <a:lstStyle/>
          <a:p>
            <a:pPr algn="l">
              <a:lnSpc>
                <a:spcPts val="4233"/>
              </a:lnSpc>
            </a:pPr>
            <a:r>
              <a:rPr lang="en-US" sz="3083">
                <a:solidFill>
                  <a:srgbClr val="861B82"/>
                </a:solidFill>
                <a:latin typeface="Alatsi"/>
                <a:ea typeface="Alatsi"/>
                <a:cs typeface="Alatsi"/>
                <a:sym typeface="Alatsi"/>
              </a:rPr>
              <a:t> </a:t>
            </a:r>
          </a:p>
        </p:txBody>
      </p:sp>
      <p:sp>
        <p:nvSpPr>
          <p:cNvPr id="38" name="TextBox 38"/>
          <p:cNvSpPr txBox="1"/>
          <p:nvPr/>
        </p:nvSpPr>
        <p:spPr>
          <a:xfrm>
            <a:off x="2294620" y="8461553"/>
            <a:ext cx="2306307" cy="534934"/>
          </a:xfrm>
          <a:prstGeom prst="rect">
            <a:avLst/>
          </a:prstGeom>
        </p:spPr>
        <p:txBody>
          <a:bodyPr lIns="0" tIns="0" rIns="0" bIns="0" rtlCol="0" anchor="t">
            <a:spAutoFit/>
          </a:bodyPr>
          <a:lstStyle/>
          <a:p>
            <a:pPr algn="l">
              <a:lnSpc>
                <a:spcPts val="4233"/>
              </a:lnSpc>
            </a:pPr>
            <a:r>
              <a:rPr lang="en-US" sz="3083">
                <a:solidFill>
                  <a:srgbClr val="861B82"/>
                </a:solidFill>
                <a:latin typeface="Alatsi"/>
                <a:ea typeface="Alatsi"/>
                <a:cs typeface="Alatsi"/>
                <a:sym typeface="Alatsi"/>
              </a:rPr>
              <a:t>4. Magasinier</a:t>
            </a:r>
          </a:p>
        </p:txBody>
      </p:sp>
      <p:sp>
        <p:nvSpPr>
          <p:cNvPr id="39" name="TextBox 39"/>
          <p:cNvSpPr txBox="1"/>
          <p:nvPr/>
        </p:nvSpPr>
        <p:spPr>
          <a:xfrm>
            <a:off x="2216267" y="8999230"/>
            <a:ext cx="11296985" cy="1056199"/>
          </a:xfrm>
          <a:prstGeom prst="rect">
            <a:avLst/>
          </a:prstGeom>
        </p:spPr>
        <p:txBody>
          <a:bodyPr lIns="0" tIns="0" rIns="0" bIns="0" rtlCol="0" anchor="t">
            <a:spAutoFit/>
          </a:bodyPr>
          <a:lstStyle/>
          <a:p>
            <a:pPr algn="l">
              <a:lnSpc>
                <a:spcPts val="4233"/>
              </a:lnSpc>
            </a:pPr>
            <a:r>
              <a:rPr lang="en-US" sz="3083">
                <a:solidFill>
                  <a:srgbClr val="000000"/>
                </a:solidFill>
                <a:latin typeface="Alatsi"/>
                <a:ea typeface="Alatsi"/>
                <a:cs typeface="Alatsi"/>
                <a:sym typeface="Alatsi"/>
              </a:rPr>
              <a:t>Optimiser le rangement (des modèles) dans l'entrepôt </a:t>
            </a:r>
          </a:p>
          <a:p>
            <a:pPr algn="l">
              <a:lnSpc>
                <a:spcPts val="4233"/>
              </a:lnSpc>
            </a:pPr>
            <a:r>
              <a:rPr lang="en-US" sz="3083">
                <a:solidFill>
                  <a:srgbClr val="000000"/>
                </a:solidFill>
                <a:latin typeface="Alatsi"/>
                <a:ea typeface="Alatsi"/>
                <a:cs typeface="Alatsi"/>
                <a:sym typeface="Alatsi"/>
              </a:rPr>
              <a:t>Préparer rapidement les commandes</a:t>
            </a:r>
          </a:p>
        </p:txBody>
      </p:sp>
      <p:grpSp>
        <p:nvGrpSpPr>
          <p:cNvPr id="40" name="Group 40"/>
          <p:cNvGrpSpPr>
            <a:grpSpLocks noChangeAspect="1"/>
          </p:cNvGrpSpPr>
          <p:nvPr/>
        </p:nvGrpSpPr>
        <p:grpSpPr>
          <a:xfrm>
            <a:off x="1813874" y="3864655"/>
            <a:ext cx="131674" cy="131674"/>
            <a:chOff x="0" y="0"/>
            <a:chExt cx="131674" cy="131674"/>
          </a:xfrm>
        </p:grpSpPr>
        <p:sp>
          <p:nvSpPr>
            <p:cNvPr id="41" name="Freeform 41"/>
            <p:cNvSpPr/>
            <p:nvPr/>
          </p:nvSpPr>
          <p:spPr>
            <a:xfrm>
              <a:off x="0" y="0"/>
              <a:ext cx="131699" cy="131572"/>
            </a:xfrm>
            <a:custGeom>
              <a:avLst/>
              <a:gdLst/>
              <a:ahLst/>
              <a:cxnLst/>
              <a:rect l="l" t="t" r="r" b="b"/>
              <a:pathLst>
                <a:path w="131699" h="131572">
                  <a:moveTo>
                    <a:pt x="131699" y="65786"/>
                  </a:moveTo>
                  <a:cubicBezTo>
                    <a:pt x="131699" y="70104"/>
                    <a:pt x="131318" y="74422"/>
                    <a:pt x="130429" y="78613"/>
                  </a:cubicBezTo>
                  <a:cubicBezTo>
                    <a:pt x="129540" y="82804"/>
                    <a:pt x="128397" y="86995"/>
                    <a:pt x="126746" y="90932"/>
                  </a:cubicBezTo>
                  <a:cubicBezTo>
                    <a:pt x="125095" y="94869"/>
                    <a:pt x="123063" y="98679"/>
                    <a:pt x="120650" y="102362"/>
                  </a:cubicBezTo>
                  <a:cubicBezTo>
                    <a:pt x="118237" y="106045"/>
                    <a:pt x="115570" y="109220"/>
                    <a:pt x="112522" y="112395"/>
                  </a:cubicBezTo>
                  <a:cubicBezTo>
                    <a:pt x="109474" y="115570"/>
                    <a:pt x="106172" y="118237"/>
                    <a:pt x="102489" y="120523"/>
                  </a:cubicBezTo>
                  <a:cubicBezTo>
                    <a:pt x="98806" y="122809"/>
                    <a:pt x="95123" y="124968"/>
                    <a:pt x="91059" y="126619"/>
                  </a:cubicBezTo>
                  <a:cubicBezTo>
                    <a:pt x="86995" y="128270"/>
                    <a:pt x="82931" y="129540"/>
                    <a:pt x="78740" y="130302"/>
                  </a:cubicBezTo>
                  <a:cubicBezTo>
                    <a:pt x="74549" y="131064"/>
                    <a:pt x="70231" y="131572"/>
                    <a:pt x="65913" y="131572"/>
                  </a:cubicBezTo>
                  <a:cubicBezTo>
                    <a:pt x="61595" y="131572"/>
                    <a:pt x="57277" y="131191"/>
                    <a:pt x="53086" y="130302"/>
                  </a:cubicBezTo>
                  <a:cubicBezTo>
                    <a:pt x="48895" y="129413"/>
                    <a:pt x="44704" y="128270"/>
                    <a:pt x="40767" y="126619"/>
                  </a:cubicBezTo>
                  <a:cubicBezTo>
                    <a:pt x="36830" y="124968"/>
                    <a:pt x="33020" y="122936"/>
                    <a:pt x="29337" y="120523"/>
                  </a:cubicBezTo>
                  <a:cubicBezTo>
                    <a:pt x="25654" y="118110"/>
                    <a:pt x="22479" y="115443"/>
                    <a:pt x="19304" y="112395"/>
                  </a:cubicBezTo>
                  <a:cubicBezTo>
                    <a:pt x="16129" y="109347"/>
                    <a:pt x="13462" y="106045"/>
                    <a:pt x="11176" y="102362"/>
                  </a:cubicBezTo>
                  <a:cubicBezTo>
                    <a:pt x="8890" y="98679"/>
                    <a:pt x="6731" y="94996"/>
                    <a:pt x="5080" y="90932"/>
                  </a:cubicBezTo>
                  <a:cubicBezTo>
                    <a:pt x="3429" y="86868"/>
                    <a:pt x="2159" y="82931"/>
                    <a:pt x="1270" y="78740"/>
                  </a:cubicBezTo>
                  <a:cubicBezTo>
                    <a:pt x="381" y="74549"/>
                    <a:pt x="0" y="70104"/>
                    <a:pt x="0" y="65786"/>
                  </a:cubicBezTo>
                  <a:cubicBezTo>
                    <a:pt x="0" y="61468"/>
                    <a:pt x="381" y="57277"/>
                    <a:pt x="1270" y="52959"/>
                  </a:cubicBezTo>
                  <a:cubicBezTo>
                    <a:pt x="2159" y="48641"/>
                    <a:pt x="3302" y="44577"/>
                    <a:pt x="5080" y="40640"/>
                  </a:cubicBezTo>
                  <a:cubicBezTo>
                    <a:pt x="6858" y="36703"/>
                    <a:pt x="8763" y="32893"/>
                    <a:pt x="11176" y="29210"/>
                  </a:cubicBezTo>
                  <a:cubicBezTo>
                    <a:pt x="13589" y="25527"/>
                    <a:pt x="16256" y="22352"/>
                    <a:pt x="19304" y="19177"/>
                  </a:cubicBezTo>
                  <a:cubicBezTo>
                    <a:pt x="22352" y="16002"/>
                    <a:pt x="25654" y="13335"/>
                    <a:pt x="29337" y="11049"/>
                  </a:cubicBezTo>
                  <a:cubicBezTo>
                    <a:pt x="33020" y="8763"/>
                    <a:pt x="36703" y="6604"/>
                    <a:pt x="40767" y="4953"/>
                  </a:cubicBezTo>
                  <a:cubicBezTo>
                    <a:pt x="44831" y="3302"/>
                    <a:pt x="48895" y="2032"/>
                    <a:pt x="53086" y="1143"/>
                  </a:cubicBezTo>
                  <a:cubicBezTo>
                    <a:pt x="57277" y="254"/>
                    <a:pt x="61468" y="0"/>
                    <a:pt x="65786" y="0"/>
                  </a:cubicBezTo>
                  <a:cubicBezTo>
                    <a:pt x="70104" y="0"/>
                    <a:pt x="74422" y="381"/>
                    <a:pt x="78740" y="1270"/>
                  </a:cubicBezTo>
                  <a:cubicBezTo>
                    <a:pt x="83058" y="2159"/>
                    <a:pt x="87122" y="3302"/>
                    <a:pt x="91059" y="4953"/>
                  </a:cubicBezTo>
                  <a:cubicBezTo>
                    <a:pt x="94996" y="6604"/>
                    <a:pt x="98806" y="8636"/>
                    <a:pt x="102489" y="11049"/>
                  </a:cubicBezTo>
                  <a:cubicBezTo>
                    <a:pt x="106172" y="13462"/>
                    <a:pt x="109347" y="16129"/>
                    <a:pt x="112522" y="19177"/>
                  </a:cubicBezTo>
                  <a:cubicBezTo>
                    <a:pt x="115697" y="22225"/>
                    <a:pt x="118364" y="25527"/>
                    <a:pt x="120650" y="29210"/>
                  </a:cubicBezTo>
                  <a:cubicBezTo>
                    <a:pt x="122936" y="32893"/>
                    <a:pt x="125095" y="36576"/>
                    <a:pt x="126746" y="40640"/>
                  </a:cubicBezTo>
                  <a:cubicBezTo>
                    <a:pt x="128397" y="44704"/>
                    <a:pt x="129667" y="48768"/>
                    <a:pt x="130429" y="52959"/>
                  </a:cubicBezTo>
                  <a:cubicBezTo>
                    <a:pt x="131191" y="57150"/>
                    <a:pt x="131699" y="61468"/>
                    <a:pt x="131699" y="65786"/>
                  </a:cubicBezTo>
                  <a:close/>
                </a:path>
              </a:pathLst>
            </a:custGeom>
            <a:solidFill>
              <a:srgbClr val="000000"/>
            </a:solidFill>
          </p:spPr>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1409700" y="1899123"/>
            <a:ext cx="133350" cy="133350"/>
            <a:chOff x="0" y="0"/>
            <a:chExt cx="133350" cy="133350"/>
          </a:xfrm>
        </p:grpSpPr>
        <p:sp>
          <p:nvSpPr>
            <p:cNvPr id="3" name="Freeform 3"/>
            <p:cNvSpPr/>
            <p:nvPr/>
          </p:nvSpPr>
          <p:spPr>
            <a:xfrm>
              <a:off x="0" y="0"/>
              <a:ext cx="133350" cy="133350"/>
            </a:xfrm>
            <a:custGeom>
              <a:avLst/>
              <a:gdLst/>
              <a:ahLst/>
              <a:cxnLst/>
              <a:rect l="l" t="t" r="r" b="b"/>
              <a:pathLst>
                <a:path w="133350" h="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000000"/>
            </a:solidFill>
          </p:spPr>
        </p:sp>
      </p:grpSp>
      <p:grpSp>
        <p:nvGrpSpPr>
          <p:cNvPr id="4" name="Group 4"/>
          <p:cNvGrpSpPr>
            <a:grpSpLocks noChangeAspect="1"/>
          </p:cNvGrpSpPr>
          <p:nvPr/>
        </p:nvGrpSpPr>
        <p:grpSpPr>
          <a:xfrm>
            <a:off x="1409700" y="2480148"/>
            <a:ext cx="133350" cy="133350"/>
            <a:chOff x="0" y="0"/>
            <a:chExt cx="133350" cy="133350"/>
          </a:xfrm>
        </p:grpSpPr>
        <p:sp>
          <p:nvSpPr>
            <p:cNvPr id="5" name="Freeform 5"/>
            <p:cNvSpPr/>
            <p:nvPr/>
          </p:nvSpPr>
          <p:spPr>
            <a:xfrm>
              <a:off x="0" y="0"/>
              <a:ext cx="133350" cy="133350"/>
            </a:xfrm>
            <a:custGeom>
              <a:avLst/>
              <a:gdLst/>
              <a:ahLst/>
              <a:cxnLst/>
              <a:rect l="l" t="t" r="r" b="b"/>
              <a:pathLst>
                <a:path w="133350" h="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000000"/>
            </a:solidFill>
          </p:spPr>
        </p:sp>
      </p:grpSp>
      <p:grpSp>
        <p:nvGrpSpPr>
          <p:cNvPr id="6" name="Group 6"/>
          <p:cNvGrpSpPr>
            <a:grpSpLocks noChangeAspect="1"/>
          </p:cNvGrpSpPr>
          <p:nvPr/>
        </p:nvGrpSpPr>
        <p:grpSpPr>
          <a:xfrm>
            <a:off x="1409700" y="3061173"/>
            <a:ext cx="133350" cy="133350"/>
            <a:chOff x="0" y="0"/>
            <a:chExt cx="133350" cy="133350"/>
          </a:xfrm>
        </p:grpSpPr>
        <p:sp>
          <p:nvSpPr>
            <p:cNvPr id="7" name="Freeform 7"/>
            <p:cNvSpPr/>
            <p:nvPr/>
          </p:nvSpPr>
          <p:spPr>
            <a:xfrm>
              <a:off x="0" y="0"/>
              <a:ext cx="133350" cy="133350"/>
            </a:xfrm>
            <a:custGeom>
              <a:avLst/>
              <a:gdLst/>
              <a:ahLst/>
              <a:cxnLst/>
              <a:rect l="l" t="t" r="r" b="b"/>
              <a:pathLst>
                <a:path w="133350" h="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000000"/>
            </a:solidFill>
          </p:spPr>
        </p:sp>
      </p:grpSp>
      <p:grpSp>
        <p:nvGrpSpPr>
          <p:cNvPr id="8" name="Group 8"/>
          <p:cNvGrpSpPr>
            <a:grpSpLocks noChangeAspect="1"/>
          </p:cNvGrpSpPr>
          <p:nvPr/>
        </p:nvGrpSpPr>
        <p:grpSpPr>
          <a:xfrm>
            <a:off x="1409700" y="4223223"/>
            <a:ext cx="133350" cy="133350"/>
            <a:chOff x="0" y="0"/>
            <a:chExt cx="133350" cy="133350"/>
          </a:xfrm>
        </p:grpSpPr>
        <p:sp>
          <p:nvSpPr>
            <p:cNvPr id="9" name="Freeform 9"/>
            <p:cNvSpPr/>
            <p:nvPr/>
          </p:nvSpPr>
          <p:spPr>
            <a:xfrm>
              <a:off x="0" y="0"/>
              <a:ext cx="133350" cy="133350"/>
            </a:xfrm>
            <a:custGeom>
              <a:avLst/>
              <a:gdLst/>
              <a:ahLst/>
              <a:cxnLst/>
              <a:rect l="l" t="t" r="r" b="b"/>
              <a:pathLst>
                <a:path w="133350" h="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000000"/>
            </a:solidFill>
          </p:spPr>
        </p:sp>
      </p:grpSp>
      <p:grpSp>
        <p:nvGrpSpPr>
          <p:cNvPr id="10" name="Group 10"/>
          <p:cNvGrpSpPr>
            <a:grpSpLocks noChangeAspect="1"/>
          </p:cNvGrpSpPr>
          <p:nvPr/>
        </p:nvGrpSpPr>
        <p:grpSpPr>
          <a:xfrm>
            <a:off x="1409700" y="4804248"/>
            <a:ext cx="133350" cy="133350"/>
            <a:chOff x="0" y="0"/>
            <a:chExt cx="133350" cy="133350"/>
          </a:xfrm>
        </p:grpSpPr>
        <p:sp>
          <p:nvSpPr>
            <p:cNvPr id="11" name="Freeform 11"/>
            <p:cNvSpPr/>
            <p:nvPr/>
          </p:nvSpPr>
          <p:spPr>
            <a:xfrm>
              <a:off x="0" y="0"/>
              <a:ext cx="133350" cy="133350"/>
            </a:xfrm>
            <a:custGeom>
              <a:avLst/>
              <a:gdLst/>
              <a:ahLst/>
              <a:cxnLst/>
              <a:rect l="l" t="t" r="r" b="b"/>
              <a:pathLst>
                <a:path w="133350" h="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000000"/>
            </a:solidFill>
          </p:spPr>
        </p:sp>
      </p:grpSp>
      <p:grpSp>
        <p:nvGrpSpPr>
          <p:cNvPr id="12" name="Group 12"/>
          <p:cNvGrpSpPr>
            <a:grpSpLocks noChangeAspect="1"/>
          </p:cNvGrpSpPr>
          <p:nvPr/>
        </p:nvGrpSpPr>
        <p:grpSpPr>
          <a:xfrm>
            <a:off x="1409700" y="5385273"/>
            <a:ext cx="133350" cy="133350"/>
            <a:chOff x="0" y="0"/>
            <a:chExt cx="133350" cy="133350"/>
          </a:xfrm>
        </p:grpSpPr>
        <p:sp>
          <p:nvSpPr>
            <p:cNvPr id="13" name="Freeform 13"/>
            <p:cNvSpPr/>
            <p:nvPr/>
          </p:nvSpPr>
          <p:spPr>
            <a:xfrm>
              <a:off x="0" y="0"/>
              <a:ext cx="133350" cy="133350"/>
            </a:xfrm>
            <a:custGeom>
              <a:avLst/>
              <a:gdLst/>
              <a:ahLst/>
              <a:cxnLst/>
              <a:rect l="l" t="t" r="r" b="b"/>
              <a:pathLst>
                <a:path w="133350" h="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000000"/>
            </a:solidFill>
          </p:spPr>
        </p:sp>
      </p:grpSp>
      <p:grpSp>
        <p:nvGrpSpPr>
          <p:cNvPr id="14" name="Group 14"/>
          <p:cNvGrpSpPr>
            <a:grpSpLocks noChangeAspect="1"/>
          </p:cNvGrpSpPr>
          <p:nvPr/>
        </p:nvGrpSpPr>
        <p:grpSpPr>
          <a:xfrm>
            <a:off x="1409700" y="6547323"/>
            <a:ext cx="133350" cy="133350"/>
            <a:chOff x="0" y="0"/>
            <a:chExt cx="133350" cy="133350"/>
          </a:xfrm>
        </p:grpSpPr>
        <p:sp>
          <p:nvSpPr>
            <p:cNvPr id="15" name="Freeform 15"/>
            <p:cNvSpPr/>
            <p:nvPr/>
          </p:nvSpPr>
          <p:spPr>
            <a:xfrm>
              <a:off x="0" y="0"/>
              <a:ext cx="133350" cy="133350"/>
            </a:xfrm>
            <a:custGeom>
              <a:avLst/>
              <a:gdLst/>
              <a:ahLst/>
              <a:cxnLst/>
              <a:rect l="l" t="t" r="r" b="b"/>
              <a:pathLst>
                <a:path w="133350" h="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000000"/>
            </a:solidFill>
          </p:spPr>
        </p:sp>
      </p:grpSp>
      <p:grpSp>
        <p:nvGrpSpPr>
          <p:cNvPr id="16" name="Group 16"/>
          <p:cNvGrpSpPr>
            <a:grpSpLocks noChangeAspect="1"/>
          </p:cNvGrpSpPr>
          <p:nvPr/>
        </p:nvGrpSpPr>
        <p:grpSpPr>
          <a:xfrm>
            <a:off x="1409700" y="7128348"/>
            <a:ext cx="133350" cy="133350"/>
            <a:chOff x="0" y="0"/>
            <a:chExt cx="133350" cy="133350"/>
          </a:xfrm>
        </p:grpSpPr>
        <p:sp>
          <p:nvSpPr>
            <p:cNvPr id="17" name="Freeform 17"/>
            <p:cNvSpPr/>
            <p:nvPr/>
          </p:nvSpPr>
          <p:spPr>
            <a:xfrm>
              <a:off x="0" y="0"/>
              <a:ext cx="133350" cy="133350"/>
            </a:xfrm>
            <a:custGeom>
              <a:avLst/>
              <a:gdLst/>
              <a:ahLst/>
              <a:cxnLst/>
              <a:rect l="l" t="t" r="r" b="b"/>
              <a:pathLst>
                <a:path w="133350" h="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000000"/>
            </a:solidFill>
          </p:spPr>
        </p:sp>
      </p:grpSp>
      <p:grpSp>
        <p:nvGrpSpPr>
          <p:cNvPr id="18" name="Group 18"/>
          <p:cNvGrpSpPr>
            <a:grpSpLocks noChangeAspect="1"/>
          </p:cNvGrpSpPr>
          <p:nvPr/>
        </p:nvGrpSpPr>
        <p:grpSpPr>
          <a:xfrm>
            <a:off x="1409700" y="7709373"/>
            <a:ext cx="133350" cy="133350"/>
            <a:chOff x="0" y="0"/>
            <a:chExt cx="133350" cy="133350"/>
          </a:xfrm>
        </p:grpSpPr>
        <p:sp>
          <p:nvSpPr>
            <p:cNvPr id="19" name="Freeform 19"/>
            <p:cNvSpPr/>
            <p:nvPr/>
          </p:nvSpPr>
          <p:spPr>
            <a:xfrm>
              <a:off x="0" y="0"/>
              <a:ext cx="133350" cy="133350"/>
            </a:xfrm>
            <a:custGeom>
              <a:avLst/>
              <a:gdLst/>
              <a:ahLst/>
              <a:cxnLst/>
              <a:rect l="l" t="t" r="r" b="b"/>
              <a:pathLst>
                <a:path w="133350" h="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000000"/>
            </a:solidFill>
          </p:spPr>
        </p:sp>
      </p:grpSp>
      <p:grpSp>
        <p:nvGrpSpPr>
          <p:cNvPr id="20" name="Group 20"/>
          <p:cNvGrpSpPr>
            <a:grpSpLocks noChangeAspect="1"/>
          </p:cNvGrpSpPr>
          <p:nvPr/>
        </p:nvGrpSpPr>
        <p:grpSpPr>
          <a:xfrm>
            <a:off x="1409700" y="8871423"/>
            <a:ext cx="133350" cy="133350"/>
            <a:chOff x="0" y="0"/>
            <a:chExt cx="133350" cy="133350"/>
          </a:xfrm>
        </p:grpSpPr>
        <p:sp>
          <p:nvSpPr>
            <p:cNvPr id="21" name="Freeform 21"/>
            <p:cNvSpPr/>
            <p:nvPr/>
          </p:nvSpPr>
          <p:spPr>
            <a:xfrm>
              <a:off x="0" y="0"/>
              <a:ext cx="133350" cy="133350"/>
            </a:xfrm>
            <a:custGeom>
              <a:avLst/>
              <a:gdLst/>
              <a:ahLst/>
              <a:cxnLst/>
              <a:rect l="l" t="t" r="r" b="b"/>
              <a:pathLst>
                <a:path w="133350" h="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000000"/>
            </a:solidFill>
          </p:spPr>
        </p:sp>
      </p:grpSp>
      <p:sp>
        <p:nvSpPr>
          <p:cNvPr id="22" name="Freeform 22"/>
          <p:cNvSpPr/>
          <p:nvPr/>
        </p:nvSpPr>
        <p:spPr>
          <a:xfrm>
            <a:off x="16471192" y="128588"/>
            <a:ext cx="1576216" cy="1800225"/>
          </a:xfrm>
          <a:custGeom>
            <a:avLst/>
            <a:gdLst/>
            <a:ahLst/>
            <a:cxnLst/>
            <a:rect l="l" t="t" r="r" b="b"/>
            <a:pathLst>
              <a:path w="1576216" h="1800225">
                <a:moveTo>
                  <a:pt x="0" y="0"/>
                </a:moveTo>
                <a:lnTo>
                  <a:pt x="1576216" y="0"/>
                </a:lnTo>
                <a:lnTo>
                  <a:pt x="1576216" y="1800224"/>
                </a:lnTo>
                <a:lnTo>
                  <a:pt x="0" y="180022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23" name="TextBox 23"/>
          <p:cNvSpPr txBox="1"/>
          <p:nvPr/>
        </p:nvSpPr>
        <p:spPr>
          <a:xfrm>
            <a:off x="3901973" y="440627"/>
            <a:ext cx="9486586" cy="604476"/>
          </a:xfrm>
          <a:prstGeom prst="rect">
            <a:avLst/>
          </a:prstGeom>
        </p:spPr>
        <p:txBody>
          <a:bodyPr lIns="0" tIns="0" rIns="0" bIns="0" rtlCol="0" anchor="t">
            <a:spAutoFit/>
          </a:bodyPr>
          <a:lstStyle/>
          <a:p>
            <a:pPr algn="l">
              <a:lnSpc>
                <a:spcPts val="4859"/>
              </a:lnSpc>
            </a:pPr>
            <a:r>
              <a:rPr lang="en-US" sz="3470">
                <a:solidFill>
                  <a:srgbClr val="8B0B3D"/>
                </a:solidFill>
                <a:latin typeface="Alatsi"/>
                <a:ea typeface="Alatsi"/>
                <a:cs typeface="Alatsi"/>
                <a:sym typeface="Alatsi"/>
              </a:rPr>
              <a:t>. Besoins non fonctionnelles du Gestion du stock :</a:t>
            </a:r>
          </a:p>
        </p:txBody>
      </p:sp>
      <p:sp>
        <p:nvSpPr>
          <p:cNvPr id="24" name="TextBox 24"/>
          <p:cNvSpPr txBox="1"/>
          <p:nvPr/>
        </p:nvSpPr>
        <p:spPr>
          <a:xfrm>
            <a:off x="1028700" y="1052913"/>
            <a:ext cx="81115" cy="567757"/>
          </a:xfrm>
          <a:prstGeom prst="rect">
            <a:avLst/>
          </a:prstGeom>
        </p:spPr>
        <p:txBody>
          <a:bodyPr lIns="0" tIns="0" rIns="0" bIns="0" rtlCol="0" anchor="t">
            <a:spAutoFit/>
          </a:bodyPr>
          <a:lstStyle/>
          <a:p>
            <a:pPr algn="l">
              <a:lnSpc>
                <a:spcPts val="4574"/>
              </a:lnSpc>
            </a:pPr>
            <a:r>
              <a:rPr lang="en-US" sz="3295">
                <a:solidFill>
                  <a:srgbClr val="861B82"/>
                </a:solidFill>
                <a:latin typeface="Alatsi"/>
                <a:ea typeface="Alatsi"/>
                <a:cs typeface="Alatsi"/>
                <a:sym typeface="Alatsi"/>
              </a:rPr>
              <a:t> </a:t>
            </a:r>
          </a:p>
        </p:txBody>
      </p:sp>
      <p:sp>
        <p:nvSpPr>
          <p:cNvPr id="25" name="TextBox 25"/>
          <p:cNvSpPr txBox="1"/>
          <p:nvPr/>
        </p:nvSpPr>
        <p:spPr>
          <a:xfrm>
            <a:off x="2062458" y="1052913"/>
            <a:ext cx="4396540" cy="567757"/>
          </a:xfrm>
          <a:prstGeom prst="rect">
            <a:avLst/>
          </a:prstGeom>
        </p:spPr>
        <p:txBody>
          <a:bodyPr lIns="0" tIns="0" rIns="0" bIns="0" rtlCol="0" anchor="t">
            <a:spAutoFit/>
          </a:bodyPr>
          <a:lstStyle/>
          <a:p>
            <a:pPr algn="l">
              <a:lnSpc>
                <a:spcPts val="4574"/>
              </a:lnSpc>
            </a:pPr>
            <a:r>
              <a:rPr lang="en-US" sz="3295">
                <a:solidFill>
                  <a:srgbClr val="861B82"/>
                </a:solidFill>
                <a:latin typeface="Alatsi"/>
                <a:ea typeface="Alatsi"/>
                <a:cs typeface="Alatsi"/>
                <a:sym typeface="Alatsi"/>
              </a:rPr>
              <a:t>1.Responsable du Stock :</a:t>
            </a:r>
          </a:p>
        </p:txBody>
      </p:sp>
      <p:sp>
        <p:nvSpPr>
          <p:cNvPr id="26" name="TextBox 26"/>
          <p:cNvSpPr txBox="1"/>
          <p:nvPr/>
        </p:nvSpPr>
        <p:spPr>
          <a:xfrm>
            <a:off x="1740246" y="1633938"/>
            <a:ext cx="15114908" cy="1692967"/>
          </a:xfrm>
          <a:prstGeom prst="rect">
            <a:avLst/>
          </a:prstGeom>
        </p:spPr>
        <p:txBody>
          <a:bodyPr lIns="0" tIns="0" rIns="0" bIns="0" rtlCol="0" anchor="t">
            <a:spAutoFit/>
          </a:bodyPr>
          <a:lstStyle/>
          <a:p>
            <a:pPr algn="l">
              <a:lnSpc>
                <a:spcPts val="4574"/>
              </a:lnSpc>
            </a:pPr>
            <a:r>
              <a:rPr lang="en-US" sz="3295">
                <a:solidFill>
                  <a:srgbClr val="000000"/>
                </a:solidFill>
                <a:latin typeface="Alatsi"/>
                <a:ea typeface="Alatsi"/>
                <a:cs typeface="Alatsi"/>
                <a:sym typeface="Alatsi"/>
              </a:rPr>
              <a:t>L’accès doit être rapide au données de stock (moins de 2 secondes pour l’affichage)</a:t>
            </a:r>
          </a:p>
          <a:p>
            <a:pPr algn="l">
              <a:lnSpc>
                <a:spcPts val="4574"/>
              </a:lnSpc>
            </a:pPr>
            <a:r>
              <a:rPr lang="en-US" sz="3295">
                <a:solidFill>
                  <a:srgbClr val="000000"/>
                </a:solidFill>
                <a:latin typeface="Alatsi"/>
                <a:ea typeface="Alatsi"/>
                <a:cs typeface="Alatsi"/>
                <a:sym typeface="Alatsi"/>
              </a:rPr>
              <a:t>Sécurisée (mots de passe et ID unique pour chaque utilisateur) </a:t>
            </a:r>
          </a:p>
          <a:p>
            <a:pPr algn="l">
              <a:lnSpc>
                <a:spcPts val="4574"/>
              </a:lnSpc>
            </a:pPr>
            <a:r>
              <a:rPr lang="en-US" sz="3295">
                <a:solidFill>
                  <a:srgbClr val="000000"/>
                </a:solidFill>
                <a:latin typeface="Alatsi"/>
                <a:ea typeface="Alatsi"/>
                <a:cs typeface="Alatsi"/>
                <a:sym typeface="Alatsi"/>
              </a:rPr>
              <a:t>Permettre d'exporter facilement les rapports</a:t>
            </a:r>
          </a:p>
        </p:txBody>
      </p:sp>
      <p:sp>
        <p:nvSpPr>
          <p:cNvPr id="27" name="TextBox 27"/>
          <p:cNvSpPr txBox="1"/>
          <p:nvPr/>
        </p:nvSpPr>
        <p:spPr>
          <a:xfrm>
            <a:off x="1028700" y="3377013"/>
            <a:ext cx="81115" cy="567757"/>
          </a:xfrm>
          <a:prstGeom prst="rect">
            <a:avLst/>
          </a:prstGeom>
        </p:spPr>
        <p:txBody>
          <a:bodyPr lIns="0" tIns="0" rIns="0" bIns="0" rtlCol="0" anchor="t">
            <a:spAutoFit/>
          </a:bodyPr>
          <a:lstStyle/>
          <a:p>
            <a:pPr algn="l">
              <a:lnSpc>
                <a:spcPts val="4574"/>
              </a:lnSpc>
            </a:pPr>
            <a:r>
              <a:rPr lang="en-US" sz="3295">
                <a:solidFill>
                  <a:srgbClr val="000000"/>
                </a:solidFill>
                <a:latin typeface="Alatsi"/>
                <a:ea typeface="Alatsi"/>
                <a:cs typeface="Alatsi"/>
                <a:sym typeface="Alatsi"/>
              </a:rPr>
              <a:t> </a:t>
            </a:r>
          </a:p>
        </p:txBody>
      </p:sp>
      <p:sp>
        <p:nvSpPr>
          <p:cNvPr id="28" name="TextBox 28"/>
          <p:cNvSpPr txBox="1"/>
          <p:nvPr/>
        </p:nvSpPr>
        <p:spPr>
          <a:xfrm>
            <a:off x="1982991" y="3377013"/>
            <a:ext cx="2321357" cy="567757"/>
          </a:xfrm>
          <a:prstGeom prst="rect">
            <a:avLst/>
          </a:prstGeom>
        </p:spPr>
        <p:txBody>
          <a:bodyPr lIns="0" tIns="0" rIns="0" bIns="0" rtlCol="0" anchor="t">
            <a:spAutoFit/>
          </a:bodyPr>
          <a:lstStyle/>
          <a:p>
            <a:pPr algn="l">
              <a:lnSpc>
                <a:spcPts val="4574"/>
              </a:lnSpc>
            </a:pPr>
            <a:r>
              <a:rPr lang="en-US" sz="3295">
                <a:solidFill>
                  <a:srgbClr val="861B82"/>
                </a:solidFill>
                <a:latin typeface="Alatsi"/>
                <a:ea typeface="Alatsi"/>
                <a:cs typeface="Alatsi"/>
                <a:sym typeface="Alatsi"/>
              </a:rPr>
              <a:t>2. Vendeurs :</a:t>
            </a:r>
          </a:p>
        </p:txBody>
      </p:sp>
      <p:sp>
        <p:nvSpPr>
          <p:cNvPr id="29" name="TextBox 29"/>
          <p:cNvSpPr txBox="1"/>
          <p:nvPr/>
        </p:nvSpPr>
        <p:spPr>
          <a:xfrm>
            <a:off x="1740246" y="3958038"/>
            <a:ext cx="13034986" cy="1692967"/>
          </a:xfrm>
          <a:prstGeom prst="rect">
            <a:avLst/>
          </a:prstGeom>
        </p:spPr>
        <p:txBody>
          <a:bodyPr lIns="0" tIns="0" rIns="0" bIns="0" rtlCol="0" anchor="t">
            <a:spAutoFit/>
          </a:bodyPr>
          <a:lstStyle/>
          <a:p>
            <a:pPr algn="l">
              <a:lnSpc>
                <a:spcPts val="4574"/>
              </a:lnSpc>
            </a:pPr>
            <a:r>
              <a:rPr lang="en-US" sz="3295">
                <a:solidFill>
                  <a:srgbClr val="000000"/>
                </a:solidFill>
                <a:latin typeface="Alatsi"/>
                <a:ea typeface="Alatsi"/>
                <a:cs typeface="Alatsi"/>
                <a:sym typeface="Alatsi"/>
              </a:rPr>
              <a:t>Simple à utiliser </a:t>
            </a:r>
          </a:p>
          <a:p>
            <a:pPr algn="l">
              <a:lnSpc>
                <a:spcPts val="4574"/>
              </a:lnSpc>
            </a:pPr>
            <a:r>
              <a:rPr lang="en-US" sz="3295">
                <a:solidFill>
                  <a:srgbClr val="000000"/>
                </a:solidFill>
                <a:latin typeface="Alatsi"/>
                <a:ea typeface="Alatsi"/>
                <a:cs typeface="Alatsi"/>
                <a:sym typeface="Alatsi"/>
              </a:rPr>
              <a:t>Anticiper les pannes réseaux (fonctionne même sans internet)</a:t>
            </a:r>
          </a:p>
          <a:p>
            <a:pPr algn="l">
              <a:lnSpc>
                <a:spcPts val="4574"/>
              </a:lnSpc>
            </a:pPr>
            <a:r>
              <a:rPr lang="en-US" sz="3295">
                <a:solidFill>
                  <a:srgbClr val="000000"/>
                </a:solidFill>
                <a:latin typeface="Alatsi"/>
                <a:ea typeface="Alatsi"/>
                <a:cs typeface="Alatsi"/>
                <a:sym typeface="Alatsi"/>
              </a:rPr>
              <a:t>Écran facile à lire en magasin </a:t>
            </a:r>
          </a:p>
        </p:txBody>
      </p:sp>
      <p:sp>
        <p:nvSpPr>
          <p:cNvPr id="30" name="TextBox 30"/>
          <p:cNvSpPr txBox="1"/>
          <p:nvPr/>
        </p:nvSpPr>
        <p:spPr>
          <a:xfrm>
            <a:off x="1028700" y="5701113"/>
            <a:ext cx="81115" cy="567757"/>
          </a:xfrm>
          <a:prstGeom prst="rect">
            <a:avLst/>
          </a:prstGeom>
        </p:spPr>
        <p:txBody>
          <a:bodyPr lIns="0" tIns="0" rIns="0" bIns="0" rtlCol="0" anchor="t">
            <a:spAutoFit/>
          </a:bodyPr>
          <a:lstStyle/>
          <a:p>
            <a:pPr algn="l">
              <a:lnSpc>
                <a:spcPts val="4574"/>
              </a:lnSpc>
            </a:pPr>
            <a:r>
              <a:rPr lang="en-US" sz="3295">
                <a:solidFill>
                  <a:srgbClr val="000000"/>
                </a:solidFill>
                <a:latin typeface="Alatsi"/>
                <a:ea typeface="Alatsi"/>
                <a:cs typeface="Alatsi"/>
                <a:sym typeface="Alatsi"/>
              </a:rPr>
              <a:t> </a:t>
            </a:r>
          </a:p>
        </p:txBody>
      </p:sp>
      <p:sp>
        <p:nvSpPr>
          <p:cNvPr id="31" name="TextBox 31"/>
          <p:cNvSpPr txBox="1"/>
          <p:nvPr/>
        </p:nvSpPr>
        <p:spPr>
          <a:xfrm>
            <a:off x="1903514" y="5701113"/>
            <a:ext cx="1851365" cy="567757"/>
          </a:xfrm>
          <a:prstGeom prst="rect">
            <a:avLst/>
          </a:prstGeom>
        </p:spPr>
        <p:txBody>
          <a:bodyPr lIns="0" tIns="0" rIns="0" bIns="0" rtlCol="0" anchor="t">
            <a:spAutoFit/>
          </a:bodyPr>
          <a:lstStyle/>
          <a:p>
            <a:pPr algn="l">
              <a:lnSpc>
                <a:spcPts val="4574"/>
              </a:lnSpc>
            </a:pPr>
            <a:r>
              <a:rPr lang="en-US" sz="3295">
                <a:solidFill>
                  <a:srgbClr val="861B82"/>
                </a:solidFill>
                <a:latin typeface="Alatsi"/>
                <a:ea typeface="Alatsi"/>
                <a:cs typeface="Alatsi"/>
                <a:sym typeface="Alatsi"/>
              </a:rPr>
              <a:t>3. Clients :</a:t>
            </a:r>
          </a:p>
        </p:txBody>
      </p:sp>
      <p:sp>
        <p:nvSpPr>
          <p:cNvPr id="32" name="TextBox 32"/>
          <p:cNvSpPr txBox="1"/>
          <p:nvPr/>
        </p:nvSpPr>
        <p:spPr>
          <a:xfrm>
            <a:off x="1740246" y="6282138"/>
            <a:ext cx="16156080" cy="1692967"/>
          </a:xfrm>
          <a:prstGeom prst="rect">
            <a:avLst/>
          </a:prstGeom>
        </p:spPr>
        <p:txBody>
          <a:bodyPr lIns="0" tIns="0" rIns="0" bIns="0" rtlCol="0" anchor="t">
            <a:spAutoFit/>
          </a:bodyPr>
          <a:lstStyle/>
          <a:p>
            <a:pPr algn="l">
              <a:lnSpc>
                <a:spcPts val="4574"/>
              </a:lnSpc>
            </a:pPr>
            <a:r>
              <a:rPr lang="en-US" sz="3295">
                <a:solidFill>
                  <a:srgbClr val="000000"/>
                </a:solidFill>
                <a:latin typeface="Alatsi"/>
                <a:ea typeface="Alatsi"/>
                <a:cs typeface="Alatsi"/>
                <a:sym typeface="Alatsi"/>
              </a:rPr>
              <a:t>Utilisable par téléphone</a:t>
            </a:r>
          </a:p>
          <a:p>
            <a:pPr algn="l">
              <a:lnSpc>
                <a:spcPts val="4574"/>
              </a:lnSpc>
            </a:pPr>
            <a:r>
              <a:rPr lang="en-US" sz="3295">
                <a:solidFill>
                  <a:srgbClr val="000000"/>
                </a:solidFill>
                <a:latin typeface="Alatsi"/>
                <a:ea typeface="Alatsi"/>
                <a:cs typeface="Alatsi"/>
                <a:sym typeface="Alatsi"/>
              </a:rPr>
              <a:t>Afficher les valeurs de stock en temps réel (concernant les disponibilités)</a:t>
            </a:r>
          </a:p>
          <a:p>
            <a:pPr algn="l">
              <a:lnSpc>
                <a:spcPts val="4574"/>
              </a:lnSpc>
            </a:pPr>
            <a:r>
              <a:rPr lang="en-US" sz="3295">
                <a:solidFill>
                  <a:srgbClr val="000000"/>
                </a:solidFill>
                <a:latin typeface="Alatsi"/>
                <a:ea typeface="Alatsi"/>
                <a:cs typeface="Alatsi"/>
                <a:sym typeface="Alatsi"/>
              </a:rPr>
              <a:t>Réponse immédiate</a:t>
            </a:r>
          </a:p>
        </p:txBody>
      </p:sp>
      <p:sp>
        <p:nvSpPr>
          <p:cNvPr id="33" name="TextBox 33"/>
          <p:cNvSpPr txBox="1"/>
          <p:nvPr/>
        </p:nvSpPr>
        <p:spPr>
          <a:xfrm>
            <a:off x="1028700" y="8025213"/>
            <a:ext cx="81115" cy="567757"/>
          </a:xfrm>
          <a:prstGeom prst="rect">
            <a:avLst/>
          </a:prstGeom>
        </p:spPr>
        <p:txBody>
          <a:bodyPr lIns="0" tIns="0" rIns="0" bIns="0" rtlCol="0" anchor="t">
            <a:spAutoFit/>
          </a:bodyPr>
          <a:lstStyle/>
          <a:p>
            <a:pPr algn="l">
              <a:lnSpc>
                <a:spcPts val="4574"/>
              </a:lnSpc>
            </a:pPr>
            <a:r>
              <a:rPr lang="en-US" sz="3295">
                <a:solidFill>
                  <a:srgbClr val="000000"/>
                </a:solidFill>
                <a:latin typeface="Alatsi"/>
                <a:ea typeface="Alatsi"/>
                <a:cs typeface="Alatsi"/>
                <a:sym typeface="Alatsi"/>
              </a:rPr>
              <a:t> </a:t>
            </a:r>
          </a:p>
        </p:txBody>
      </p:sp>
      <p:sp>
        <p:nvSpPr>
          <p:cNvPr id="34" name="TextBox 34"/>
          <p:cNvSpPr txBox="1"/>
          <p:nvPr/>
        </p:nvSpPr>
        <p:spPr>
          <a:xfrm>
            <a:off x="1983134" y="8025213"/>
            <a:ext cx="2637244" cy="567757"/>
          </a:xfrm>
          <a:prstGeom prst="rect">
            <a:avLst/>
          </a:prstGeom>
        </p:spPr>
        <p:txBody>
          <a:bodyPr lIns="0" tIns="0" rIns="0" bIns="0" rtlCol="0" anchor="t">
            <a:spAutoFit/>
          </a:bodyPr>
          <a:lstStyle/>
          <a:p>
            <a:pPr algn="l">
              <a:lnSpc>
                <a:spcPts val="4574"/>
              </a:lnSpc>
            </a:pPr>
            <a:r>
              <a:rPr lang="en-US" sz="3295">
                <a:solidFill>
                  <a:srgbClr val="861B82"/>
                </a:solidFill>
                <a:latin typeface="Alatsi"/>
                <a:ea typeface="Alatsi"/>
                <a:cs typeface="Alatsi"/>
                <a:sym typeface="Alatsi"/>
              </a:rPr>
              <a:t>4. Magasinier :</a:t>
            </a:r>
          </a:p>
        </p:txBody>
      </p:sp>
      <p:sp>
        <p:nvSpPr>
          <p:cNvPr id="35" name="TextBox 35"/>
          <p:cNvSpPr txBox="1"/>
          <p:nvPr/>
        </p:nvSpPr>
        <p:spPr>
          <a:xfrm>
            <a:off x="1740246" y="8606238"/>
            <a:ext cx="15719759" cy="549967"/>
          </a:xfrm>
          <a:prstGeom prst="rect">
            <a:avLst/>
          </a:prstGeom>
        </p:spPr>
        <p:txBody>
          <a:bodyPr lIns="0" tIns="0" rIns="0" bIns="0" rtlCol="0" anchor="t">
            <a:spAutoFit/>
          </a:bodyPr>
          <a:lstStyle/>
          <a:p>
            <a:pPr algn="l">
              <a:lnSpc>
                <a:spcPts val="4574"/>
              </a:lnSpc>
            </a:pPr>
            <a:r>
              <a:rPr lang="en-US" sz="3295">
                <a:solidFill>
                  <a:srgbClr val="000000"/>
                </a:solidFill>
                <a:latin typeface="Alatsi"/>
                <a:ea typeface="Alatsi"/>
                <a:cs typeface="Alatsi"/>
                <a:sym typeface="Alatsi"/>
              </a:rPr>
              <a:t>Textes lisible sous conditions difficiles (par anticipation des capacités de vues faibles)</a:t>
            </a:r>
          </a:p>
        </p:txBody>
      </p:sp>
      <p:sp>
        <p:nvSpPr>
          <p:cNvPr id="36" name="TextBox 36"/>
          <p:cNvSpPr txBox="1"/>
          <p:nvPr/>
        </p:nvSpPr>
        <p:spPr>
          <a:xfrm>
            <a:off x="16855154" y="474793"/>
            <a:ext cx="824398" cy="992534"/>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11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6471192" y="128588"/>
            <a:ext cx="1576216" cy="1800225"/>
          </a:xfrm>
          <a:custGeom>
            <a:avLst/>
            <a:gdLst/>
            <a:ahLst/>
            <a:cxnLst/>
            <a:rect l="l" t="t" r="r" b="b"/>
            <a:pathLst>
              <a:path w="1576216" h="1800225">
                <a:moveTo>
                  <a:pt x="0" y="0"/>
                </a:moveTo>
                <a:lnTo>
                  <a:pt x="1576216" y="0"/>
                </a:lnTo>
                <a:lnTo>
                  <a:pt x="1576216" y="1800224"/>
                </a:lnTo>
                <a:lnTo>
                  <a:pt x="0" y="1800224"/>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3099197" y="3254769"/>
            <a:ext cx="12331341" cy="1885121"/>
          </a:xfrm>
          <a:prstGeom prst="rect">
            <a:avLst/>
          </a:prstGeom>
        </p:spPr>
        <p:txBody>
          <a:bodyPr lIns="0" tIns="0" rIns="0" bIns="0" rtlCol="0" anchor="t">
            <a:spAutoFit/>
          </a:bodyPr>
          <a:lstStyle/>
          <a:p>
            <a:pPr algn="ctr">
              <a:lnSpc>
                <a:spcPts val="7417"/>
              </a:lnSpc>
            </a:pPr>
            <a:r>
              <a:rPr lang="en-US" sz="5321" b="1">
                <a:solidFill>
                  <a:srgbClr val="000000"/>
                </a:solidFill>
                <a:latin typeface="Canva Sans Bold"/>
                <a:ea typeface="Canva Sans Bold"/>
                <a:cs typeface="Canva Sans Bold"/>
                <a:sym typeface="Canva Sans Bold"/>
              </a:rPr>
              <a:t>Les interface de l’application web de gestion de stock</a:t>
            </a:r>
          </a:p>
        </p:txBody>
      </p:sp>
      <p:sp>
        <p:nvSpPr>
          <p:cNvPr id="4" name="TextBox 4"/>
          <p:cNvSpPr txBox="1"/>
          <p:nvPr/>
        </p:nvSpPr>
        <p:spPr>
          <a:xfrm>
            <a:off x="16855154" y="474793"/>
            <a:ext cx="824398" cy="992534"/>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12</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0" y="0"/>
            <a:ext cx="5180752" cy="2476500"/>
          </a:xfrm>
          <a:custGeom>
            <a:avLst/>
            <a:gdLst/>
            <a:ahLst/>
            <a:cxnLst/>
            <a:rect l="l" t="t" r="r" b="b"/>
            <a:pathLst>
              <a:path w="5180752" h="2476500">
                <a:moveTo>
                  <a:pt x="0" y="0"/>
                </a:moveTo>
                <a:lnTo>
                  <a:pt x="5180752" y="0"/>
                </a:lnTo>
                <a:lnTo>
                  <a:pt x="5180752" y="2476500"/>
                </a:lnTo>
                <a:lnTo>
                  <a:pt x="0" y="247650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404692" y="8019412"/>
            <a:ext cx="6883308" cy="2267588"/>
          </a:xfrm>
          <a:custGeom>
            <a:avLst/>
            <a:gdLst/>
            <a:ahLst/>
            <a:cxnLst/>
            <a:rect l="l" t="t" r="r" b="b"/>
            <a:pathLst>
              <a:path w="6883308" h="2267588">
                <a:moveTo>
                  <a:pt x="0" y="0"/>
                </a:moveTo>
                <a:lnTo>
                  <a:pt x="6883308" y="0"/>
                </a:lnTo>
                <a:lnTo>
                  <a:pt x="6883308" y="2267588"/>
                </a:lnTo>
                <a:lnTo>
                  <a:pt x="0" y="2267588"/>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3934771" y="135564"/>
            <a:ext cx="10151436" cy="10151436"/>
          </a:xfrm>
          <a:custGeom>
            <a:avLst/>
            <a:gdLst/>
            <a:ahLst/>
            <a:cxnLst/>
            <a:rect l="l" t="t" r="r" b="b"/>
            <a:pathLst>
              <a:path w="10151436" h="10151436">
                <a:moveTo>
                  <a:pt x="0" y="0"/>
                </a:moveTo>
                <a:lnTo>
                  <a:pt x="10151436" y="0"/>
                </a:lnTo>
                <a:lnTo>
                  <a:pt x="10151436" y="10151436"/>
                </a:lnTo>
                <a:lnTo>
                  <a:pt x="0" y="10151436"/>
                </a:lnTo>
                <a:lnTo>
                  <a:pt x="0" y="0"/>
                </a:lnTo>
                <a:close/>
              </a:path>
            </a:pathLst>
          </a:custGeom>
          <a:blipFill>
            <a:blip r:embed="rId6"/>
            <a:stretch>
              <a:fillRect/>
            </a:stretch>
          </a:blipFill>
        </p:spPr>
      </p:sp>
      <p:sp>
        <p:nvSpPr>
          <p:cNvPr id="5" name="TextBox 5"/>
          <p:cNvSpPr txBox="1"/>
          <p:nvPr/>
        </p:nvSpPr>
        <p:spPr>
          <a:xfrm>
            <a:off x="16855154" y="282712"/>
            <a:ext cx="824398" cy="963302"/>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13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6471192" y="-63503"/>
            <a:ext cx="1576216" cy="1800225"/>
          </a:xfrm>
          <a:custGeom>
            <a:avLst/>
            <a:gdLst/>
            <a:ahLst/>
            <a:cxnLst/>
            <a:rect l="l" t="t" r="r" b="b"/>
            <a:pathLst>
              <a:path w="1576216" h="1800225">
                <a:moveTo>
                  <a:pt x="0" y="0"/>
                </a:moveTo>
                <a:lnTo>
                  <a:pt x="1576216" y="0"/>
                </a:lnTo>
                <a:lnTo>
                  <a:pt x="1576216" y="1800225"/>
                </a:lnTo>
                <a:lnTo>
                  <a:pt x="0" y="180022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716423" y="1736722"/>
            <a:ext cx="16855154" cy="8237957"/>
          </a:xfrm>
          <a:custGeom>
            <a:avLst/>
            <a:gdLst/>
            <a:ahLst/>
            <a:cxnLst/>
            <a:rect l="l" t="t" r="r" b="b"/>
            <a:pathLst>
              <a:path w="16855154" h="8237957">
                <a:moveTo>
                  <a:pt x="0" y="0"/>
                </a:moveTo>
                <a:lnTo>
                  <a:pt x="16855154" y="0"/>
                </a:lnTo>
                <a:lnTo>
                  <a:pt x="16855154" y="8237956"/>
                </a:lnTo>
                <a:lnTo>
                  <a:pt x="0" y="8237956"/>
                </a:lnTo>
                <a:lnTo>
                  <a:pt x="0" y="0"/>
                </a:lnTo>
                <a:close/>
              </a:path>
            </a:pathLst>
          </a:custGeom>
          <a:blipFill>
            <a:blip r:embed="rId4"/>
            <a:stretch>
              <a:fillRect/>
            </a:stretch>
          </a:blipFill>
        </p:spPr>
      </p:sp>
      <p:sp>
        <p:nvSpPr>
          <p:cNvPr id="4" name="TextBox 4"/>
          <p:cNvSpPr txBox="1"/>
          <p:nvPr/>
        </p:nvSpPr>
        <p:spPr>
          <a:xfrm>
            <a:off x="16855154" y="282712"/>
            <a:ext cx="824398" cy="963302"/>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14</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6471192" y="-63503"/>
            <a:ext cx="1576216" cy="1800225"/>
          </a:xfrm>
          <a:custGeom>
            <a:avLst/>
            <a:gdLst/>
            <a:ahLst/>
            <a:cxnLst/>
            <a:rect l="l" t="t" r="r" b="b"/>
            <a:pathLst>
              <a:path w="1576216" h="1800225">
                <a:moveTo>
                  <a:pt x="0" y="0"/>
                </a:moveTo>
                <a:lnTo>
                  <a:pt x="1576216" y="0"/>
                </a:lnTo>
                <a:lnTo>
                  <a:pt x="1576216" y="1800225"/>
                </a:lnTo>
                <a:lnTo>
                  <a:pt x="0" y="180022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TextBox 4"/>
          <p:cNvSpPr txBox="1"/>
          <p:nvPr/>
        </p:nvSpPr>
        <p:spPr>
          <a:xfrm>
            <a:off x="16855154" y="282712"/>
            <a:ext cx="824398" cy="963302"/>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15</a:t>
            </a:r>
          </a:p>
        </p:txBody>
      </p:sp>
      <p:pic>
        <p:nvPicPr>
          <p:cNvPr id="5" name="Image 4"/>
          <p:cNvPicPr>
            <a:picLocks noChangeAspect="1"/>
          </p:cNvPicPr>
          <p:nvPr/>
        </p:nvPicPr>
        <p:blipFill>
          <a:blip r:embed="rId4"/>
          <a:stretch>
            <a:fillRect/>
          </a:stretch>
        </p:blipFill>
        <p:spPr>
          <a:xfrm>
            <a:off x="744659" y="1943100"/>
            <a:ext cx="16921038" cy="7696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6471192" y="-63503"/>
            <a:ext cx="1576216" cy="1800225"/>
          </a:xfrm>
          <a:custGeom>
            <a:avLst/>
            <a:gdLst/>
            <a:ahLst/>
            <a:cxnLst/>
            <a:rect l="l" t="t" r="r" b="b"/>
            <a:pathLst>
              <a:path w="1576216" h="1800225">
                <a:moveTo>
                  <a:pt x="0" y="0"/>
                </a:moveTo>
                <a:lnTo>
                  <a:pt x="1576216" y="0"/>
                </a:lnTo>
                <a:lnTo>
                  <a:pt x="1576216" y="1800225"/>
                </a:lnTo>
                <a:lnTo>
                  <a:pt x="0" y="180022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4" name="TextBox 4"/>
          <p:cNvSpPr txBox="1"/>
          <p:nvPr/>
        </p:nvSpPr>
        <p:spPr>
          <a:xfrm>
            <a:off x="16855154" y="282712"/>
            <a:ext cx="824398" cy="963302"/>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16</a:t>
            </a:r>
          </a:p>
        </p:txBody>
      </p:sp>
      <p:pic>
        <p:nvPicPr>
          <p:cNvPr id="5" name="Imag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975" y="1866900"/>
            <a:ext cx="16998577" cy="767992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2626516" y="173919"/>
            <a:ext cx="13034968" cy="9939163"/>
          </a:xfrm>
          <a:custGeom>
            <a:avLst/>
            <a:gdLst/>
            <a:ahLst/>
            <a:cxnLst/>
            <a:rect l="l" t="t" r="r" b="b"/>
            <a:pathLst>
              <a:path w="13034968" h="9939163">
                <a:moveTo>
                  <a:pt x="0" y="0"/>
                </a:moveTo>
                <a:lnTo>
                  <a:pt x="13034968" y="0"/>
                </a:lnTo>
                <a:lnTo>
                  <a:pt x="13034968" y="9939162"/>
                </a:lnTo>
                <a:lnTo>
                  <a:pt x="0" y="9939162"/>
                </a:lnTo>
                <a:lnTo>
                  <a:pt x="0" y="0"/>
                </a:lnTo>
                <a:close/>
              </a:path>
            </a:pathLst>
          </a:custGeom>
          <a:blipFill>
            <a:blip r:embed="rId2"/>
            <a:stretch>
              <a:fillRect/>
            </a:stretch>
          </a:blipFill>
        </p:spPr>
      </p:sp>
      <p:sp>
        <p:nvSpPr>
          <p:cNvPr id="3" name="TextBox 3"/>
          <p:cNvSpPr txBox="1"/>
          <p:nvPr/>
        </p:nvSpPr>
        <p:spPr>
          <a:xfrm>
            <a:off x="16685724" y="474793"/>
            <a:ext cx="824398" cy="963302"/>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17</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701175" y="2059549"/>
            <a:ext cx="16558125" cy="6167901"/>
          </a:xfrm>
          <a:custGeom>
            <a:avLst/>
            <a:gdLst/>
            <a:ahLst/>
            <a:cxnLst/>
            <a:rect l="l" t="t" r="r" b="b"/>
            <a:pathLst>
              <a:path w="16558125" h="6167901">
                <a:moveTo>
                  <a:pt x="0" y="0"/>
                </a:moveTo>
                <a:lnTo>
                  <a:pt x="16558125" y="0"/>
                </a:lnTo>
                <a:lnTo>
                  <a:pt x="16558125" y="6167902"/>
                </a:lnTo>
                <a:lnTo>
                  <a:pt x="0" y="6167902"/>
                </a:lnTo>
                <a:lnTo>
                  <a:pt x="0" y="0"/>
                </a:lnTo>
                <a:close/>
              </a:path>
            </a:pathLst>
          </a:custGeom>
          <a:blipFill>
            <a:blip r:embed="rId2"/>
            <a:stretch>
              <a:fillRect/>
            </a:stretch>
          </a:blipFill>
        </p:spPr>
      </p:sp>
      <p:sp>
        <p:nvSpPr>
          <p:cNvPr id="3" name="TextBox 3"/>
          <p:cNvSpPr txBox="1"/>
          <p:nvPr/>
        </p:nvSpPr>
        <p:spPr>
          <a:xfrm>
            <a:off x="16855154" y="474793"/>
            <a:ext cx="824398" cy="963302"/>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63503" y="370837"/>
            <a:ext cx="4597203" cy="2604783"/>
          </a:xfrm>
          <a:custGeom>
            <a:avLst/>
            <a:gdLst/>
            <a:ahLst/>
            <a:cxnLst/>
            <a:rect l="l" t="t" r="r" b="b"/>
            <a:pathLst>
              <a:path w="4597203" h="2604783">
                <a:moveTo>
                  <a:pt x="0" y="0"/>
                </a:moveTo>
                <a:lnTo>
                  <a:pt x="4597203" y="0"/>
                </a:lnTo>
                <a:lnTo>
                  <a:pt x="4597203" y="2604783"/>
                </a:lnTo>
                <a:lnTo>
                  <a:pt x="0" y="2604783"/>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grpSp>
        <p:nvGrpSpPr>
          <p:cNvPr id="3" name="Group 3"/>
          <p:cNvGrpSpPr>
            <a:grpSpLocks noChangeAspect="1"/>
          </p:cNvGrpSpPr>
          <p:nvPr/>
        </p:nvGrpSpPr>
        <p:grpSpPr>
          <a:xfrm>
            <a:off x="5222110" y="1615907"/>
            <a:ext cx="152400" cy="152400"/>
            <a:chOff x="0" y="0"/>
            <a:chExt cx="152400" cy="152400"/>
          </a:xfrm>
        </p:grpSpPr>
        <p:sp>
          <p:nvSpPr>
            <p:cNvPr id="4" name="Freeform 4"/>
            <p:cNvSpPr/>
            <p:nvPr/>
          </p:nvSpPr>
          <p:spPr>
            <a:xfrm>
              <a:off x="0" y="0"/>
              <a:ext cx="152400" cy="152400"/>
            </a:xfrm>
            <a:custGeom>
              <a:avLst/>
              <a:gdLst/>
              <a:ahLst/>
              <a:cxnLst/>
              <a:rect l="l" t="t" r="r" b="b"/>
              <a:pathLst>
                <a:path w="152400" h="152400">
                  <a:moveTo>
                    <a:pt x="152400" y="76200"/>
                  </a:moveTo>
                  <a:cubicBezTo>
                    <a:pt x="152400" y="81153"/>
                    <a:pt x="151892" y="86106"/>
                    <a:pt x="150876" y="91059"/>
                  </a:cubicBezTo>
                  <a:cubicBezTo>
                    <a:pt x="149860" y="96012"/>
                    <a:pt x="148463" y="100711"/>
                    <a:pt x="146558" y="105410"/>
                  </a:cubicBezTo>
                  <a:cubicBezTo>
                    <a:pt x="144653" y="110109"/>
                    <a:pt x="142240" y="114427"/>
                    <a:pt x="139573" y="118618"/>
                  </a:cubicBezTo>
                  <a:cubicBezTo>
                    <a:pt x="136906" y="122809"/>
                    <a:pt x="133604" y="126619"/>
                    <a:pt x="130048" y="130175"/>
                  </a:cubicBezTo>
                  <a:cubicBezTo>
                    <a:pt x="126492" y="133731"/>
                    <a:pt x="122682" y="136906"/>
                    <a:pt x="118491" y="139700"/>
                  </a:cubicBezTo>
                  <a:cubicBezTo>
                    <a:pt x="114300" y="142494"/>
                    <a:pt x="109982" y="144780"/>
                    <a:pt x="105283" y="146685"/>
                  </a:cubicBezTo>
                  <a:cubicBezTo>
                    <a:pt x="100584" y="148590"/>
                    <a:pt x="95885" y="149987"/>
                    <a:pt x="90932" y="151003"/>
                  </a:cubicBezTo>
                  <a:cubicBezTo>
                    <a:pt x="85979" y="152019"/>
                    <a:pt x="81153" y="152400"/>
                    <a:pt x="76200" y="152400"/>
                  </a:cubicBezTo>
                  <a:cubicBezTo>
                    <a:pt x="71247" y="152400"/>
                    <a:pt x="66294" y="151892"/>
                    <a:pt x="61341" y="150876"/>
                  </a:cubicBezTo>
                  <a:cubicBezTo>
                    <a:pt x="56388" y="149860"/>
                    <a:pt x="51689" y="148463"/>
                    <a:pt x="46990" y="146558"/>
                  </a:cubicBezTo>
                  <a:cubicBezTo>
                    <a:pt x="42291" y="144653"/>
                    <a:pt x="37973" y="142240"/>
                    <a:pt x="33782" y="139573"/>
                  </a:cubicBezTo>
                  <a:cubicBezTo>
                    <a:pt x="29591" y="136906"/>
                    <a:pt x="25781" y="133604"/>
                    <a:pt x="22225" y="130048"/>
                  </a:cubicBezTo>
                  <a:cubicBezTo>
                    <a:pt x="18669" y="126492"/>
                    <a:pt x="15494" y="122682"/>
                    <a:pt x="12700" y="118491"/>
                  </a:cubicBezTo>
                  <a:cubicBezTo>
                    <a:pt x="9906" y="114300"/>
                    <a:pt x="7747" y="109982"/>
                    <a:pt x="5842" y="105410"/>
                  </a:cubicBezTo>
                  <a:cubicBezTo>
                    <a:pt x="3937" y="100838"/>
                    <a:pt x="2413" y="96012"/>
                    <a:pt x="1524" y="91059"/>
                  </a:cubicBezTo>
                  <a:cubicBezTo>
                    <a:pt x="635" y="86106"/>
                    <a:pt x="0" y="81153"/>
                    <a:pt x="0" y="76200"/>
                  </a:cubicBezTo>
                  <a:cubicBezTo>
                    <a:pt x="0" y="71247"/>
                    <a:pt x="508" y="66294"/>
                    <a:pt x="1524" y="61341"/>
                  </a:cubicBezTo>
                  <a:cubicBezTo>
                    <a:pt x="2540" y="56388"/>
                    <a:pt x="3937" y="51689"/>
                    <a:pt x="5842" y="46990"/>
                  </a:cubicBezTo>
                  <a:cubicBezTo>
                    <a:pt x="7747" y="42291"/>
                    <a:pt x="10160" y="37973"/>
                    <a:pt x="12827" y="33782"/>
                  </a:cubicBezTo>
                  <a:cubicBezTo>
                    <a:pt x="15494" y="29591"/>
                    <a:pt x="18796" y="25781"/>
                    <a:pt x="22352" y="22225"/>
                  </a:cubicBezTo>
                  <a:cubicBezTo>
                    <a:pt x="25908" y="18669"/>
                    <a:pt x="29718" y="15494"/>
                    <a:pt x="33909" y="12700"/>
                  </a:cubicBezTo>
                  <a:cubicBezTo>
                    <a:pt x="38100" y="9906"/>
                    <a:pt x="42418" y="7747"/>
                    <a:pt x="46990" y="5842"/>
                  </a:cubicBezTo>
                  <a:cubicBezTo>
                    <a:pt x="51562" y="3937"/>
                    <a:pt x="56388" y="2413"/>
                    <a:pt x="61341" y="1524"/>
                  </a:cubicBezTo>
                  <a:cubicBezTo>
                    <a:pt x="66294" y="635"/>
                    <a:pt x="71247" y="0"/>
                    <a:pt x="76200" y="0"/>
                  </a:cubicBezTo>
                  <a:cubicBezTo>
                    <a:pt x="81153" y="0"/>
                    <a:pt x="86106" y="508"/>
                    <a:pt x="91059" y="1524"/>
                  </a:cubicBezTo>
                  <a:cubicBezTo>
                    <a:pt x="96012" y="2540"/>
                    <a:pt x="100711" y="3937"/>
                    <a:pt x="105410" y="5842"/>
                  </a:cubicBezTo>
                  <a:cubicBezTo>
                    <a:pt x="110109" y="7747"/>
                    <a:pt x="114427" y="10160"/>
                    <a:pt x="118618" y="12827"/>
                  </a:cubicBezTo>
                  <a:cubicBezTo>
                    <a:pt x="122809" y="15494"/>
                    <a:pt x="126619" y="18796"/>
                    <a:pt x="130175" y="22352"/>
                  </a:cubicBezTo>
                  <a:cubicBezTo>
                    <a:pt x="133731" y="25908"/>
                    <a:pt x="136906" y="29718"/>
                    <a:pt x="139700" y="33909"/>
                  </a:cubicBezTo>
                  <a:cubicBezTo>
                    <a:pt x="142494" y="38100"/>
                    <a:pt x="144780" y="42418"/>
                    <a:pt x="146685" y="47117"/>
                  </a:cubicBezTo>
                  <a:cubicBezTo>
                    <a:pt x="148590" y="51816"/>
                    <a:pt x="149987" y="56515"/>
                    <a:pt x="151003" y="61468"/>
                  </a:cubicBezTo>
                  <a:cubicBezTo>
                    <a:pt x="152019" y="66421"/>
                    <a:pt x="152400" y="71247"/>
                    <a:pt x="152400" y="76200"/>
                  </a:cubicBezTo>
                  <a:close/>
                </a:path>
              </a:pathLst>
            </a:custGeom>
            <a:solidFill>
              <a:srgbClr val="000000"/>
            </a:solidFill>
          </p:spPr>
        </p:sp>
      </p:grpSp>
      <p:grpSp>
        <p:nvGrpSpPr>
          <p:cNvPr id="5" name="Group 5"/>
          <p:cNvGrpSpPr>
            <a:grpSpLocks noChangeAspect="1"/>
          </p:cNvGrpSpPr>
          <p:nvPr/>
        </p:nvGrpSpPr>
        <p:grpSpPr>
          <a:xfrm>
            <a:off x="5222110" y="2312508"/>
            <a:ext cx="152400" cy="152400"/>
            <a:chOff x="0" y="0"/>
            <a:chExt cx="152400" cy="152400"/>
          </a:xfrm>
        </p:grpSpPr>
        <p:sp>
          <p:nvSpPr>
            <p:cNvPr id="6" name="Freeform 6"/>
            <p:cNvSpPr/>
            <p:nvPr/>
          </p:nvSpPr>
          <p:spPr>
            <a:xfrm>
              <a:off x="0" y="0"/>
              <a:ext cx="152400" cy="152400"/>
            </a:xfrm>
            <a:custGeom>
              <a:avLst/>
              <a:gdLst/>
              <a:ahLst/>
              <a:cxnLst/>
              <a:rect l="l" t="t" r="r" b="b"/>
              <a:pathLst>
                <a:path w="152400" h="152400">
                  <a:moveTo>
                    <a:pt x="152400" y="76200"/>
                  </a:moveTo>
                  <a:cubicBezTo>
                    <a:pt x="152400" y="81153"/>
                    <a:pt x="151892" y="86106"/>
                    <a:pt x="150876" y="91059"/>
                  </a:cubicBezTo>
                  <a:cubicBezTo>
                    <a:pt x="149860" y="96012"/>
                    <a:pt x="148463" y="100711"/>
                    <a:pt x="146558" y="105410"/>
                  </a:cubicBezTo>
                  <a:cubicBezTo>
                    <a:pt x="144653" y="110109"/>
                    <a:pt x="142240" y="114427"/>
                    <a:pt x="139573" y="118618"/>
                  </a:cubicBezTo>
                  <a:cubicBezTo>
                    <a:pt x="136906" y="122809"/>
                    <a:pt x="133604" y="126619"/>
                    <a:pt x="130048" y="130175"/>
                  </a:cubicBezTo>
                  <a:cubicBezTo>
                    <a:pt x="126492" y="133731"/>
                    <a:pt x="122682" y="136906"/>
                    <a:pt x="118491" y="139700"/>
                  </a:cubicBezTo>
                  <a:cubicBezTo>
                    <a:pt x="114300" y="142494"/>
                    <a:pt x="109982" y="144780"/>
                    <a:pt x="105283" y="146685"/>
                  </a:cubicBezTo>
                  <a:cubicBezTo>
                    <a:pt x="100584" y="148590"/>
                    <a:pt x="95885" y="149987"/>
                    <a:pt x="90932" y="151003"/>
                  </a:cubicBezTo>
                  <a:cubicBezTo>
                    <a:pt x="85979" y="152019"/>
                    <a:pt x="81153" y="152400"/>
                    <a:pt x="76200" y="152400"/>
                  </a:cubicBezTo>
                  <a:cubicBezTo>
                    <a:pt x="71247" y="152400"/>
                    <a:pt x="66294" y="151892"/>
                    <a:pt x="61341" y="150876"/>
                  </a:cubicBezTo>
                  <a:cubicBezTo>
                    <a:pt x="56388" y="149860"/>
                    <a:pt x="51689" y="148463"/>
                    <a:pt x="46990" y="146558"/>
                  </a:cubicBezTo>
                  <a:cubicBezTo>
                    <a:pt x="42291" y="144653"/>
                    <a:pt x="37973" y="142240"/>
                    <a:pt x="33782" y="139573"/>
                  </a:cubicBezTo>
                  <a:cubicBezTo>
                    <a:pt x="29591" y="136906"/>
                    <a:pt x="25781" y="133604"/>
                    <a:pt x="22225" y="130048"/>
                  </a:cubicBezTo>
                  <a:cubicBezTo>
                    <a:pt x="18669" y="126492"/>
                    <a:pt x="15494" y="122682"/>
                    <a:pt x="12700" y="118491"/>
                  </a:cubicBezTo>
                  <a:cubicBezTo>
                    <a:pt x="9906" y="114300"/>
                    <a:pt x="7747" y="109982"/>
                    <a:pt x="5842" y="105410"/>
                  </a:cubicBezTo>
                  <a:cubicBezTo>
                    <a:pt x="3937" y="100838"/>
                    <a:pt x="2413" y="96012"/>
                    <a:pt x="1524" y="91059"/>
                  </a:cubicBezTo>
                  <a:cubicBezTo>
                    <a:pt x="635" y="86106"/>
                    <a:pt x="0" y="81153"/>
                    <a:pt x="0" y="76200"/>
                  </a:cubicBezTo>
                  <a:cubicBezTo>
                    <a:pt x="0" y="71247"/>
                    <a:pt x="508" y="66294"/>
                    <a:pt x="1524" y="61341"/>
                  </a:cubicBezTo>
                  <a:cubicBezTo>
                    <a:pt x="2540" y="56388"/>
                    <a:pt x="3937" y="51689"/>
                    <a:pt x="5842" y="46990"/>
                  </a:cubicBezTo>
                  <a:cubicBezTo>
                    <a:pt x="7747" y="42291"/>
                    <a:pt x="10160" y="37973"/>
                    <a:pt x="12827" y="33782"/>
                  </a:cubicBezTo>
                  <a:cubicBezTo>
                    <a:pt x="15494" y="29591"/>
                    <a:pt x="18796" y="25781"/>
                    <a:pt x="22352" y="22225"/>
                  </a:cubicBezTo>
                  <a:cubicBezTo>
                    <a:pt x="25908" y="18669"/>
                    <a:pt x="29718" y="15494"/>
                    <a:pt x="33909" y="12700"/>
                  </a:cubicBezTo>
                  <a:cubicBezTo>
                    <a:pt x="38100" y="9906"/>
                    <a:pt x="42418" y="7747"/>
                    <a:pt x="46990" y="5842"/>
                  </a:cubicBezTo>
                  <a:cubicBezTo>
                    <a:pt x="51562" y="3937"/>
                    <a:pt x="56388" y="2413"/>
                    <a:pt x="61341" y="1524"/>
                  </a:cubicBezTo>
                  <a:cubicBezTo>
                    <a:pt x="66294" y="635"/>
                    <a:pt x="71247" y="0"/>
                    <a:pt x="76200" y="0"/>
                  </a:cubicBezTo>
                  <a:cubicBezTo>
                    <a:pt x="81153" y="0"/>
                    <a:pt x="86106" y="508"/>
                    <a:pt x="91059" y="1524"/>
                  </a:cubicBezTo>
                  <a:cubicBezTo>
                    <a:pt x="96012" y="2540"/>
                    <a:pt x="100711" y="3937"/>
                    <a:pt x="105410" y="5842"/>
                  </a:cubicBezTo>
                  <a:cubicBezTo>
                    <a:pt x="110109" y="7747"/>
                    <a:pt x="114427" y="10160"/>
                    <a:pt x="118618" y="12827"/>
                  </a:cubicBezTo>
                  <a:cubicBezTo>
                    <a:pt x="122809" y="15494"/>
                    <a:pt x="126619" y="18796"/>
                    <a:pt x="130175" y="22352"/>
                  </a:cubicBezTo>
                  <a:cubicBezTo>
                    <a:pt x="133731" y="25908"/>
                    <a:pt x="136906" y="29718"/>
                    <a:pt x="139700" y="33909"/>
                  </a:cubicBezTo>
                  <a:cubicBezTo>
                    <a:pt x="142494" y="38100"/>
                    <a:pt x="144780" y="42418"/>
                    <a:pt x="146685" y="47117"/>
                  </a:cubicBezTo>
                  <a:cubicBezTo>
                    <a:pt x="148590" y="51816"/>
                    <a:pt x="149987" y="56515"/>
                    <a:pt x="151003" y="61468"/>
                  </a:cubicBezTo>
                  <a:cubicBezTo>
                    <a:pt x="152019" y="66421"/>
                    <a:pt x="152400" y="71247"/>
                    <a:pt x="152400" y="76200"/>
                  </a:cubicBezTo>
                  <a:close/>
                </a:path>
              </a:pathLst>
            </a:custGeom>
            <a:solidFill>
              <a:srgbClr val="000000"/>
            </a:solidFill>
          </p:spPr>
        </p:sp>
      </p:grpSp>
      <p:grpSp>
        <p:nvGrpSpPr>
          <p:cNvPr id="7" name="Group 7"/>
          <p:cNvGrpSpPr>
            <a:grpSpLocks noChangeAspect="1"/>
          </p:cNvGrpSpPr>
          <p:nvPr/>
        </p:nvGrpSpPr>
        <p:grpSpPr>
          <a:xfrm>
            <a:off x="5222110" y="3009100"/>
            <a:ext cx="152400" cy="152400"/>
            <a:chOff x="0" y="0"/>
            <a:chExt cx="152400" cy="152400"/>
          </a:xfrm>
        </p:grpSpPr>
        <p:sp>
          <p:nvSpPr>
            <p:cNvPr id="8" name="Freeform 8"/>
            <p:cNvSpPr/>
            <p:nvPr/>
          </p:nvSpPr>
          <p:spPr>
            <a:xfrm>
              <a:off x="0" y="0"/>
              <a:ext cx="152400" cy="152400"/>
            </a:xfrm>
            <a:custGeom>
              <a:avLst/>
              <a:gdLst/>
              <a:ahLst/>
              <a:cxnLst/>
              <a:rect l="l" t="t" r="r" b="b"/>
              <a:pathLst>
                <a:path w="152400" h="152400">
                  <a:moveTo>
                    <a:pt x="152400" y="76200"/>
                  </a:moveTo>
                  <a:cubicBezTo>
                    <a:pt x="152400" y="81153"/>
                    <a:pt x="151892" y="86106"/>
                    <a:pt x="150876" y="91059"/>
                  </a:cubicBezTo>
                  <a:cubicBezTo>
                    <a:pt x="149860" y="96012"/>
                    <a:pt x="148463" y="100711"/>
                    <a:pt x="146558" y="105410"/>
                  </a:cubicBezTo>
                  <a:cubicBezTo>
                    <a:pt x="144653" y="110109"/>
                    <a:pt x="142240" y="114427"/>
                    <a:pt x="139573" y="118618"/>
                  </a:cubicBezTo>
                  <a:cubicBezTo>
                    <a:pt x="136906" y="122809"/>
                    <a:pt x="133604" y="126619"/>
                    <a:pt x="130048" y="130175"/>
                  </a:cubicBezTo>
                  <a:cubicBezTo>
                    <a:pt x="126492" y="133731"/>
                    <a:pt x="122682" y="136906"/>
                    <a:pt x="118491" y="139700"/>
                  </a:cubicBezTo>
                  <a:cubicBezTo>
                    <a:pt x="114300" y="142494"/>
                    <a:pt x="109982" y="144780"/>
                    <a:pt x="105283" y="146685"/>
                  </a:cubicBezTo>
                  <a:cubicBezTo>
                    <a:pt x="100584" y="148590"/>
                    <a:pt x="95885" y="149987"/>
                    <a:pt x="90932" y="151003"/>
                  </a:cubicBezTo>
                  <a:cubicBezTo>
                    <a:pt x="85979" y="152019"/>
                    <a:pt x="81153" y="152400"/>
                    <a:pt x="76200" y="152400"/>
                  </a:cubicBezTo>
                  <a:cubicBezTo>
                    <a:pt x="71247" y="152400"/>
                    <a:pt x="66294" y="151892"/>
                    <a:pt x="61341" y="150876"/>
                  </a:cubicBezTo>
                  <a:cubicBezTo>
                    <a:pt x="56388" y="149860"/>
                    <a:pt x="51689" y="148463"/>
                    <a:pt x="46990" y="146558"/>
                  </a:cubicBezTo>
                  <a:cubicBezTo>
                    <a:pt x="42291" y="144653"/>
                    <a:pt x="37973" y="142240"/>
                    <a:pt x="33782" y="139573"/>
                  </a:cubicBezTo>
                  <a:cubicBezTo>
                    <a:pt x="29591" y="136906"/>
                    <a:pt x="25781" y="133604"/>
                    <a:pt x="22225" y="130048"/>
                  </a:cubicBezTo>
                  <a:cubicBezTo>
                    <a:pt x="18669" y="126492"/>
                    <a:pt x="15494" y="122682"/>
                    <a:pt x="12700" y="118491"/>
                  </a:cubicBezTo>
                  <a:cubicBezTo>
                    <a:pt x="9906" y="114300"/>
                    <a:pt x="7747" y="109982"/>
                    <a:pt x="5842" y="105410"/>
                  </a:cubicBezTo>
                  <a:cubicBezTo>
                    <a:pt x="3937" y="100838"/>
                    <a:pt x="2413" y="96012"/>
                    <a:pt x="1524" y="91059"/>
                  </a:cubicBezTo>
                  <a:cubicBezTo>
                    <a:pt x="635" y="86106"/>
                    <a:pt x="0" y="81153"/>
                    <a:pt x="0" y="76200"/>
                  </a:cubicBezTo>
                  <a:cubicBezTo>
                    <a:pt x="0" y="71247"/>
                    <a:pt x="508" y="66294"/>
                    <a:pt x="1524" y="61341"/>
                  </a:cubicBezTo>
                  <a:cubicBezTo>
                    <a:pt x="2540" y="56388"/>
                    <a:pt x="3937" y="51689"/>
                    <a:pt x="5842" y="46990"/>
                  </a:cubicBezTo>
                  <a:cubicBezTo>
                    <a:pt x="7747" y="42291"/>
                    <a:pt x="10160" y="37973"/>
                    <a:pt x="12827" y="33782"/>
                  </a:cubicBezTo>
                  <a:cubicBezTo>
                    <a:pt x="15494" y="29591"/>
                    <a:pt x="18796" y="25781"/>
                    <a:pt x="22352" y="22225"/>
                  </a:cubicBezTo>
                  <a:cubicBezTo>
                    <a:pt x="25908" y="18669"/>
                    <a:pt x="29718" y="15494"/>
                    <a:pt x="33909" y="12700"/>
                  </a:cubicBezTo>
                  <a:cubicBezTo>
                    <a:pt x="38100" y="9906"/>
                    <a:pt x="42418" y="7747"/>
                    <a:pt x="46990" y="5842"/>
                  </a:cubicBezTo>
                  <a:cubicBezTo>
                    <a:pt x="51562" y="3937"/>
                    <a:pt x="56388" y="2413"/>
                    <a:pt x="61341" y="1524"/>
                  </a:cubicBezTo>
                  <a:cubicBezTo>
                    <a:pt x="66294" y="635"/>
                    <a:pt x="71247" y="0"/>
                    <a:pt x="76200" y="0"/>
                  </a:cubicBezTo>
                  <a:cubicBezTo>
                    <a:pt x="81153" y="0"/>
                    <a:pt x="86106" y="508"/>
                    <a:pt x="91059" y="1524"/>
                  </a:cubicBezTo>
                  <a:cubicBezTo>
                    <a:pt x="96012" y="2540"/>
                    <a:pt x="100711" y="3937"/>
                    <a:pt x="105410" y="5842"/>
                  </a:cubicBezTo>
                  <a:cubicBezTo>
                    <a:pt x="110109" y="7747"/>
                    <a:pt x="114427" y="10160"/>
                    <a:pt x="118618" y="12827"/>
                  </a:cubicBezTo>
                  <a:cubicBezTo>
                    <a:pt x="122809" y="15494"/>
                    <a:pt x="126619" y="18796"/>
                    <a:pt x="130175" y="22352"/>
                  </a:cubicBezTo>
                  <a:cubicBezTo>
                    <a:pt x="133731" y="25908"/>
                    <a:pt x="136906" y="29718"/>
                    <a:pt x="139700" y="33909"/>
                  </a:cubicBezTo>
                  <a:cubicBezTo>
                    <a:pt x="142494" y="38100"/>
                    <a:pt x="144780" y="42418"/>
                    <a:pt x="146685" y="47117"/>
                  </a:cubicBezTo>
                  <a:cubicBezTo>
                    <a:pt x="148590" y="51816"/>
                    <a:pt x="149987" y="56515"/>
                    <a:pt x="151003" y="61468"/>
                  </a:cubicBezTo>
                  <a:cubicBezTo>
                    <a:pt x="152019" y="66421"/>
                    <a:pt x="152400" y="71247"/>
                    <a:pt x="152400" y="76200"/>
                  </a:cubicBezTo>
                  <a:close/>
                </a:path>
              </a:pathLst>
            </a:custGeom>
            <a:solidFill>
              <a:srgbClr val="000000"/>
            </a:solidFill>
          </p:spPr>
        </p:sp>
      </p:grpSp>
      <p:grpSp>
        <p:nvGrpSpPr>
          <p:cNvPr id="9" name="Group 9"/>
          <p:cNvGrpSpPr>
            <a:grpSpLocks noChangeAspect="1"/>
          </p:cNvGrpSpPr>
          <p:nvPr/>
        </p:nvGrpSpPr>
        <p:grpSpPr>
          <a:xfrm>
            <a:off x="5222110" y="3705692"/>
            <a:ext cx="152400" cy="152400"/>
            <a:chOff x="0" y="0"/>
            <a:chExt cx="152400" cy="152400"/>
          </a:xfrm>
        </p:grpSpPr>
        <p:sp>
          <p:nvSpPr>
            <p:cNvPr id="10" name="Freeform 10"/>
            <p:cNvSpPr/>
            <p:nvPr/>
          </p:nvSpPr>
          <p:spPr>
            <a:xfrm>
              <a:off x="0" y="0"/>
              <a:ext cx="152400" cy="152400"/>
            </a:xfrm>
            <a:custGeom>
              <a:avLst/>
              <a:gdLst/>
              <a:ahLst/>
              <a:cxnLst/>
              <a:rect l="l" t="t" r="r" b="b"/>
              <a:pathLst>
                <a:path w="152400" h="152400">
                  <a:moveTo>
                    <a:pt x="152400" y="76200"/>
                  </a:moveTo>
                  <a:cubicBezTo>
                    <a:pt x="152400" y="81153"/>
                    <a:pt x="151892" y="86106"/>
                    <a:pt x="150876" y="91059"/>
                  </a:cubicBezTo>
                  <a:cubicBezTo>
                    <a:pt x="149860" y="96012"/>
                    <a:pt x="148463" y="100711"/>
                    <a:pt x="146558" y="105410"/>
                  </a:cubicBezTo>
                  <a:cubicBezTo>
                    <a:pt x="144653" y="110109"/>
                    <a:pt x="142240" y="114427"/>
                    <a:pt x="139573" y="118618"/>
                  </a:cubicBezTo>
                  <a:cubicBezTo>
                    <a:pt x="136906" y="122809"/>
                    <a:pt x="133604" y="126619"/>
                    <a:pt x="130048" y="130175"/>
                  </a:cubicBezTo>
                  <a:cubicBezTo>
                    <a:pt x="126492" y="133731"/>
                    <a:pt x="122682" y="136906"/>
                    <a:pt x="118491" y="139700"/>
                  </a:cubicBezTo>
                  <a:cubicBezTo>
                    <a:pt x="114300" y="142494"/>
                    <a:pt x="109982" y="144780"/>
                    <a:pt x="105283" y="146685"/>
                  </a:cubicBezTo>
                  <a:cubicBezTo>
                    <a:pt x="100584" y="148590"/>
                    <a:pt x="95885" y="149987"/>
                    <a:pt x="90932" y="151003"/>
                  </a:cubicBezTo>
                  <a:cubicBezTo>
                    <a:pt x="85979" y="152019"/>
                    <a:pt x="81153" y="152400"/>
                    <a:pt x="76200" y="152400"/>
                  </a:cubicBezTo>
                  <a:cubicBezTo>
                    <a:pt x="71247" y="152400"/>
                    <a:pt x="66294" y="151892"/>
                    <a:pt x="61341" y="150876"/>
                  </a:cubicBezTo>
                  <a:cubicBezTo>
                    <a:pt x="56388" y="149860"/>
                    <a:pt x="51689" y="148463"/>
                    <a:pt x="46990" y="146558"/>
                  </a:cubicBezTo>
                  <a:cubicBezTo>
                    <a:pt x="42291" y="144653"/>
                    <a:pt x="37973" y="142240"/>
                    <a:pt x="33782" y="139573"/>
                  </a:cubicBezTo>
                  <a:cubicBezTo>
                    <a:pt x="29591" y="136906"/>
                    <a:pt x="25781" y="133604"/>
                    <a:pt x="22225" y="130048"/>
                  </a:cubicBezTo>
                  <a:cubicBezTo>
                    <a:pt x="18669" y="126492"/>
                    <a:pt x="15494" y="122682"/>
                    <a:pt x="12700" y="118491"/>
                  </a:cubicBezTo>
                  <a:cubicBezTo>
                    <a:pt x="9906" y="114300"/>
                    <a:pt x="7747" y="109982"/>
                    <a:pt x="5842" y="105410"/>
                  </a:cubicBezTo>
                  <a:cubicBezTo>
                    <a:pt x="3937" y="100838"/>
                    <a:pt x="2413" y="96012"/>
                    <a:pt x="1524" y="91059"/>
                  </a:cubicBezTo>
                  <a:cubicBezTo>
                    <a:pt x="635" y="86106"/>
                    <a:pt x="0" y="81153"/>
                    <a:pt x="0" y="76200"/>
                  </a:cubicBezTo>
                  <a:cubicBezTo>
                    <a:pt x="0" y="71247"/>
                    <a:pt x="508" y="66294"/>
                    <a:pt x="1524" y="61341"/>
                  </a:cubicBezTo>
                  <a:cubicBezTo>
                    <a:pt x="2540" y="56388"/>
                    <a:pt x="3937" y="51689"/>
                    <a:pt x="5842" y="46990"/>
                  </a:cubicBezTo>
                  <a:cubicBezTo>
                    <a:pt x="7747" y="42291"/>
                    <a:pt x="10160" y="37973"/>
                    <a:pt x="12827" y="33782"/>
                  </a:cubicBezTo>
                  <a:cubicBezTo>
                    <a:pt x="15494" y="29591"/>
                    <a:pt x="18796" y="25781"/>
                    <a:pt x="22352" y="22225"/>
                  </a:cubicBezTo>
                  <a:cubicBezTo>
                    <a:pt x="25908" y="18669"/>
                    <a:pt x="29718" y="15494"/>
                    <a:pt x="33909" y="12700"/>
                  </a:cubicBezTo>
                  <a:cubicBezTo>
                    <a:pt x="38100" y="9906"/>
                    <a:pt x="42418" y="7747"/>
                    <a:pt x="46990" y="5842"/>
                  </a:cubicBezTo>
                  <a:cubicBezTo>
                    <a:pt x="51562" y="3937"/>
                    <a:pt x="56388" y="2413"/>
                    <a:pt x="61341" y="1524"/>
                  </a:cubicBezTo>
                  <a:cubicBezTo>
                    <a:pt x="66294" y="635"/>
                    <a:pt x="71247" y="0"/>
                    <a:pt x="76200" y="0"/>
                  </a:cubicBezTo>
                  <a:cubicBezTo>
                    <a:pt x="81153" y="0"/>
                    <a:pt x="86106" y="508"/>
                    <a:pt x="91059" y="1524"/>
                  </a:cubicBezTo>
                  <a:cubicBezTo>
                    <a:pt x="96012" y="2540"/>
                    <a:pt x="100711" y="3937"/>
                    <a:pt x="105410" y="5842"/>
                  </a:cubicBezTo>
                  <a:cubicBezTo>
                    <a:pt x="110109" y="7747"/>
                    <a:pt x="114427" y="10160"/>
                    <a:pt x="118618" y="12827"/>
                  </a:cubicBezTo>
                  <a:cubicBezTo>
                    <a:pt x="122809" y="15494"/>
                    <a:pt x="126619" y="18796"/>
                    <a:pt x="130175" y="22352"/>
                  </a:cubicBezTo>
                  <a:cubicBezTo>
                    <a:pt x="133731" y="25908"/>
                    <a:pt x="136906" y="29718"/>
                    <a:pt x="139700" y="33909"/>
                  </a:cubicBezTo>
                  <a:cubicBezTo>
                    <a:pt x="142494" y="38100"/>
                    <a:pt x="144780" y="42418"/>
                    <a:pt x="146685" y="47117"/>
                  </a:cubicBezTo>
                  <a:cubicBezTo>
                    <a:pt x="148590" y="51816"/>
                    <a:pt x="149987" y="56515"/>
                    <a:pt x="151003" y="61468"/>
                  </a:cubicBezTo>
                  <a:cubicBezTo>
                    <a:pt x="152019" y="66421"/>
                    <a:pt x="152400" y="71247"/>
                    <a:pt x="152400" y="76200"/>
                  </a:cubicBezTo>
                  <a:close/>
                </a:path>
              </a:pathLst>
            </a:custGeom>
            <a:solidFill>
              <a:srgbClr val="000000"/>
            </a:solidFill>
          </p:spPr>
        </p:sp>
      </p:grpSp>
      <p:grpSp>
        <p:nvGrpSpPr>
          <p:cNvPr id="11" name="Group 11"/>
          <p:cNvGrpSpPr>
            <a:grpSpLocks noChangeAspect="1"/>
          </p:cNvGrpSpPr>
          <p:nvPr/>
        </p:nvGrpSpPr>
        <p:grpSpPr>
          <a:xfrm>
            <a:off x="5222110" y="4389415"/>
            <a:ext cx="152400" cy="152400"/>
            <a:chOff x="0" y="0"/>
            <a:chExt cx="152400" cy="152400"/>
          </a:xfrm>
        </p:grpSpPr>
        <p:sp>
          <p:nvSpPr>
            <p:cNvPr id="12" name="Freeform 12"/>
            <p:cNvSpPr/>
            <p:nvPr/>
          </p:nvSpPr>
          <p:spPr>
            <a:xfrm>
              <a:off x="0" y="0"/>
              <a:ext cx="152400" cy="152400"/>
            </a:xfrm>
            <a:custGeom>
              <a:avLst/>
              <a:gdLst/>
              <a:ahLst/>
              <a:cxnLst/>
              <a:rect l="l" t="t" r="r" b="b"/>
              <a:pathLst>
                <a:path w="152400" h="152400">
                  <a:moveTo>
                    <a:pt x="152400" y="76200"/>
                  </a:moveTo>
                  <a:cubicBezTo>
                    <a:pt x="152400" y="81153"/>
                    <a:pt x="151892" y="86106"/>
                    <a:pt x="150876" y="91059"/>
                  </a:cubicBezTo>
                  <a:cubicBezTo>
                    <a:pt x="149860" y="96012"/>
                    <a:pt x="148463" y="100711"/>
                    <a:pt x="146558" y="105410"/>
                  </a:cubicBezTo>
                  <a:cubicBezTo>
                    <a:pt x="144653" y="110109"/>
                    <a:pt x="142240" y="114427"/>
                    <a:pt x="139573" y="118618"/>
                  </a:cubicBezTo>
                  <a:cubicBezTo>
                    <a:pt x="136906" y="122809"/>
                    <a:pt x="133604" y="126619"/>
                    <a:pt x="130048" y="130175"/>
                  </a:cubicBezTo>
                  <a:cubicBezTo>
                    <a:pt x="126492" y="133731"/>
                    <a:pt x="122682" y="136906"/>
                    <a:pt x="118491" y="139700"/>
                  </a:cubicBezTo>
                  <a:cubicBezTo>
                    <a:pt x="114300" y="142494"/>
                    <a:pt x="109982" y="144780"/>
                    <a:pt x="105283" y="146685"/>
                  </a:cubicBezTo>
                  <a:cubicBezTo>
                    <a:pt x="100584" y="148590"/>
                    <a:pt x="95885" y="149987"/>
                    <a:pt x="90932" y="151003"/>
                  </a:cubicBezTo>
                  <a:cubicBezTo>
                    <a:pt x="85979" y="152019"/>
                    <a:pt x="81153" y="152400"/>
                    <a:pt x="76200" y="152400"/>
                  </a:cubicBezTo>
                  <a:cubicBezTo>
                    <a:pt x="71247" y="152400"/>
                    <a:pt x="66294" y="151892"/>
                    <a:pt x="61341" y="150876"/>
                  </a:cubicBezTo>
                  <a:cubicBezTo>
                    <a:pt x="56388" y="149860"/>
                    <a:pt x="51689" y="148463"/>
                    <a:pt x="46990" y="146558"/>
                  </a:cubicBezTo>
                  <a:cubicBezTo>
                    <a:pt x="42291" y="144653"/>
                    <a:pt x="37973" y="142240"/>
                    <a:pt x="33782" y="139573"/>
                  </a:cubicBezTo>
                  <a:cubicBezTo>
                    <a:pt x="29591" y="136906"/>
                    <a:pt x="25781" y="133604"/>
                    <a:pt x="22225" y="130048"/>
                  </a:cubicBezTo>
                  <a:cubicBezTo>
                    <a:pt x="18669" y="126492"/>
                    <a:pt x="15494" y="122682"/>
                    <a:pt x="12700" y="118491"/>
                  </a:cubicBezTo>
                  <a:cubicBezTo>
                    <a:pt x="9906" y="114300"/>
                    <a:pt x="7747" y="109982"/>
                    <a:pt x="5842" y="105410"/>
                  </a:cubicBezTo>
                  <a:cubicBezTo>
                    <a:pt x="3937" y="100838"/>
                    <a:pt x="2413" y="96012"/>
                    <a:pt x="1524" y="91059"/>
                  </a:cubicBezTo>
                  <a:cubicBezTo>
                    <a:pt x="635" y="86106"/>
                    <a:pt x="0" y="81153"/>
                    <a:pt x="0" y="76200"/>
                  </a:cubicBezTo>
                  <a:cubicBezTo>
                    <a:pt x="0" y="71247"/>
                    <a:pt x="508" y="66294"/>
                    <a:pt x="1524" y="61341"/>
                  </a:cubicBezTo>
                  <a:cubicBezTo>
                    <a:pt x="2540" y="56388"/>
                    <a:pt x="3937" y="51689"/>
                    <a:pt x="5842" y="46990"/>
                  </a:cubicBezTo>
                  <a:cubicBezTo>
                    <a:pt x="7747" y="42291"/>
                    <a:pt x="10160" y="37973"/>
                    <a:pt x="12827" y="33782"/>
                  </a:cubicBezTo>
                  <a:cubicBezTo>
                    <a:pt x="15494" y="29591"/>
                    <a:pt x="18796" y="25781"/>
                    <a:pt x="22352" y="22225"/>
                  </a:cubicBezTo>
                  <a:cubicBezTo>
                    <a:pt x="25908" y="18669"/>
                    <a:pt x="29718" y="15494"/>
                    <a:pt x="33909" y="12700"/>
                  </a:cubicBezTo>
                  <a:cubicBezTo>
                    <a:pt x="38100" y="9906"/>
                    <a:pt x="42418" y="7747"/>
                    <a:pt x="46990" y="5842"/>
                  </a:cubicBezTo>
                  <a:cubicBezTo>
                    <a:pt x="51562" y="3937"/>
                    <a:pt x="56388" y="2413"/>
                    <a:pt x="61341" y="1524"/>
                  </a:cubicBezTo>
                  <a:cubicBezTo>
                    <a:pt x="66294" y="635"/>
                    <a:pt x="71247" y="0"/>
                    <a:pt x="76200" y="0"/>
                  </a:cubicBezTo>
                  <a:cubicBezTo>
                    <a:pt x="81153" y="0"/>
                    <a:pt x="86106" y="508"/>
                    <a:pt x="91059" y="1524"/>
                  </a:cubicBezTo>
                  <a:cubicBezTo>
                    <a:pt x="96012" y="2540"/>
                    <a:pt x="100711" y="3937"/>
                    <a:pt x="105410" y="5842"/>
                  </a:cubicBezTo>
                  <a:cubicBezTo>
                    <a:pt x="110109" y="7747"/>
                    <a:pt x="114427" y="10160"/>
                    <a:pt x="118618" y="12827"/>
                  </a:cubicBezTo>
                  <a:cubicBezTo>
                    <a:pt x="122809" y="15494"/>
                    <a:pt x="126619" y="18796"/>
                    <a:pt x="130175" y="22352"/>
                  </a:cubicBezTo>
                  <a:cubicBezTo>
                    <a:pt x="133731" y="25908"/>
                    <a:pt x="136906" y="29718"/>
                    <a:pt x="139700" y="33909"/>
                  </a:cubicBezTo>
                  <a:cubicBezTo>
                    <a:pt x="142494" y="38100"/>
                    <a:pt x="144780" y="42418"/>
                    <a:pt x="146685" y="47117"/>
                  </a:cubicBezTo>
                  <a:cubicBezTo>
                    <a:pt x="148590" y="51816"/>
                    <a:pt x="149987" y="56515"/>
                    <a:pt x="151003" y="61468"/>
                  </a:cubicBezTo>
                  <a:cubicBezTo>
                    <a:pt x="152019" y="66421"/>
                    <a:pt x="152400" y="71247"/>
                    <a:pt x="152400" y="76200"/>
                  </a:cubicBezTo>
                  <a:close/>
                </a:path>
              </a:pathLst>
            </a:custGeom>
            <a:solidFill>
              <a:srgbClr val="000000"/>
            </a:solidFill>
          </p:spPr>
        </p:sp>
      </p:grpSp>
      <p:grpSp>
        <p:nvGrpSpPr>
          <p:cNvPr id="13" name="Group 13"/>
          <p:cNvGrpSpPr>
            <a:grpSpLocks noChangeAspect="1"/>
          </p:cNvGrpSpPr>
          <p:nvPr/>
        </p:nvGrpSpPr>
        <p:grpSpPr>
          <a:xfrm>
            <a:off x="5222110" y="5086064"/>
            <a:ext cx="152400" cy="152400"/>
            <a:chOff x="0" y="0"/>
            <a:chExt cx="152400" cy="152400"/>
          </a:xfrm>
        </p:grpSpPr>
        <p:sp>
          <p:nvSpPr>
            <p:cNvPr id="14" name="Freeform 14"/>
            <p:cNvSpPr/>
            <p:nvPr/>
          </p:nvSpPr>
          <p:spPr>
            <a:xfrm>
              <a:off x="0" y="0"/>
              <a:ext cx="152400" cy="152400"/>
            </a:xfrm>
            <a:custGeom>
              <a:avLst/>
              <a:gdLst/>
              <a:ahLst/>
              <a:cxnLst/>
              <a:rect l="l" t="t" r="r" b="b"/>
              <a:pathLst>
                <a:path w="152400" h="152400">
                  <a:moveTo>
                    <a:pt x="152400" y="76200"/>
                  </a:moveTo>
                  <a:cubicBezTo>
                    <a:pt x="152400" y="81153"/>
                    <a:pt x="151892" y="86106"/>
                    <a:pt x="150876" y="91059"/>
                  </a:cubicBezTo>
                  <a:cubicBezTo>
                    <a:pt x="149860" y="96012"/>
                    <a:pt x="148463" y="100711"/>
                    <a:pt x="146558" y="105410"/>
                  </a:cubicBezTo>
                  <a:cubicBezTo>
                    <a:pt x="144653" y="110109"/>
                    <a:pt x="142240" y="114427"/>
                    <a:pt x="139573" y="118618"/>
                  </a:cubicBezTo>
                  <a:cubicBezTo>
                    <a:pt x="136906" y="122809"/>
                    <a:pt x="133604" y="126619"/>
                    <a:pt x="130048" y="130175"/>
                  </a:cubicBezTo>
                  <a:cubicBezTo>
                    <a:pt x="126492" y="133731"/>
                    <a:pt x="122682" y="136906"/>
                    <a:pt x="118491" y="139700"/>
                  </a:cubicBezTo>
                  <a:cubicBezTo>
                    <a:pt x="114300" y="142494"/>
                    <a:pt x="109982" y="144780"/>
                    <a:pt x="105283" y="146685"/>
                  </a:cubicBezTo>
                  <a:cubicBezTo>
                    <a:pt x="100584" y="148590"/>
                    <a:pt x="95885" y="149987"/>
                    <a:pt x="90932" y="151003"/>
                  </a:cubicBezTo>
                  <a:cubicBezTo>
                    <a:pt x="85979" y="152019"/>
                    <a:pt x="81153" y="152400"/>
                    <a:pt x="76200" y="152400"/>
                  </a:cubicBezTo>
                  <a:cubicBezTo>
                    <a:pt x="71247" y="152400"/>
                    <a:pt x="66294" y="151892"/>
                    <a:pt x="61341" y="150876"/>
                  </a:cubicBezTo>
                  <a:cubicBezTo>
                    <a:pt x="56388" y="149860"/>
                    <a:pt x="51689" y="148463"/>
                    <a:pt x="46990" y="146558"/>
                  </a:cubicBezTo>
                  <a:cubicBezTo>
                    <a:pt x="42291" y="144653"/>
                    <a:pt x="37973" y="142240"/>
                    <a:pt x="33782" y="139573"/>
                  </a:cubicBezTo>
                  <a:cubicBezTo>
                    <a:pt x="29591" y="136906"/>
                    <a:pt x="25781" y="133604"/>
                    <a:pt x="22225" y="130048"/>
                  </a:cubicBezTo>
                  <a:cubicBezTo>
                    <a:pt x="18669" y="126492"/>
                    <a:pt x="15494" y="122682"/>
                    <a:pt x="12700" y="118491"/>
                  </a:cubicBezTo>
                  <a:cubicBezTo>
                    <a:pt x="9906" y="114300"/>
                    <a:pt x="7747" y="109982"/>
                    <a:pt x="5842" y="105410"/>
                  </a:cubicBezTo>
                  <a:cubicBezTo>
                    <a:pt x="3937" y="100838"/>
                    <a:pt x="2413" y="96012"/>
                    <a:pt x="1524" y="91059"/>
                  </a:cubicBezTo>
                  <a:cubicBezTo>
                    <a:pt x="635" y="86106"/>
                    <a:pt x="0" y="81153"/>
                    <a:pt x="0" y="76200"/>
                  </a:cubicBezTo>
                  <a:cubicBezTo>
                    <a:pt x="0" y="71247"/>
                    <a:pt x="508" y="66294"/>
                    <a:pt x="1524" y="61341"/>
                  </a:cubicBezTo>
                  <a:cubicBezTo>
                    <a:pt x="2540" y="56388"/>
                    <a:pt x="3937" y="51689"/>
                    <a:pt x="5842" y="46990"/>
                  </a:cubicBezTo>
                  <a:cubicBezTo>
                    <a:pt x="7747" y="42291"/>
                    <a:pt x="10160" y="37973"/>
                    <a:pt x="12827" y="33782"/>
                  </a:cubicBezTo>
                  <a:cubicBezTo>
                    <a:pt x="15494" y="29591"/>
                    <a:pt x="18796" y="25781"/>
                    <a:pt x="22352" y="22225"/>
                  </a:cubicBezTo>
                  <a:cubicBezTo>
                    <a:pt x="25908" y="18669"/>
                    <a:pt x="29718" y="15494"/>
                    <a:pt x="33909" y="12700"/>
                  </a:cubicBezTo>
                  <a:cubicBezTo>
                    <a:pt x="38100" y="9906"/>
                    <a:pt x="42418" y="7747"/>
                    <a:pt x="46990" y="5842"/>
                  </a:cubicBezTo>
                  <a:cubicBezTo>
                    <a:pt x="51562" y="3937"/>
                    <a:pt x="56388" y="2413"/>
                    <a:pt x="61341" y="1524"/>
                  </a:cubicBezTo>
                  <a:cubicBezTo>
                    <a:pt x="66294" y="635"/>
                    <a:pt x="71247" y="0"/>
                    <a:pt x="76200" y="0"/>
                  </a:cubicBezTo>
                  <a:cubicBezTo>
                    <a:pt x="81153" y="0"/>
                    <a:pt x="86106" y="508"/>
                    <a:pt x="91059" y="1524"/>
                  </a:cubicBezTo>
                  <a:cubicBezTo>
                    <a:pt x="96012" y="2540"/>
                    <a:pt x="100711" y="3937"/>
                    <a:pt x="105410" y="5842"/>
                  </a:cubicBezTo>
                  <a:cubicBezTo>
                    <a:pt x="110109" y="7747"/>
                    <a:pt x="114427" y="10160"/>
                    <a:pt x="118618" y="12827"/>
                  </a:cubicBezTo>
                  <a:cubicBezTo>
                    <a:pt x="122809" y="15494"/>
                    <a:pt x="126619" y="18796"/>
                    <a:pt x="130175" y="22352"/>
                  </a:cubicBezTo>
                  <a:cubicBezTo>
                    <a:pt x="133731" y="25908"/>
                    <a:pt x="136906" y="29718"/>
                    <a:pt x="139700" y="33909"/>
                  </a:cubicBezTo>
                  <a:cubicBezTo>
                    <a:pt x="142494" y="38100"/>
                    <a:pt x="144780" y="42418"/>
                    <a:pt x="146685" y="47117"/>
                  </a:cubicBezTo>
                  <a:cubicBezTo>
                    <a:pt x="148590" y="51816"/>
                    <a:pt x="149987" y="56515"/>
                    <a:pt x="151003" y="61468"/>
                  </a:cubicBezTo>
                  <a:cubicBezTo>
                    <a:pt x="152019" y="66421"/>
                    <a:pt x="152400" y="71247"/>
                    <a:pt x="152400" y="76200"/>
                  </a:cubicBezTo>
                  <a:close/>
                </a:path>
              </a:pathLst>
            </a:custGeom>
            <a:solidFill>
              <a:srgbClr val="000000"/>
            </a:solidFill>
          </p:spPr>
        </p:sp>
      </p:grpSp>
      <p:grpSp>
        <p:nvGrpSpPr>
          <p:cNvPr id="15" name="Group 15"/>
          <p:cNvGrpSpPr>
            <a:grpSpLocks noChangeAspect="1"/>
          </p:cNvGrpSpPr>
          <p:nvPr/>
        </p:nvGrpSpPr>
        <p:grpSpPr>
          <a:xfrm>
            <a:off x="5241160" y="5781580"/>
            <a:ext cx="152400" cy="152400"/>
            <a:chOff x="0" y="0"/>
            <a:chExt cx="152400" cy="152400"/>
          </a:xfrm>
        </p:grpSpPr>
        <p:sp>
          <p:nvSpPr>
            <p:cNvPr id="16" name="Freeform 16"/>
            <p:cNvSpPr/>
            <p:nvPr/>
          </p:nvSpPr>
          <p:spPr>
            <a:xfrm>
              <a:off x="0" y="0"/>
              <a:ext cx="152400" cy="152400"/>
            </a:xfrm>
            <a:custGeom>
              <a:avLst/>
              <a:gdLst/>
              <a:ahLst/>
              <a:cxnLst/>
              <a:rect l="l" t="t" r="r" b="b"/>
              <a:pathLst>
                <a:path w="152400" h="152400">
                  <a:moveTo>
                    <a:pt x="152400" y="76200"/>
                  </a:moveTo>
                  <a:cubicBezTo>
                    <a:pt x="152400" y="81153"/>
                    <a:pt x="151892" y="86106"/>
                    <a:pt x="150876" y="91059"/>
                  </a:cubicBezTo>
                  <a:cubicBezTo>
                    <a:pt x="149860" y="96012"/>
                    <a:pt x="148463" y="100711"/>
                    <a:pt x="146558" y="105410"/>
                  </a:cubicBezTo>
                  <a:cubicBezTo>
                    <a:pt x="144653" y="110109"/>
                    <a:pt x="142240" y="114427"/>
                    <a:pt x="139573" y="118618"/>
                  </a:cubicBezTo>
                  <a:cubicBezTo>
                    <a:pt x="136906" y="122809"/>
                    <a:pt x="133604" y="126619"/>
                    <a:pt x="130048" y="130175"/>
                  </a:cubicBezTo>
                  <a:cubicBezTo>
                    <a:pt x="126492" y="133731"/>
                    <a:pt x="122682" y="136906"/>
                    <a:pt x="118491" y="139700"/>
                  </a:cubicBezTo>
                  <a:cubicBezTo>
                    <a:pt x="114300" y="142494"/>
                    <a:pt x="109982" y="144780"/>
                    <a:pt x="105283" y="146685"/>
                  </a:cubicBezTo>
                  <a:cubicBezTo>
                    <a:pt x="100584" y="148590"/>
                    <a:pt x="95885" y="149987"/>
                    <a:pt x="90932" y="151003"/>
                  </a:cubicBezTo>
                  <a:cubicBezTo>
                    <a:pt x="85979" y="152019"/>
                    <a:pt x="81153" y="152400"/>
                    <a:pt x="76200" y="152400"/>
                  </a:cubicBezTo>
                  <a:cubicBezTo>
                    <a:pt x="71247" y="152400"/>
                    <a:pt x="66294" y="151892"/>
                    <a:pt x="61341" y="150876"/>
                  </a:cubicBezTo>
                  <a:cubicBezTo>
                    <a:pt x="56388" y="149860"/>
                    <a:pt x="51689" y="148463"/>
                    <a:pt x="46990" y="146558"/>
                  </a:cubicBezTo>
                  <a:cubicBezTo>
                    <a:pt x="42291" y="144653"/>
                    <a:pt x="37973" y="142240"/>
                    <a:pt x="33782" y="139573"/>
                  </a:cubicBezTo>
                  <a:cubicBezTo>
                    <a:pt x="29591" y="136906"/>
                    <a:pt x="25781" y="133604"/>
                    <a:pt x="22225" y="130048"/>
                  </a:cubicBezTo>
                  <a:cubicBezTo>
                    <a:pt x="18669" y="126492"/>
                    <a:pt x="15494" y="122682"/>
                    <a:pt x="12700" y="118491"/>
                  </a:cubicBezTo>
                  <a:cubicBezTo>
                    <a:pt x="9906" y="114300"/>
                    <a:pt x="7747" y="109982"/>
                    <a:pt x="5842" y="105410"/>
                  </a:cubicBezTo>
                  <a:cubicBezTo>
                    <a:pt x="3937" y="100838"/>
                    <a:pt x="2413" y="96012"/>
                    <a:pt x="1524" y="91059"/>
                  </a:cubicBezTo>
                  <a:cubicBezTo>
                    <a:pt x="635" y="86106"/>
                    <a:pt x="0" y="81153"/>
                    <a:pt x="0" y="76200"/>
                  </a:cubicBezTo>
                  <a:cubicBezTo>
                    <a:pt x="0" y="71247"/>
                    <a:pt x="508" y="66294"/>
                    <a:pt x="1524" y="61341"/>
                  </a:cubicBezTo>
                  <a:cubicBezTo>
                    <a:pt x="2540" y="56388"/>
                    <a:pt x="3937" y="51689"/>
                    <a:pt x="5842" y="46990"/>
                  </a:cubicBezTo>
                  <a:cubicBezTo>
                    <a:pt x="7747" y="42291"/>
                    <a:pt x="10160" y="37973"/>
                    <a:pt x="12827" y="33782"/>
                  </a:cubicBezTo>
                  <a:cubicBezTo>
                    <a:pt x="15494" y="29591"/>
                    <a:pt x="18796" y="25781"/>
                    <a:pt x="22352" y="22225"/>
                  </a:cubicBezTo>
                  <a:cubicBezTo>
                    <a:pt x="25908" y="18669"/>
                    <a:pt x="29718" y="15494"/>
                    <a:pt x="33909" y="12700"/>
                  </a:cubicBezTo>
                  <a:cubicBezTo>
                    <a:pt x="38100" y="9906"/>
                    <a:pt x="42418" y="7747"/>
                    <a:pt x="46990" y="5842"/>
                  </a:cubicBezTo>
                  <a:cubicBezTo>
                    <a:pt x="51562" y="3937"/>
                    <a:pt x="56388" y="2413"/>
                    <a:pt x="61341" y="1524"/>
                  </a:cubicBezTo>
                  <a:cubicBezTo>
                    <a:pt x="66294" y="635"/>
                    <a:pt x="71247" y="0"/>
                    <a:pt x="76200" y="0"/>
                  </a:cubicBezTo>
                  <a:cubicBezTo>
                    <a:pt x="81153" y="0"/>
                    <a:pt x="86106" y="508"/>
                    <a:pt x="91059" y="1524"/>
                  </a:cubicBezTo>
                  <a:cubicBezTo>
                    <a:pt x="96012" y="2540"/>
                    <a:pt x="100711" y="3937"/>
                    <a:pt x="105410" y="5842"/>
                  </a:cubicBezTo>
                  <a:cubicBezTo>
                    <a:pt x="110109" y="7747"/>
                    <a:pt x="114427" y="10160"/>
                    <a:pt x="118618" y="12827"/>
                  </a:cubicBezTo>
                  <a:cubicBezTo>
                    <a:pt x="122809" y="15494"/>
                    <a:pt x="126619" y="18796"/>
                    <a:pt x="130175" y="22352"/>
                  </a:cubicBezTo>
                  <a:cubicBezTo>
                    <a:pt x="133731" y="25908"/>
                    <a:pt x="136906" y="29718"/>
                    <a:pt x="139700" y="33909"/>
                  </a:cubicBezTo>
                  <a:cubicBezTo>
                    <a:pt x="142494" y="38100"/>
                    <a:pt x="144780" y="42418"/>
                    <a:pt x="146685" y="47117"/>
                  </a:cubicBezTo>
                  <a:cubicBezTo>
                    <a:pt x="148590" y="51816"/>
                    <a:pt x="149987" y="56515"/>
                    <a:pt x="151003" y="61468"/>
                  </a:cubicBezTo>
                  <a:cubicBezTo>
                    <a:pt x="152019" y="66421"/>
                    <a:pt x="152400" y="71247"/>
                    <a:pt x="152400" y="76200"/>
                  </a:cubicBezTo>
                  <a:close/>
                </a:path>
              </a:pathLst>
            </a:custGeom>
            <a:solidFill>
              <a:srgbClr val="000000"/>
            </a:solidFill>
          </p:spPr>
        </p:sp>
      </p:grpSp>
      <p:grpSp>
        <p:nvGrpSpPr>
          <p:cNvPr id="17" name="Group 17"/>
          <p:cNvGrpSpPr>
            <a:grpSpLocks noChangeAspect="1"/>
          </p:cNvGrpSpPr>
          <p:nvPr/>
        </p:nvGrpSpPr>
        <p:grpSpPr>
          <a:xfrm>
            <a:off x="5271821" y="6464760"/>
            <a:ext cx="152400" cy="152400"/>
            <a:chOff x="0" y="0"/>
            <a:chExt cx="152400" cy="152400"/>
          </a:xfrm>
        </p:grpSpPr>
        <p:sp>
          <p:nvSpPr>
            <p:cNvPr id="18" name="Freeform 18"/>
            <p:cNvSpPr/>
            <p:nvPr/>
          </p:nvSpPr>
          <p:spPr>
            <a:xfrm>
              <a:off x="0" y="0"/>
              <a:ext cx="152400" cy="152400"/>
            </a:xfrm>
            <a:custGeom>
              <a:avLst/>
              <a:gdLst/>
              <a:ahLst/>
              <a:cxnLst/>
              <a:rect l="l" t="t" r="r" b="b"/>
              <a:pathLst>
                <a:path w="152400" h="152400">
                  <a:moveTo>
                    <a:pt x="152400" y="76200"/>
                  </a:moveTo>
                  <a:cubicBezTo>
                    <a:pt x="152400" y="81153"/>
                    <a:pt x="151892" y="86106"/>
                    <a:pt x="150876" y="91059"/>
                  </a:cubicBezTo>
                  <a:cubicBezTo>
                    <a:pt x="149860" y="96012"/>
                    <a:pt x="148463" y="100711"/>
                    <a:pt x="146558" y="105410"/>
                  </a:cubicBezTo>
                  <a:cubicBezTo>
                    <a:pt x="144653" y="110109"/>
                    <a:pt x="142240" y="114427"/>
                    <a:pt x="139573" y="118618"/>
                  </a:cubicBezTo>
                  <a:cubicBezTo>
                    <a:pt x="136906" y="122809"/>
                    <a:pt x="133604" y="126619"/>
                    <a:pt x="130048" y="130175"/>
                  </a:cubicBezTo>
                  <a:cubicBezTo>
                    <a:pt x="126492" y="133731"/>
                    <a:pt x="122682" y="136906"/>
                    <a:pt x="118491" y="139700"/>
                  </a:cubicBezTo>
                  <a:cubicBezTo>
                    <a:pt x="114300" y="142494"/>
                    <a:pt x="109982" y="144780"/>
                    <a:pt x="105283" y="146685"/>
                  </a:cubicBezTo>
                  <a:cubicBezTo>
                    <a:pt x="100584" y="148590"/>
                    <a:pt x="95885" y="149987"/>
                    <a:pt x="90932" y="151003"/>
                  </a:cubicBezTo>
                  <a:cubicBezTo>
                    <a:pt x="85979" y="152019"/>
                    <a:pt x="81153" y="152400"/>
                    <a:pt x="76200" y="152400"/>
                  </a:cubicBezTo>
                  <a:cubicBezTo>
                    <a:pt x="71247" y="152400"/>
                    <a:pt x="66294" y="151892"/>
                    <a:pt x="61341" y="150876"/>
                  </a:cubicBezTo>
                  <a:cubicBezTo>
                    <a:pt x="56388" y="149860"/>
                    <a:pt x="51689" y="148463"/>
                    <a:pt x="46990" y="146558"/>
                  </a:cubicBezTo>
                  <a:cubicBezTo>
                    <a:pt x="42291" y="144653"/>
                    <a:pt x="37973" y="142240"/>
                    <a:pt x="33782" y="139573"/>
                  </a:cubicBezTo>
                  <a:cubicBezTo>
                    <a:pt x="29591" y="136906"/>
                    <a:pt x="25781" y="133604"/>
                    <a:pt x="22225" y="130048"/>
                  </a:cubicBezTo>
                  <a:cubicBezTo>
                    <a:pt x="18669" y="126492"/>
                    <a:pt x="15494" y="122682"/>
                    <a:pt x="12700" y="118491"/>
                  </a:cubicBezTo>
                  <a:cubicBezTo>
                    <a:pt x="9906" y="114300"/>
                    <a:pt x="7747" y="109982"/>
                    <a:pt x="5842" y="105410"/>
                  </a:cubicBezTo>
                  <a:cubicBezTo>
                    <a:pt x="3937" y="100838"/>
                    <a:pt x="2413" y="96012"/>
                    <a:pt x="1524" y="91059"/>
                  </a:cubicBezTo>
                  <a:cubicBezTo>
                    <a:pt x="635" y="86106"/>
                    <a:pt x="0" y="81153"/>
                    <a:pt x="0" y="76200"/>
                  </a:cubicBezTo>
                  <a:cubicBezTo>
                    <a:pt x="0" y="71247"/>
                    <a:pt x="508" y="66294"/>
                    <a:pt x="1524" y="61341"/>
                  </a:cubicBezTo>
                  <a:cubicBezTo>
                    <a:pt x="2540" y="56388"/>
                    <a:pt x="3937" y="51689"/>
                    <a:pt x="5842" y="46990"/>
                  </a:cubicBezTo>
                  <a:cubicBezTo>
                    <a:pt x="7747" y="42291"/>
                    <a:pt x="10160" y="37973"/>
                    <a:pt x="12827" y="33782"/>
                  </a:cubicBezTo>
                  <a:cubicBezTo>
                    <a:pt x="15494" y="29591"/>
                    <a:pt x="18796" y="25781"/>
                    <a:pt x="22352" y="22225"/>
                  </a:cubicBezTo>
                  <a:cubicBezTo>
                    <a:pt x="25908" y="18669"/>
                    <a:pt x="29718" y="15494"/>
                    <a:pt x="33909" y="12700"/>
                  </a:cubicBezTo>
                  <a:cubicBezTo>
                    <a:pt x="38100" y="9906"/>
                    <a:pt x="42418" y="7747"/>
                    <a:pt x="46990" y="5842"/>
                  </a:cubicBezTo>
                  <a:cubicBezTo>
                    <a:pt x="51562" y="3937"/>
                    <a:pt x="56388" y="2413"/>
                    <a:pt x="61341" y="1524"/>
                  </a:cubicBezTo>
                  <a:cubicBezTo>
                    <a:pt x="66294" y="635"/>
                    <a:pt x="71247" y="0"/>
                    <a:pt x="76200" y="0"/>
                  </a:cubicBezTo>
                  <a:cubicBezTo>
                    <a:pt x="81153" y="0"/>
                    <a:pt x="86106" y="508"/>
                    <a:pt x="91059" y="1524"/>
                  </a:cubicBezTo>
                  <a:cubicBezTo>
                    <a:pt x="96012" y="2540"/>
                    <a:pt x="100711" y="3937"/>
                    <a:pt x="105410" y="5842"/>
                  </a:cubicBezTo>
                  <a:cubicBezTo>
                    <a:pt x="110109" y="7747"/>
                    <a:pt x="114427" y="10160"/>
                    <a:pt x="118618" y="12827"/>
                  </a:cubicBezTo>
                  <a:cubicBezTo>
                    <a:pt x="122809" y="15494"/>
                    <a:pt x="126619" y="18796"/>
                    <a:pt x="130175" y="22352"/>
                  </a:cubicBezTo>
                  <a:cubicBezTo>
                    <a:pt x="133731" y="25908"/>
                    <a:pt x="136906" y="29718"/>
                    <a:pt x="139700" y="33909"/>
                  </a:cubicBezTo>
                  <a:cubicBezTo>
                    <a:pt x="142494" y="38100"/>
                    <a:pt x="144780" y="42418"/>
                    <a:pt x="146685" y="47117"/>
                  </a:cubicBezTo>
                  <a:cubicBezTo>
                    <a:pt x="148590" y="51816"/>
                    <a:pt x="149987" y="56515"/>
                    <a:pt x="151003" y="61468"/>
                  </a:cubicBezTo>
                  <a:cubicBezTo>
                    <a:pt x="152019" y="66421"/>
                    <a:pt x="152400" y="71247"/>
                    <a:pt x="152400" y="76200"/>
                  </a:cubicBezTo>
                  <a:close/>
                </a:path>
              </a:pathLst>
            </a:custGeom>
            <a:solidFill>
              <a:srgbClr val="000000"/>
            </a:solidFill>
          </p:spPr>
        </p:sp>
      </p:grpSp>
      <p:grpSp>
        <p:nvGrpSpPr>
          <p:cNvPr id="19" name="Group 19"/>
          <p:cNvGrpSpPr>
            <a:grpSpLocks noChangeAspect="1"/>
          </p:cNvGrpSpPr>
          <p:nvPr/>
        </p:nvGrpSpPr>
        <p:grpSpPr>
          <a:xfrm>
            <a:off x="5322722" y="7132206"/>
            <a:ext cx="161925" cy="161925"/>
            <a:chOff x="0" y="0"/>
            <a:chExt cx="161925" cy="161925"/>
          </a:xfrm>
        </p:grpSpPr>
        <p:sp>
          <p:nvSpPr>
            <p:cNvPr id="20" name="Freeform 20"/>
            <p:cNvSpPr/>
            <p:nvPr/>
          </p:nvSpPr>
          <p:spPr>
            <a:xfrm>
              <a:off x="0" y="0"/>
              <a:ext cx="161925" cy="161925"/>
            </a:xfrm>
            <a:custGeom>
              <a:avLst/>
              <a:gdLst/>
              <a:ahLst/>
              <a:cxnLst/>
              <a:rect l="l" t="t" r="r" b="b"/>
              <a:pathLst>
                <a:path w="161925" h="161925">
                  <a:moveTo>
                    <a:pt x="161925" y="81026"/>
                  </a:moveTo>
                  <a:cubicBezTo>
                    <a:pt x="161925" y="86360"/>
                    <a:pt x="161417" y="91567"/>
                    <a:pt x="160401" y="96774"/>
                  </a:cubicBezTo>
                  <a:cubicBezTo>
                    <a:pt x="159385" y="101981"/>
                    <a:pt x="157861" y="107061"/>
                    <a:pt x="155829" y="112014"/>
                  </a:cubicBezTo>
                  <a:cubicBezTo>
                    <a:pt x="153797" y="116967"/>
                    <a:pt x="151257" y="121539"/>
                    <a:pt x="148336" y="125984"/>
                  </a:cubicBezTo>
                  <a:cubicBezTo>
                    <a:pt x="145415" y="130429"/>
                    <a:pt x="141986" y="134493"/>
                    <a:pt x="138303" y="138303"/>
                  </a:cubicBezTo>
                  <a:cubicBezTo>
                    <a:pt x="134620" y="142113"/>
                    <a:pt x="130429" y="145415"/>
                    <a:pt x="125984" y="148336"/>
                  </a:cubicBezTo>
                  <a:cubicBezTo>
                    <a:pt x="121539" y="151257"/>
                    <a:pt x="116840" y="153797"/>
                    <a:pt x="112014" y="155829"/>
                  </a:cubicBezTo>
                  <a:cubicBezTo>
                    <a:pt x="107188" y="157861"/>
                    <a:pt x="101981" y="159385"/>
                    <a:pt x="96774" y="160401"/>
                  </a:cubicBezTo>
                  <a:cubicBezTo>
                    <a:pt x="91567" y="161417"/>
                    <a:pt x="86233" y="161925"/>
                    <a:pt x="81026" y="161925"/>
                  </a:cubicBezTo>
                  <a:cubicBezTo>
                    <a:pt x="75819" y="161925"/>
                    <a:pt x="70485" y="161417"/>
                    <a:pt x="65278" y="160401"/>
                  </a:cubicBezTo>
                  <a:cubicBezTo>
                    <a:pt x="60071" y="159385"/>
                    <a:pt x="54991" y="157861"/>
                    <a:pt x="50038" y="155829"/>
                  </a:cubicBezTo>
                  <a:cubicBezTo>
                    <a:pt x="45085" y="153797"/>
                    <a:pt x="40513" y="151257"/>
                    <a:pt x="36068" y="148336"/>
                  </a:cubicBezTo>
                  <a:cubicBezTo>
                    <a:pt x="31623" y="145415"/>
                    <a:pt x="27559" y="141986"/>
                    <a:pt x="23749" y="138303"/>
                  </a:cubicBezTo>
                  <a:cubicBezTo>
                    <a:pt x="19939" y="134620"/>
                    <a:pt x="16637" y="130429"/>
                    <a:pt x="13716" y="125984"/>
                  </a:cubicBezTo>
                  <a:cubicBezTo>
                    <a:pt x="10795" y="121539"/>
                    <a:pt x="8255" y="116840"/>
                    <a:pt x="6223" y="111887"/>
                  </a:cubicBezTo>
                  <a:cubicBezTo>
                    <a:pt x="4191" y="106934"/>
                    <a:pt x="2540" y="101981"/>
                    <a:pt x="1524" y="96774"/>
                  </a:cubicBezTo>
                  <a:cubicBezTo>
                    <a:pt x="508" y="91567"/>
                    <a:pt x="0" y="86233"/>
                    <a:pt x="0" y="81026"/>
                  </a:cubicBezTo>
                  <a:cubicBezTo>
                    <a:pt x="0" y="75819"/>
                    <a:pt x="508" y="70358"/>
                    <a:pt x="1524" y="65151"/>
                  </a:cubicBezTo>
                  <a:cubicBezTo>
                    <a:pt x="2540" y="59944"/>
                    <a:pt x="4064" y="54864"/>
                    <a:pt x="6096" y="49911"/>
                  </a:cubicBezTo>
                  <a:cubicBezTo>
                    <a:pt x="8128" y="44958"/>
                    <a:pt x="10668" y="40386"/>
                    <a:pt x="13589" y="35941"/>
                  </a:cubicBezTo>
                  <a:cubicBezTo>
                    <a:pt x="16510" y="31496"/>
                    <a:pt x="19939" y="27432"/>
                    <a:pt x="23622" y="23622"/>
                  </a:cubicBezTo>
                  <a:cubicBezTo>
                    <a:pt x="27305" y="19812"/>
                    <a:pt x="31496" y="16510"/>
                    <a:pt x="35941" y="13589"/>
                  </a:cubicBezTo>
                  <a:cubicBezTo>
                    <a:pt x="40386" y="10668"/>
                    <a:pt x="45085" y="8128"/>
                    <a:pt x="49911" y="6096"/>
                  </a:cubicBezTo>
                  <a:cubicBezTo>
                    <a:pt x="54737" y="4064"/>
                    <a:pt x="59944" y="2540"/>
                    <a:pt x="65151" y="1524"/>
                  </a:cubicBezTo>
                  <a:cubicBezTo>
                    <a:pt x="70358" y="508"/>
                    <a:pt x="75692" y="0"/>
                    <a:pt x="81026" y="0"/>
                  </a:cubicBezTo>
                  <a:cubicBezTo>
                    <a:pt x="86360" y="0"/>
                    <a:pt x="91567" y="508"/>
                    <a:pt x="96774" y="1524"/>
                  </a:cubicBezTo>
                  <a:cubicBezTo>
                    <a:pt x="101981" y="2540"/>
                    <a:pt x="107061" y="4064"/>
                    <a:pt x="112014" y="6096"/>
                  </a:cubicBezTo>
                  <a:cubicBezTo>
                    <a:pt x="116967" y="8128"/>
                    <a:pt x="121539" y="10668"/>
                    <a:pt x="125984" y="13589"/>
                  </a:cubicBezTo>
                  <a:cubicBezTo>
                    <a:pt x="130429" y="16510"/>
                    <a:pt x="134493" y="19939"/>
                    <a:pt x="138303" y="23622"/>
                  </a:cubicBezTo>
                  <a:cubicBezTo>
                    <a:pt x="142113" y="27305"/>
                    <a:pt x="145415" y="31496"/>
                    <a:pt x="148336" y="35941"/>
                  </a:cubicBezTo>
                  <a:cubicBezTo>
                    <a:pt x="151257" y="40386"/>
                    <a:pt x="153797" y="45085"/>
                    <a:pt x="155829" y="49911"/>
                  </a:cubicBezTo>
                  <a:cubicBezTo>
                    <a:pt x="157861" y="54737"/>
                    <a:pt x="159385" y="59944"/>
                    <a:pt x="160401" y="65151"/>
                  </a:cubicBezTo>
                  <a:cubicBezTo>
                    <a:pt x="161417" y="70358"/>
                    <a:pt x="161925" y="75692"/>
                    <a:pt x="161925" y="80899"/>
                  </a:cubicBezTo>
                  <a:close/>
                </a:path>
              </a:pathLst>
            </a:custGeom>
            <a:solidFill>
              <a:srgbClr val="000000"/>
            </a:solidFill>
          </p:spPr>
        </p:sp>
      </p:grpSp>
      <p:grpSp>
        <p:nvGrpSpPr>
          <p:cNvPr id="21" name="Group 21"/>
          <p:cNvGrpSpPr>
            <a:grpSpLocks noChangeAspect="1"/>
          </p:cNvGrpSpPr>
          <p:nvPr/>
        </p:nvGrpSpPr>
        <p:grpSpPr>
          <a:xfrm>
            <a:off x="-63503" y="8940622"/>
            <a:ext cx="18414997" cy="260347"/>
            <a:chOff x="0" y="0"/>
            <a:chExt cx="18415000" cy="260350"/>
          </a:xfrm>
        </p:grpSpPr>
        <p:sp>
          <p:nvSpPr>
            <p:cNvPr id="22" name="Freeform 22"/>
            <p:cNvSpPr/>
            <p:nvPr/>
          </p:nvSpPr>
          <p:spPr>
            <a:xfrm>
              <a:off x="63500" y="64262"/>
              <a:ext cx="6844792" cy="132588"/>
            </a:xfrm>
            <a:custGeom>
              <a:avLst/>
              <a:gdLst/>
              <a:ahLst/>
              <a:cxnLst/>
              <a:rect l="l" t="t" r="r" b="b"/>
              <a:pathLst>
                <a:path w="6844792" h="132588">
                  <a:moveTo>
                    <a:pt x="0" y="0"/>
                  </a:moveTo>
                  <a:lnTo>
                    <a:pt x="0" y="114300"/>
                  </a:lnTo>
                  <a:lnTo>
                    <a:pt x="6844538" y="132588"/>
                  </a:lnTo>
                  <a:lnTo>
                    <a:pt x="6844792" y="18288"/>
                  </a:lnTo>
                  <a:lnTo>
                    <a:pt x="0" y="0"/>
                  </a:lnTo>
                  <a:close/>
                </a:path>
              </a:pathLst>
            </a:custGeom>
            <a:solidFill>
              <a:srgbClr val="9FC3D0"/>
            </a:solidFill>
          </p:spPr>
        </p:sp>
        <p:sp>
          <p:nvSpPr>
            <p:cNvPr id="23" name="Freeform 23"/>
            <p:cNvSpPr/>
            <p:nvPr/>
          </p:nvSpPr>
          <p:spPr>
            <a:xfrm>
              <a:off x="6615938" y="82550"/>
              <a:ext cx="11735562" cy="114300"/>
            </a:xfrm>
            <a:custGeom>
              <a:avLst/>
              <a:gdLst/>
              <a:ahLst/>
              <a:cxnLst/>
              <a:rect l="l" t="t" r="r" b="b"/>
              <a:pathLst>
                <a:path w="11735562" h="114300">
                  <a:moveTo>
                    <a:pt x="0" y="0"/>
                  </a:moveTo>
                  <a:lnTo>
                    <a:pt x="0" y="114300"/>
                  </a:lnTo>
                  <a:lnTo>
                    <a:pt x="11735562" y="114300"/>
                  </a:lnTo>
                  <a:lnTo>
                    <a:pt x="11735562" y="0"/>
                  </a:lnTo>
                  <a:close/>
                </a:path>
              </a:pathLst>
            </a:custGeom>
            <a:solidFill>
              <a:srgbClr val="9FC3D0"/>
            </a:solidFill>
          </p:spPr>
        </p:sp>
        <p:sp>
          <p:nvSpPr>
            <p:cNvPr id="24" name="Freeform 24"/>
            <p:cNvSpPr/>
            <p:nvPr/>
          </p:nvSpPr>
          <p:spPr>
            <a:xfrm>
              <a:off x="63500" y="63500"/>
              <a:ext cx="6844792" cy="133350"/>
            </a:xfrm>
            <a:custGeom>
              <a:avLst/>
              <a:gdLst/>
              <a:ahLst/>
              <a:cxnLst/>
              <a:rect l="l" t="t" r="r" b="b"/>
              <a:pathLst>
                <a:path w="6844792" h="133350">
                  <a:moveTo>
                    <a:pt x="0" y="0"/>
                  </a:moveTo>
                  <a:lnTo>
                    <a:pt x="0" y="133350"/>
                  </a:lnTo>
                  <a:lnTo>
                    <a:pt x="6844792" y="133350"/>
                  </a:lnTo>
                  <a:lnTo>
                    <a:pt x="6844792" y="0"/>
                  </a:lnTo>
                  <a:close/>
                </a:path>
              </a:pathLst>
            </a:custGeom>
            <a:solidFill>
              <a:srgbClr val="000000">
                <a:alpha val="0"/>
              </a:srgbClr>
            </a:solidFill>
          </p:spPr>
        </p:sp>
        <p:sp>
          <p:nvSpPr>
            <p:cNvPr id="25" name="Freeform 25"/>
            <p:cNvSpPr/>
            <p:nvPr/>
          </p:nvSpPr>
          <p:spPr>
            <a:xfrm>
              <a:off x="6615938" y="82550"/>
              <a:ext cx="11735562" cy="114300"/>
            </a:xfrm>
            <a:custGeom>
              <a:avLst/>
              <a:gdLst/>
              <a:ahLst/>
              <a:cxnLst/>
              <a:rect l="l" t="t" r="r" b="b"/>
              <a:pathLst>
                <a:path w="11735562" h="114300">
                  <a:moveTo>
                    <a:pt x="0" y="0"/>
                  </a:moveTo>
                  <a:lnTo>
                    <a:pt x="0" y="114300"/>
                  </a:lnTo>
                  <a:lnTo>
                    <a:pt x="11735562" y="114300"/>
                  </a:lnTo>
                  <a:lnTo>
                    <a:pt x="11735562" y="0"/>
                  </a:lnTo>
                  <a:close/>
                </a:path>
              </a:pathLst>
            </a:custGeom>
            <a:solidFill>
              <a:srgbClr val="000000">
                <a:alpha val="0"/>
              </a:srgbClr>
            </a:solidFill>
          </p:spPr>
        </p:sp>
      </p:grpSp>
      <p:sp>
        <p:nvSpPr>
          <p:cNvPr id="26" name="Freeform 26"/>
          <p:cNvSpPr/>
          <p:nvPr/>
        </p:nvSpPr>
        <p:spPr>
          <a:xfrm>
            <a:off x="15852353" y="-63503"/>
            <a:ext cx="1576216" cy="1800225"/>
          </a:xfrm>
          <a:custGeom>
            <a:avLst/>
            <a:gdLst/>
            <a:ahLst/>
            <a:cxnLst/>
            <a:rect l="l" t="t" r="r" b="b"/>
            <a:pathLst>
              <a:path w="1576216" h="1800225">
                <a:moveTo>
                  <a:pt x="0" y="0"/>
                </a:moveTo>
                <a:lnTo>
                  <a:pt x="1576216" y="0"/>
                </a:lnTo>
                <a:lnTo>
                  <a:pt x="1576216" y="1800225"/>
                </a:lnTo>
                <a:lnTo>
                  <a:pt x="0" y="180022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27" name="TextBox 27"/>
          <p:cNvSpPr txBox="1"/>
          <p:nvPr/>
        </p:nvSpPr>
        <p:spPr>
          <a:xfrm>
            <a:off x="5591499" y="1291133"/>
            <a:ext cx="11024987" cy="5471956"/>
          </a:xfrm>
          <a:prstGeom prst="rect">
            <a:avLst/>
          </a:prstGeom>
        </p:spPr>
        <p:txBody>
          <a:bodyPr lIns="0" tIns="0" rIns="0" bIns="0" rtlCol="0" anchor="t">
            <a:spAutoFit/>
          </a:bodyPr>
          <a:lstStyle/>
          <a:p>
            <a:pPr algn="l">
              <a:lnSpc>
                <a:spcPts val="5453"/>
              </a:lnSpc>
            </a:pPr>
            <a:r>
              <a:rPr lang="en-US" sz="3699">
                <a:solidFill>
                  <a:srgbClr val="000000"/>
                </a:solidFill>
                <a:latin typeface="Alatsi"/>
                <a:ea typeface="Alatsi"/>
                <a:cs typeface="Alatsi"/>
                <a:sym typeface="Alatsi"/>
              </a:rPr>
              <a:t>Introduction </a:t>
            </a:r>
          </a:p>
          <a:p>
            <a:pPr algn="l">
              <a:lnSpc>
                <a:spcPts val="5453"/>
              </a:lnSpc>
            </a:pPr>
            <a:r>
              <a:rPr lang="en-US" sz="3699">
                <a:solidFill>
                  <a:srgbClr val="000000"/>
                </a:solidFill>
                <a:latin typeface="Alatsi"/>
                <a:ea typeface="Alatsi"/>
                <a:cs typeface="Alatsi"/>
                <a:sym typeface="Alatsi"/>
              </a:rPr>
              <a:t>Les défis  des sociétés de vente chaussures </a:t>
            </a:r>
          </a:p>
          <a:p>
            <a:pPr algn="l">
              <a:lnSpc>
                <a:spcPts val="5453"/>
              </a:lnSpc>
            </a:pPr>
            <a:r>
              <a:rPr lang="en-US" sz="3699">
                <a:solidFill>
                  <a:srgbClr val="000000"/>
                </a:solidFill>
                <a:latin typeface="Alatsi"/>
                <a:ea typeface="Alatsi"/>
                <a:cs typeface="Alatsi"/>
                <a:sym typeface="Alatsi"/>
              </a:rPr>
              <a:t>Les solutions proposés </a:t>
            </a:r>
          </a:p>
          <a:p>
            <a:pPr algn="l">
              <a:lnSpc>
                <a:spcPts val="5453"/>
              </a:lnSpc>
            </a:pPr>
            <a:r>
              <a:rPr lang="en-US" sz="3699">
                <a:solidFill>
                  <a:srgbClr val="000000"/>
                </a:solidFill>
                <a:latin typeface="Alatsi"/>
                <a:ea typeface="Alatsi"/>
                <a:cs typeface="Alatsi"/>
                <a:sym typeface="Alatsi"/>
              </a:rPr>
              <a:t>Les objectifs de la Gestion de Stock </a:t>
            </a:r>
          </a:p>
          <a:p>
            <a:pPr algn="l">
              <a:lnSpc>
                <a:spcPts val="5453"/>
              </a:lnSpc>
            </a:pPr>
            <a:r>
              <a:rPr lang="en-US" sz="3699">
                <a:solidFill>
                  <a:srgbClr val="000000"/>
                </a:solidFill>
                <a:latin typeface="Alatsi"/>
                <a:ea typeface="Alatsi"/>
                <a:cs typeface="Alatsi"/>
                <a:sym typeface="Alatsi"/>
              </a:rPr>
              <a:t>La méthodologie et les technologies utiliser </a:t>
            </a:r>
          </a:p>
          <a:p>
            <a:pPr algn="l">
              <a:lnSpc>
                <a:spcPts val="5453"/>
              </a:lnSpc>
            </a:pPr>
            <a:r>
              <a:rPr lang="en-US" sz="3699">
                <a:solidFill>
                  <a:srgbClr val="000000"/>
                </a:solidFill>
                <a:latin typeface="Alatsi"/>
                <a:ea typeface="Alatsi"/>
                <a:cs typeface="Alatsi"/>
                <a:sym typeface="Alatsi"/>
              </a:rPr>
              <a:t>Besoins fonctionnelles du Gestion du stock </a:t>
            </a:r>
          </a:p>
          <a:p>
            <a:pPr algn="l">
              <a:lnSpc>
                <a:spcPts val="5579"/>
              </a:lnSpc>
            </a:pPr>
            <a:r>
              <a:rPr lang="en-US" sz="3785">
                <a:solidFill>
                  <a:srgbClr val="000000"/>
                </a:solidFill>
                <a:latin typeface="Alatsi"/>
                <a:ea typeface="Alatsi"/>
                <a:cs typeface="Alatsi"/>
                <a:sym typeface="Alatsi"/>
              </a:rPr>
              <a:t>Planification des tâches</a:t>
            </a:r>
          </a:p>
          <a:p>
            <a:pPr algn="l">
              <a:lnSpc>
                <a:spcPts val="5453"/>
              </a:lnSpc>
            </a:pPr>
            <a:r>
              <a:rPr lang="en-US" sz="3699">
                <a:solidFill>
                  <a:srgbClr val="000000"/>
                </a:solidFill>
                <a:latin typeface="Alatsi"/>
                <a:ea typeface="Alatsi"/>
                <a:cs typeface="Alatsi"/>
                <a:sym typeface="Alatsi"/>
              </a:rPr>
              <a:t>Les interfaces de l’application web de gestion de stock</a:t>
            </a:r>
          </a:p>
        </p:txBody>
      </p:sp>
      <p:sp>
        <p:nvSpPr>
          <p:cNvPr id="28" name="TextBox 28"/>
          <p:cNvSpPr txBox="1"/>
          <p:nvPr/>
        </p:nvSpPr>
        <p:spPr>
          <a:xfrm>
            <a:off x="16438340" y="282712"/>
            <a:ext cx="412204" cy="992534"/>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1</a:t>
            </a:r>
          </a:p>
        </p:txBody>
      </p:sp>
      <p:sp>
        <p:nvSpPr>
          <p:cNvPr id="29" name="TextBox 29"/>
          <p:cNvSpPr txBox="1"/>
          <p:nvPr/>
        </p:nvSpPr>
        <p:spPr>
          <a:xfrm>
            <a:off x="5702979" y="6839960"/>
            <a:ext cx="4319168" cy="646890"/>
          </a:xfrm>
          <a:prstGeom prst="rect">
            <a:avLst/>
          </a:prstGeom>
        </p:spPr>
        <p:txBody>
          <a:bodyPr lIns="0" tIns="0" rIns="0" bIns="0" rtlCol="0" anchor="t">
            <a:spAutoFit/>
          </a:bodyPr>
          <a:lstStyle/>
          <a:p>
            <a:pPr algn="l">
              <a:lnSpc>
                <a:spcPts val="5242"/>
              </a:lnSpc>
            </a:pPr>
            <a:r>
              <a:rPr lang="en-US" sz="3744">
                <a:solidFill>
                  <a:srgbClr val="000000"/>
                </a:solidFill>
                <a:latin typeface="Alatsi"/>
                <a:ea typeface="Alatsi"/>
                <a:cs typeface="Alatsi"/>
                <a:sym typeface="Alatsi"/>
              </a:rPr>
              <a:t>Conclusion générale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823145" y="712645"/>
            <a:ext cx="16264601" cy="8660900"/>
          </a:xfrm>
          <a:custGeom>
            <a:avLst/>
            <a:gdLst/>
            <a:ahLst/>
            <a:cxnLst/>
            <a:rect l="l" t="t" r="r" b="b"/>
            <a:pathLst>
              <a:path w="16264601" h="8660900">
                <a:moveTo>
                  <a:pt x="0" y="0"/>
                </a:moveTo>
                <a:lnTo>
                  <a:pt x="16264602" y="0"/>
                </a:lnTo>
                <a:lnTo>
                  <a:pt x="16264602" y="8660900"/>
                </a:lnTo>
                <a:lnTo>
                  <a:pt x="0" y="8660900"/>
                </a:lnTo>
                <a:lnTo>
                  <a:pt x="0" y="0"/>
                </a:lnTo>
                <a:close/>
              </a:path>
            </a:pathLst>
          </a:custGeom>
          <a:blipFill>
            <a:blip r:embed="rId2"/>
            <a:stretch>
              <a:fillRect/>
            </a:stretch>
          </a:blipFill>
        </p:spPr>
      </p:sp>
      <p:sp>
        <p:nvSpPr>
          <p:cNvPr id="3" name="TextBox 3"/>
          <p:cNvSpPr txBox="1"/>
          <p:nvPr/>
        </p:nvSpPr>
        <p:spPr>
          <a:xfrm>
            <a:off x="16855154" y="498034"/>
            <a:ext cx="824398" cy="963302"/>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981811" y="1371009"/>
            <a:ext cx="16324377" cy="8182594"/>
          </a:xfrm>
          <a:custGeom>
            <a:avLst/>
            <a:gdLst/>
            <a:ahLst/>
            <a:cxnLst/>
            <a:rect l="l" t="t" r="r" b="b"/>
            <a:pathLst>
              <a:path w="16324377" h="8182594">
                <a:moveTo>
                  <a:pt x="0" y="0"/>
                </a:moveTo>
                <a:lnTo>
                  <a:pt x="16324378" y="0"/>
                </a:lnTo>
                <a:lnTo>
                  <a:pt x="16324378" y="8182595"/>
                </a:lnTo>
                <a:lnTo>
                  <a:pt x="0" y="8182595"/>
                </a:lnTo>
                <a:lnTo>
                  <a:pt x="0" y="0"/>
                </a:lnTo>
                <a:close/>
              </a:path>
            </a:pathLst>
          </a:custGeom>
          <a:blipFill>
            <a:blip r:embed="rId2"/>
            <a:stretch>
              <a:fillRect/>
            </a:stretch>
          </a:blipFill>
        </p:spPr>
      </p:sp>
      <p:sp>
        <p:nvSpPr>
          <p:cNvPr id="3" name="TextBox 3"/>
          <p:cNvSpPr txBox="1"/>
          <p:nvPr/>
        </p:nvSpPr>
        <p:spPr>
          <a:xfrm>
            <a:off x="16749532" y="378476"/>
            <a:ext cx="824398" cy="963302"/>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0" y="0"/>
            <a:ext cx="5417239" cy="2476500"/>
          </a:xfrm>
          <a:custGeom>
            <a:avLst/>
            <a:gdLst/>
            <a:ahLst/>
            <a:cxnLst/>
            <a:rect l="l" t="t" r="r" b="b"/>
            <a:pathLst>
              <a:path w="5417239" h="2476500">
                <a:moveTo>
                  <a:pt x="0" y="0"/>
                </a:moveTo>
                <a:lnTo>
                  <a:pt x="5417239" y="0"/>
                </a:lnTo>
                <a:lnTo>
                  <a:pt x="5417239" y="2476500"/>
                </a:lnTo>
                <a:lnTo>
                  <a:pt x="0" y="247650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1256893" y="8219942"/>
            <a:ext cx="7031107" cy="2067058"/>
          </a:xfrm>
          <a:custGeom>
            <a:avLst/>
            <a:gdLst/>
            <a:ahLst/>
            <a:cxnLst/>
            <a:rect l="l" t="t" r="r" b="b"/>
            <a:pathLst>
              <a:path w="7031107" h="2067058">
                <a:moveTo>
                  <a:pt x="0" y="0"/>
                </a:moveTo>
                <a:lnTo>
                  <a:pt x="7031107" y="0"/>
                </a:lnTo>
                <a:lnTo>
                  <a:pt x="7031107" y="2067058"/>
                </a:lnTo>
                <a:lnTo>
                  <a:pt x="0" y="2067058"/>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294109" y="1620861"/>
            <a:ext cx="15973245" cy="7167994"/>
          </a:xfrm>
          <a:custGeom>
            <a:avLst/>
            <a:gdLst/>
            <a:ahLst/>
            <a:cxnLst/>
            <a:rect l="l" t="t" r="r" b="b"/>
            <a:pathLst>
              <a:path w="15973245" h="7167994">
                <a:moveTo>
                  <a:pt x="0" y="0"/>
                </a:moveTo>
                <a:lnTo>
                  <a:pt x="15973244" y="0"/>
                </a:lnTo>
                <a:lnTo>
                  <a:pt x="15973244" y="7167994"/>
                </a:lnTo>
                <a:lnTo>
                  <a:pt x="0" y="7167994"/>
                </a:lnTo>
                <a:lnTo>
                  <a:pt x="0" y="0"/>
                </a:lnTo>
                <a:close/>
              </a:path>
            </a:pathLst>
          </a:custGeom>
          <a:blipFill>
            <a:blip r:embed="rId6"/>
            <a:stretch>
              <a:fillRect/>
            </a:stretch>
          </a:blipFill>
        </p:spPr>
      </p:sp>
      <p:sp>
        <p:nvSpPr>
          <p:cNvPr id="5" name="TextBox 5"/>
          <p:cNvSpPr txBox="1"/>
          <p:nvPr/>
        </p:nvSpPr>
        <p:spPr>
          <a:xfrm>
            <a:off x="16855154" y="474793"/>
            <a:ext cx="824398" cy="963302"/>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6471192" y="-63503"/>
            <a:ext cx="1576216" cy="1800225"/>
          </a:xfrm>
          <a:custGeom>
            <a:avLst/>
            <a:gdLst/>
            <a:ahLst/>
            <a:cxnLst/>
            <a:rect l="l" t="t" r="r" b="b"/>
            <a:pathLst>
              <a:path w="1576216" h="1800225">
                <a:moveTo>
                  <a:pt x="0" y="0"/>
                </a:moveTo>
                <a:lnTo>
                  <a:pt x="1576216" y="0"/>
                </a:lnTo>
                <a:lnTo>
                  <a:pt x="1576216" y="1800225"/>
                </a:lnTo>
                <a:lnTo>
                  <a:pt x="0" y="1800225"/>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891385" y="1028700"/>
            <a:ext cx="14579807" cy="8547412"/>
          </a:xfrm>
          <a:custGeom>
            <a:avLst/>
            <a:gdLst/>
            <a:ahLst/>
            <a:cxnLst/>
            <a:rect l="l" t="t" r="r" b="b"/>
            <a:pathLst>
              <a:path w="14579807" h="8547412">
                <a:moveTo>
                  <a:pt x="0" y="0"/>
                </a:moveTo>
                <a:lnTo>
                  <a:pt x="14579807" y="0"/>
                </a:lnTo>
                <a:lnTo>
                  <a:pt x="14579807" y="8547412"/>
                </a:lnTo>
                <a:lnTo>
                  <a:pt x="0" y="8547412"/>
                </a:lnTo>
                <a:lnTo>
                  <a:pt x="0" y="0"/>
                </a:lnTo>
                <a:close/>
              </a:path>
            </a:pathLst>
          </a:custGeom>
          <a:blipFill>
            <a:blip r:embed="rId4"/>
            <a:stretch>
              <a:fillRect/>
            </a:stretch>
          </a:blipFill>
        </p:spPr>
      </p:sp>
      <p:sp>
        <p:nvSpPr>
          <p:cNvPr id="4" name="TextBox 4"/>
          <p:cNvSpPr txBox="1"/>
          <p:nvPr/>
        </p:nvSpPr>
        <p:spPr>
          <a:xfrm>
            <a:off x="16855154" y="282712"/>
            <a:ext cx="824398" cy="963302"/>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63503" y="-63503"/>
            <a:ext cx="7442197" cy="2604783"/>
          </a:xfrm>
          <a:custGeom>
            <a:avLst/>
            <a:gdLst/>
            <a:ahLst/>
            <a:cxnLst/>
            <a:rect l="l" t="t" r="r" b="b"/>
            <a:pathLst>
              <a:path w="7442197" h="2604783">
                <a:moveTo>
                  <a:pt x="0" y="0"/>
                </a:moveTo>
                <a:lnTo>
                  <a:pt x="7442197" y="0"/>
                </a:lnTo>
                <a:lnTo>
                  <a:pt x="7442197" y="2604783"/>
                </a:lnTo>
                <a:lnTo>
                  <a:pt x="0" y="2604783"/>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0909297" y="7955909"/>
            <a:ext cx="7442197" cy="2394595"/>
          </a:xfrm>
          <a:custGeom>
            <a:avLst/>
            <a:gdLst/>
            <a:ahLst/>
            <a:cxnLst/>
            <a:rect l="l" t="t" r="r" b="b"/>
            <a:pathLst>
              <a:path w="7442197" h="2394595">
                <a:moveTo>
                  <a:pt x="0" y="0"/>
                </a:moveTo>
                <a:lnTo>
                  <a:pt x="7442197" y="0"/>
                </a:lnTo>
                <a:lnTo>
                  <a:pt x="7442197" y="2394594"/>
                </a:lnTo>
                <a:lnTo>
                  <a:pt x="0" y="2394594"/>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6471192" y="128588"/>
            <a:ext cx="1576216" cy="1800225"/>
          </a:xfrm>
          <a:custGeom>
            <a:avLst/>
            <a:gdLst/>
            <a:ahLst/>
            <a:cxnLst/>
            <a:rect l="l" t="t" r="r" b="b"/>
            <a:pathLst>
              <a:path w="1576216" h="1800225">
                <a:moveTo>
                  <a:pt x="0" y="0"/>
                </a:moveTo>
                <a:lnTo>
                  <a:pt x="1576216" y="0"/>
                </a:lnTo>
                <a:lnTo>
                  <a:pt x="1576216" y="1800224"/>
                </a:lnTo>
                <a:lnTo>
                  <a:pt x="0" y="1800224"/>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5" name="TextBox 5"/>
          <p:cNvSpPr txBox="1"/>
          <p:nvPr/>
        </p:nvSpPr>
        <p:spPr>
          <a:xfrm>
            <a:off x="16855154" y="474793"/>
            <a:ext cx="824398" cy="963302"/>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23</a:t>
            </a:r>
          </a:p>
        </p:txBody>
      </p:sp>
      <p:sp>
        <p:nvSpPr>
          <p:cNvPr id="6" name="TextBox 6"/>
          <p:cNvSpPr txBox="1"/>
          <p:nvPr/>
        </p:nvSpPr>
        <p:spPr>
          <a:xfrm>
            <a:off x="738559" y="702393"/>
            <a:ext cx="7207301" cy="914410"/>
          </a:xfrm>
          <a:prstGeom prst="rect">
            <a:avLst/>
          </a:prstGeom>
        </p:spPr>
        <p:txBody>
          <a:bodyPr lIns="0" tIns="0" rIns="0" bIns="0" rtlCol="0" anchor="t">
            <a:spAutoFit/>
          </a:bodyPr>
          <a:lstStyle/>
          <a:p>
            <a:pPr algn="l">
              <a:lnSpc>
                <a:spcPts val="7279"/>
              </a:lnSpc>
            </a:pPr>
            <a:r>
              <a:rPr lang="en-US" sz="5199" b="1">
                <a:solidFill>
                  <a:srgbClr val="000000"/>
                </a:solidFill>
                <a:latin typeface="Canva Sans Bold"/>
                <a:ea typeface="Canva Sans Bold"/>
                <a:cs typeface="Canva Sans Bold"/>
                <a:sym typeface="Canva Sans Bold"/>
              </a:rPr>
              <a:t>Conclusion générale : </a:t>
            </a:r>
          </a:p>
        </p:txBody>
      </p:sp>
      <p:sp>
        <p:nvSpPr>
          <p:cNvPr id="7" name="TextBox 7"/>
          <p:cNvSpPr txBox="1"/>
          <p:nvPr/>
        </p:nvSpPr>
        <p:spPr>
          <a:xfrm>
            <a:off x="284826" y="2761027"/>
            <a:ext cx="17403176" cy="6393142"/>
          </a:xfrm>
          <a:prstGeom prst="rect">
            <a:avLst/>
          </a:prstGeom>
        </p:spPr>
        <p:txBody>
          <a:bodyPr lIns="0" tIns="0" rIns="0" bIns="0" rtlCol="0" anchor="t">
            <a:spAutoFit/>
          </a:bodyPr>
          <a:lstStyle/>
          <a:p>
            <a:pPr marL="0" lvl="0" indent="0" algn="l">
              <a:lnSpc>
                <a:spcPts val="3438"/>
              </a:lnSpc>
              <a:spcBef>
                <a:spcPct val="0"/>
              </a:spcBef>
            </a:pPr>
            <a:r>
              <a:rPr lang="en-US" sz="2495" b="1" u="none" strike="noStrike">
                <a:solidFill>
                  <a:srgbClr val="000000"/>
                </a:solidFill>
                <a:latin typeface="Open Sans 1 Bold"/>
                <a:ea typeface="Open Sans 1 Bold"/>
                <a:cs typeface="Open Sans 1 Bold"/>
                <a:sym typeface="Open Sans 1 Bold"/>
              </a:rPr>
              <a:t>Finalement, cette expérience était une occasion convenable pour développer un esprit méthodique et rigoureux dans l’étude, la recherche, puis la réalisation de la solutions :  une solution digitale complète répondant aux besoins et défis spécifiques du secteur dédiée à l'optimisation de la gestion des stocks pour les magasin de vente de chaussures. </a:t>
            </a:r>
          </a:p>
          <a:p>
            <a:pPr marL="0" lvl="0" indent="0" algn="l">
              <a:lnSpc>
                <a:spcPts val="3438"/>
              </a:lnSpc>
              <a:spcBef>
                <a:spcPct val="0"/>
              </a:spcBef>
            </a:pPr>
            <a:endParaRPr lang="en-US" sz="2495" b="1" u="none" strike="noStrike">
              <a:solidFill>
                <a:srgbClr val="000000"/>
              </a:solidFill>
              <a:latin typeface="Open Sans 1 Bold"/>
              <a:ea typeface="Open Sans 1 Bold"/>
              <a:cs typeface="Open Sans 1 Bold"/>
              <a:sym typeface="Open Sans 1 Bold"/>
            </a:endParaRPr>
          </a:p>
          <a:p>
            <a:pPr marL="0" lvl="0" indent="0" algn="l">
              <a:lnSpc>
                <a:spcPts val="3438"/>
              </a:lnSpc>
              <a:spcBef>
                <a:spcPct val="0"/>
              </a:spcBef>
            </a:pPr>
            <a:r>
              <a:rPr lang="en-US" sz="2495" b="1" u="none" strike="noStrike">
                <a:solidFill>
                  <a:srgbClr val="000000"/>
                </a:solidFill>
                <a:latin typeface="Open Sans 1 Bold"/>
                <a:ea typeface="Open Sans 1 Bold"/>
                <a:cs typeface="Open Sans 1 Bold"/>
                <a:sym typeface="Open Sans 1 Bold"/>
              </a:rPr>
              <a:t>Notre solution visait la digitalisation et optimisation du suivi des stocks pour éviter les ruptures, les surplus et les erreurs de gestion en mettant à disposition des utilisateurs (gérants/gestionnaire de stock/magasiniers) via un tableau de bord contenant les indicateurs nécessaire simplifiant le suivie et la gestion de stock (quantitatif et financier), alertant pour prévenir des ruptures et des surstocks et améliore l'efficacité opérationnelle en réduisant les erreurs manuelles. </a:t>
            </a:r>
          </a:p>
          <a:p>
            <a:pPr marL="0" lvl="0" indent="0" algn="l">
              <a:lnSpc>
                <a:spcPts val="3438"/>
              </a:lnSpc>
              <a:spcBef>
                <a:spcPct val="0"/>
              </a:spcBef>
            </a:pPr>
            <a:endParaRPr lang="en-US" sz="2495" b="1" u="none" strike="noStrike">
              <a:solidFill>
                <a:srgbClr val="000000"/>
              </a:solidFill>
              <a:latin typeface="Open Sans 1 Bold"/>
              <a:ea typeface="Open Sans 1 Bold"/>
              <a:cs typeface="Open Sans 1 Bold"/>
              <a:sym typeface="Open Sans 1 Bold"/>
            </a:endParaRPr>
          </a:p>
          <a:p>
            <a:pPr marL="0" lvl="0" indent="0" algn="l">
              <a:lnSpc>
                <a:spcPts val="3438"/>
              </a:lnSpc>
              <a:spcBef>
                <a:spcPct val="0"/>
              </a:spcBef>
            </a:pPr>
            <a:r>
              <a:rPr lang="en-US" sz="2495" b="1" u="none" strike="noStrike">
                <a:solidFill>
                  <a:srgbClr val="000000"/>
                </a:solidFill>
                <a:latin typeface="Open Sans 1 Bold"/>
                <a:ea typeface="Open Sans 1 Bold"/>
                <a:cs typeface="Open Sans 1 Bold"/>
                <a:sym typeface="Open Sans 1 Bold"/>
              </a:rPr>
              <a:t> Sans compter les acquis humains en termes de communication, d’organisation et de travail en groupe.</a:t>
            </a:r>
          </a:p>
          <a:p>
            <a:pPr marL="0" lvl="0" indent="0" algn="l">
              <a:lnSpc>
                <a:spcPts val="3300"/>
              </a:lnSpc>
              <a:spcBef>
                <a:spcPct val="0"/>
              </a:spcBef>
            </a:pPr>
            <a:endParaRPr lang="en-US" sz="2495" b="1" u="none" strike="noStrike">
              <a:solidFill>
                <a:srgbClr val="000000"/>
              </a:solidFill>
              <a:latin typeface="Open Sans 1 Bold"/>
              <a:ea typeface="Open Sans 1 Bold"/>
              <a:cs typeface="Open Sans 1 Bold"/>
              <a:sym typeface="Open Sans 1 Bold"/>
            </a:endParaRPr>
          </a:p>
          <a:p>
            <a:pPr marL="0" lvl="0" indent="0" algn="l">
              <a:lnSpc>
                <a:spcPts val="3300"/>
              </a:lnSpc>
              <a:spcBef>
                <a:spcPct val="0"/>
              </a:spcBef>
            </a:pPr>
            <a:endParaRPr lang="en-US" sz="2495" b="1" u="none" strike="noStrike">
              <a:solidFill>
                <a:srgbClr val="000000"/>
              </a:solidFill>
              <a:latin typeface="Open Sans 1 Bold"/>
              <a:ea typeface="Open Sans 1 Bold"/>
              <a:cs typeface="Open Sans 1 Bold"/>
              <a:sym typeface="Open Sans 1 Bold"/>
            </a:endParaRPr>
          </a:p>
          <a:p>
            <a:pPr marL="0" lvl="0" indent="0" algn="l">
              <a:lnSpc>
                <a:spcPts val="3300"/>
              </a:lnSpc>
              <a:spcBef>
                <a:spcPct val="0"/>
              </a:spcBef>
            </a:pPr>
            <a:endParaRPr lang="en-US" sz="2495" b="1" u="none" strike="noStrike">
              <a:solidFill>
                <a:srgbClr val="000000"/>
              </a:solidFill>
              <a:latin typeface="Open Sans 1 Bold"/>
              <a:ea typeface="Open Sans 1 Bold"/>
              <a:cs typeface="Open Sans 1 Bold"/>
              <a:sym typeface="Open Sans 1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63503" y="8940613"/>
            <a:ext cx="18414997" cy="260347"/>
          </a:xfrm>
          <a:custGeom>
            <a:avLst/>
            <a:gdLst/>
            <a:ahLst/>
            <a:cxnLst/>
            <a:rect l="l" t="t" r="r" b="b"/>
            <a:pathLst>
              <a:path w="18414997" h="260347">
                <a:moveTo>
                  <a:pt x="0" y="0"/>
                </a:moveTo>
                <a:lnTo>
                  <a:pt x="18414997" y="0"/>
                </a:lnTo>
                <a:lnTo>
                  <a:pt x="18414997" y="260347"/>
                </a:lnTo>
                <a:lnTo>
                  <a:pt x="0" y="26034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2982994" y="5933227"/>
            <a:ext cx="5305006" cy="2476500"/>
          </a:xfrm>
          <a:custGeom>
            <a:avLst/>
            <a:gdLst/>
            <a:ahLst/>
            <a:cxnLst/>
            <a:rect l="l" t="t" r="r" b="b"/>
            <a:pathLst>
              <a:path w="5305006" h="2476500">
                <a:moveTo>
                  <a:pt x="0" y="0"/>
                </a:moveTo>
                <a:lnTo>
                  <a:pt x="5305006" y="0"/>
                </a:lnTo>
                <a:lnTo>
                  <a:pt x="5305006" y="2476500"/>
                </a:lnTo>
                <a:lnTo>
                  <a:pt x="0" y="247650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2012911" y="2797226"/>
            <a:ext cx="5246389" cy="5246370"/>
          </a:xfrm>
          <a:custGeom>
            <a:avLst/>
            <a:gdLst/>
            <a:ahLst/>
            <a:cxnLst/>
            <a:rect l="l" t="t" r="r" b="b"/>
            <a:pathLst>
              <a:path w="5246389" h="5246370">
                <a:moveTo>
                  <a:pt x="0" y="0"/>
                </a:moveTo>
                <a:lnTo>
                  <a:pt x="5246389" y="0"/>
                </a:lnTo>
                <a:lnTo>
                  <a:pt x="5246389" y="5246370"/>
                </a:lnTo>
                <a:lnTo>
                  <a:pt x="0" y="5246370"/>
                </a:lnTo>
                <a:lnTo>
                  <a:pt x="0" y="0"/>
                </a:lnTo>
                <a:close/>
              </a:path>
            </a:pathLst>
          </a:custGeom>
          <a:blipFill>
            <a:blip r:embed="rId6"/>
            <a:stretch>
              <a:fillRect l="-55262" r="-55316"/>
            </a:stretch>
          </a:blipFill>
        </p:spPr>
      </p:sp>
      <p:sp>
        <p:nvSpPr>
          <p:cNvPr id="5" name="Freeform 5"/>
          <p:cNvSpPr/>
          <p:nvPr/>
        </p:nvSpPr>
        <p:spPr>
          <a:xfrm>
            <a:off x="-63503" y="-63503"/>
            <a:ext cx="3959523" cy="2394595"/>
          </a:xfrm>
          <a:custGeom>
            <a:avLst/>
            <a:gdLst/>
            <a:ahLst/>
            <a:cxnLst/>
            <a:rect l="l" t="t" r="r" b="b"/>
            <a:pathLst>
              <a:path w="3959523" h="2394595">
                <a:moveTo>
                  <a:pt x="0" y="0"/>
                </a:moveTo>
                <a:lnTo>
                  <a:pt x="3959523" y="0"/>
                </a:lnTo>
                <a:lnTo>
                  <a:pt x="3959523" y="2394594"/>
                </a:lnTo>
                <a:lnTo>
                  <a:pt x="0" y="2394594"/>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grpSp>
        <p:nvGrpSpPr>
          <p:cNvPr id="6" name="Group 6"/>
          <p:cNvGrpSpPr>
            <a:grpSpLocks noChangeAspect="1"/>
          </p:cNvGrpSpPr>
          <p:nvPr/>
        </p:nvGrpSpPr>
        <p:grpSpPr>
          <a:xfrm>
            <a:off x="-63503" y="8940613"/>
            <a:ext cx="18414997" cy="260347"/>
            <a:chOff x="0" y="0"/>
            <a:chExt cx="18415000" cy="260350"/>
          </a:xfrm>
        </p:grpSpPr>
        <p:sp>
          <p:nvSpPr>
            <p:cNvPr id="7" name="Freeform 7"/>
            <p:cNvSpPr/>
            <p:nvPr/>
          </p:nvSpPr>
          <p:spPr>
            <a:xfrm>
              <a:off x="63500" y="63500"/>
              <a:ext cx="11430127" cy="114300"/>
            </a:xfrm>
            <a:custGeom>
              <a:avLst/>
              <a:gdLst/>
              <a:ahLst/>
              <a:cxnLst/>
              <a:rect l="l" t="t" r="r" b="b"/>
              <a:pathLst>
                <a:path w="11430127" h="114300">
                  <a:moveTo>
                    <a:pt x="0" y="0"/>
                  </a:moveTo>
                  <a:lnTo>
                    <a:pt x="0" y="114300"/>
                  </a:lnTo>
                  <a:lnTo>
                    <a:pt x="11430127" y="114300"/>
                  </a:lnTo>
                  <a:lnTo>
                    <a:pt x="11430127" y="0"/>
                  </a:lnTo>
                  <a:close/>
                </a:path>
              </a:pathLst>
            </a:custGeom>
            <a:solidFill>
              <a:srgbClr val="000000">
                <a:alpha val="0"/>
              </a:srgbClr>
            </a:solidFill>
          </p:spPr>
        </p:sp>
        <p:sp>
          <p:nvSpPr>
            <p:cNvPr id="8" name="Freeform 8"/>
            <p:cNvSpPr/>
            <p:nvPr/>
          </p:nvSpPr>
          <p:spPr>
            <a:xfrm>
              <a:off x="11493500" y="63500"/>
              <a:ext cx="6858000" cy="133350"/>
            </a:xfrm>
            <a:custGeom>
              <a:avLst/>
              <a:gdLst/>
              <a:ahLst/>
              <a:cxnLst/>
              <a:rect l="l" t="t" r="r" b="b"/>
              <a:pathLst>
                <a:path w="6858000" h="133350">
                  <a:moveTo>
                    <a:pt x="0" y="0"/>
                  </a:moveTo>
                  <a:lnTo>
                    <a:pt x="0" y="133350"/>
                  </a:lnTo>
                  <a:lnTo>
                    <a:pt x="6858000" y="133350"/>
                  </a:lnTo>
                  <a:lnTo>
                    <a:pt x="6858000" y="0"/>
                  </a:lnTo>
                  <a:close/>
                </a:path>
              </a:pathLst>
            </a:custGeom>
            <a:solidFill>
              <a:srgbClr val="000000">
                <a:alpha val="0"/>
              </a:srgbClr>
            </a:solidFill>
          </p:spPr>
        </p:sp>
      </p:grpSp>
      <p:grpSp>
        <p:nvGrpSpPr>
          <p:cNvPr id="9" name="Group 9"/>
          <p:cNvGrpSpPr>
            <a:grpSpLocks noChangeAspect="1"/>
          </p:cNvGrpSpPr>
          <p:nvPr/>
        </p:nvGrpSpPr>
        <p:grpSpPr>
          <a:xfrm>
            <a:off x="11949408" y="2733723"/>
            <a:ext cx="6402086" cy="5740794"/>
            <a:chOff x="0" y="0"/>
            <a:chExt cx="6402095" cy="5740794"/>
          </a:xfrm>
        </p:grpSpPr>
        <p:sp>
          <p:nvSpPr>
            <p:cNvPr id="10" name="Freeform 10"/>
            <p:cNvSpPr/>
            <p:nvPr/>
          </p:nvSpPr>
          <p:spPr>
            <a:xfrm>
              <a:off x="63500" y="63500"/>
              <a:ext cx="5246370" cy="5246370"/>
            </a:xfrm>
            <a:custGeom>
              <a:avLst/>
              <a:gdLst/>
              <a:ahLst/>
              <a:cxnLst/>
              <a:rect l="l" t="t" r="r" b="b"/>
              <a:pathLst>
                <a:path w="5246370" h="5246370">
                  <a:moveTo>
                    <a:pt x="0" y="5246370"/>
                  </a:moveTo>
                  <a:lnTo>
                    <a:pt x="5246370" y="5246370"/>
                  </a:lnTo>
                  <a:lnTo>
                    <a:pt x="5246370" y="0"/>
                  </a:lnTo>
                  <a:lnTo>
                    <a:pt x="0" y="0"/>
                  </a:lnTo>
                  <a:close/>
                </a:path>
              </a:pathLst>
            </a:custGeom>
            <a:solidFill>
              <a:srgbClr val="000000">
                <a:alpha val="0"/>
              </a:srgbClr>
            </a:solidFill>
          </p:spPr>
        </p:sp>
        <p:sp>
          <p:nvSpPr>
            <p:cNvPr id="11" name="Freeform 11"/>
            <p:cNvSpPr/>
            <p:nvPr/>
          </p:nvSpPr>
          <p:spPr>
            <a:xfrm>
              <a:off x="1033399" y="3199511"/>
              <a:ext cx="5305171" cy="2477770"/>
            </a:xfrm>
            <a:custGeom>
              <a:avLst/>
              <a:gdLst/>
              <a:ahLst/>
              <a:cxnLst/>
              <a:rect l="l" t="t" r="r" b="b"/>
              <a:pathLst>
                <a:path w="5305171" h="2477770">
                  <a:moveTo>
                    <a:pt x="0" y="0"/>
                  </a:moveTo>
                  <a:lnTo>
                    <a:pt x="0" y="2477770"/>
                  </a:lnTo>
                  <a:lnTo>
                    <a:pt x="5305171" y="2477770"/>
                  </a:lnTo>
                  <a:lnTo>
                    <a:pt x="5305171" y="0"/>
                  </a:lnTo>
                  <a:close/>
                </a:path>
              </a:pathLst>
            </a:custGeom>
            <a:solidFill>
              <a:srgbClr val="000000">
                <a:alpha val="0"/>
              </a:srgbClr>
            </a:solidFill>
          </p:spPr>
        </p:sp>
      </p:grpSp>
      <p:sp>
        <p:nvSpPr>
          <p:cNvPr id="12" name="Freeform 12"/>
          <p:cNvSpPr/>
          <p:nvPr/>
        </p:nvSpPr>
        <p:spPr>
          <a:xfrm>
            <a:off x="16085106" y="-273691"/>
            <a:ext cx="1657274" cy="2010413"/>
          </a:xfrm>
          <a:custGeom>
            <a:avLst/>
            <a:gdLst/>
            <a:ahLst/>
            <a:cxnLst/>
            <a:rect l="l" t="t" r="r" b="b"/>
            <a:pathLst>
              <a:path w="1657274" h="2010413">
                <a:moveTo>
                  <a:pt x="0" y="0"/>
                </a:moveTo>
                <a:lnTo>
                  <a:pt x="1657273" y="0"/>
                </a:lnTo>
                <a:lnTo>
                  <a:pt x="1657273" y="2010413"/>
                </a:lnTo>
                <a:lnTo>
                  <a:pt x="0" y="2010413"/>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p:spPr>
      </p:sp>
      <p:sp>
        <p:nvSpPr>
          <p:cNvPr id="13" name="TextBox 13"/>
          <p:cNvSpPr txBox="1"/>
          <p:nvPr/>
        </p:nvSpPr>
        <p:spPr>
          <a:xfrm>
            <a:off x="5622665" y="839819"/>
            <a:ext cx="7183184" cy="1478880"/>
          </a:xfrm>
          <a:prstGeom prst="rect">
            <a:avLst/>
          </a:prstGeom>
        </p:spPr>
        <p:txBody>
          <a:bodyPr lIns="0" tIns="0" rIns="0" bIns="0" rtlCol="0" anchor="t">
            <a:spAutoFit/>
          </a:bodyPr>
          <a:lstStyle/>
          <a:p>
            <a:pPr algn="l">
              <a:lnSpc>
                <a:spcPts val="11899"/>
              </a:lnSpc>
            </a:pPr>
            <a:r>
              <a:rPr lang="en-US" sz="8499">
                <a:solidFill>
                  <a:srgbClr val="000000"/>
                </a:solidFill>
                <a:latin typeface="Alatsi"/>
                <a:ea typeface="Alatsi"/>
                <a:cs typeface="Alatsi"/>
                <a:sym typeface="Alatsi"/>
              </a:rPr>
              <a:t>INTRODUCTION</a:t>
            </a:r>
          </a:p>
        </p:txBody>
      </p:sp>
      <p:sp>
        <p:nvSpPr>
          <p:cNvPr id="14" name="TextBox 14"/>
          <p:cNvSpPr txBox="1"/>
          <p:nvPr/>
        </p:nvSpPr>
        <p:spPr>
          <a:xfrm>
            <a:off x="16714899" y="22793"/>
            <a:ext cx="405508" cy="978865"/>
          </a:xfrm>
          <a:prstGeom prst="rect">
            <a:avLst/>
          </a:prstGeom>
        </p:spPr>
        <p:txBody>
          <a:bodyPr lIns="0" tIns="0" rIns="0" bIns="0" rtlCol="0" anchor="t">
            <a:spAutoFit/>
          </a:bodyPr>
          <a:lstStyle/>
          <a:p>
            <a:pPr algn="l">
              <a:lnSpc>
                <a:spcPts val="7812"/>
              </a:lnSpc>
            </a:pPr>
            <a:r>
              <a:rPr lang="en-US" sz="5580">
                <a:solidFill>
                  <a:srgbClr val="000000"/>
                </a:solidFill>
                <a:latin typeface="Alatsi"/>
                <a:ea typeface="Alatsi"/>
                <a:cs typeface="Alatsi"/>
                <a:sym typeface="Alatsi"/>
              </a:rPr>
              <a:t>2</a:t>
            </a:r>
          </a:p>
        </p:txBody>
      </p:sp>
      <p:sp>
        <p:nvSpPr>
          <p:cNvPr id="15" name="TextBox 15"/>
          <p:cNvSpPr txBox="1"/>
          <p:nvPr/>
        </p:nvSpPr>
        <p:spPr>
          <a:xfrm>
            <a:off x="479626" y="2881046"/>
            <a:ext cx="11476678" cy="5118296"/>
          </a:xfrm>
          <a:prstGeom prst="rect">
            <a:avLst/>
          </a:prstGeom>
        </p:spPr>
        <p:txBody>
          <a:bodyPr lIns="0" tIns="0" rIns="0" bIns="0" rtlCol="0" anchor="t">
            <a:spAutoFit/>
          </a:bodyPr>
          <a:lstStyle/>
          <a:p>
            <a:pPr algn="l">
              <a:lnSpc>
                <a:spcPts val="5814"/>
              </a:lnSpc>
            </a:pPr>
            <a:r>
              <a:rPr lang="en-US" sz="4180">
                <a:solidFill>
                  <a:srgbClr val="000000"/>
                </a:solidFill>
                <a:latin typeface="Alatsi"/>
                <a:ea typeface="Alatsi"/>
                <a:cs typeface="Alatsi"/>
                <a:sym typeface="Alatsi"/>
              </a:rPr>
              <a:t>•La gestion de stock est un élément essentiel pour assurer une disponibilité continue des produits tout en minimisant les coûts de stockage. Dans ce document, nous aborderons les meilleures pratiques pour optimiser la gestion des stocks de chaussures Adidas à travers des indicateurs de gestion et de suivie (quantitatif et financier)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828561" y="-63503"/>
            <a:ext cx="17099070" cy="10413997"/>
          </a:xfrm>
          <a:custGeom>
            <a:avLst/>
            <a:gdLst/>
            <a:ahLst/>
            <a:cxnLst/>
            <a:rect l="l" t="t" r="r" b="b"/>
            <a:pathLst>
              <a:path w="17099070" h="10413997">
                <a:moveTo>
                  <a:pt x="0" y="0"/>
                </a:moveTo>
                <a:lnTo>
                  <a:pt x="17099070" y="0"/>
                </a:lnTo>
                <a:lnTo>
                  <a:pt x="17099070" y="10413997"/>
                </a:lnTo>
                <a:lnTo>
                  <a:pt x="0" y="1041399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2961846" y="665769"/>
            <a:ext cx="11487369" cy="721964"/>
          </a:xfrm>
          <a:prstGeom prst="rect">
            <a:avLst/>
          </a:prstGeom>
        </p:spPr>
        <p:txBody>
          <a:bodyPr lIns="0" tIns="0" rIns="0" bIns="0" rtlCol="0" anchor="t">
            <a:spAutoFit/>
          </a:bodyPr>
          <a:lstStyle/>
          <a:p>
            <a:pPr algn="l">
              <a:lnSpc>
                <a:spcPts val="5881"/>
              </a:lnSpc>
            </a:pPr>
            <a:r>
              <a:rPr lang="en-US" sz="4201">
                <a:solidFill>
                  <a:srgbClr val="000000"/>
                </a:solidFill>
                <a:latin typeface="Alatsi"/>
                <a:ea typeface="Alatsi"/>
                <a:cs typeface="Alatsi"/>
                <a:sym typeface="Alatsi"/>
              </a:rPr>
              <a:t>LES DÉFIS DE SOCIÉTÉS DE VENTE DE CHAUSSURES </a:t>
            </a:r>
          </a:p>
        </p:txBody>
      </p:sp>
      <p:sp>
        <p:nvSpPr>
          <p:cNvPr id="4" name="TextBox 4"/>
          <p:cNvSpPr txBox="1"/>
          <p:nvPr/>
        </p:nvSpPr>
        <p:spPr>
          <a:xfrm>
            <a:off x="2961846" y="6714096"/>
            <a:ext cx="6561115" cy="1841716"/>
          </a:xfrm>
          <a:prstGeom prst="rect">
            <a:avLst/>
          </a:prstGeom>
        </p:spPr>
        <p:txBody>
          <a:bodyPr lIns="0" tIns="0" rIns="0" bIns="0" rtlCol="0" anchor="t">
            <a:spAutoFit/>
          </a:bodyPr>
          <a:lstStyle/>
          <a:p>
            <a:pPr algn="l">
              <a:lnSpc>
                <a:spcPts val="4860"/>
              </a:lnSpc>
            </a:pPr>
            <a:r>
              <a:rPr lang="en-US" sz="3489">
                <a:solidFill>
                  <a:srgbClr val="000000"/>
                </a:solidFill>
                <a:latin typeface="Alatsi"/>
                <a:ea typeface="Alatsi"/>
                <a:cs typeface="Alatsi"/>
                <a:sym typeface="Alatsi"/>
              </a:rPr>
              <a:t>Un mauvais équilibre entre l’offre et la demande peut entraîner des pertes financières.</a:t>
            </a:r>
          </a:p>
        </p:txBody>
      </p:sp>
      <p:sp>
        <p:nvSpPr>
          <p:cNvPr id="5" name="TextBox 5"/>
          <p:cNvSpPr txBox="1"/>
          <p:nvPr/>
        </p:nvSpPr>
        <p:spPr>
          <a:xfrm>
            <a:off x="10723302" y="3956723"/>
            <a:ext cx="6117260" cy="1841716"/>
          </a:xfrm>
          <a:prstGeom prst="rect">
            <a:avLst/>
          </a:prstGeom>
        </p:spPr>
        <p:txBody>
          <a:bodyPr lIns="0" tIns="0" rIns="0" bIns="0" rtlCol="0" anchor="t">
            <a:spAutoFit/>
          </a:bodyPr>
          <a:lstStyle/>
          <a:p>
            <a:pPr algn="l">
              <a:lnSpc>
                <a:spcPts val="4860"/>
              </a:lnSpc>
            </a:pPr>
            <a:r>
              <a:rPr lang="en-US" sz="3489">
                <a:solidFill>
                  <a:srgbClr val="000000"/>
                </a:solidFill>
                <a:latin typeface="Alatsi"/>
                <a:ea typeface="Alatsi"/>
                <a:cs typeface="Alatsi"/>
                <a:sym typeface="Alatsi"/>
              </a:rPr>
              <a:t>Les tendances de la mode changent rapidement, rendant difficile la prévision des ventes.</a:t>
            </a:r>
          </a:p>
        </p:txBody>
      </p:sp>
      <p:sp>
        <p:nvSpPr>
          <p:cNvPr id="6" name="TextBox 6"/>
          <p:cNvSpPr txBox="1"/>
          <p:nvPr/>
        </p:nvSpPr>
        <p:spPr>
          <a:xfrm>
            <a:off x="9744075" y="3184550"/>
            <a:ext cx="5904205" cy="673589"/>
          </a:xfrm>
          <a:prstGeom prst="rect">
            <a:avLst/>
          </a:prstGeom>
        </p:spPr>
        <p:txBody>
          <a:bodyPr lIns="0" tIns="0" rIns="0" bIns="0" rtlCol="0" anchor="t">
            <a:spAutoFit/>
          </a:bodyPr>
          <a:lstStyle/>
          <a:p>
            <a:pPr algn="l">
              <a:lnSpc>
                <a:spcPts val="5311"/>
              </a:lnSpc>
            </a:pPr>
            <a:r>
              <a:rPr lang="en-US" sz="3794">
                <a:solidFill>
                  <a:srgbClr val="000000"/>
                </a:solidFill>
                <a:latin typeface="Alatsi"/>
                <a:ea typeface="Alatsi"/>
                <a:cs typeface="Alatsi"/>
                <a:sym typeface="Alatsi"/>
              </a:rPr>
              <a:t>Fluctuation de la demande : </a:t>
            </a:r>
          </a:p>
        </p:txBody>
      </p:sp>
      <p:sp>
        <p:nvSpPr>
          <p:cNvPr id="7" name="TextBox 7"/>
          <p:cNvSpPr txBox="1"/>
          <p:nvPr/>
        </p:nvSpPr>
        <p:spPr>
          <a:xfrm>
            <a:off x="1751019" y="2870159"/>
            <a:ext cx="7524569" cy="2597115"/>
          </a:xfrm>
          <a:prstGeom prst="rect">
            <a:avLst/>
          </a:prstGeom>
        </p:spPr>
        <p:txBody>
          <a:bodyPr lIns="0" tIns="0" rIns="0" bIns="0" rtlCol="0" anchor="t">
            <a:spAutoFit/>
          </a:bodyPr>
          <a:lstStyle/>
          <a:p>
            <a:pPr algn="l">
              <a:lnSpc>
                <a:spcPts val="5159"/>
              </a:lnSpc>
            </a:pPr>
            <a:r>
              <a:rPr lang="en-US" sz="3709">
                <a:solidFill>
                  <a:srgbClr val="000000"/>
                </a:solidFill>
                <a:latin typeface="Alatsi"/>
                <a:ea typeface="Alatsi"/>
                <a:cs typeface="Alatsi"/>
                <a:sym typeface="Alatsi"/>
              </a:rPr>
              <a:t>•Les entreprises des chaussures font face à plusieurs défis liés à la gestion de stock. Parmi les principaux problèmes figurent :</a:t>
            </a:r>
          </a:p>
        </p:txBody>
      </p:sp>
      <p:sp>
        <p:nvSpPr>
          <p:cNvPr id="8" name="TextBox 8"/>
          <p:cNvSpPr txBox="1"/>
          <p:nvPr/>
        </p:nvSpPr>
        <p:spPr>
          <a:xfrm>
            <a:off x="2124266" y="5931799"/>
            <a:ext cx="6774904" cy="671976"/>
          </a:xfrm>
          <a:prstGeom prst="rect">
            <a:avLst/>
          </a:prstGeom>
        </p:spPr>
        <p:txBody>
          <a:bodyPr lIns="0" tIns="0" rIns="0" bIns="0" rtlCol="0" anchor="t">
            <a:spAutoFit/>
          </a:bodyPr>
          <a:lstStyle/>
          <a:p>
            <a:pPr algn="l">
              <a:lnSpc>
                <a:spcPts val="5486"/>
              </a:lnSpc>
            </a:pPr>
            <a:r>
              <a:rPr lang="en-US" sz="3919">
                <a:solidFill>
                  <a:srgbClr val="000000"/>
                </a:solidFill>
                <a:latin typeface="Alatsi"/>
                <a:ea typeface="Alatsi"/>
                <a:cs typeface="Alatsi"/>
                <a:sym typeface="Alatsi"/>
              </a:rPr>
              <a:t>Ruptures de stock et surstock </a:t>
            </a:r>
          </a:p>
        </p:txBody>
      </p:sp>
      <p:sp>
        <p:nvSpPr>
          <p:cNvPr id="9" name="TextBox 9"/>
          <p:cNvSpPr txBox="1"/>
          <p:nvPr/>
        </p:nvSpPr>
        <p:spPr>
          <a:xfrm>
            <a:off x="16438340" y="282712"/>
            <a:ext cx="412204" cy="992534"/>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65168" y="-63503"/>
            <a:ext cx="16463401" cy="10413997"/>
          </a:xfrm>
          <a:custGeom>
            <a:avLst/>
            <a:gdLst/>
            <a:ahLst/>
            <a:cxnLst/>
            <a:rect l="l" t="t" r="r" b="b"/>
            <a:pathLst>
              <a:path w="16463401" h="10413997">
                <a:moveTo>
                  <a:pt x="0" y="0"/>
                </a:moveTo>
                <a:lnTo>
                  <a:pt x="16463401" y="0"/>
                </a:lnTo>
                <a:lnTo>
                  <a:pt x="16463401" y="10413997"/>
                </a:lnTo>
                <a:lnTo>
                  <a:pt x="0" y="1041399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10268198" y="2040360"/>
            <a:ext cx="6522225" cy="1773645"/>
          </a:xfrm>
          <a:prstGeom prst="rect">
            <a:avLst/>
          </a:prstGeom>
        </p:spPr>
        <p:txBody>
          <a:bodyPr lIns="0" tIns="0" rIns="0" bIns="0" rtlCol="0" anchor="t">
            <a:spAutoFit/>
          </a:bodyPr>
          <a:lstStyle/>
          <a:p>
            <a:pPr algn="l">
              <a:lnSpc>
                <a:spcPts val="4758"/>
              </a:lnSpc>
            </a:pPr>
            <a:r>
              <a:rPr lang="en-US" sz="3416">
                <a:solidFill>
                  <a:srgbClr val="000000"/>
                </a:solidFill>
                <a:latin typeface="Alatsi"/>
                <a:ea typeface="Alatsi"/>
                <a:cs typeface="Alatsi"/>
                <a:sym typeface="Alatsi"/>
              </a:rPr>
              <a:t>Les ventes de chaussures peuvent varier selon la saison, impactant la gestion des stocks.</a:t>
            </a:r>
          </a:p>
        </p:txBody>
      </p:sp>
      <p:sp>
        <p:nvSpPr>
          <p:cNvPr id="4" name="TextBox 4"/>
          <p:cNvSpPr txBox="1"/>
          <p:nvPr/>
        </p:nvSpPr>
        <p:spPr>
          <a:xfrm>
            <a:off x="11378127" y="4157539"/>
            <a:ext cx="5082283" cy="4574010"/>
          </a:xfrm>
          <a:prstGeom prst="rect">
            <a:avLst/>
          </a:prstGeom>
        </p:spPr>
        <p:txBody>
          <a:bodyPr lIns="0" tIns="0" rIns="0" bIns="0" rtlCol="0" anchor="t">
            <a:spAutoFit/>
          </a:bodyPr>
          <a:lstStyle/>
          <a:p>
            <a:pPr algn="just">
              <a:lnSpc>
                <a:spcPts val="8540"/>
              </a:lnSpc>
            </a:pPr>
            <a:r>
              <a:rPr lang="en-US" sz="3416">
                <a:solidFill>
                  <a:srgbClr val="000000"/>
                </a:solidFill>
                <a:latin typeface="Alatsi"/>
                <a:ea typeface="Alatsi"/>
                <a:cs typeface="Alatsi"/>
                <a:sym typeface="Alatsi"/>
              </a:rPr>
              <a:t>La gestion de stock</a:t>
            </a:r>
          </a:p>
          <a:p>
            <a:pPr algn="just">
              <a:lnSpc>
                <a:spcPts val="1708"/>
              </a:lnSpc>
            </a:pPr>
            <a:r>
              <a:rPr lang="en-US" sz="3416">
                <a:solidFill>
                  <a:srgbClr val="000000"/>
                </a:solidFill>
                <a:latin typeface="Alatsi"/>
                <a:ea typeface="Alatsi"/>
                <a:cs typeface="Alatsi"/>
                <a:sym typeface="Alatsi"/>
              </a:rPr>
              <a:t>permet ainsi d’anticiper</a:t>
            </a:r>
          </a:p>
          <a:p>
            <a:pPr algn="just">
              <a:lnSpc>
                <a:spcPts val="7809"/>
              </a:lnSpc>
            </a:pPr>
            <a:r>
              <a:rPr lang="en-US" sz="3416">
                <a:solidFill>
                  <a:srgbClr val="000000"/>
                </a:solidFill>
                <a:latin typeface="Alatsi"/>
                <a:ea typeface="Alatsi"/>
                <a:cs typeface="Alatsi"/>
                <a:sym typeface="Alatsi"/>
              </a:rPr>
              <a:t>ces défis et d’optimiser la</a:t>
            </a:r>
          </a:p>
          <a:p>
            <a:pPr algn="just">
              <a:lnSpc>
                <a:spcPts val="1708"/>
              </a:lnSpc>
            </a:pPr>
            <a:r>
              <a:rPr lang="en-US" sz="3416">
                <a:solidFill>
                  <a:srgbClr val="000000"/>
                </a:solidFill>
                <a:latin typeface="Alatsi"/>
                <a:ea typeface="Alatsi"/>
                <a:cs typeface="Alatsi"/>
                <a:sym typeface="Alatsi"/>
              </a:rPr>
              <a:t>disponibilité des produits</a:t>
            </a:r>
          </a:p>
          <a:p>
            <a:pPr algn="just">
              <a:lnSpc>
                <a:spcPts val="7809"/>
              </a:lnSpc>
            </a:pPr>
            <a:r>
              <a:rPr lang="en-US" sz="3416">
                <a:solidFill>
                  <a:srgbClr val="000000"/>
                </a:solidFill>
                <a:latin typeface="Alatsi"/>
                <a:ea typeface="Alatsi"/>
                <a:cs typeface="Alatsi"/>
                <a:sym typeface="Alatsi"/>
              </a:rPr>
              <a:t>pour répondre aux besoins</a:t>
            </a:r>
          </a:p>
          <a:p>
            <a:pPr algn="just">
              <a:lnSpc>
                <a:spcPts val="1708"/>
              </a:lnSpc>
            </a:pPr>
            <a:r>
              <a:rPr lang="en-US" sz="3416">
                <a:solidFill>
                  <a:srgbClr val="000000"/>
                </a:solidFill>
                <a:latin typeface="Alatsi"/>
                <a:ea typeface="Alatsi"/>
                <a:cs typeface="Alatsi"/>
                <a:sym typeface="Alatsi"/>
              </a:rPr>
              <a:t>des consommateurs tout</a:t>
            </a:r>
          </a:p>
          <a:p>
            <a:pPr algn="just">
              <a:lnSpc>
                <a:spcPts val="7809"/>
              </a:lnSpc>
            </a:pPr>
            <a:r>
              <a:rPr lang="en-US" sz="3416">
                <a:solidFill>
                  <a:srgbClr val="000000"/>
                </a:solidFill>
                <a:latin typeface="Alatsi"/>
                <a:ea typeface="Alatsi"/>
                <a:cs typeface="Alatsi"/>
                <a:sym typeface="Alatsi"/>
              </a:rPr>
              <a:t>en réduisant les coûts</a:t>
            </a:r>
          </a:p>
        </p:txBody>
      </p:sp>
      <p:sp>
        <p:nvSpPr>
          <p:cNvPr id="5" name="TextBox 5"/>
          <p:cNvSpPr txBox="1"/>
          <p:nvPr/>
        </p:nvSpPr>
        <p:spPr>
          <a:xfrm>
            <a:off x="2904982" y="6594939"/>
            <a:ext cx="6385874" cy="1787642"/>
          </a:xfrm>
          <a:prstGeom prst="rect">
            <a:avLst/>
          </a:prstGeom>
        </p:spPr>
        <p:txBody>
          <a:bodyPr lIns="0" tIns="0" rIns="0" bIns="0" rtlCol="0" anchor="t">
            <a:spAutoFit/>
          </a:bodyPr>
          <a:lstStyle/>
          <a:p>
            <a:pPr algn="l">
              <a:lnSpc>
                <a:spcPts val="4738"/>
              </a:lnSpc>
            </a:pPr>
            <a:r>
              <a:rPr lang="en-US" sz="3401">
                <a:solidFill>
                  <a:srgbClr val="000000"/>
                </a:solidFill>
                <a:latin typeface="Alatsi"/>
                <a:ea typeface="Alatsi"/>
                <a:cs typeface="Alatsi"/>
                <a:sym typeface="Alatsi"/>
              </a:rPr>
              <a:t>Une large gamme de tailles et de designs complique l’optimisation des stocks.</a:t>
            </a:r>
          </a:p>
        </p:txBody>
      </p:sp>
      <p:sp>
        <p:nvSpPr>
          <p:cNvPr id="6" name="TextBox 6"/>
          <p:cNvSpPr txBox="1"/>
          <p:nvPr/>
        </p:nvSpPr>
        <p:spPr>
          <a:xfrm>
            <a:off x="16438340" y="282712"/>
            <a:ext cx="412204" cy="992534"/>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4</a:t>
            </a:r>
          </a:p>
        </p:txBody>
      </p:sp>
      <p:sp>
        <p:nvSpPr>
          <p:cNvPr id="7" name="TextBox 7"/>
          <p:cNvSpPr txBox="1"/>
          <p:nvPr/>
        </p:nvSpPr>
        <p:spPr>
          <a:xfrm>
            <a:off x="2214134" y="2032845"/>
            <a:ext cx="6414783" cy="1709947"/>
          </a:xfrm>
          <a:prstGeom prst="rect">
            <a:avLst/>
          </a:prstGeom>
        </p:spPr>
        <p:txBody>
          <a:bodyPr lIns="0" tIns="0" rIns="0" bIns="0" rtlCol="0" anchor="t">
            <a:spAutoFit/>
          </a:bodyPr>
          <a:lstStyle/>
          <a:p>
            <a:pPr algn="l">
              <a:lnSpc>
                <a:spcPts val="4525"/>
              </a:lnSpc>
            </a:pPr>
            <a:r>
              <a:rPr lang="en-US" sz="3248">
                <a:solidFill>
                  <a:srgbClr val="000000"/>
                </a:solidFill>
                <a:latin typeface="Alatsi"/>
                <a:ea typeface="Alatsi"/>
                <a:cs typeface="Alatsi"/>
                <a:sym typeface="Alatsi"/>
              </a:rPr>
              <a:t>Le stockage, la manutention et la distribution des chaussures nécessitent une gestion rigoureuse</a:t>
            </a:r>
          </a:p>
        </p:txBody>
      </p:sp>
      <p:sp>
        <p:nvSpPr>
          <p:cNvPr id="8" name="TextBox 8"/>
          <p:cNvSpPr txBox="1"/>
          <p:nvPr/>
        </p:nvSpPr>
        <p:spPr>
          <a:xfrm>
            <a:off x="1502245" y="1141819"/>
            <a:ext cx="5368814" cy="683447"/>
          </a:xfrm>
          <a:prstGeom prst="rect">
            <a:avLst/>
          </a:prstGeom>
        </p:spPr>
        <p:txBody>
          <a:bodyPr lIns="0" tIns="0" rIns="0" bIns="0" rtlCol="0" anchor="t">
            <a:spAutoFit/>
          </a:bodyPr>
          <a:lstStyle/>
          <a:p>
            <a:pPr algn="l">
              <a:lnSpc>
                <a:spcPts val="5486"/>
              </a:lnSpc>
            </a:pPr>
            <a:r>
              <a:rPr lang="en-US" sz="3919">
                <a:solidFill>
                  <a:srgbClr val="000000"/>
                </a:solidFill>
                <a:latin typeface="Alatsi"/>
                <a:ea typeface="Alatsi"/>
                <a:cs typeface="Alatsi"/>
                <a:sym typeface="Alatsi"/>
              </a:rPr>
              <a:t>Coûts logistiques élevés </a:t>
            </a:r>
          </a:p>
        </p:txBody>
      </p:sp>
      <p:sp>
        <p:nvSpPr>
          <p:cNvPr id="9" name="TextBox 9"/>
          <p:cNvSpPr txBox="1"/>
          <p:nvPr/>
        </p:nvSpPr>
        <p:spPr>
          <a:xfrm>
            <a:off x="9432036" y="1141819"/>
            <a:ext cx="2710291" cy="683447"/>
          </a:xfrm>
          <a:prstGeom prst="rect">
            <a:avLst/>
          </a:prstGeom>
        </p:spPr>
        <p:txBody>
          <a:bodyPr lIns="0" tIns="0" rIns="0" bIns="0" rtlCol="0" anchor="t">
            <a:spAutoFit/>
          </a:bodyPr>
          <a:lstStyle/>
          <a:p>
            <a:pPr algn="l">
              <a:lnSpc>
                <a:spcPts val="5486"/>
              </a:lnSpc>
            </a:pPr>
            <a:r>
              <a:rPr lang="en-US" sz="3919">
                <a:solidFill>
                  <a:srgbClr val="000000"/>
                </a:solidFill>
                <a:latin typeface="Alatsi"/>
                <a:ea typeface="Alatsi"/>
                <a:cs typeface="Alatsi"/>
                <a:sym typeface="Alatsi"/>
              </a:rPr>
              <a:t>Saisonnalité</a:t>
            </a:r>
          </a:p>
        </p:txBody>
      </p:sp>
      <p:sp>
        <p:nvSpPr>
          <p:cNvPr id="10" name="TextBox 10"/>
          <p:cNvSpPr txBox="1"/>
          <p:nvPr/>
        </p:nvSpPr>
        <p:spPr>
          <a:xfrm>
            <a:off x="1999326" y="5757986"/>
            <a:ext cx="6779933" cy="618992"/>
          </a:xfrm>
          <a:prstGeom prst="rect">
            <a:avLst/>
          </a:prstGeom>
        </p:spPr>
        <p:txBody>
          <a:bodyPr lIns="0" tIns="0" rIns="0" bIns="0" rtlCol="0" anchor="t">
            <a:spAutoFit/>
          </a:bodyPr>
          <a:lstStyle/>
          <a:p>
            <a:pPr algn="l">
              <a:lnSpc>
                <a:spcPts val="4990"/>
              </a:lnSpc>
            </a:pPr>
            <a:r>
              <a:rPr lang="en-US" sz="3564">
                <a:solidFill>
                  <a:srgbClr val="000000"/>
                </a:solidFill>
                <a:latin typeface="Alatsi"/>
                <a:ea typeface="Alatsi"/>
                <a:cs typeface="Alatsi"/>
                <a:sym typeface="Alatsi"/>
              </a:rPr>
              <a:t>Complexité des tailles et modèles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1741287" y="9194797"/>
            <a:ext cx="6610217" cy="1155697"/>
          </a:xfrm>
          <a:custGeom>
            <a:avLst/>
            <a:gdLst/>
            <a:ahLst/>
            <a:cxnLst/>
            <a:rect l="l" t="t" r="r" b="b"/>
            <a:pathLst>
              <a:path w="6610217" h="1155697">
                <a:moveTo>
                  <a:pt x="0" y="0"/>
                </a:moveTo>
                <a:lnTo>
                  <a:pt x="6610216" y="0"/>
                </a:lnTo>
                <a:lnTo>
                  <a:pt x="6610216" y="1155697"/>
                </a:lnTo>
                <a:lnTo>
                  <a:pt x="0" y="115569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5852353" y="-63503"/>
            <a:ext cx="1576216" cy="1800225"/>
          </a:xfrm>
          <a:custGeom>
            <a:avLst/>
            <a:gdLst/>
            <a:ahLst/>
            <a:cxnLst/>
            <a:rect l="l" t="t" r="r" b="b"/>
            <a:pathLst>
              <a:path w="1576216" h="1800225">
                <a:moveTo>
                  <a:pt x="0" y="0"/>
                </a:moveTo>
                <a:lnTo>
                  <a:pt x="1576216" y="0"/>
                </a:lnTo>
                <a:lnTo>
                  <a:pt x="1576216" y="1800225"/>
                </a:lnTo>
                <a:lnTo>
                  <a:pt x="0" y="180022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TextBox 4"/>
          <p:cNvSpPr txBox="1"/>
          <p:nvPr/>
        </p:nvSpPr>
        <p:spPr>
          <a:xfrm>
            <a:off x="6402343" y="1603136"/>
            <a:ext cx="5483314" cy="673198"/>
          </a:xfrm>
          <a:prstGeom prst="rect">
            <a:avLst/>
          </a:prstGeom>
        </p:spPr>
        <p:txBody>
          <a:bodyPr lIns="0" tIns="0" rIns="0" bIns="0" rtlCol="0" anchor="t">
            <a:spAutoFit/>
          </a:bodyPr>
          <a:lstStyle/>
          <a:p>
            <a:pPr algn="l">
              <a:lnSpc>
                <a:spcPts val="5308"/>
              </a:lnSpc>
            </a:pPr>
            <a:r>
              <a:rPr lang="en-US" sz="3791">
                <a:solidFill>
                  <a:srgbClr val="000000"/>
                </a:solidFill>
                <a:latin typeface="Alatsi"/>
                <a:ea typeface="Alatsi"/>
                <a:cs typeface="Alatsi"/>
                <a:sym typeface="Alatsi"/>
              </a:rPr>
              <a:t>LES SOLUTIONS PROPOSÉS</a:t>
            </a:r>
          </a:p>
        </p:txBody>
      </p:sp>
      <p:sp>
        <p:nvSpPr>
          <p:cNvPr id="5" name="TextBox 5"/>
          <p:cNvSpPr txBox="1"/>
          <p:nvPr/>
        </p:nvSpPr>
        <p:spPr>
          <a:xfrm>
            <a:off x="1439638" y="5793568"/>
            <a:ext cx="13994152" cy="523571"/>
          </a:xfrm>
          <a:prstGeom prst="rect">
            <a:avLst/>
          </a:prstGeom>
        </p:spPr>
        <p:txBody>
          <a:bodyPr lIns="0" tIns="0" rIns="0" bIns="0" rtlCol="0" anchor="t">
            <a:spAutoFit/>
          </a:bodyPr>
          <a:lstStyle/>
          <a:p>
            <a:pPr algn="l">
              <a:lnSpc>
                <a:spcPts val="4347"/>
              </a:lnSpc>
            </a:pPr>
            <a:r>
              <a:rPr lang="en-US" sz="3121">
                <a:solidFill>
                  <a:srgbClr val="000000"/>
                </a:solidFill>
                <a:latin typeface="Alatsi"/>
                <a:ea typeface="Alatsi"/>
                <a:cs typeface="Alatsi"/>
                <a:sym typeface="Alatsi"/>
              </a:rPr>
              <a:t>Une réduction des coûts logistiques grâce à une meilleure organisation des stocks</a:t>
            </a:r>
          </a:p>
        </p:txBody>
      </p:sp>
      <p:sp>
        <p:nvSpPr>
          <p:cNvPr id="6" name="TextBox 6"/>
          <p:cNvSpPr txBox="1"/>
          <p:nvPr/>
        </p:nvSpPr>
        <p:spPr>
          <a:xfrm>
            <a:off x="1439638" y="4661437"/>
            <a:ext cx="16232280" cy="1066496"/>
          </a:xfrm>
          <a:prstGeom prst="rect">
            <a:avLst/>
          </a:prstGeom>
        </p:spPr>
        <p:txBody>
          <a:bodyPr lIns="0" tIns="0" rIns="0" bIns="0" rtlCol="0" anchor="t">
            <a:spAutoFit/>
          </a:bodyPr>
          <a:lstStyle/>
          <a:p>
            <a:pPr algn="l">
              <a:lnSpc>
                <a:spcPts val="4347"/>
              </a:lnSpc>
            </a:pPr>
            <a:r>
              <a:rPr lang="en-US" sz="3121">
                <a:solidFill>
                  <a:srgbClr val="000000"/>
                </a:solidFill>
                <a:latin typeface="Alatsi"/>
                <a:ea typeface="Alatsi"/>
                <a:cs typeface="Alatsi"/>
                <a:sym typeface="Alatsi"/>
              </a:rPr>
              <a:t>Une automatisation de la gestion de stock, des entrés (créations)/sorties (ventes) en fonction des approvisionnements (créations/modif d’articles) et des ventes (modification/suppression)</a:t>
            </a:r>
          </a:p>
        </p:txBody>
      </p:sp>
      <p:sp>
        <p:nvSpPr>
          <p:cNvPr id="7" name="TextBox 7"/>
          <p:cNvSpPr txBox="1"/>
          <p:nvPr/>
        </p:nvSpPr>
        <p:spPr>
          <a:xfrm>
            <a:off x="1439638" y="7058603"/>
            <a:ext cx="13188194" cy="523571"/>
          </a:xfrm>
          <a:prstGeom prst="rect">
            <a:avLst/>
          </a:prstGeom>
        </p:spPr>
        <p:txBody>
          <a:bodyPr lIns="0" tIns="0" rIns="0" bIns="0" rtlCol="0" anchor="t">
            <a:spAutoFit/>
          </a:bodyPr>
          <a:lstStyle/>
          <a:p>
            <a:pPr algn="l">
              <a:lnSpc>
                <a:spcPts val="4347"/>
              </a:lnSpc>
            </a:pPr>
            <a:r>
              <a:rPr lang="en-US" sz="3121">
                <a:solidFill>
                  <a:srgbClr val="000000"/>
                </a:solidFill>
                <a:latin typeface="Alatsi"/>
                <a:ea typeface="Alatsi"/>
                <a:cs typeface="Alatsi"/>
                <a:sym typeface="Alatsi"/>
              </a:rPr>
              <a:t>Une gestion optimisée des tailles et modèles pour éviter les ruptures</a:t>
            </a:r>
          </a:p>
        </p:txBody>
      </p:sp>
      <p:sp>
        <p:nvSpPr>
          <p:cNvPr id="8" name="TextBox 8"/>
          <p:cNvSpPr txBox="1"/>
          <p:nvPr/>
        </p:nvSpPr>
        <p:spPr>
          <a:xfrm>
            <a:off x="1482604" y="7686949"/>
            <a:ext cx="13145228" cy="1066496"/>
          </a:xfrm>
          <a:prstGeom prst="rect">
            <a:avLst/>
          </a:prstGeom>
        </p:spPr>
        <p:txBody>
          <a:bodyPr lIns="0" tIns="0" rIns="0" bIns="0" rtlCol="0" anchor="t">
            <a:spAutoFit/>
          </a:bodyPr>
          <a:lstStyle/>
          <a:p>
            <a:pPr algn="l">
              <a:lnSpc>
                <a:spcPts val="4347"/>
              </a:lnSpc>
            </a:pPr>
            <a:r>
              <a:rPr lang="en-US" sz="3121">
                <a:solidFill>
                  <a:srgbClr val="000000"/>
                </a:solidFill>
                <a:latin typeface="Alatsi"/>
                <a:ea typeface="Alatsi"/>
                <a:cs typeface="Alatsi"/>
                <a:sym typeface="Alatsi"/>
              </a:rPr>
              <a:t>Une analyse avancée des données pour anticiper la demande et ajuster les approvisionnements</a:t>
            </a:r>
          </a:p>
        </p:txBody>
      </p:sp>
      <p:sp>
        <p:nvSpPr>
          <p:cNvPr id="9" name="TextBox 9"/>
          <p:cNvSpPr txBox="1"/>
          <p:nvPr/>
        </p:nvSpPr>
        <p:spPr>
          <a:xfrm>
            <a:off x="16438340" y="282712"/>
            <a:ext cx="412204" cy="992534"/>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5</a:t>
            </a:r>
          </a:p>
        </p:txBody>
      </p:sp>
      <p:sp>
        <p:nvSpPr>
          <p:cNvPr id="10" name="TextBox 10"/>
          <p:cNvSpPr txBox="1"/>
          <p:nvPr/>
        </p:nvSpPr>
        <p:spPr>
          <a:xfrm>
            <a:off x="1193889" y="3333609"/>
            <a:ext cx="15900222" cy="943626"/>
          </a:xfrm>
          <a:prstGeom prst="rect">
            <a:avLst/>
          </a:prstGeom>
        </p:spPr>
        <p:txBody>
          <a:bodyPr lIns="0" tIns="0" rIns="0" bIns="0" rtlCol="0" anchor="t">
            <a:spAutoFit/>
          </a:bodyPr>
          <a:lstStyle/>
          <a:p>
            <a:pPr algn="l">
              <a:lnSpc>
                <a:spcPts val="3752"/>
              </a:lnSpc>
            </a:pPr>
            <a:r>
              <a:rPr lang="en-US" sz="2693">
                <a:solidFill>
                  <a:srgbClr val="000000"/>
                </a:solidFill>
                <a:latin typeface="Alatsi"/>
                <a:ea typeface="Alatsi"/>
                <a:cs typeface="Alatsi"/>
                <a:sym typeface="Alatsi"/>
              </a:rPr>
              <a:t>Afin de résoudre ces problèmes, nous proposons la mise en place d’une application web dédiée à la gestion de stocks de vente de chaussures. Cette solution permettra :</a:t>
            </a:r>
          </a:p>
        </p:txBody>
      </p:sp>
      <p:sp>
        <p:nvSpPr>
          <p:cNvPr id="11" name="TextBox 11"/>
          <p:cNvSpPr txBox="1"/>
          <p:nvPr/>
        </p:nvSpPr>
        <p:spPr>
          <a:xfrm>
            <a:off x="1439638" y="6431439"/>
            <a:ext cx="14677166" cy="516237"/>
          </a:xfrm>
          <a:prstGeom prst="rect">
            <a:avLst/>
          </a:prstGeom>
        </p:spPr>
        <p:txBody>
          <a:bodyPr lIns="0" tIns="0" rIns="0" bIns="0" rtlCol="0" anchor="t">
            <a:spAutoFit/>
          </a:bodyPr>
          <a:lstStyle/>
          <a:p>
            <a:pPr algn="l">
              <a:lnSpc>
                <a:spcPts val="4223"/>
              </a:lnSpc>
            </a:pPr>
            <a:r>
              <a:rPr lang="en-US" sz="3031">
                <a:solidFill>
                  <a:srgbClr val="000000"/>
                </a:solidFill>
                <a:latin typeface="Alatsi"/>
                <a:ea typeface="Alatsi"/>
                <a:cs typeface="Alatsi"/>
                <a:sym typeface="Alatsi"/>
              </a:rPr>
              <a:t>Un suivi en temps réel des entrées et sorties de stock (kpi’s financier &amp; quantitatifs)</a:t>
            </a:r>
          </a:p>
        </p:txBody>
      </p:sp>
      <p:grpSp>
        <p:nvGrpSpPr>
          <p:cNvPr id="12" name="Group 12"/>
          <p:cNvGrpSpPr>
            <a:grpSpLocks noChangeAspect="1"/>
          </p:cNvGrpSpPr>
          <p:nvPr/>
        </p:nvGrpSpPr>
        <p:grpSpPr>
          <a:xfrm>
            <a:off x="1034919" y="4907844"/>
            <a:ext cx="152400" cy="152400"/>
            <a:chOff x="0" y="0"/>
            <a:chExt cx="152400" cy="152400"/>
          </a:xfrm>
        </p:grpSpPr>
        <p:sp>
          <p:nvSpPr>
            <p:cNvPr id="13" name="Freeform 13"/>
            <p:cNvSpPr/>
            <p:nvPr/>
          </p:nvSpPr>
          <p:spPr>
            <a:xfrm>
              <a:off x="0" y="0"/>
              <a:ext cx="152400" cy="152400"/>
            </a:xfrm>
            <a:custGeom>
              <a:avLst/>
              <a:gdLst/>
              <a:ahLst/>
              <a:cxnLst/>
              <a:rect l="l" t="t" r="r" b="b"/>
              <a:pathLst>
                <a:path w="152400" h="152400">
                  <a:moveTo>
                    <a:pt x="152400" y="76200"/>
                  </a:moveTo>
                  <a:cubicBezTo>
                    <a:pt x="152400" y="81153"/>
                    <a:pt x="151892" y="86106"/>
                    <a:pt x="150876" y="91059"/>
                  </a:cubicBezTo>
                  <a:cubicBezTo>
                    <a:pt x="149860" y="96012"/>
                    <a:pt x="148463" y="100711"/>
                    <a:pt x="146558" y="105410"/>
                  </a:cubicBezTo>
                  <a:cubicBezTo>
                    <a:pt x="144653" y="110109"/>
                    <a:pt x="142240" y="114427"/>
                    <a:pt x="139573" y="118618"/>
                  </a:cubicBezTo>
                  <a:cubicBezTo>
                    <a:pt x="136906" y="122809"/>
                    <a:pt x="133604" y="126619"/>
                    <a:pt x="130048" y="130175"/>
                  </a:cubicBezTo>
                  <a:cubicBezTo>
                    <a:pt x="126492" y="133731"/>
                    <a:pt x="122682" y="136906"/>
                    <a:pt x="118491" y="139700"/>
                  </a:cubicBezTo>
                  <a:cubicBezTo>
                    <a:pt x="114300" y="142494"/>
                    <a:pt x="109982" y="144780"/>
                    <a:pt x="105283" y="146685"/>
                  </a:cubicBezTo>
                  <a:cubicBezTo>
                    <a:pt x="100584" y="148590"/>
                    <a:pt x="95885" y="149987"/>
                    <a:pt x="90932" y="151003"/>
                  </a:cubicBezTo>
                  <a:cubicBezTo>
                    <a:pt x="85979" y="152019"/>
                    <a:pt x="81153" y="152400"/>
                    <a:pt x="76200" y="152400"/>
                  </a:cubicBezTo>
                  <a:cubicBezTo>
                    <a:pt x="71247" y="152400"/>
                    <a:pt x="66294" y="151892"/>
                    <a:pt x="61341" y="150876"/>
                  </a:cubicBezTo>
                  <a:cubicBezTo>
                    <a:pt x="56388" y="149860"/>
                    <a:pt x="51689" y="148463"/>
                    <a:pt x="46990" y="146558"/>
                  </a:cubicBezTo>
                  <a:cubicBezTo>
                    <a:pt x="42291" y="144653"/>
                    <a:pt x="37973" y="142240"/>
                    <a:pt x="33782" y="139573"/>
                  </a:cubicBezTo>
                  <a:cubicBezTo>
                    <a:pt x="29591" y="136906"/>
                    <a:pt x="25781" y="133604"/>
                    <a:pt x="22225" y="130048"/>
                  </a:cubicBezTo>
                  <a:cubicBezTo>
                    <a:pt x="18669" y="126492"/>
                    <a:pt x="15494" y="122682"/>
                    <a:pt x="12700" y="118491"/>
                  </a:cubicBezTo>
                  <a:cubicBezTo>
                    <a:pt x="9906" y="114300"/>
                    <a:pt x="7747" y="109982"/>
                    <a:pt x="5842" y="105410"/>
                  </a:cubicBezTo>
                  <a:cubicBezTo>
                    <a:pt x="3937" y="100838"/>
                    <a:pt x="2413" y="96012"/>
                    <a:pt x="1524" y="91059"/>
                  </a:cubicBezTo>
                  <a:cubicBezTo>
                    <a:pt x="635" y="86106"/>
                    <a:pt x="0" y="81153"/>
                    <a:pt x="0" y="76200"/>
                  </a:cubicBezTo>
                  <a:cubicBezTo>
                    <a:pt x="0" y="71247"/>
                    <a:pt x="508" y="66294"/>
                    <a:pt x="1524" y="61341"/>
                  </a:cubicBezTo>
                  <a:cubicBezTo>
                    <a:pt x="2540" y="56388"/>
                    <a:pt x="3937" y="51689"/>
                    <a:pt x="5842" y="46990"/>
                  </a:cubicBezTo>
                  <a:cubicBezTo>
                    <a:pt x="7747" y="42291"/>
                    <a:pt x="10160" y="37973"/>
                    <a:pt x="12827" y="33782"/>
                  </a:cubicBezTo>
                  <a:cubicBezTo>
                    <a:pt x="15494" y="29591"/>
                    <a:pt x="18796" y="25781"/>
                    <a:pt x="22352" y="22225"/>
                  </a:cubicBezTo>
                  <a:cubicBezTo>
                    <a:pt x="25908" y="18669"/>
                    <a:pt x="29718" y="15494"/>
                    <a:pt x="33909" y="12700"/>
                  </a:cubicBezTo>
                  <a:cubicBezTo>
                    <a:pt x="38100" y="9906"/>
                    <a:pt x="42418" y="7747"/>
                    <a:pt x="46990" y="5842"/>
                  </a:cubicBezTo>
                  <a:cubicBezTo>
                    <a:pt x="51562" y="3937"/>
                    <a:pt x="56388" y="2413"/>
                    <a:pt x="61341" y="1524"/>
                  </a:cubicBezTo>
                  <a:cubicBezTo>
                    <a:pt x="66294" y="635"/>
                    <a:pt x="71247" y="0"/>
                    <a:pt x="76200" y="0"/>
                  </a:cubicBezTo>
                  <a:cubicBezTo>
                    <a:pt x="81153" y="0"/>
                    <a:pt x="86106" y="508"/>
                    <a:pt x="91059" y="1524"/>
                  </a:cubicBezTo>
                  <a:cubicBezTo>
                    <a:pt x="96012" y="2540"/>
                    <a:pt x="100711" y="3937"/>
                    <a:pt x="105410" y="5842"/>
                  </a:cubicBezTo>
                  <a:cubicBezTo>
                    <a:pt x="110109" y="7747"/>
                    <a:pt x="114427" y="10160"/>
                    <a:pt x="118618" y="12827"/>
                  </a:cubicBezTo>
                  <a:cubicBezTo>
                    <a:pt x="122809" y="15494"/>
                    <a:pt x="126619" y="18796"/>
                    <a:pt x="130175" y="22352"/>
                  </a:cubicBezTo>
                  <a:cubicBezTo>
                    <a:pt x="133731" y="25908"/>
                    <a:pt x="136906" y="29718"/>
                    <a:pt x="139700" y="33909"/>
                  </a:cubicBezTo>
                  <a:cubicBezTo>
                    <a:pt x="142494" y="38100"/>
                    <a:pt x="144780" y="42418"/>
                    <a:pt x="146685" y="47117"/>
                  </a:cubicBezTo>
                  <a:cubicBezTo>
                    <a:pt x="148590" y="51816"/>
                    <a:pt x="149987" y="56515"/>
                    <a:pt x="151003" y="61468"/>
                  </a:cubicBezTo>
                  <a:cubicBezTo>
                    <a:pt x="152019" y="66421"/>
                    <a:pt x="152400" y="71247"/>
                    <a:pt x="152400" y="76200"/>
                  </a:cubicBezTo>
                  <a:close/>
                </a:path>
              </a:pathLst>
            </a:custGeom>
            <a:solidFill>
              <a:srgbClr val="000000"/>
            </a:solidFill>
          </p:spPr>
        </p:sp>
      </p:grpSp>
      <p:grpSp>
        <p:nvGrpSpPr>
          <p:cNvPr id="14" name="Group 14"/>
          <p:cNvGrpSpPr>
            <a:grpSpLocks noChangeAspect="1"/>
          </p:cNvGrpSpPr>
          <p:nvPr/>
        </p:nvGrpSpPr>
        <p:grpSpPr>
          <a:xfrm>
            <a:off x="1034919" y="6007729"/>
            <a:ext cx="152400" cy="152400"/>
            <a:chOff x="0" y="0"/>
            <a:chExt cx="152400" cy="152400"/>
          </a:xfrm>
        </p:grpSpPr>
        <p:sp>
          <p:nvSpPr>
            <p:cNvPr id="15" name="Freeform 15"/>
            <p:cNvSpPr/>
            <p:nvPr/>
          </p:nvSpPr>
          <p:spPr>
            <a:xfrm>
              <a:off x="0" y="0"/>
              <a:ext cx="152400" cy="152400"/>
            </a:xfrm>
            <a:custGeom>
              <a:avLst/>
              <a:gdLst/>
              <a:ahLst/>
              <a:cxnLst/>
              <a:rect l="l" t="t" r="r" b="b"/>
              <a:pathLst>
                <a:path w="152400" h="152400">
                  <a:moveTo>
                    <a:pt x="152400" y="76200"/>
                  </a:moveTo>
                  <a:cubicBezTo>
                    <a:pt x="152400" y="81153"/>
                    <a:pt x="151892" y="86106"/>
                    <a:pt x="150876" y="91059"/>
                  </a:cubicBezTo>
                  <a:cubicBezTo>
                    <a:pt x="149860" y="96012"/>
                    <a:pt x="148463" y="100711"/>
                    <a:pt x="146558" y="105410"/>
                  </a:cubicBezTo>
                  <a:cubicBezTo>
                    <a:pt x="144653" y="110109"/>
                    <a:pt x="142240" y="114427"/>
                    <a:pt x="139573" y="118618"/>
                  </a:cubicBezTo>
                  <a:cubicBezTo>
                    <a:pt x="136906" y="122809"/>
                    <a:pt x="133604" y="126619"/>
                    <a:pt x="130048" y="130175"/>
                  </a:cubicBezTo>
                  <a:cubicBezTo>
                    <a:pt x="126492" y="133731"/>
                    <a:pt x="122682" y="136906"/>
                    <a:pt x="118491" y="139700"/>
                  </a:cubicBezTo>
                  <a:cubicBezTo>
                    <a:pt x="114300" y="142494"/>
                    <a:pt x="109982" y="144780"/>
                    <a:pt x="105283" y="146685"/>
                  </a:cubicBezTo>
                  <a:cubicBezTo>
                    <a:pt x="100584" y="148590"/>
                    <a:pt x="95885" y="149987"/>
                    <a:pt x="90932" y="151003"/>
                  </a:cubicBezTo>
                  <a:cubicBezTo>
                    <a:pt x="85979" y="152019"/>
                    <a:pt x="81153" y="152400"/>
                    <a:pt x="76200" y="152400"/>
                  </a:cubicBezTo>
                  <a:cubicBezTo>
                    <a:pt x="71247" y="152400"/>
                    <a:pt x="66294" y="151892"/>
                    <a:pt x="61341" y="150876"/>
                  </a:cubicBezTo>
                  <a:cubicBezTo>
                    <a:pt x="56388" y="149860"/>
                    <a:pt x="51689" y="148463"/>
                    <a:pt x="46990" y="146558"/>
                  </a:cubicBezTo>
                  <a:cubicBezTo>
                    <a:pt x="42291" y="144653"/>
                    <a:pt x="37973" y="142240"/>
                    <a:pt x="33782" y="139573"/>
                  </a:cubicBezTo>
                  <a:cubicBezTo>
                    <a:pt x="29591" y="136906"/>
                    <a:pt x="25781" y="133604"/>
                    <a:pt x="22225" y="130048"/>
                  </a:cubicBezTo>
                  <a:cubicBezTo>
                    <a:pt x="18669" y="126492"/>
                    <a:pt x="15494" y="122682"/>
                    <a:pt x="12700" y="118491"/>
                  </a:cubicBezTo>
                  <a:cubicBezTo>
                    <a:pt x="9906" y="114300"/>
                    <a:pt x="7747" y="109982"/>
                    <a:pt x="5842" y="105410"/>
                  </a:cubicBezTo>
                  <a:cubicBezTo>
                    <a:pt x="3937" y="100838"/>
                    <a:pt x="2413" y="96012"/>
                    <a:pt x="1524" y="91059"/>
                  </a:cubicBezTo>
                  <a:cubicBezTo>
                    <a:pt x="635" y="86106"/>
                    <a:pt x="0" y="81153"/>
                    <a:pt x="0" y="76200"/>
                  </a:cubicBezTo>
                  <a:cubicBezTo>
                    <a:pt x="0" y="71247"/>
                    <a:pt x="508" y="66294"/>
                    <a:pt x="1524" y="61341"/>
                  </a:cubicBezTo>
                  <a:cubicBezTo>
                    <a:pt x="2540" y="56388"/>
                    <a:pt x="3937" y="51689"/>
                    <a:pt x="5842" y="46990"/>
                  </a:cubicBezTo>
                  <a:cubicBezTo>
                    <a:pt x="7747" y="42291"/>
                    <a:pt x="10160" y="37973"/>
                    <a:pt x="12827" y="33782"/>
                  </a:cubicBezTo>
                  <a:cubicBezTo>
                    <a:pt x="15494" y="29591"/>
                    <a:pt x="18796" y="25781"/>
                    <a:pt x="22352" y="22225"/>
                  </a:cubicBezTo>
                  <a:cubicBezTo>
                    <a:pt x="25908" y="18669"/>
                    <a:pt x="29718" y="15494"/>
                    <a:pt x="33909" y="12700"/>
                  </a:cubicBezTo>
                  <a:cubicBezTo>
                    <a:pt x="38100" y="9906"/>
                    <a:pt x="42418" y="7747"/>
                    <a:pt x="46990" y="5842"/>
                  </a:cubicBezTo>
                  <a:cubicBezTo>
                    <a:pt x="51562" y="3937"/>
                    <a:pt x="56388" y="2413"/>
                    <a:pt x="61341" y="1524"/>
                  </a:cubicBezTo>
                  <a:cubicBezTo>
                    <a:pt x="66294" y="635"/>
                    <a:pt x="71247" y="0"/>
                    <a:pt x="76200" y="0"/>
                  </a:cubicBezTo>
                  <a:cubicBezTo>
                    <a:pt x="81153" y="0"/>
                    <a:pt x="86106" y="508"/>
                    <a:pt x="91059" y="1524"/>
                  </a:cubicBezTo>
                  <a:cubicBezTo>
                    <a:pt x="96012" y="2540"/>
                    <a:pt x="100711" y="3937"/>
                    <a:pt x="105410" y="5842"/>
                  </a:cubicBezTo>
                  <a:cubicBezTo>
                    <a:pt x="110109" y="7747"/>
                    <a:pt x="114427" y="10160"/>
                    <a:pt x="118618" y="12827"/>
                  </a:cubicBezTo>
                  <a:cubicBezTo>
                    <a:pt x="122809" y="15494"/>
                    <a:pt x="126619" y="18796"/>
                    <a:pt x="130175" y="22352"/>
                  </a:cubicBezTo>
                  <a:cubicBezTo>
                    <a:pt x="133731" y="25908"/>
                    <a:pt x="136906" y="29718"/>
                    <a:pt x="139700" y="33909"/>
                  </a:cubicBezTo>
                  <a:cubicBezTo>
                    <a:pt x="142494" y="38100"/>
                    <a:pt x="144780" y="42418"/>
                    <a:pt x="146685" y="47117"/>
                  </a:cubicBezTo>
                  <a:cubicBezTo>
                    <a:pt x="148590" y="51816"/>
                    <a:pt x="149987" y="56515"/>
                    <a:pt x="151003" y="61468"/>
                  </a:cubicBezTo>
                  <a:cubicBezTo>
                    <a:pt x="152019" y="66421"/>
                    <a:pt x="152400" y="71247"/>
                    <a:pt x="152400" y="76200"/>
                  </a:cubicBezTo>
                  <a:close/>
                </a:path>
              </a:pathLst>
            </a:custGeom>
            <a:solidFill>
              <a:srgbClr val="000000"/>
            </a:solidFill>
          </p:spPr>
        </p:sp>
      </p:grpSp>
      <p:grpSp>
        <p:nvGrpSpPr>
          <p:cNvPr id="16" name="Group 16"/>
          <p:cNvGrpSpPr>
            <a:grpSpLocks noChangeAspect="1"/>
          </p:cNvGrpSpPr>
          <p:nvPr/>
        </p:nvGrpSpPr>
        <p:grpSpPr>
          <a:xfrm>
            <a:off x="1034919" y="6641933"/>
            <a:ext cx="152400" cy="152400"/>
            <a:chOff x="0" y="0"/>
            <a:chExt cx="152400" cy="152400"/>
          </a:xfrm>
        </p:grpSpPr>
        <p:sp>
          <p:nvSpPr>
            <p:cNvPr id="17" name="Freeform 17"/>
            <p:cNvSpPr/>
            <p:nvPr/>
          </p:nvSpPr>
          <p:spPr>
            <a:xfrm>
              <a:off x="0" y="0"/>
              <a:ext cx="152400" cy="152400"/>
            </a:xfrm>
            <a:custGeom>
              <a:avLst/>
              <a:gdLst/>
              <a:ahLst/>
              <a:cxnLst/>
              <a:rect l="l" t="t" r="r" b="b"/>
              <a:pathLst>
                <a:path w="152400" h="152400">
                  <a:moveTo>
                    <a:pt x="152400" y="76200"/>
                  </a:moveTo>
                  <a:cubicBezTo>
                    <a:pt x="152400" y="81153"/>
                    <a:pt x="151892" y="86106"/>
                    <a:pt x="150876" y="91059"/>
                  </a:cubicBezTo>
                  <a:cubicBezTo>
                    <a:pt x="149860" y="96012"/>
                    <a:pt x="148463" y="100711"/>
                    <a:pt x="146558" y="105410"/>
                  </a:cubicBezTo>
                  <a:cubicBezTo>
                    <a:pt x="144653" y="110109"/>
                    <a:pt x="142240" y="114427"/>
                    <a:pt x="139573" y="118618"/>
                  </a:cubicBezTo>
                  <a:cubicBezTo>
                    <a:pt x="136906" y="122809"/>
                    <a:pt x="133604" y="126619"/>
                    <a:pt x="130048" y="130175"/>
                  </a:cubicBezTo>
                  <a:cubicBezTo>
                    <a:pt x="126492" y="133731"/>
                    <a:pt x="122682" y="136906"/>
                    <a:pt x="118491" y="139700"/>
                  </a:cubicBezTo>
                  <a:cubicBezTo>
                    <a:pt x="114300" y="142494"/>
                    <a:pt x="109982" y="144780"/>
                    <a:pt x="105283" y="146685"/>
                  </a:cubicBezTo>
                  <a:cubicBezTo>
                    <a:pt x="100584" y="148590"/>
                    <a:pt x="95885" y="149987"/>
                    <a:pt x="90932" y="151003"/>
                  </a:cubicBezTo>
                  <a:cubicBezTo>
                    <a:pt x="85979" y="152019"/>
                    <a:pt x="81153" y="152400"/>
                    <a:pt x="76200" y="152400"/>
                  </a:cubicBezTo>
                  <a:cubicBezTo>
                    <a:pt x="71247" y="152400"/>
                    <a:pt x="66294" y="151892"/>
                    <a:pt x="61341" y="150876"/>
                  </a:cubicBezTo>
                  <a:cubicBezTo>
                    <a:pt x="56388" y="149860"/>
                    <a:pt x="51689" y="148463"/>
                    <a:pt x="46990" y="146558"/>
                  </a:cubicBezTo>
                  <a:cubicBezTo>
                    <a:pt x="42291" y="144653"/>
                    <a:pt x="37973" y="142240"/>
                    <a:pt x="33782" y="139573"/>
                  </a:cubicBezTo>
                  <a:cubicBezTo>
                    <a:pt x="29591" y="136906"/>
                    <a:pt x="25781" y="133604"/>
                    <a:pt x="22225" y="130048"/>
                  </a:cubicBezTo>
                  <a:cubicBezTo>
                    <a:pt x="18669" y="126492"/>
                    <a:pt x="15494" y="122682"/>
                    <a:pt x="12700" y="118491"/>
                  </a:cubicBezTo>
                  <a:cubicBezTo>
                    <a:pt x="9906" y="114300"/>
                    <a:pt x="7747" y="109982"/>
                    <a:pt x="5842" y="105410"/>
                  </a:cubicBezTo>
                  <a:cubicBezTo>
                    <a:pt x="3937" y="100838"/>
                    <a:pt x="2413" y="96012"/>
                    <a:pt x="1524" y="91059"/>
                  </a:cubicBezTo>
                  <a:cubicBezTo>
                    <a:pt x="635" y="86106"/>
                    <a:pt x="0" y="81153"/>
                    <a:pt x="0" y="76200"/>
                  </a:cubicBezTo>
                  <a:cubicBezTo>
                    <a:pt x="0" y="71247"/>
                    <a:pt x="508" y="66294"/>
                    <a:pt x="1524" y="61341"/>
                  </a:cubicBezTo>
                  <a:cubicBezTo>
                    <a:pt x="2540" y="56388"/>
                    <a:pt x="3937" y="51689"/>
                    <a:pt x="5842" y="46990"/>
                  </a:cubicBezTo>
                  <a:cubicBezTo>
                    <a:pt x="7747" y="42291"/>
                    <a:pt x="10160" y="37973"/>
                    <a:pt x="12827" y="33782"/>
                  </a:cubicBezTo>
                  <a:cubicBezTo>
                    <a:pt x="15494" y="29591"/>
                    <a:pt x="18796" y="25781"/>
                    <a:pt x="22352" y="22225"/>
                  </a:cubicBezTo>
                  <a:cubicBezTo>
                    <a:pt x="25908" y="18669"/>
                    <a:pt x="29718" y="15494"/>
                    <a:pt x="33909" y="12700"/>
                  </a:cubicBezTo>
                  <a:cubicBezTo>
                    <a:pt x="38100" y="9906"/>
                    <a:pt x="42418" y="7747"/>
                    <a:pt x="46990" y="5842"/>
                  </a:cubicBezTo>
                  <a:cubicBezTo>
                    <a:pt x="51562" y="3937"/>
                    <a:pt x="56388" y="2413"/>
                    <a:pt x="61341" y="1524"/>
                  </a:cubicBezTo>
                  <a:cubicBezTo>
                    <a:pt x="66294" y="635"/>
                    <a:pt x="71247" y="0"/>
                    <a:pt x="76200" y="0"/>
                  </a:cubicBezTo>
                  <a:cubicBezTo>
                    <a:pt x="81153" y="0"/>
                    <a:pt x="86106" y="508"/>
                    <a:pt x="91059" y="1524"/>
                  </a:cubicBezTo>
                  <a:cubicBezTo>
                    <a:pt x="96012" y="2540"/>
                    <a:pt x="100711" y="3937"/>
                    <a:pt x="105410" y="5842"/>
                  </a:cubicBezTo>
                  <a:cubicBezTo>
                    <a:pt x="110109" y="7747"/>
                    <a:pt x="114427" y="10160"/>
                    <a:pt x="118618" y="12827"/>
                  </a:cubicBezTo>
                  <a:cubicBezTo>
                    <a:pt x="122809" y="15494"/>
                    <a:pt x="126619" y="18796"/>
                    <a:pt x="130175" y="22352"/>
                  </a:cubicBezTo>
                  <a:cubicBezTo>
                    <a:pt x="133731" y="25908"/>
                    <a:pt x="136906" y="29718"/>
                    <a:pt x="139700" y="33909"/>
                  </a:cubicBezTo>
                  <a:cubicBezTo>
                    <a:pt x="142494" y="38100"/>
                    <a:pt x="144780" y="42418"/>
                    <a:pt x="146685" y="47117"/>
                  </a:cubicBezTo>
                  <a:cubicBezTo>
                    <a:pt x="148590" y="51816"/>
                    <a:pt x="149987" y="56515"/>
                    <a:pt x="151003" y="61468"/>
                  </a:cubicBezTo>
                  <a:cubicBezTo>
                    <a:pt x="152019" y="66421"/>
                    <a:pt x="152400" y="71247"/>
                    <a:pt x="152400" y="76200"/>
                  </a:cubicBezTo>
                  <a:close/>
                </a:path>
              </a:pathLst>
            </a:custGeom>
            <a:solidFill>
              <a:srgbClr val="000000"/>
            </a:solidFill>
          </p:spPr>
        </p:sp>
      </p:grpSp>
      <p:grpSp>
        <p:nvGrpSpPr>
          <p:cNvPr id="18" name="Group 18"/>
          <p:cNvGrpSpPr>
            <a:grpSpLocks noChangeAspect="1"/>
          </p:cNvGrpSpPr>
          <p:nvPr/>
        </p:nvGrpSpPr>
        <p:grpSpPr>
          <a:xfrm>
            <a:off x="1034919" y="7346783"/>
            <a:ext cx="152400" cy="152400"/>
            <a:chOff x="0" y="0"/>
            <a:chExt cx="152400" cy="152400"/>
          </a:xfrm>
        </p:grpSpPr>
        <p:sp>
          <p:nvSpPr>
            <p:cNvPr id="19" name="Freeform 19"/>
            <p:cNvSpPr/>
            <p:nvPr/>
          </p:nvSpPr>
          <p:spPr>
            <a:xfrm>
              <a:off x="0" y="0"/>
              <a:ext cx="152400" cy="152400"/>
            </a:xfrm>
            <a:custGeom>
              <a:avLst/>
              <a:gdLst/>
              <a:ahLst/>
              <a:cxnLst/>
              <a:rect l="l" t="t" r="r" b="b"/>
              <a:pathLst>
                <a:path w="152400" h="152400">
                  <a:moveTo>
                    <a:pt x="152400" y="76200"/>
                  </a:moveTo>
                  <a:cubicBezTo>
                    <a:pt x="152400" y="81153"/>
                    <a:pt x="151892" y="86106"/>
                    <a:pt x="150876" y="91059"/>
                  </a:cubicBezTo>
                  <a:cubicBezTo>
                    <a:pt x="149860" y="96012"/>
                    <a:pt x="148463" y="100711"/>
                    <a:pt x="146558" y="105410"/>
                  </a:cubicBezTo>
                  <a:cubicBezTo>
                    <a:pt x="144653" y="110109"/>
                    <a:pt x="142240" y="114427"/>
                    <a:pt x="139573" y="118618"/>
                  </a:cubicBezTo>
                  <a:cubicBezTo>
                    <a:pt x="136906" y="122809"/>
                    <a:pt x="133604" y="126619"/>
                    <a:pt x="130048" y="130175"/>
                  </a:cubicBezTo>
                  <a:cubicBezTo>
                    <a:pt x="126492" y="133731"/>
                    <a:pt x="122682" y="136906"/>
                    <a:pt x="118491" y="139700"/>
                  </a:cubicBezTo>
                  <a:cubicBezTo>
                    <a:pt x="114300" y="142494"/>
                    <a:pt x="109982" y="144780"/>
                    <a:pt x="105283" y="146685"/>
                  </a:cubicBezTo>
                  <a:cubicBezTo>
                    <a:pt x="100584" y="148590"/>
                    <a:pt x="95885" y="149987"/>
                    <a:pt x="90932" y="151003"/>
                  </a:cubicBezTo>
                  <a:cubicBezTo>
                    <a:pt x="85979" y="152019"/>
                    <a:pt x="81153" y="152400"/>
                    <a:pt x="76200" y="152400"/>
                  </a:cubicBezTo>
                  <a:cubicBezTo>
                    <a:pt x="71247" y="152400"/>
                    <a:pt x="66294" y="151892"/>
                    <a:pt x="61341" y="150876"/>
                  </a:cubicBezTo>
                  <a:cubicBezTo>
                    <a:pt x="56388" y="149860"/>
                    <a:pt x="51689" y="148463"/>
                    <a:pt x="46990" y="146558"/>
                  </a:cubicBezTo>
                  <a:cubicBezTo>
                    <a:pt x="42291" y="144653"/>
                    <a:pt x="37973" y="142240"/>
                    <a:pt x="33782" y="139573"/>
                  </a:cubicBezTo>
                  <a:cubicBezTo>
                    <a:pt x="29591" y="136906"/>
                    <a:pt x="25781" y="133604"/>
                    <a:pt x="22225" y="130048"/>
                  </a:cubicBezTo>
                  <a:cubicBezTo>
                    <a:pt x="18669" y="126492"/>
                    <a:pt x="15494" y="122682"/>
                    <a:pt x="12700" y="118491"/>
                  </a:cubicBezTo>
                  <a:cubicBezTo>
                    <a:pt x="9906" y="114300"/>
                    <a:pt x="7747" y="109982"/>
                    <a:pt x="5842" y="105410"/>
                  </a:cubicBezTo>
                  <a:cubicBezTo>
                    <a:pt x="3937" y="100838"/>
                    <a:pt x="2413" y="96012"/>
                    <a:pt x="1524" y="91059"/>
                  </a:cubicBezTo>
                  <a:cubicBezTo>
                    <a:pt x="635" y="86106"/>
                    <a:pt x="0" y="81153"/>
                    <a:pt x="0" y="76200"/>
                  </a:cubicBezTo>
                  <a:cubicBezTo>
                    <a:pt x="0" y="71247"/>
                    <a:pt x="508" y="66294"/>
                    <a:pt x="1524" y="61341"/>
                  </a:cubicBezTo>
                  <a:cubicBezTo>
                    <a:pt x="2540" y="56388"/>
                    <a:pt x="3937" y="51689"/>
                    <a:pt x="5842" y="46990"/>
                  </a:cubicBezTo>
                  <a:cubicBezTo>
                    <a:pt x="7747" y="42291"/>
                    <a:pt x="10160" y="37973"/>
                    <a:pt x="12827" y="33782"/>
                  </a:cubicBezTo>
                  <a:cubicBezTo>
                    <a:pt x="15494" y="29591"/>
                    <a:pt x="18796" y="25781"/>
                    <a:pt x="22352" y="22225"/>
                  </a:cubicBezTo>
                  <a:cubicBezTo>
                    <a:pt x="25908" y="18669"/>
                    <a:pt x="29718" y="15494"/>
                    <a:pt x="33909" y="12700"/>
                  </a:cubicBezTo>
                  <a:cubicBezTo>
                    <a:pt x="38100" y="9906"/>
                    <a:pt x="42418" y="7747"/>
                    <a:pt x="46990" y="5842"/>
                  </a:cubicBezTo>
                  <a:cubicBezTo>
                    <a:pt x="51562" y="3937"/>
                    <a:pt x="56388" y="2413"/>
                    <a:pt x="61341" y="1524"/>
                  </a:cubicBezTo>
                  <a:cubicBezTo>
                    <a:pt x="66294" y="635"/>
                    <a:pt x="71247" y="0"/>
                    <a:pt x="76200" y="0"/>
                  </a:cubicBezTo>
                  <a:cubicBezTo>
                    <a:pt x="81153" y="0"/>
                    <a:pt x="86106" y="508"/>
                    <a:pt x="91059" y="1524"/>
                  </a:cubicBezTo>
                  <a:cubicBezTo>
                    <a:pt x="96012" y="2540"/>
                    <a:pt x="100711" y="3937"/>
                    <a:pt x="105410" y="5842"/>
                  </a:cubicBezTo>
                  <a:cubicBezTo>
                    <a:pt x="110109" y="7747"/>
                    <a:pt x="114427" y="10160"/>
                    <a:pt x="118618" y="12827"/>
                  </a:cubicBezTo>
                  <a:cubicBezTo>
                    <a:pt x="122809" y="15494"/>
                    <a:pt x="126619" y="18796"/>
                    <a:pt x="130175" y="22352"/>
                  </a:cubicBezTo>
                  <a:cubicBezTo>
                    <a:pt x="133731" y="25908"/>
                    <a:pt x="136906" y="29718"/>
                    <a:pt x="139700" y="33909"/>
                  </a:cubicBezTo>
                  <a:cubicBezTo>
                    <a:pt x="142494" y="38100"/>
                    <a:pt x="144780" y="42418"/>
                    <a:pt x="146685" y="47117"/>
                  </a:cubicBezTo>
                  <a:cubicBezTo>
                    <a:pt x="148590" y="51816"/>
                    <a:pt x="149987" y="56515"/>
                    <a:pt x="151003" y="61468"/>
                  </a:cubicBezTo>
                  <a:cubicBezTo>
                    <a:pt x="152019" y="66421"/>
                    <a:pt x="152400" y="71247"/>
                    <a:pt x="152400" y="76200"/>
                  </a:cubicBezTo>
                  <a:close/>
                </a:path>
              </a:pathLst>
            </a:custGeom>
            <a:solidFill>
              <a:srgbClr val="000000"/>
            </a:solidFill>
          </p:spPr>
        </p:sp>
      </p:grpSp>
      <p:grpSp>
        <p:nvGrpSpPr>
          <p:cNvPr id="20" name="Group 20"/>
          <p:cNvGrpSpPr>
            <a:grpSpLocks noChangeAspect="1"/>
          </p:cNvGrpSpPr>
          <p:nvPr/>
        </p:nvGrpSpPr>
        <p:grpSpPr>
          <a:xfrm>
            <a:off x="1034919" y="7908758"/>
            <a:ext cx="152400" cy="152400"/>
            <a:chOff x="0" y="0"/>
            <a:chExt cx="152400" cy="152400"/>
          </a:xfrm>
        </p:grpSpPr>
        <p:sp>
          <p:nvSpPr>
            <p:cNvPr id="21" name="Freeform 21"/>
            <p:cNvSpPr/>
            <p:nvPr/>
          </p:nvSpPr>
          <p:spPr>
            <a:xfrm>
              <a:off x="0" y="0"/>
              <a:ext cx="152400" cy="152400"/>
            </a:xfrm>
            <a:custGeom>
              <a:avLst/>
              <a:gdLst/>
              <a:ahLst/>
              <a:cxnLst/>
              <a:rect l="l" t="t" r="r" b="b"/>
              <a:pathLst>
                <a:path w="152400" h="152400">
                  <a:moveTo>
                    <a:pt x="152400" y="76200"/>
                  </a:moveTo>
                  <a:cubicBezTo>
                    <a:pt x="152400" y="81153"/>
                    <a:pt x="151892" y="86106"/>
                    <a:pt x="150876" y="91059"/>
                  </a:cubicBezTo>
                  <a:cubicBezTo>
                    <a:pt x="149860" y="96012"/>
                    <a:pt x="148463" y="100711"/>
                    <a:pt x="146558" y="105410"/>
                  </a:cubicBezTo>
                  <a:cubicBezTo>
                    <a:pt x="144653" y="110109"/>
                    <a:pt x="142240" y="114427"/>
                    <a:pt x="139573" y="118618"/>
                  </a:cubicBezTo>
                  <a:cubicBezTo>
                    <a:pt x="136906" y="122809"/>
                    <a:pt x="133604" y="126619"/>
                    <a:pt x="130048" y="130175"/>
                  </a:cubicBezTo>
                  <a:cubicBezTo>
                    <a:pt x="126492" y="133731"/>
                    <a:pt x="122682" y="136906"/>
                    <a:pt x="118491" y="139700"/>
                  </a:cubicBezTo>
                  <a:cubicBezTo>
                    <a:pt x="114300" y="142494"/>
                    <a:pt x="109982" y="144780"/>
                    <a:pt x="105283" y="146685"/>
                  </a:cubicBezTo>
                  <a:cubicBezTo>
                    <a:pt x="100584" y="148590"/>
                    <a:pt x="95885" y="149987"/>
                    <a:pt x="90932" y="151003"/>
                  </a:cubicBezTo>
                  <a:cubicBezTo>
                    <a:pt x="85979" y="152019"/>
                    <a:pt x="81153" y="152400"/>
                    <a:pt x="76200" y="152400"/>
                  </a:cubicBezTo>
                  <a:cubicBezTo>
                    <a:pt x="71247" y="152400"/>
                    <a:pt x="66294" y="151892"/>
                    <a:pt x="61341" y="150876"/>
                  </a:cubicBezTo>
                  <a:cubicBezTo>
                    <a:pt x="56388" y="149860"/>
                    <a:pt x="51689" y="148463"/>
                    <a:pt x="46990" y="146558"/>
                  </a:cubicBezTo>
                  <a:cubicBezTo>
                    <a:pt x="42291" y="144653"/>
                    <a:pt x="37973" y="142240"/>
                    <a:pt x="33782" y="139573"/>
                  </a:cubicBezTo>
                  <a:cubicBezTo>
                    <a:pt x="29591" y="136906"/>
                    <a:pt x="25781" y="133604"/>
                    <a:pt x="22225" y="130048"/>
                  </a:cubicBezTo>
                  <a:cubicBezTo>
                    <a:pt x="18669" y="126492"/>
                    <a:pt x="15494" y="122682"/>
                    <a:pt x="12700" y="118491"/>
                  </a:cubicBezTo>
                  <a:cubicBezTo>
                    <a:pt x="9906" y="114300"/>
                    <a:pt x="7747" y="109982"/>
                    <a:pt x="5842" y="105410"/>
                  </a:cubicBezTo>
                  <a:cubicBezTo>
                    <a:pt x="3937" y="100838"/>
                    <a:pt x="2413" y="96012"/>
                    <a:pt x="1524" y="91059"/>
                  </a:cubicBezTo>
                  <a:cubicBezTo>
                    <a:pt x="635" y="86106"/>
                    <a:pt x="0" y="81153"/>
                    <a:pt x="0" y="76200"/>
                  </a:cubicBezTo>
                  <a:cubicBezTo>
                    <a:pt x="0" y="71247"/>
                    <a:pt x="508" y="66294"/>
                    <a:pt x="1524" y="61341"/>
                  </a:cubicBezTo>
                  <a:cubicBezTo>
                    <a:pt x="2540" y="56388"/>
                    <a:pt x="3937" y="51689"/>
                    <a:pt x="5842" y="46990"/>
                  </a:cubicBezTo>
                  <a:cubicBezTo>
                    <a:pt x="7747" y="42291"/>
                    <a:pt x="10160" y="37973"/>
                    <a:pt x="12827" y="33782"/>
                  </a:cubicBezTo>
                  <a:cubicBezTo>
                    <a:pt x="15494" y="29591"/>
                    <a:pt x="18796" y="25781"/>
                    <a:pt x="22352" y="22225"/>
                  </a:cubicBezTo>
                  <a:cubicBezTo>
                    <a:pt x="25908" y="18669"/>
                    <a:pt x="29718" y="15494"/>
                    <a:pt x="33909" y="12700"/>
                  </a:cubicBezTo>
                  <a:cubicBezTo>
                    <a:pt x="38100" y="9906"/>
                    <a:pt x="42418" y="7747"/>
                    <a:pt x="46990" y="5842"/>
                  </a:cubicBezTo>
                  <a:cubicBezTo>
                    <a:pt x="51562" y="3937"/>
                    <a:pt x="56388" y="2413"/>
                    <a:pt x="61341" y="1524"/>
                  </a:cubicBezTo>
                  <a:cubicBezTo>
                    <a:pt x="66294" y="635"/>
                    <a:pt x="71247" y="0"/>
                    <a:pt x="76200" y="0"/>
                  </a:cubicBezTo>
                  <a:cubicBezTo>
                    <a:pt x="81153" y="0"/>
                    <a:pt x="86106" y="508"/>
                    <a:pt x="91059" y="1524"/>
                  </a:cubicBezTo>
                  <a:cubicBezTo>
                    <a:pt x="96012" y="2540"/>
                    <a:pt x="100711" y="3937"/>
                    <a:pt x="105410" y="5842"/>
                  </a:cubicBezTo>
                  <a:cubicBezTo>
                    <a:pt x="110109" y="7747"/>
                    <a:pt x="114427" y="10160"/>
                    <a:pt x="118618" y="12827"/>
                  </a:cubicBezTo>
                  <a:cubicBezTo>
                    <a:pt x="122809" y="15494"/>
                    <a:pt x="126619" y="18796"/>
                    <a:pt x="130175" y="22352"/>
                  </a:cubicBezTo>
                  <a:cubicBezTo>
                    <a:pt x="133731" y="25908"/>
                    <a:pt x="136906" y="29718"/>
                    <a:pt x="139700" y="33909"/>
                  </a:cubicBezTo>
                  <a:cubicBezTo>
                    <a:pt x="142494" y="38100"/>
                    <a:pt x="144780" y="42418"/>
                    <a:pt x="146685" y="47117"/>
                  </a:cubicBezTo>
                  <a:cubicBezTo>
                    <a:pt x="148590" y="51816"/>
                    <a:pt x="149987" y="56515"/>
                    <a:pt x="151003" y="61468"/>
                  </a:cubicBezTo>
                  <a:cubicBezTo>
                    <a:pt x="152019" y="66421"/>
                    <a:pt x="152400" y="71247"/>
                    <a:pt x="152400" y="76200"/>
                  </a:cubicBezTo>
                  <a:close/>
                </a:path>
              </a:pathLst>
            </a:custGeom>
            <a:solidFill>
              <a:srgbClr val="000000"/>
            </a:solidFill>
          </p:spPr>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092041" y="5735412"/>
            <a:ext cx="4663278" cy="2860662"/>
          </a:xfrm>
          <a:custGeom>
            <a:avLst/>
            <a:gdLst/>
            <a:ahLst/>
            <a:cxnLst/>
            <a:rect l="l" t="t" r="r" b="b"/>
            <a:pathLst>
              <a:path w="4663278" h="2860662">
                <a:moveTo>
                  <a:pt x="0" y="0"/>
                </a:moveTo>
                <a:lnTo>
                  <a:pt x="4663278" y="0"/>
                </a:lnTo>
                <a:lnTo>
                  <a:pt x="4663278" y="2860662"/>
                </a:lnTo>
                <a:lnTo>
                  <a:pt x="0" y="2860662"/>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63503" y="-63503"/>
            <a:ext cx="6936896" cy="4915691"/>
          </a:xfrm>
          <a:custGeom>
            <a:avLst/>
            <a:gdLst/>
            <a:ahLst/>
            <a:cxnLst/>
            <a:rect l="l" t="t" r="r" b="b"/>
            <a:pathLst>
              <a:path w="6936896" h="4915691">
                <a:moveTo>
                  <a:pt x="0" y="0"/>
                </a:moveTo>
                <a:lnTo>
                  <a:pt x="6936895" y="0"/>
                </a:lnTo>
                <a:lnTo>
                  <a:pt x="6936895" y="4915690"/>
                </a:lnTo>
                <a:lnTo>
                  <a:pt x="0" y="4915690"/>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6628333" y="5735412"/>
            <a:ext cx="4344000" cy="2860662"/>
          </a:xfrm>
          <a:custGeom>
            <a:avLst/>
            <a:gdLst/>
            <a:ahLst/>
            <a:cxnLst/>
            <a:rect l="l" t="t" r="r" b="b"/>
            <a:pathLst>
              <a:path w="4344000" h="2860662">
                <a:moveTo>
                  <a:pt x="0" y="0"/>
                </a:moveTo>
                <a:lnTo>
                  <a:pt x="4344000" y="0"/>
                </a:lnTo>
                <a:lnTo>
                  <a:pt x="4344000" y="2860662"/>
                </a:lnTo>
                <a:lnTo>
                  <a:pt x="0" y="2860662"/>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5" name="Freeform 5"/>
          <p:cNvSpPr/>
          <p:nvPr/>
        </p:nvSpPr>
        <p:spPr>
          <a:xfrm>
            <a:off x="9372324" y="2012004"/>
            <a:ext cx="5836768" cy="2860662"/>
          </a:xfrm>
          <a:custGeom>
            <a:avLst/>
            <a:gdLst/>
            <a:ahLst/>
            <a:cxnLst/>
            <a:rect l="l" t="t" r="r" b="b"/>
            <a:pathLst>
              <a:path w="5836768" h="2860662">
                <a:moveTo>
                  <a:pt x="0" y="0"/>
                </a:moveTo>
                <a:lnTo>
                  <a:pt x="5836767" y="0"/>
                </a:lnTo>
                <a:lnTo>
                  <a:pt x="5836767" y="2860662"/>
                </a:lnTo>
                <a:lnTo>
                  <a:pt x="0" y="2860662"/>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6" name="Freeform 6"/>
          <p:cNvSpPr/>
          <p:nvPr/>
        </p:nvSpPr>
        <p:spPr>
          <a:xfrm>
            <a:off x="-63503" y="5735412"/>
            <a:ext cx="18414997" cy="3739391"/>
          </a:xfrm>
          <a:custGeom>
            <a:avLst/>
            <a:gdLst/>
            <a:ahLst/>
            <a:cxnLst/>
            <a:rect l="l" t="t" r="r" b="b"/>
            <a:pathLst>
              <a:path w="18414997" h="3739391">
                <a:moveTo>
                  <a:pt x="0" y="0"/>
                </a:moveTo>
                <a:lnTo>
                  <a:pt x="18414997" y="0"/>
                </a:lnTo>
                <a:lnTo>
                  <a:pt x="18414997" y="3739391"/>
                </a:lnTo>
                <a:lnTo>
                  <a:pt x="0" y="3739391"/>
                </a:lnTo>
                <a:lnTo>
                  <a:pt x="0" y="0"/>
                </a:lnTo>
                <a:close/>
              </a:path>
            </a:pathLst>
          </a:custGeom>
          <a:blipFill>
            <a:blip r:embed="rId10">
              <a:extLst>
                <a:ext uri="{96DAC541-7B7A-43D3-8B79-37D633B846F1}">
                  <asvg:svgBlip xmlns="" xmlns:asvg="http://schemas.microsoft.com/office/drawing/2016/SVG/main" r:embed="rId11"/>
                </a:ext>
              </a:extLst>
            </a:blip>
            <a:stretch>
              <a:fillRect/>
            </a:stretch>
          </a:blipFill>
        </p:spPr>
      </p:sp>
      <p:sp>
        <p:nvSpPr>
          <p:cNvPr id="7" name="Freeform 7"/>
          <p:cNvSpPr/>
          <p:nvPr/>
        </p:nvSpPr>
        <p:spPr>
          <a:xfrm>
            <a:off x="15852353" y="-63503"/>
            <a:ext cx="1576216" cy="1800225"/>
          </a:xfrm>
          <a:custGeom>
            <a:avLst/>
            <a:gdLst/>
            <a:ahLst/>
            <a:cxnLst/>
            <a:rect l="l" t="t" r="r" b="b"/>
            <a:pathLst>
              <a:path w="1576216" h="1800225">
                <a:moveTo>
                  <a:pt x="0" y="0"/>
                </a:moveTo>
                <a:lnTo>
                  <a:pt x="1576216" y="0"/>
                </a:lnTo>
                <a:lnTo>
                  <a:pt x="1576216" y="1800225"/>
                </a:lnTo>
                <a:lnTo>
                  <a:pt x="0" y="1800225"/>
                </a:lnTo>
                <a:lnTo>
                  <a:pt x="0" y="0"/>
                </a:lnTo>
                <a:close/>
              </a:path>
            </a:pathLst>
          </a:custGeom>
          <a:blipFill>
            <a:blip r:embed="rId12">
              <a:extLst>
                <a:ext uri="{96DAC541-7B7A-43D3-8B79-37D633B846F1}">
                  <asvg:svgBlip xmlns="" xmlns:asvg="http://schemas.microsoft.com/office/drawing/2016/SVG/main" r:embed="rId13"/>
                </a:ext>
              </a:extLst>
            </a:blip>
            <a:stretch>
              <a:fillRect/>
            </a:stretch>
          </a:blipFill>
        </p:spPr>
      </p:sp>
      <p:sp>
        <p:nvSpPr>
          <p:cNvPr id="8" name="TextBox 8"/>
          <p:cNvSpPr txBox="1"/>
          <p:nvPr/>
        </p:nvSpPr>
        <p:spPr>
          <a:xfrm>
            <a:off x="5091236" y="358473"/>
            <a:ext cx="9072601" cy="733863"/>
          </a:xfrm>
          <a:prstGeom prst="rect">
            <a:avLst/>
          </a:prstGeom>
        </p:spPr>
        <p:txBody>
          <a:bodyPr lIns="0" tIns="0" rIns="0" bIns="0" rtlCol="0" anchor="t">
            <a:spAutoFit/>
          </a:bodyPr>
          <a:lstStyle/>
          <a:p>
            <a:pPr algn="l">
              <a:lnSpc>
                <a:spcPts val="5856"/>
              </a:lnSpc>
            </a:pPr>
            <a:r>
              <a:rPr lang="en-US" sz="4183">
                <a:solidFill>
                  <a:srgbClr val="000000"/>
                </a:solidFill>
                <a:latin typeface="Alatsi"/>
                <a:ea typeface="Alatsi"/>
                <a:cs typeface="Alatsi"/>
                <a:sym typeface="Alatsi"/>
              </a:rPr>
              <a:t>LES OBJECTIFS DE LA GESTION DE STOCK</a:t>
            </a:r>
          </a:p>
        </p:txBody>
      </p:sp>
      <p:sp>
        <p:nvSpPr>
          <p:cNvPr id="9" name="TextBox 9"/>
          <p:cNvSpPr txBox="1"/>
          <p:nvPr/>
        </p:nvSpPr>
        <p:spPr>
          <a:xfrm>
            <a:off x="3039027" y="2177548"/>
            <a:ext cx="3442878" cy="2555653"/>
          </a:xfrm>
          <a:prstGeom prst="rect">
            <a:avLst/>
          </a:prstGeom>
        </p:spPr>
        <p:txBody>
          <a:bodyPr lIns="0" tIns="0" rIns="0" bIns="0" rtlCol="0" anchor="t">
            <a:spAutoFit/>
          </a:bodyPr>
          <a:lstStyle/>
          <a:p>
            <a:pPr algn="l">
              <a:lnSpc>
                <a:spcPts val="5063"/>
              </a:lnSpc>
            </a:pPr>
            <a:r>
              <a:rPr lang="en-US" sz="3672">
                <a:solidFill>
                  <a:srgbClr val="000000"/>
                </a:solidFill>
                <a:latin typeface="Alatsi"/>
                <a:ea typeface="Alatsi"/>
                <a:cs typeface="Alatsi"/>
                <a:sym typeface="Alatsi"/>
              </a:rPr>
              <a:t>Assurer la disponibilité des modèles les plus demandés</a:t>
            </a:r>
          </a:p>
        </p:txBody>
      </p:sp>
      <p:sp>
        <p:nvSpPr>
          <p:cNvPr id="10" name="TextBox 10"/>
          <p:cNvSpPr txBox="1"/>
          <p:nvPr/>
        </p:nvSpPr>
        <p:spPr>
          <a:xfrm>
            <a:off x="2169585" y="6053719"/>
            <a:ext cx="2347703" cy="1956178"/>
          </a:xfrm>
          <a:prstGeom prst="rect">
            <a:avLst/>
          </a:prstGeom>
        </p:spPr>
        <p:txBody>
          <a:bodyPr lIns="0" tIns="0" rIns="0" bIns="0" rtlCol="0" anchor="t">
            <a:spAutoFit/>
          </a:bodyPr>
          <a:lstStyle/>
          <a:p>
            <a:pPr algn="l">
              <a:lnSpc>
                <a:spcPts val="5183"/>
              </a:lnSpc>
            </a:pPr>
            <a:r>
              <a:rPr lang="en-US" sz="3758">
                <a:solidFill>
                  <a:srgbClr val="000000"/>
                </a:solidFill>
                <a:latin typeface="Alatsi"/>
                <a:ea typeface="Alatsi"/>
                <a:cs typeface="Alatsi"/>
                <a:sym typeface="Alatsi"/>
              </a:rPr>
              <a:t>Optimiser l’espace de stockage</a:t>
            </a:r>
          </a:p>
        </p:txBody>
      </p:sp>
      <p:sp>
        <p:nvSpPr>
          <p:cNvPr id="11" name="TextBox 11"/>
          <p:cNvSpPr txBox="1"/>
          <p:nvPr/>
        </p:nvSpPr>
        <p:spPr>
          <a:xfrm>
            <a:off x="7712650" y="5988634"/>
            <a:ext cx="2576532" cy="1956178"/>
          </a:xfrm>
          <a:prstGeom prst="rect">
            <a:avLst/>
          </a:prstGeom>
        </p:spPr>
        <p:txBody>
          <a:bodyPr lIns="0" tIns="0" rIns="0" bIns="0" rtlCol="0" anchor="t">
            <a:spAutoFit/>
          </a:bodyPr>
          <a:lstStyle/>
          <a:p>
            <a:pPr algn="just">
              <a:lnSpc>
                <a:spcPts val="5183"/>
              </a:lnSpc>
            </a:pPr>
            <a:r>
              <a:rPr lang="en-US" sz="3758">
                <a:solidFill>
                  <a:srgbClr val="000000"/>
                </a:solidFill>
                <a:latin typeface="Alatsi"/>
                <a:ea typeface="Alatsi"/>
                <a:cs typeface="Alatsi"/>
                <a:sym typeface="Alatsi"/>
              </a:rPr>
              <a:t>Améliorer la rotation des produits</a:t>
            </a:r>
          </a:p>
        </p:txBody>
      </p:sp>
      <p:sp>
        <p:nvSpPr>
          <p:cNvPr id="12" name="TextBox 12"/>
          <p:cNvSpPr txBox="1"/>
          <p:nvPr/>
        </p:nvSpPr>
        <p:spPr>
          <a:xfrm>
            <a:off x="10456650" y="2265226"/>
            <a:ext cx="4439783" cy="1956178"/>
          </a:xfrm>
          <a:prstGeom prst="rect">
            <a:avLst/>
          </a:prstGeom>
        </p:spPr>
        <p:txBody>
          <a:bodyPr lIns="0" tIns="0" rIns="0" bIns="0" rtlCol="0" anchor="t">
            <a:spAutoFit/>
          </a:bodyPr>
          <a:lstStyle/>
          <a:p>
            <a:pPr algn="l">
              <a:lnSpc>
                <a:spcPts val="5183"/>
              </a:lnSpc>
            </a:pPr>
            <a:r>
              <a:rPr lang="en-US" sz="3758">
                <a:solidFill>
                  <a:srgbClr val="000000"/>
                </a:solidFill>
                <a:latin typeface="Alatsi"/>
                <a:ea typeface="Alatsi"/>
                <a:cs typeface="Alatsi"/>
                <a:sym typeface="Alatsi"/>
              </a:rPr>
              <a:t>Réduire les surstocks et éviter les ruptures de stock</a:t>
            </a:r>
          </a:p>
        </p:txBody>
      </p:sp>
      <p:sp>
        <p:nvSpPr>
          <p:cNvPr id="13" name="TextBox 13"/>
          <p:cNvSpPr txBox="1"/>
          <p:nvPr/>
        </p:nvSpPr>
        <p:spPr>
          <a:xfrm>
            <a:off x="16438340" y="282712"/>
            <a:ext cx="412204" cy="992534"/>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6</a:t>
            </a:r>
          </a:p>
        </p:txBody>
      </p:sp>
      <p:sp>
        <p:nvSpPr>
          <p:cNvPr id="14" name="TextBox 14"/>
          <p:cNvSpPr txBox="1"/>
          <p:nvPr/>
        </p:nvSpPr>
        <p:spPr>
          <a:xfrm>
            <a:off x="13458092" y="5979119"/>
            <a:ext cx="2348694" cy="1964531"/>
          </a:xfrm>
          <a:prstGeom prst="rect">
            <a:avLst/>
          </a:prstGeom>
        </p:spPr>
        <p:txBody>
          <a:bodyPr lIns="0" tIns="0" rIns="0" bIns="0" rtlCol="0" anchor="t">
            <a:spAutoFit/>
          </a:bodyPr>
          <a:lstStyle/>
          <a:p>
            <a:pPr algn="l">
              <a:lnSpc>
                <a:spcPts val="5179"/>
              </a:lnSpc>
            </a:pPr>
            <a:r>
              <a:rPr lang="en-US" sz="3756">
                <a:solidFill>
                  <a:srgbClr val="000000"/>
                </a:solidFill>
                <a:latin typeface="Alatsi"/>
                <a:ea typeface="Alatsi"/>
                <a:cs typeface="Alatsi"/>
                <a:sym typeface="Alatsi"/>
              </a:rPr>
              <a:t>Réduire les coûts logistiques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63503" y="-63503"/>
            <a:ext cx="4813297" cy="1155697"/>
          </a:xfrm>
          <a:custGeom>
            <a:avLst/>
            <a:gdLst/>
            <a:ahLst/>
            <a:cxnLst/>
            <a:rect l="l" t="t" r="r" b="b"/>
            <a:pathLst>
              <a:path w="4813297" h="1155697">
                <a:moveTo>
                  <a:pt x="0" y="0"/>
                </a:moveTo>
                <a:lnTo>
                  <a:pt x="4813297" y="0"/>
                </a:lnTo>
                <a:lnTo>
                  <a:pt x="4813297" y="1155697"/>
                </a:lnTo>
                <a:lnTo>
                  <a:pt x="0" y="1155697"/>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63503" y="8940613"/>
            <a:ext cx="18414997" cy="260347"/>
          </a:xfrm>
          <a:custGeom>
            <a:avLst/>
            <a:gdLst/>
            <a:ahLst/>
            <a:cxnLst/>
            <a:rect l="l" t="t" r="r" b="b"/>
            <a:pathLst>
              <a:path w="18414997" h="260347">
                <a:moveTo>
                  <a:pt x="0" y="0"/>
                </a:moveTo>
                <a:lnTo>
                  <a:pt x="18414997" y="0"/>
                </a:lnTo>
                <a:lnTo>
                  <a:pt x="18414997" y="260347"/>
                </a:lnTo>
                <a:lnTo>
                  <a:pt x="0" y="260347"/>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Freeform 4"/>
          <p:cNvSpPr/>
          <p:nvPr/>
        </p:nvSpPr>
        <p:spPr>
          <a:xfrm>
            <a:off x="13700665" y="6335830"/>
            <a:ext cx="4650829" cy="2604783"/>
          </a:xfrm>
          <a:custGeom>
            <a:avLst/>
            <a:gdLst/>
            <a:ahLst/>
            <a:cxnLst/>
            <a:rect l="l" t="t" r="r" b="b"/>
            <a:pathLst>
              <a:path w="4650829" h="2604783">
                <a:moveTo>
                  <a:pt x="0" y="0"/>
                </a:moveTo>
                <a:lnTo>
                  <a:pt x="4650829" y="0"/>
                </a:lnTo>
                <a:lnTo>
                  <a:pt x="4650829" y="2604783"/>
                </a:lnTo>
                <a:lnTo>
                  <a:pt x="0" y="2604783"/>
                </a:lnTo>
                <a:lnTo>
                  <a:pt x="0" y="0"/>
                </a:lnTo>
                <a:close/>
              </a:path>
            </a:pathLst>
          </a:custGeom>
          <a:blipFill>
            <a:blip r:embed="rId6">
              <a:extLst>
                <a:ext uri="{96DAC541-7B7A-43D3-8B79-37D633B846F1}">
                  <asvg:svgBlip xmlns="" xmlns:asvg="http://schemas.microsoft.com/office/drawing/2016/SVG/main" r:embed="rId7"/>
                </a:ext>
              </a:extLst>
            </a:blip>
            <a:stretch>
              <a:fillRect/>
            </a:stretch>
          </a:blipFill>
        </p:spPr>
      </p:sp>
      <p:sp>
        <p:nvSpPr>
          <p:cNvPr id="5" name="Freeform 5"/>
          <p:cNvSpPr/>
          <p:nvPr/>
        </p:nvSpPr>
        <p:spPr>
          <a:xfrm>
            <a:off x="15852353" y="-63503"/>
            <a:ext cx="1576216" cy="1800225"/>
          </a:xfrm>
          <a:custGeom>
            <a:avLst/>
            <a:gdLst/>
            <a:ahLst/>
            <a:cxnLst/>
            <a:rect l="l" t="t" r="r" b="b"/>
            <a:pathLst>
              <a:path w="1576216" h="1800225">
                <a:moveTo>
                  <a:pt x="0" y="0"/>
                </a:moveTo>
                <a:lnTo>
                  <a:pt x="1576216" y="0"/>
                </a:lnTo>
                <a:lnTo>
                  <a:pt x="1576216" y="1800225"/>
                </a:lnTo>
                <a:lnTo>
                  <a:pt x="0" y="1800225"/>
                </a:lnTo>
                <a:lnTo>
                  <a:pt x="0" y="0"/>
                </a:lnTo>
                <a:close/>
              </a:path>
            </a:pathLst>
          </a:custGeom>
          <a:blipFill>
            <a:blip r:embed="rId8">
              <a:extLst>
                <a:ext uri="{96DAC541-7B7A-43D3-8B79-37D633B846F1}">
                  <asvg:svgBlip xmlns="" xmlns:asvg="http://schemas.microsoft.com/office/drawing/2016/SVG/main" r:embed="rId9"/>
                </a:ext>
              </a:extLst>
            </a:blip>
            <a:stretch>
              <a:fillRect/>
            </a:stretch>
          </a:blipFill>
        </p:spPr>
      </p:sp>
      <p:sp>
        <p:nvSpPr>
          <p:cNvPr id="6" name="TextBox 6"/>
          <p:cNvSpPr txBox="1"/>
          <p:nvPr/>
        </p:nvSpPr>
        <p:spPr>
          <a:xfrm>
            <a:off x="2507141" y="1254957"/>
            <a:ext cx="13115135" cy="795657"/>
          </a:xfrm>
          <a:prstGeom prst="rect">
            <a:avLst/>
          </a:prstGeom>
        </p:spPr>
        <p:txBody>
          <a:bodyPr lIns="0" tIns="0" rIns="0" bIns="0" rtlCol="0" anchor="t">
            <a:spAutoFit/>
          </a:bodyPr>
          <a:lstStyle/>
          <a:p>
            <a:pPr algn="l">
              <a:lnSpc>
                <a:spcPts val="6544"/>
              </a:lnSpc>
            </a:pPr>
            <a:r>
              <a:rPr lang="en-US" sz="4674">
                <a:solidFill>
                  <a:srgbClr val="000000"/>
                </a:solidFill>
                <a:latin typeface="Alatsi"/>
                <a:ea typeface="Alatsi"/>
                <a:cs typeface="Alatsi"/>
                <a:sym typeface="Alatsi"/>
              </a:rPr>
              <a:t>LA MÉTHODOLOGIE ET LES TECHNOLOGIES UTILISER</a:t>
            </a:r>
          </a:p>
        </p:txBody>
      </p:sp>
      <p:sp>
        <p:nvSpPr>
          <p:cNvPr id="7" name="TextBox 7"/>
          <p:cNvSpPr txBox="1"/>
          <p:nvPr/>
        </p:nvSpPr>
        <p:spPr>
          <a:xfrm>
            <a:off x="1294609" y="3155141"/>
            <a:ext cx="15817524" cy="1272336"/>
          </a:xfrm>
          <a:prstGeom prst="rect">
            <a:avLst/>
          </a:prstGeom>
        </p:spPr>
        <p:txBody>
          <a:bodyPr lIns="0" tIns="0" rIns="0" bIns="0" rtlCol="0" anchor="t">
            <a:spAutoFit/>
          </a:bodyPr>
          <a:lstStyle/>
          <a:p>
            <a:pPr algn="l">
              <a:lnSpc>
                <a:spcPts val="5100"/>
              </a:lnSpc>
            </a:pPr>
            <a:r>
              <a:rPr lang="en-US" sz="3661">
                <a:solidFill>
                  <a:srgbClr val="000000"/>
                </a:solidFill>
                <a:latin typeface="Alatsi"/>
                <a:ea typeface="Alatsi"/>
                <a:cs typeface="Alatsi"/>
                <a:sym typeface="Alatsi"/>
              </a:rPr>
              <a:t>Ce projet utilise la méthodologie Agile pour développer un système de gestion de stock des vente de chaussures Adidas Originales</a:t>
            </a:r>
          </a:p>
        </p:txBody>
      </p:sp>
      <p:sp>
        <p:nvSpPr>
          <p:cNvPr id="8" name="TextBox 8"/>
          <p:cNvSpPr txBox="1"/>
          <p:nvPr/>
        </p:nvSpPr>
        <p:spPr>
          <a:xfrm>
            <a:off x="16438340" y="282712"/>
            <a:ext cx="412204" cy="992534"/>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7</a:t>
            </a:r>
          </a:p>
        </p:txBody>
      </p:sp>
      <p:grpSp>
        <p:nvGrpSpPr>
          <p:cNvPr id="9" name="Group 9"/>
          <p:cNvGrpSpPr>
            <a:grpSpLocks noChangeAspect="1"/>
          </p:cNvGrpSpPr>
          <p:nvPr/>
        </p:nvGrpSpPr>
        <p:grpSpPr>
          <a:xfrm>
            <a:off x="709922" y="3367687"/>
            <a:ext cx="152400" cy="152400"/>
            <a:chOff x="0" y="0"/>
            <a:chExt cx="152400" cy="152400"/>
          </a:xfrm>
        </p:grpSpPr>
        <p:sp>
          <p:nvSpPr>
            <p:cNvPr id="10" name="Freeform 10"/>
            <p:cNvSpPr/>
            <p:nvPr/>
          </p:nvSpPr>
          <p:spPr>
            <a:xfrm>
              <a:off x="0" y="0"/>
              <a:ext cx="152400" cy="152400"/>
            </a:xfrm>
            <a:custGeom>
              <a:avLst/>
              <a:gdLst/>
              <a:ahLst/>
              <a:cxnLst/>
              <a:rect l="l" t="t" r="r" b="b"/>
              <a:pathLst>
                <a:path w="152400" h="152400">
                  <a:moveTo>
                    <a:pt x="152400" y="76200"/>
                  </a:moveTo>
                  <a:cubicBezTo>
                    <a:pt x="152400" y="81153"/>
                    <a:pt x="151892" y="86106"/>
                    <a:pt x="150876" y="91059"/>
                  </a:cubicBezTo>
                  <a:cubicBezTo>
                    <a:pt x="149860" y="96012"/>
                    <a:pt x="148463" y="100711"/>
                    <a:pt x="146558" y="105410"/>
                  </a:cubicBezTo>
                  <a:cubicBezTo>
                    <a:pt x="144653" y="110109"/>
                    <a:pt x="142240" y="114427"/>
                    <a:pt x="139573" y="118618"/>
                  </a:cubicBezTo>
                  <a:cubicBezTo>
                    <a:pt x="136906" y="122809"/>
                    <a:pt x="133604" y="126619"/>
                    <a:pt x="130048" y="130175"/>
                  </a:cubicBezTo>
                  <a:cubicBezTo>
                    <a:pt x="126492" y="133731"/>
                    <a:pt x="122682" y="136906"/>
                    <a:pt x="118491" y="139700"/>
                  </a:cubicBezTo>
                  <a:cubicBezTo>
                    <a:pt x="114300" y="142494"/>
                    <a:pt x="109982" y="144780"/>
                    <a:pt x="105283" y="146685"/>
                  </a:cubicBezTo>
                  <a:cubicBezTo>
                    <a:pt x="100584" y="148590"/>
                    <a:pt x="95885" y="149987"/>
                    <a:pt x="90932" y="151003"/>
                  </a:cubicBezTo>
                  <a:cubicBezTo>
                    <a:pt x="85979" y="152019"/>
                    <a:pt x="81153" y="152400"/>
                    <a:pt x="76200" y="152400"/>
                  </a:cubicBezTo>
                  <a:cubicBezTo>
                    <a:pt x="71247" y="152400"/>
                    <a:pt x="66294" y="151892"/>
                    <a:pt x="61341" y="150876"/>
                  </a:cubicBezTo>
                  <a:cubicBezTo>
                    <a:pt x="56388" y="149860"/>
                    <a:pt x="51689" y="148463"/>
                    <a:pt x="46990" y="146558"/>
                  </a:cubicBezTo>
                  <a:cubicBezTo>
                    <a:pt x="42291" y="144653"/>
                    <a:pt x="37973" y="142240"/>
                    <a:pt x="33782" y="139573"/>
                  </a:cubicBezTo>
                  <a:cubicBezTo>
                    <a:pt x="29591" y="136906"/>
                    <a:pt x="25781" y="133604"/>
                    <a:pt x="22225" y="130048"/>
                  </a:cubicBezTo>
                  <a:cubicBezTo>
                    <a:pt x="18669" y="126492"/>
                    <a:pt x="15494" y="122682"/>
                    <a:pt x="12700" y="118491"/>
                  </a:cubicBezTo>
                  <a:cubicBezTo>
                    <a:pt x="9906" y="114300"/>
                    <a:pt x="7747" y="109982"/>
                    <a:pt x="5842" y="105410"/>
                  </a:cubicBezTo>
                  <a:cubicBezTo>
                    <a:pt x="3937" y="100838"/>
                    <a:pt x="2413" y="96012"/>
                    <a:pt x="1524" y="91059"/>
                  </a:cubicBezTo>
                  <a:cubicBezTo>
                    <a:pt x="635" y="86106"/>
                    <a:pt x="0" y="81153"/>
                    <a:pt x="0" y="76200"/>
                  </a:cubicBezTo>
                  <a:cubicBezTo>
                    <a:pt x="0" y="71247"/>
                    <a:pt x="508" y="66294"/>
                    <a:pt x="1524" y="61341"/>
                  </a:cubicBezTo>
                  <a:cubicBezTo>
                    <a:pt x="2540" y="56388"/>
                    <a:pt x="3937" y="51689"/>
                    <a:pt x="5842" y="46990"/>
                  </a:cubicBezTo>
                  <a:cubicBezTo>
                    <a:pt x="7747" y="42291"/>
                    <a:pt x="10160" y="37973"/>
                    <a:pt x="12827" y="33782"/>
                  </a:cubicBezTo>
                  <a:cubicBezTo>
                    <a:pt x="15494" y="29591"/>
                    <a:pt x="18796" y="25781"/>
                    <a:pt x="22352" y="22225"/>
                  </a:cubicBezTo>
                  <a:cubicBezTo>
                    <a:pt x="25908" y="18669"/>
                    <a:pt x="29718" y="15494"/>
                    <a:pt x="33909" y="12700"/>
                  </a:cubicBezTo>
                  <a:cubicBezTo>
                    <a:pt x="38100" y="9906"/>
                    <a:pt x="42418" y="7747"/>
                    <a:pt x="46990" y="5842"/>
                  </a:cubicBezTo>
                  <a:cubicBezTo>
                    <a:pt x="51562" y="3937"/>
                    <a:pt x="56388" y="2413"/>
                    <a:pt x="61341" y="1524"/>
                  </a:cubicBezTo>
                  <a:cubicBezTo>
                    <a:pt x="66294" y="635"/>
                    <a:pt x="71247" y="0"/>
                    <a:pt x="76200" y="0"/>
                  </a:cubicBezTo>
                  <a:cubicBezTo>
                    <a:pt x="81153" y="0"/>
                    <a:pt x="86106" y="508"/>
                    <a:pt x="91059" y="1524"/>
                  </a:cubicBezTo>
                  <a:cubicBezTo>
                    <a:pt x="96012" y="2540"/>
                    <a:pt x="100711" y="3937"/>
                    <a:pt x="105410" y="5842"/>
                  </a:cubicBezTo>
                  <a:cubicBezTo>
                    <a:pt x="110109" y="7747"/>
                    <a:pt x="114427" y="10160"/>
                    <a:pt x="118618" y="12827"/>
                  </a:cubicBezTo>
                  <a:cubicBezTo>
                    <a:pt x="122809" y="15494"/>
                    <a:pt x="126619" y="18796"/>
                    <a:pt x="130175" y="22352"/>
                  </a:cubicBezTo>
                  <a:cubicBezTo>
                    <a:pt x="133731" y="25908"/>
                    <a:pt x="136906" y="29718"/>
                    <a:pt x="139700" y="33909"/>
                  </a:cubicBezTo>
                  <a:cubicBezTo>
                    <a:pt x="142494" y="38100"/>
                    <a:pt x="144780" y="42418"/>
                    <a:pt x="146685" y="47117"/>
                  </a:cubicBezTo>
                  <a:cubicBezTo>
                    <a:pt x="148590" y="51816"/>
                    <a:pt x="149987" y="56515"/>
                    <a:pt x="151003" y="61468"/>
                  </a:cubicBezTo>
                  <a:cubicBezTo>
                    <a:pt x="152019" y="66421"/>
                    <a:pt x="152400" y="71247"/>
                    <a:pt x="152400" y="76200"/>
                  </a:cubicBezTo>
                  <a:close/>
                </a:path>
              </a:pathLst>
            </a:custGeom>
            <a:solidFill>
              <a:srgbClr val="000000"/>
            </a:solidFill>
          </p:spPr>
        </p:sp>
      </p:grpSp>
      <p:sp>
        <p:nvSpPr>
          <p:cNvPr id="11" name="TextBox 11"/>
          <p:cNvSpPr txBox="1"/>
          <p:nvPr/>
        </p:nvSpPr>
        <p:spPr>
          <a:xfrm>
            <a:off x="1294609" y="5086350"/>
            <a:ext cx="15409640" cy="3616375"/>
          </a:xfrm>
          <a:prstGeom prst="rect">
            <a:avLst/>
          </a:prstGeom>
        </p:spPr>
        <p:txBody>
          <a:bodyPr lIns="0" tIns="0" rIns="0" bIns="0" rtlCol="0" anchor="t">
            <a:spAutoFit/>
          </a:bodyPr>
          <a:lstStyle/>
          <a:p>
            <a:pPr algn="l">
              <a:lnSpc>
                <a:spcPts val="4725"/>
              </a:lnSpc>
              <a:spcBef>
                <a:spcPct val="0"/>
              </a:spcBef>
            </a:pPr>
            <a:r>
              <a:rPr lang="en-US" sz="3419" dirty="0">
                <a:solidFill>
                  <a:srgbClr val="000000"/>
                </a:solidFill>
                <a:latin typeface="Alatsi"/>
                <a:ea typeface="Alatsi"/>
                <a:cs typeface="Alatsi"/>
                <a:sym typeface="Alatsi"/>
              </a:rPr>
              <a:t>Notre solution </a:t>
            </a:r>
            <a:r>
              <a:rPr lang="en-US" sz="3419" dirty="0" err="1">
                <a:solidFill>
                  <a:srgbClr val="000000"/>
                </a:solidFill>
                <a:latin typeface="Alatsi"/>
                <a:ea typeface="Alatsi"/>
                <a:cs typeface="Alatsi"/>
                <a:sym typeface="Alatsi"/>
              </a:rPr>
              <a:t>s'appuie</a:t>
            </a:r>
            <a:r>
              <a:rPr lang="en-US" sz="3419" dirty="0">
                <a:solidFill>
                  <a:srgbClr val="000000"/>
                </a:solidFill>
                <a:latin typeface="Alatsi"/>
                <a:ea typeface="Alatsi"/>
                <a:cs typeface="Alatsi"/>
                <a:sym typeface="Alatsi"/>
              </a:rPr>
              <a:t> sur </a:t>
            </a:r>
            <a:r>
              <a:rPr lang="en-US" sz="3419" dirty="0" err="1">
                <a:solidFill>
                  <a:srgbClr val="000000"/>
                </a:solidFill>
                <a:latin typeface="Alatsi"/>
                <a:ea typeface="Alatsi"/>
                <a:cs typeface="Alatsi"/>
                <a:sym typeface="Alatsi"/>
              </a:rPr>
              <a:t>une</a:t>
            </a:r>
            <a:r>
              <a:rPr lang="en-US" sz="3419" dirty="0">
                <a:solidFill>
                  <a:srgbClr val="000000"/>
                </a:solidFill>
                <a:latin typeface="Alatsi"/>
                <a:ea typeface="Alatsi"/>
                <a:cs typeface="Alatsi"/>
                <a:sym typeface="Alatsi"/>
              </a:rPr>
              <a:t> architecture </a:t>
            </a:r>
            <a:r>
              <a:rPr lang="en-US" sz="3419" dirty="0" err="1">
                <a:solidFill>
                  <a:srgbClr val="000000"/>
                </a:solidFill>
                <a:latin typeface="Alatsi"/>
                <a:ea typeface="Alatsi"/>
                <a:cs typeface="Alatsi"/>
                <a:sym typeface="Alatsi"/>
              </a:rPr>
              <a:t>moderne</a:t>
            </a:r>
            <a:r>
              <a:rPr lang="en-US" sz="3419" dirty="0">
                <a:solidFill>
                  <a:srgbClr val="000000"/>
                </a:solidFill>
                <a:latin typeface="Alatsi"/>
                <a:ea typeface="Alatsi"/>
                <a:cs typeface="Alatsi"/>
                <a:sym typeface="Alatsi"/>
              </a:rPr>
              <a:t> </a:t>
            </a:r>
            <a:r>
              <a:rPr lang="en-US" sz="3419" dirty="0" err="1">
                <a:solidFill>
                  <a:srgbClr val="000000"/>
                </a:solidFill>
                <a:latin typeface="Alatsi"/>
                <a:ea typeface="Alatsi"/>
                <a:cs typeface="Alatsi"/>
                <a:sym typeface="Alatsi"/>
              </a:rPr>
              <a:t>associant</a:t>
            </a:r>
            <a:r>
              <a:rPr lang="en-US" sz="3419" dirty="0">
                <a:solidFill>
                  <a:srgbClr val="000000"/>
                </a:solidFill>
                <a:latin typeface="Alatsi"/>
                <a:ea typeface="Alatsi"/>
                <a:cs typeface="Alatsi"/>
                <a:sym typeface="Alatsi"/>
              </a:rPr>
              <a:t> :</a:t>
            </a:r>
          </a:p>
          <a:p>
            <a:pPr marL="738216" lvl="1" indent="-369108" algn="l">
              <a:lnSpc>
                <a:spcPts val="4725"/>
              </a:lnSpc>
              <a:buFont typeface="Arial"/>
              <a:buChar char="•"/>
            </a:pPr>
            <a:r>
              <a:rPr lang="en-US" sz="3419" dirty="0">
                <a:solidFill>
                  <a:srgbClr val="000000"/>
                </a:solidFill>
                <a:latin typeface="Alatsi"/>
                <a:ea typeface="Alatsi"/>
                <a:cs typeface="Alatsi"/>
                <a:sym typeface="Alatsi"/>
              </a:rPr>
              <a:t>Un frontend </a:t>
            </a:r>
            <a:r>
              <a:rPr lang="en-US" sz="3419" dirty="0" err="1">
                <a:solidFill>
                  <a:srgbClr val="000000"/>
                </a:solidFill>
                <a:latin typeface="Alatsi"/>
                <a:ea typeface="Alatsi"/>
                <a:cs typeface="Alatsi"/>
                <a:sym typeface="Alatsi"/>
              </a:rPr>
              <a:t>réactif</a:t>
            </a:r>
            <a:r>
              <a:rPr lang="en-US" sz="3419" dirty="0">
                <a:solidFill>
                  <a:srgbClr val="000000"/>
                </a:solidFill>
                <a:latin typeface="Alatsi"/>
                <a:ea typeface="Alatsi"/>
                <a:cs typeface="Alatsi"/>
                <a:sym typeface="Alatsi"/>
              </a:rPr>
              <a:t> </a:t>
            </a:r>
            <a:r>
              <a:rPr lang="en-US" sz="3419" dirty="0" err="1">
                <a:solidFill>
                  <a:srgbClr val="000000"/>
                </a:solidFill>
                <a:latin typeface="Alatsi"/>
                <a:ea typeface="Alatsi"/>
                <a:cs typeface="Alatsi"/>
                <a:sym typeface="Alatsi"/>
              </a:rPr>
              <a:t>développé</a:t>
            </a:r>
            <a:r>
              <a:rPr lang="en-US" sz="3419" dirty="0">
                <a:solidFill>
                  <a:srgbClr val="000000"/>
                </a:solidFill>
                <a:latin typeface="Alatsi"/>
                <a:ea typeface="Alatsi"/>
                <a:cs typeface="Alatsi"/>
                <a:sym typeface="Alatsi"/>
              </a:rPr>
              <a:t> avec </a:t>
            </a:r>
            <a:r>
              <a:rPr lang="en-US" sz="3419" dirty="0" smtClean="0">
                <a:solidFill>
                  <a:srgbClr val="000000"/>
                </a:solidFill>
                <a:latin typeface="Alatsi"/>
                <a:ea typeface="Alatsi"/>
                <a:cs typeface="Alatsi"/>
                <a:sym typeface="Alatsi"/>
              </a:rPr>
              <a:t>HTML </a:t>
            </a:r>
            <a:r>
              <a:rPr lang="en-US" sz="3419" dirty="0">
                <a:solidFill>
                  <a:srgbClr val="000000"/>
                </a:solidFill>
                <a:latin typeface="Alatsi"/>
                <a:ea typeface="Alatsi"/>
                <a:cs typeface="Alatsi"/>
                <a:sym typeface="Alatsi"/>
              </a:rPr>
              <a:t>pour la </a:t>
            </a:r>
            <a:r>
              <a:rPr lang="en-US" sz="3419" dirty="0" err="1">
                <a:solidFill>
                  <a:srgbClr val="000000"/>
                </a:solidFill>
                <a:latin typeface="Alatsi"/>
                <a:ea typeface="Alatsi"/>
                <a:cs typeface="Alatsi"/>
                <a:sym typeface="Alatsi"/>
              </a:rPr>
              <a:t>création</a:t>
            </a:r>
            <a:r>
              <a:rPr lang="en-US" sz="3419" dirty="0">
                <a:solidFill>
                  <a:srgbClr val="000000"/>
                </a:solidFill>
                <a:latin typeface="Alatsi"/>
                <a:ea typeface="Alatsi"/>
                <a:cs typeface="Alatsi"/>
                <a:sym typeface="Alatsi"/>
              </a:rPr>
              <a:t> </a:t>
            </a:r>
            <a:r>
              <a:rPr lang="en-US" sz="3419" dirty="0" smtClean="0">
                <a:solidFill>
                  <a:srgbClr val="000000"/>
                </a:solidFill>
                <a:latin typeface="Alatsi"/>
                <a:ea typeface="Alatsi"/>
                <a:cs typeface="Alatsi"/>
                <a:sym typeface="Alatsi"/>
              </a:rPr>
              <a:t>de </a:t>
            </a:r>
            <a:r>
              <a:rPr lang="en-US" sz="3419" dirty="0" err="1" smtClean="0">
                <a:solidFill>
                  <a:srgbClr val="000000"/>
                </a:solidFill>
                <a:latin typeface="Alatsi"/>
                <a:ea typeface="Alatsi"/>
                <a:cs typeface="Alatsi"/>
                <a:sym typeface="Alatsi"/>
              </a:rPr>
              <a:t>frantend</a:t>
            </a:r>
            <a:r>
              <a:rPr lang="en-US" sz="3419" dirty="0" smtClean="0">
                <a:solidFill>
                  <a:srgbClr val="000000"/>
                </a:solidFill>
                <a:latin typeface="Alatsi"/>
                <a:ea typeface="Alatsi"/>
                <a:cs typeface="Alatsi"/>
                <a:sym typeface="Alatsi"/>
              </a:rPr>
              <a:t> des </a:t>
            </a:r>
            <a:r>
              <a:rPr lang="en-US" sz="3419" dirty="0">
                <a:solidFill>
                  <a:srgbClr val="000000"/>
                </a:solidFill>
                <a:latin typeface="Alatsi"/>
                <a:ea typeface="Alatsi"/>
                <a:cs typeface="Alatsi"/>
                <a:sym typeface="Alatsi"/>
              </a:rPr>
              <a:t>pages web</a:t>
            </a:r>
          </a:p>
          <a:p>
            <a:pPr marL="738216" lvl="1" indent="-369108" algn="l">
              <a:lnSpc>
                <a:spcPts val="4725"/>
              </a:lnSpc>
              <a:buFont typeface="Arial"/>
              <a:buChar char="•"/>
            </a:pPr>
            <a:r>
              <a:rPr lang="en-US" sz="3419" dirty="0">
                <a:solidFill>
                  <a:srgbClr val="000000"/>
                </a:solidFill>
                <a:latin typeface="Alatsi"/>
                <a:ea typeface="Alatsi"/>
                <a:cs typeface="Alatsi"/>
                <a:sym typeface="Alatsi"/>
              </a:rPr>
              <a:t>JavaScript pour </a:t>
            </a:r>
            <a:r>
              <a:rPr lang="en-US" sz="3419" dirty="0" err="1">
                <a:solidFill>
                  <a:srgbClr val="000000"/>
                </a:solidFill>
                <a:latin typeface="Alatsi"/>
                <a:ea typeface="Alatsi"/>
                <a:cs typeface="Alatsi"/>
                <a:sym typeface="Alatsi"/>
              </a:rPr>
              <a:t>une</a:t>
            </a:r>
            <a:r>
              <a:rPr lang="en-US" sz="3419" dirty="0">
                <a:solidFill>
                  <a:srgbClr val="000000"/>
                </a:solidFill>
                <a:latin typeface="Alatsi"/>
                <a:ea typeface="Alatsi"/>
                <a:cs typeface="Alatsi"/>
                <a:sym typeface="Alatsi"/>
              </a:rPr>
              <a:t> </a:t>
            </a:r>
            <a:r>
              <a:rPr lang="en-US" sz="3419" dirty="0" smtClean="0">
                <a:solidFill>
                  <a:srgbClr val="000000"/>
                </a:solidFill>
                <a:latin typeface="Alatsi"/>
                <a:ea typeface="Alatsi"/>
                <a:cs typeface="Alatsi"/>
                <a:sym typeface="Alatsi"/>
              </a:rPr>
              <a:t>backend </a:t>
            </a:r>
            <a:r>
              <a:rPr lang="en-US" sz="3419" dirty="0" err="1" smtClean="0">
                <a:solidFill>
                  <a:srgbClr val="000000"/>
                </a:solidFill>
                <a:latin typeface="Alatsi"/>
                <a:ea typeface="Alatsi"/>
                <a:cs typeface="Alatsi"/>
                <a:sym typeface="Alatsi"/>
              </a:rPr>
              <a:t>utilisateur</a:t>
            </a:r>
            <a:r>
              <a:rPr lang="en-US" sz="3419" dirty="0" smtClean="0">
                <a:solidFill>
                  <a:srgbClr val="000000"/>
                </a:solidFill>
                <a:latin typeface="Alatsi"/>
                <a:ea typeface="Alatsi"/>
                <a:cs typeface="Alatsi"/>
                <a:sym typeface="Alatsi"/>
              </a:rPr>
              <a:t> </a:t>
            </a:r>
            <a:r>
              <a:rPr lang="en-US" sz="3419" dirty="0" err="1" smtClean="0">
                <a:solidFill>
                  <a:srgbClr val="000000"/>
                </a:solidFill>
                <a:latin typeface="Alatsi"/>
                <a:ea typeface="Alatsi"/>
                <a:cs typeface="Alatsi"/>
                <a:sym typeface="Alatsi"/>
              </a:rPr>
              <a:t>performante</a:t>
            </a:r>
            <a:endParaRPr lang="en-US" sz="3419" dirty="0">
              <a:solidFill>
                <a:srgbClr val="000000"/>
              </a:solidFill>
              <a:latin typeface="Alatsi"/>
              <a:ea typeface="Alatsi"/>
              <a:cs typeface="Alatsi"/>
              <a:sym typeface="Alatsi"/>
            </a:endParaRPr>
          </a:p>
          <a:p>
            <a:pPr marL="738216" lvl="1" indent="-369108" algn="l">
              <a:lnSpc>
                <a:spcPts val="4725"/>
              </a:lnSpc>
              <a:buFont typeface="Arial"/>
              <a:buChar char="•"/>
            </a:pPr>
            <a:r>
              <a:rPr lang="en-US" sz="3419" dirty="0" err="1">
                <a:solidFill>
                  <a:srgbClr val="000000"/>
                </a:solidFill>
                <a:latin typeface="Alatsi"/>
                <a:ea typeface="Alatsi"/>
                <a:cs typeface="Alatsi"/>
                <a:sym typeface="Alatsi"/>
              </a:rPr>
              <a:t>Couplé</a:t>
            </a:r>
            <a:r>
              <a:rPr lang="en-US" sz="3419" dirty="0">
                <a:solidFill>
                  <a:srgbClr val="000000"/>
                </a:solidFill>
                <a:latin typeface="Alatsi"/>
                <a:ea typeface="Alatsi"/>
                <a:cs typeface="Alatsi"/>
                <a:sym typeface="Alatsi"/>
              </a:rPr>
              <a:t> à un backend </a:t>
            </a:r>
            <a:r>
              <a:rPr lang="en-US" sz="3419" dirty="0" err="1">
                <a:solidFill>
                  <a:srgbClr val="000000"/>
                </a:solidFill>
                <a:latin typeface="Alatsi"/>
                <a:ea typeface="Alatsi"/>
                <a:cs typeface="Alatsi"/>
                <a:sym typeface="Alatsi"/>
              </a:rPr>
              <a:t>sécurisé</a:t>
            </a:r>
            <a:r>
              <a:rPr lang="en-US" sz="3419" dirty="0">
                <a:solidFill>
                  <a:srgbClr val="000000"/>
                </a:solidFill>
                <a:latin typeface="Alatsi"/>
                <a:ea typeface="Alatsi"/>
                <a:cs typeface="Alatsi"/>
                <a:sym typeface="Alatsi"/>
              </a:rPr>
              <a:t> </a:t>
            </a:r>
            <a:r>
              <a:rPr lang="en-US" sz="3419" dirty="0" err="1">
                <a:solidFill>
                  <a:srgbClr val="000000"/>
                </a:solidFill>
                <a:latin typeface="Alatsi"/>
                <a:ea typeface="Alatsi"/>
                <a:cs typeface="Alatsi"/>
                <a:sym typeface="Alatsi"/>
              </a:rPr>
              <a:t>utilisant</a:t>
            </a:r>
            <a:r>
              <a:rPr lang="en-US" sz="3419" dirty="0">
                <a:solidFill>
                  <a:srgbClr val="000000"/>
                </a:solidFill>
                <a:latin typeface="Alatsi"/>
                <a:ea typeface="Alatsi"/>
                <a:cs typeface="Alatsi"/>
                <a:sym typeface="Alatsi"/>
              </a:rPr>
              <a:t> </a:t>
            </a:r>
            <a:r>
              <a:rPr lang="en-US" sz="3419" dirty="0" smtClean="0">
                <a:solidFill>
                  <a:srgbClr val="000000"/>
                </a:solidFill>
                <a:latin typeface="Alatsi"/>
                <a:ea typeface="Alatsi"/>
                <a:cs typeface="Alatsi"/>
                <a:sym typeface="Alatsi"/>
              </a:rPr>
              <a:t>MongoDB et le </a:t>
            </a:r>
            <a:r>
              <a:rPr lang="en-US" sz="3419" dirty="0" err="1" smtClean="0">
                <a:solidFill>
                  <a:srgbClr val="000000"/>
                </a:solidFill>
                <a:latin typeface="Alatsi"/>
                <a:ea typeface="Alatsi"/>
                <a:cs typeface="Alatsi"/>
                <a:sym typeface="Alatsi"/>
              </a:rPr>
              <a:t>node,js</a:t>
            </a:r>
            <a:r>
              <a:rPr lang="en-US" sz="3419" dirty="0" smtClean="0">
                <a:solidFill>
                  <a:srgbClr val="000000"/>
                </a:solidFill>
                <a:latin typeface="Alatsi"/>
                <a:ea typeface="Alatsi"/>
                <a:cs typeface="Alatsi"/>
                <a:sym typeface="Alatsi"/>
              </a:rPr>
              <a:t>  </a:t>
            </a:r>
            <a:r>
              <a:rPr lang="en-US" sz="3419" dirty="0">
                <a:solidFill>
                  <a:srgbClr val="000000"/>
                </a:solidFill>
                <a:latin typeface="Alatsi"/>
                <a:ea typeface="Alatsi"/>
                <a:cs typeface="Alatsi"/>
                <a:sym typeface="Alatsi"/>
              </a:rPr>
              <a:t>pour le </a:t>
            </a:r>
            <a:r>
              <a:rPr lang="en-US" sz="3419" dirty="0" err="1">
                <a:solidFill>
                  <a:srgbClr val="000000"/>
                </a:solidFill>
                <a:latin typeface="Alatsi"/>
                <a:ea typeface="Alatsi"/>
                <a:cs typeface="Alatsi"/>
                <a:sym typeface="Alatsi"/>
              </a:rPr>
              <a:t>stockage</a:t>
            </a:r>
            <a:r>
              <a:rPr lang="en-US" sz="3419" dirty="0">
                <a:solidFill>
                  <a:srgbClr val="000000"/>
                </a:solidFill>
                <a:latin typeface="Alatsi"/>
                <a:ea typeface="Alatsi"/>
                <a:cs typeface="Alatsi"/>
                <a:sym typeface="Alatsi"/>
              </a:rPr>
              <a:t> et la </a:t>
            </a:r>
            <a:r>
              <a:rPr lang="en-US" sz="3419" dirty="0" err="1">
                <a:solidFill>
                  <a:srgbClr val="000000"/>
                </a:solidFill>
                <a:latin typeface="Alatsi"/>
                <a:ea typeface="Alatsi"/>
                <a:cs typeface="Alatsi"/>
                <a:sym typeface="Alatsi"/>
              </a:rPr>
              <a:t>gestion</a:t>
            </a:r>
            <a:r>
              <a:rPr lang="en-US" sz="3419" dirty="0">
                <a:solidFill>
                  <a:srgbClr val="000000"/>
                </a:solidFill>
                <a:latin typeface="Alatsi"/>
                <a:ea typeface="Alatsi"/>
                <a:cs typeface="Alatsi"/>
                <a:sym typeface="Alatsi"/>
              </a:rPr>
              <a:t> de la base des </a:t>
            </a:r>
            <a:r>
              <a:rPr lang="en-US" sz="3419" dirty="0" err="1">
                <a:solidFill>
                  <a:srgbClr val="000000"/>
                </a:solidFill>
                <a:latin typeface="Alatsi"/>
                <a:ea typeface="Alatsi"/>
                <a:cs typeface="Alatsi"/>
                <a:sym typeface="Alatsi"/>
              </a:rPr>
              <a:t>données</a:t>
            </a:r>
            <a:r>
              <a:rPr lang="en-US" sz="3419" dirty="0">
                <a:solidFill>
                  <a:srgbClr val="000000"/>
                </a:solidFill>
                <a:latin typeface="Alatsi"/>
                <a:ea typeface="Alatsi"/>
                <a:cs typeface="Alatsi"/>
                <a:sym typeface="Alatsi"/>
              </a:rPr>
              <a:t> et des </a:t>
            </a:r>
            <a:r>
              <a:rPr lang="en-US" sz="3419" dirty="0" err="1">
                <a:solidFill>
                  <a:srgbClr val="000000"/>
                </a:solidFill>
                <a:latin typeface="Alatsi"/>
                <a:ea typeface="Alatsi"/>
                <a:cs typeface="Alatsi"/>
                <a:sym typeface="Alatsi"/>
              </a:rPr>
              <a:t>traitements</a:t>
            </a:r>
            <a:r>
              <a:rPr lang="en-US" sz="3419" dirty="0">
                <a:solidFill>
                  <a:srgbClr val="000000"/>
                </a:solidFill>
                <a:latin typeface="Alatsi"/>
                <a:ea typeface="Alatsi"/>
                <a:cs typeface="Alatsi"/>
                <a:sym typeface="Alatsi"/>
              </a:rPr>
              <a:t> </a:t>
            </a:r>
            <a:r>
              <a:rPr lang="en-US" sz="3419" dirty="0" err="1">
                <a:solidFill>
                  <a:srgbClr val="000000"/>
                </a:solidFill>
                <a:latin typeface="Alatsi"/>
                <a:ea typeface="Alatsi"/>
                <a:cs typeface="Alatsi"/>
                <a:sym typeface="Alatsi"/>
              </a:rPr>
              <a:t>côté</a:t>
            </a:r>
            <a:r>
              <a:rPr lang="en-US" sz="3419" dirty="0">
                <a:solidFill>
                  <a:srgbClr val="000000"/>
                </a:solidFill>
                <a:latin typeface="Alatsi"/>
                <a:ea typeface="Alatsi"/>
                <a:cs typeface="Alatsi"/>
                <a:sym typeface="Alatsi"/>
              </a:rPr>
              <a:t> </a:t>
            </a:r>
            <a:r>
              <a:rPr lang="en-US" sz="3419" dirty="0" err="1">
                <a:solidFill>
                  <a:srgbClr val="000000"/>
                </a:solidFill>
                <a:latin typeface="Alatsi"/>
                <a:ea typeface="Alatsi"/>
                <a:cs typeface="Alatsi"/>
                <a:sym typeface="Alatsi"/>
              </a:rPr>
              <a:t>serveur</a:t>
            </a:r>
            <a:r>
              <a:rPr lang="en-US" sz="3419" dirty="0">
                <a:solidFill>
                  <a:srgbClr val="000000"/>
                </a:solidFill>
                <a:latin typeface="Alatsi"/>
                <a:ea typeface="Alatsi"/>
                <a:cs typeface="Alatsi"/>
                <a:sym typeface="Alatsi"/>
              </a:rPr>
              <a:t>.</a:t>
            </a:r>
          </a:p>
        </p:txBody>
      </p:sp>
      <p:grpSp>
        <p:nvGrpSpPr>
          <p:cNvPr id="12" name="Group 12"/>
          <p:cNvGrpSpPr>
            <a:grpSpLocks noChangeAspect="1"/>
          </p:cNvGrpSpPr>
          <p:nvPr/>
        </p:nvGrpSpPr>
        <p:grpSpPr>
          <a:xfrm>
            <a:off x="709922" y="5223871"/>
            <a:ext cx="152400" cy="152400"/>
            <a:chOff x="0" y="0"/>
            <a:chExt cx="152400" cy="152400"/>
          </a:xfrm>
        </p:grpSpPr>
        <p:sp>
          <p:nvSpPr>
            <p:cNvPr id="13" name="Freeform 13"/>
            <p:cNvSpPr/>
            <p:nvPr/>
          </p:nvSpPr>
          <p:spPr>
            <a:xfrm>
              <a:off x="0" y="0"/>
              <a:ext cx="152400" cy="152400"/>
            </a:xfrm>
            <a:custGeom>
              <a:avLst/>
              <a:gdLst/>
              <a:ahLst/>
              <a:cxnLst/>
              <a:rect l="l" t="t" r="r" b="b"/>
              <a:pathLst>
                <a:path w="152400" h="152400">
                  <a:moveTo>
                    <a:pt x="152400" y="76200"/>
                  </a:moveTo>
                  <a:cubicBezTo>
                    <a:pt x="152400" y="81153"/>
                    <a:pt x="151892" y="86106"/>
                    <a:pt x="150876" y="91059"/>
                  </a:cubicBezTo>
                  <a:cubicBezTo>
                    <a:pt x="149860" y="96012"/>
                    <a:pt x="148463" y="100711"/>
                    <a:pt x="146558" y="105410"/>
                  </a:cubicBezTo>
                  <a:cubicBezTo>
                    <a:pt x="144653" y="110109"/>
                    <a:pt x="142240" y="114427"/>
                    <a:pt x="139573" y="118618"/>
                  </a:cubicBezTo>
                  <a:cubicBezTo>
                    <a:pt x="136906" y="122809"/>
                    <a:pt x="133604" y="126619"/>
                    <a:pt x="130048" y="130175"/>
                  </a:cubicBezTo>
                  <a:cubicBezTo>
                    <a:pt x="126492" y="133731"/>
                    <a:pt x="122682" y="136906"/>
                    <a:pt x="118491" y="139700"/>
                  </a:cubicBezTo>
                  <a:cubicBezTo>
                    <a:pt x="114300" y="142494"/>
                    <a:pt x="109982" y="144780"/>
                    <a:pt x="105283" y="146685"/>
                  </a:cubicBezTo>
                  <a:cubicBezTo>
                    <a:pt x="100584" y="148590"/>
                    <a:pt x="95885" y="149987"/>
                    <a:pt x="90932" y="151003"/>
                  </a:cubicBezTo>
                  <a:cubicBezTo>
                    <a:pt x="85979" y="152019"/>
                    <a:pt x="81153" y="152400"/>
                    <a:pt x="76200" y="152400"/>
                  </a:cubicBezTo>
                  <a:cubicBezTo>
                    <a:pt x="71247" y="152400"/>
                    <a:pt x="66294" y="151892"/>
                    <a:pt x="61341" y="150876"/>
                  </a:cubicBezTo>
                  <a:cubicBezTo>
                    <a:pt x="56388" y="149860"/>
                    <a:pt x="51689" y="148463"/>
                    <a:pt x="46990" y="146558"/>
                  </a:cubicBezTo>
                  <a:cubicBezTo>
                    <a:pt x="42291" y="144653"/>
                    <a:pt x="37973" y="142240"/>
                    <a:pt x="33782" y="139573"/>
                  </a:cubicBezTo>
                  <a:cubicBezTo>
                    <a:pt x="29591" y="136906"/>
                    <a:pt x="25781" y="133604"/>
                    <a:pt x="22225" y="130048"/>
                  </a:cubicBezTo>
                  <a:cubicBezTo>
                    <a:pt x="18669" y="126492"/>
                    <a:pt x="15494" y="122682"/>
                    <a:pt x="12700" y="118491"/>
                  </a:cubicBezTo>
                  <a:cubicBezTo>
                    <a:pt x="9906" y="114300"/>
                    <a:pt x="7747" y="109982"/>
                    <a:pt x="5842" y="105410"/>
                  </a:cubicBezTo>
                  <a:cubicBezTo>
                    <a:pt x="3937" y="100838"/>
                    <a:pt x="2413" y="96012"/>
                    <a:pt x="1524" y="91059"/>
                  </a:cubicBezTo>
                  <a:cubicBezTo>
                    <a:pt x="635" y="86106"/>
                    <a:pt x="0" y="81153"/>
                    <a:pt x="0" y="76200"/>
                  </a:cubicBezTo>
                  <a:cubicBezTo>
                    <a:pt x="0" y="71247"/>
                    <a:pt x="508" y="66294"/>
                    <a:pt x="1524" y="61341"/>
                  </a:cubicBezTo>
                  <a:cubicBezTo>
                    <a:pt x="2540" y="56388"/>
                    <a:pt x="3937" y="51689"/>
                    <a:pt x="5842" y="46990"/>
                  </a:cubicBezTo>
                  <a:cubicBezTo>
                    <a:pt x="7747" y="42291"/>
                    <a:pt x="10160" y="37973"/>
                    <a:pt x="12827" y="33782"/>
                  </a:cubicBezTo>
                  <a:cubicBezTo>
                    <a:pt x="15494" y="29591"/>
                    <a:pt x="18796" y="25781"/>
                    <a:pt x="22352" y="22225"/>
                  </a:cubicBezTo>
                  <a:cubicBezTo>
                    <a:pt x="25908" y="18669"/>
                    <a:pt x="29718" y="15494"/>
                    <a:pt x="33909" y="12700"/>
                  </a:cubicBezTo>
                  <a:cubicBezTo>
                    <a:pt x="38100" y="9906"/>
                    <a:pt x="42418" y="7747"/>
                    <a:pt x="46990" y="5842"/>
                  </a:cubicBezTo>
                  <a:cubicBezTo>
                    <a:pt x="51562" y="3937"/>
                    <a:pt x="56388" y="2413"/>
                    <a:pt x="61341" y="1524"/>
                  </a:cubicBezTo>
                  <a:cubicBezTo>
                    <a:pt x="66294" y="635"/>
                    <a:pt x="71247" y="0"/>
                    <a:pt x="76200" y="0"/>
                  </a:cubicBezTo>
                  <a:cubicBezTo>
                    <a:pt x="81153" y="0"/>
                    <a:pt x="86106" y="508"/>
                    <a:pt x="91059" y="1524"/>
                  </a:cubicBezTo>
                  <a:cubicBezTo>
                    <a:pt x="96012" y="2540"/>
                    <a:pt x="100711" y="3937"/>
                    <a:pt x="105410" y="5842"/>
                  </a:cubicBezTo>
                  <a:cubicBezTo>
                    <a:pt x="110109" y="7747"/>
                    <a:pt x="114427" y="10160"/>
                    <a:pt x="118618" y="12827"/>
                  </a:cubicBezTo>
                  <a:cubicBezTo>
                    <a:pt x="122809" y="15494"/>
                    <a:pt x="126619" y="18796"/>
                    <a:pt x="130175" y="22352"/>
                  </a:cubicBezTo>
                  <a:cubicBezTo>
                    <a:pt x="133731" y="25908"/>
                    <a:pt x="136906" y="29718"/>
                    <a:pt x="139700" y="33909"/>
                  </a:cubicBezTo>
                  <a:cubicBezTo>
                    <a:pt x="142494" y="38100"/>
                    <a:pt x="144780" y="42418"/>
                    <a:pt x="146685" y="47117"/>
                  </a:cubicBezTo>
                  <a:cubicBezTo>
                    <a:pt x="148590" y="51816"/>
                    <a:pt x="149987" y="56515"/>
                    <a:pt x="151003" y="61468"/>
                  </a:cubicBezTo>
                  <a:cubicBezTo>
                    <a:pt x="152019" y="66421"/>
                    <a:pt x="152400" y="71247"/>
                    <a:pt x="152400" y="76200"/>
                  </a:cubicBezTo>
                  <a:close/>
                </a:path>
              </a:pathLst>
            </a:custGeom>
            <a:solidFill>
              <a:srgbClr val="000000"/>
            </a:solidFill>
          </p:spPr>
        </p:sp>
      </p:grpSp>
      <p:grpSp>
        <p:nvGrpSpPr>
          <p:cNvPr id="14" name="Group 14"/>
          <p:cNvGrpSpPr/>
          <p:nvPr/>
        </p:nvGrpSpPr>
        <p:grpSpPr>
          <a:xfrm>
            <a:off x="364847" y="5223871"/>
            <a:ext cx="842550" cy="421275"/>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lnTo>
                    <a:pt x="0" y="0"/>
                  </a:lnTo>
                  <a:lnTo>
                    <a:pt x="0" y="406400"/>
                  </a:lnTo>
                  <a:lnTo>
                    <a:pt x="609600" y="406400"/>
                  </a:lnTo>
                  <a:lnTo>
                    <a:pt x="812800" y="203200"/>
                  </a:lnTo>
                  <a:lnTo>
                    <a:pt x="609600" y="0"/>
                  </a:lnTo>
                  <a:close/>
                </a:path>
              </a:pathLst>
            </a:custGeom>
            <a:solidFill>
              <a:srgbClr val="000000"/>
            </a:solidFill>
          </p:spPr>
        </p:sp>
        <p:sp>
          <p:nvSpPr>
            <p:cNvPr id="16" name="TextBox 16"/>
            <p:cNvSpPr txBox="1"/>
            <p:nvPr/>
          </p:nvSpPr>
          <p:spPr>
            <a:xfrm>
              <a:off x="0" y="-38100"/>
              <a:ext cx="6985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a:off x="364847" y="3367687"/>
            <a:ext cx="842550" cy="421275"/>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lnTo>
                    <a:pt x="0" y="0"/>
                  </a:lnTo>
                  <a:lnTo>
                    <a:pt x="0" y="406400"/>
                  </a:lnTo>
                  <a:lnTo>
                    <a:pt x="609600" y="406400"/>
                  </a:lnTo>
                  <a:lnTo>
                    <a:pt x="812800" y="203200"/>
                  </a:lnTo>
                  <a:lnTo>
                    <a:pt x="609600" y="0"/>
                  </a:lnTo>
                  <a:close/>
                </a:path>
              </a:pathLst>
            </a:custGeom>
            <a:solidFill>
              <a:srgbClr val="000000"/>
            </a:solidFill>
          </p:spPr>
        </p:sp>
        <p:sp>
          <p:nvSpPr>
            <p:cNvPr id="19" name="TextBox 19"/>
            <p:cNvSpPr txBox="1"/>
            <p:nvPr/>
          </p:nvSpPr>
          <p:spPr>
            <a:xfrm>
              <a:off x="0" y="-38100"/>
              <a:ext cx="698500" cy="444500"/>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Freeform 2"/>
          <p:cNvSpPr/>
          <p:nvPr/>
        </p:nvSpPr>
        <p:spPr>
          <a:xfrm>
            <a:off x="11134134" y="7745720"/>
            <a:ext cx="7217369" cy="2604783"/>
          </a:xfrm>
          <a:custGeom>
            <a:avLst/>
            <a:gdLst/>
            <a:ahLst/>
            <a:cxnLst/>
            <a:rect l="l" t="t" r="r" b="b"/>
            <a:pathLst>
              <a:path w="7217369" h="2604783">
                <a:moveTo>
                  <a:pt x="0" y="0"/>
                </a:moveTo>
                <a:lnTo>
                  <a:pt x="7217369" y="0"/>
                </a:lnTo>
                <a:lnTo>
                  <a:pt x="7217369" y="2604783"/>
                </a:lnTo>
                <a:lnTo>
                  <a:pt x="0" y="2604783"/>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Freeform 3"/>
          <p:cNvSpPr/>
          <p:nvPr/>
        </p:nvSpPr>
        <p:spPr>
          <a:xfrm>
            <a:off x="15852353" y="-63503"/>
            <a:ext cx="1576216" cy="1800225"/>
          </a:xfrm>
          <a:custGeom>
            <a:avLst/>
            <a:gdLst/>
            <a:ahLst/>
            <a:cxnLst/>
            <a:rect l="l" t="t" r="r" b="b"/>
            <a:pathLst>
              <a:path w="1576216" h="1800225">
                <a:moveTo>
                  <a:pt x="0" y="0"/>
                </a:moveTo>
                <a:lnTo>
                  <a:pt x="1576216" y="0"/>
                </a:lnTo>
                <a:lnTo>
                  <a:pt x="1576216" y="1800225"/>
                </a:lnTo>
                <a:lnTo>
                  <a:pt x="0" y="1800225"/>
                </a:lnTo>
                <a:lnTo>
                  <a:pt x="0" y="0"/>
                </a:lnTo>
                <a:close/>
              </a:path>
            </a:pathLst>
          </a:custGeom>
          <a:blipFill>
            <a:blip r:embed="rId4">
              <a:extLst>
                <a:ext uri="{96DAC541-7B7A-43D3-8B79-37D633B846F1}">
                  <asvg:svgBlip xmlns="" xmlns:asvg="http://schemas.microsoft.com/office/drawing/2016/SVG/main" r:embed="rId5"/>
                </a:ext>
              </a:extLst>
            </a:blip>
            <a:stretch>
              <a:fillRect/>
            </a:stretch>
          </a:blipFill>
        </p:spPr>
      </p:sp>
      <p:sp>
        <p:nvSpPr>
          <p:cNvPr id="4" name="TextBox 4"/>
          <p:cNvSpPr txBox="1"/>
          <p:nvPr/>
        </p:nvSpPr>
        <p:spPr>
          <a:xfrm>
            <a:off x="16438340" y="282712"/>
            <a:ext cx="412204" cy="992534"/>
          </a:xfrm>
          <a:prstGeom prst="rect">
            <a:avLst/>
          </a:prstGeom>
        </p:spPr>
        <p:txBody>
          <a:bodyPr lIns="0" tIns="0" rIns="0" bIns="0" rtlCol="0" anchor="t">
            <a:spAutoFit/>
          </a:bodyPr>
          <a:lstStyle/>
          <a:p>
            <a:pPr algn="l">
              <a:lnSpc>
                <a:spcPts val="7804"/>
              </a:lnSpc>
            </a:pPr>
            <a:r>
              <a:rPr lang="en-US" sz="5574" b="1">
                <a:solidFill>
                  <a:srgbClr val="000000"/>
                </a:solidFill>
                <a:latin typeface="Open Sans 1 Bold"/>
                <a:ea typeface="Open Sans 1 Bold"/>
                <a:cs typeface="Open Sans 1 Bold"/>
                <a:sym typeface="Open Sans 1 Bold"/>
              </a:rPr>
              <a:t>8</a:t>
            </a:r>
          </a:p>
        </p:txBody>
      </p:sp>
      <p:sp>
        <p:nvSpPr>
          <p:cNvPr id="5" name="TextBox 5"/>
          <p:cNvSpPr txBox="1"/>
          <p:nvPr/>
        </p:nvSpPr>
        <p:spPr>
          <a:xfrm>
            <a:off x="789642" y="1606458"/>
            <a:ext cx="84153" cy="5987606"/>
          </a:xfrm>
          <a:prstGeom prst="rect">
            <a:avLst/>
          </a:prstGeom>
        </p:spPr>
        <p:txBody>
          <a:bodyPr lIns="0" tIns="0" rIns="0" bIns="0" rtlCol="0" anchor="t">
            <a:spAutoFit/>
          </a:bodyPr>
          <a:lstStyle/>
          <a:p>
            <a:pPr algn="just">
              <a:lnSpc>
                <a:spcPts val="4725"/>
              </a:lnSpc>
            </a:pPr>
            <a:r>
              <a:rPr lang="en-US" sz="3419">
                <a:solidFill>
                  <a:srgbClr val="8B0B3D"/>
                </a:solidFill>
                <a:latin typeface="Alatsi"/>
                <a:ea typeface="Alatsi"/>
                <a:cs typeface="Alatsi"/>
                <a:sym typeface="Alatsi"/>
              </a:rPr>
              <a:t> </a:t>
            </a:r>
          </a:p>
          <a:p>
            <a:pPr algn="just">
              <a:lnSpc>
                <a:spcPts val="4725"/>
              </a:lnSpc>
            </a:pPr>
            <a:r>
              <a:rPr lang="en-US" sz="3419">
                <a:solidFill>
                  <a:srgbClr val="004AAD"/>
                </a:solidFill>
                <a:latin typeface="Alatsi"/>
                <a:ea typeface="Alatsi"/>
                <a:cs typeface="Alatsi"/>
                <a:sym typeface="Alatsi"/>
              </a:rPr>
              <a:t> </a:t>
            </a:r>
          </a:p>
          <a:p>
            <a:pPr algn="just">
              <a:lnSpc>
                <a:spcPts val="4725"/>
              </a:lnSpc>
            </a:pPr>
            <a:r>
              <a:rPr lang="en-US" sz="3419">
                <a:solidFill>
                  <a:srgbClr val="000000"/>
                </a:solidFill>
                <a:latin typeface="Alatsi"/>
                <a:ea typeface="Alatsi"/>
                <a:cs typeface="Alatsi"/>
                <a:sym typeface="Alatsi"/>
              </a:rPr>
              <a:t> </a:t>
            </a:r>
          </a:p>
          <a:p>
            <a:pPr algn="just">
              <a:lnSpc>
                <a:spcPts val="4725"/>
              </a:lnSpc>
            </a:pPr>
            <a:r>
              <a:rPr lang="en-US" sz="3419">
                <a:solidFill>
                  <a:srgbClr val="000000"/>
                </a:solidFill>
                <a:latin typeface="Alatsi"/>
                <a:ea typeface="Alatsi"/>
                <a:cs typeface="Alatsi"/>
                <a:sym typeface="Alatsi"/>
              </a:rPr>
              <a:t> </a:t>
            </a:r>
          </a:p>
          <a:p>
            <a:pPr algn="just">
              <a:lnSpc>
                <a:spcPts val="4725"/>
              </a:lnSpc>
            </a:pPr>
            <a:r>
              <a:rPr lang="en-US" sz="3419">
                <a:solidFill>
                  <a:srgbClr val="000000"/>
                </a:solidFill>
                <a:latin typeface="Alatsi"/>
                <a:ea typeface="Alatsi"/>
                <a:cs typeface="Alatsi"/>
                <a:sym typeface="Alatsi"/>
              </a:rPr>
              <a:t> </a:t>
            </a:r>
          </a:p>
          <a:p>
            <a:pPr algn="just">
              <a:lnSpc>
                <a:spcPts val="4725"/>
              </a:lnSpc>
            </a:pPr>
            <a:r>
              <a:rPr lang="en-US" sz="3419">
                <a:solidFill>
                  <a:srgbClr val="000000"/>
                </a:solidFill>
                <a:latin typeface="Alatsi"/>
                <a:ea typeface="Alatsi"/>
                <a:cs typeface="Alatsi"/>
                <a:sym typeface="Alatsi"/>
              </a:rPr>
              <a:t> </a:t>
            </a:r>
          </a:p>
          <a:p>
            <a:pPr algn="just">
              <a:lnSpc>
                <a:spcPts val="4725"/>
              </a:lnSpc>
            </a:pPr>
            <a:r>
              <a:rPr lang="en-US" sz="3419">
                <a:solidFill>
                  <a:srgbClr val="000000"/>
                </a:solidFill>
                <a:latin typeface="Alatsi"/>
                <a:ea typeface="Alatsi"/>
                <a:cs typeface="Alatsi"/>
                <a:sym typeface="Alatsi"/>
              </a:rPr>
              <a:t> </a:t>
            </a:r>
          </a:p>
          <a:p>
            <a:pPr algn="just">
              <a:lnSpc>
                <a:spcPts val="4725"/>
              </a:lnSpc>
            </a:pPr>
            <a:r>
              <a:rPr lang="en-US" sz="3419">
                <a:solidFill>
                  <a:srgbClr val="000000"/>
                </a:solidFill>
                <a:latin typeface="Alatsi"/>
                <a:ea typeface="Alatsi"/>
                <a:cs typeface="Alatsi"/>
                <a:sym typeface="Alatsi"/>
              </a:rPr>
              <a:t> </a:t>
            </a:r>
          </a:p>
          <a:p>
            <a:pPr algn="just">
              <a:lnSpc>
                <a:spcPts val="4725"/>
              </a:lnSpc>
            </a:pPr>
            <a:r>
              <a:rPr lang="en-US" sz="3419">
                <a:solidFill>
                  <a:srgbClr val="000000"/>
                </a:solidFill>
                <a:latin typeface="Alatsi"/>
                <a:ea typeface="Alatsi"/>
                <a:cs typeface="Alatsi"/>
                <a:sym typeface="Alatsi"/>
              </a:rPr>
              <a:t> </a:t>
            </a:r>
          </a:p>
          <a:p>
            <a:pPr algn="just">
              <a:lnSpc>
                <a:spcPts val="4725"/>
              </a:lnSpc>
            </a:pPr>
            <a:r>
              <a:rPr lang="en-US" sz="3419">
                <a:solidFill>
                  <a:srgbClr val="000000"/>
                </a:solidFill>
                <a:latin typeface="Alatsi"/>
                <a:ea typeface="Alatsi"/>
                <a:cs typeface="Alatsi"/>
                <a:sym typeface="Alatsi"/>
              </a:rPr>
              <a:t> </a:t>
            </a:r>
          </a:p>
        </p:txBody>
      </p:sp>
      <p:sp>
        <p:nvSpPr>
          <p:cNvPr id="6" name="TextBox 6"/>
          <p:cNvSpPr txBox="1"/>
          <p:nvPr/>
        </p:nvSpPr>
        <p:spPr>
          <a:xfrm>
            <a:off x="1284637" y="1606458"/>
            <a:ext cx="4547302" cy="586930"/>
          </a:xfrm>
          <a:prstGeom prst="rect">
            <a:avLst/>
          </a:prstGeom>
        </p:spPr>
        <p:txBody>
          <a:bodyPr lIns="0" tIns="0" rIns="0" bIns="0" rtlCol="0" anchor="t">
            <a:spAutoFit/>
          </a:bodyPr>
          <a:lstStyle/>
          <a:p>
            <a:pPr algn="l">
              <a:lnSpc>
                <a:spcPts val="4725"/>
              </a:lnSpc>
            </a:pPr>
            <a:r>
              <a:rPr lang="en-US" sz="3419">
                <a:solidFill>
                  <a:srgbClr val="8B0B3D"/>
                </a:solidFill>
                <a:latin typeface="Alatsi"/>
                <a:ea typeface="Alatsi"/>
                <a:cs typeface="Alatsi"/>
                <a:sym typeface="Alatsi"/>
              </a:rPr>
              <a:t>Planification des tâches</a:t>
            </a:r>
          </a:p>
        </p:txBody>
      </p:sp>
      <p:sp>
        <p:nvSpPr>
          <p:cNvPr id="7" name="TextBox 7"/>
          <p:cNvSpPr txBox="1"/>
          <p:nvPr/>
        </p:nvSpPr>
        <p:spPr>
          <a:xfrm>
            <a:off x="1367095" y="2206533"/>
            <a:ext cx="7427805" cy="586930"/>
          </a:xfrm>
          <a:prstGeom prst="rect">
            <a:avLst/>
          </a:prstGeom>
        </p:spPr>
        <p:txBody>
          <a:bodyPr lIns="0" tIns="0" rIns="0" bIns="0" rtlCol="0" anchor="t">
            <a:spAutoFit/>
          </a:bodyPr>
          <a:lstStyle/>
          <a:p>
            <a:pPr algn="l">
              <a:lnSpc>
                <a:spcPts val="4725"/>
              </a:lnSpc>
            </a:pPr>
            <a:r>
              <a:rPr lang="en-US" sz="3419">
                <a:solidFill>
                  <a:srgbClr val="004AAD"/>
                </a:solidFill>
                <a:latin typeface="Alatsi"/>
                <a:ea typeface="Alatsi"/>
                <a:cs typeface="Alatsi"/>
                <a:sym typeface="Alatsi"/>
              </a:rPr>
              <a:t>sprint 1 </a:t>
            </a:r>
            <a:r>
              <a:rPr lang="en-US" sz="3419">
                <a:solidFill>
                  <a:srgbClr val="000000"/>
                </a:solidFill>
                <a:latin typeface="Alatsi"/>
                <a:ea typeface="Alatsi"/>
                <a:cs typeface="Alatsi"/>
                <a:sym typeface="Alatsi"/>
              </a:rPr>
              <a:t>: Conception et développement</a:t>
            </a:r>
          </a:p>
        </p:txBody>
      </p:sp>
      <p:sp>
        <p:nvSpPr>
          <p:cNvPr id="8" name="TextBox 8"/>
          <p:cNvSpPr txBox="1"/>
          <p:nvPr/>
        </p:nvSpPr>
        <p:spPr>
          <a:xfrm>
            <a:off x="3181750" y="2806608"/>
            <a:ext cx="8367903" cy="1187006"/>
          </a:xfrm>
          <a:prstGeom prst="rect">
            <a:avLst/>
          </a:prstGeom>
        </p:spPr>
        <p:txBody>
          <a:bodyPr lIns="0" tIns="0" rIns="0" bIns="0" rtlCol="0" anchor="t">
            <a:spAutoFit/>
          </a:bodyPr>
          <a:lstStyle/>
          <a:p>
            <a:pPr algn="l">
              <a:lnSpc>
                <a:spcPts val="4725"/>
              </a:lnSpc>
            </a:pPr>
            <a:r>
              <a:rPr lang="en-US" sz="3419">
                <a:solidFill>
                  <a:srgbClr val="000000"/>
                </a:solidFill>
                <a:latin typeface="Alatsi"/>
                <a:ea typeface="Alatsi"/>
                <a:cs typeface="Alatsi"/>
                <a:sym typeface="Alatsi"/>
              </a:rPr>
              <a:t>Conception de la base de données. Développement des fonctionnalités de base</a:t>
            </a:r>
          </a:p>
        </p:txBody>
      </p:sp>
      <p:sp>
        <p:nvSpPr>
          <p:cNvPr id="9" name="TextBox 9"/>
          <p:cNvSpPr txBox="1"/>
          <p:nvPr/>
        </p:nvSpPr>
        <p:spPr>
          <a:xfrm>
            <a:off x="1367095" y="4006758"/>
            <a:ext cx="6004665" cy="586930"/>
          </a:xfrm>
          <a:prstGeom prst="rect">
            <a:avLst/>
          </a:prstGeom>
        </p:spPr>
        <p:txBody>
          <a:bodyPr lIns="0" tIns="0" rIns="0" bIns="0" rtlCol="0" anchor="t">
            <a:spAutoFit/>
          </a:bodyPr>
          <a:lstStyle/>
          <a:p>
            <a:pPr algn="l">
              <a:lnSpc>
                <a:spcPts val="4725"/>
              </a:lnSpc>
            </a:pPr>
            <a:r>
              <a:rPr lang="en-US" sz="3419">
                <a:solidFill>
                  <a:srgbClr val="004AAD"/>
                </a:solidFill>
                <a:latin typeface="Alatsi"/>
                <a:ea typeface="Alatsi"/>
                <a:cs typeface="Alatsi"/>
                <a:sym typeface="Alatsi"/>
              </a:rPr>
              <a:t>sprint 2 :</a:t>
            </a:r>
            <a:r>
              <a:rPr lang="en-US" sz="3419">
                <a:solidFill>
                  <a:srgbClr val="000000"/>
                </a:solidFill>
                <a:latin typeface="Alatsi"/>
                <a:ea typeface="Alatsi"/>
                <a:cs typeface="Alatsi"/>
                <a:sym typeface="Alatsi"/>
              </a:rPr>
              <a:t> Tests et améliorations</a:t>
            </a:r>
          </a:p>
        </p:txBody>
      </p:sp>
      <p:sp>
        <p:nvSpPr>
          <p:cNvPr id="10" name="TextBox 10"/>
          <p:cNvSpPr txBox="1"/>
          <p:nvPr/>
        </p:nvSpPr>
        <p:spPr>
          <a:xfrm>
            <a:off x="3016853" y="4606833"/>
            <a:ext cx="5951030" cy="586930"/>
          </a:xfrm>
          <a:prstGeom prst="rect">
            <a:avLst/>
          </a:prstGeom>
        </p:spPr>
        <p:txBody>
          <a:bodyPr lIns="0" tIns="0" rIns="0" bIns="0" rtlCol="0" anchor="t">
            <a:spAutoFit/>
          </a:bodyPr>
          <a:lstStyle/>
          <a:p>
            <a:pPr algn="l">
              <a:lnSpc>
                <a:spcPts val="4725"/>
              </a:lnSpc>
            </a:pPr>
            <a:r>
              <a:rPr lang="en-US" sz="3419">
                <a:solidFill>
                  <a:srgbClr val="000000"/>
                </a:solidFill>
                <a:latin typeface="Alatsi"/>
                <a:ea typeface="Alatsi"/>
                <a:cs typeface="Alatsi"/>
                <a:sym typeface="Alatsi"/>
              </a:rPr>
              <a:t>Tests unitaires et d'intégration</a:t>
            </a:r>
          </a:p>
        </p:txBody>
      </p:sp>
      <p:sp>
        <p:nvSpPr>
          <p:cNvPr id="11" name="TextBox 11"/>
          <p:cNvSpPr txBox="1"/>
          <p:nvPr/>
        </p:nvSpPr>
        <p:spPr>
          <a:xfrm>
            <a:off x="2851804" y="5206908"/>
            <a:ext cx="10370296" cy="586930"/>
          </a:xfrm>
          <a:prstGeom prst="rect">
            <a:avLst/>
          </a:prstGeom>
        </p:spPr>
        <p:txBody>
          <a:bodyPr lIns="0" tIns="0" rIns="0" bIns="0" rtlCol="0" anchor="t">
            <a:spAutoFit/>
          </a:bodyPr>
          <a:lstStyle/>
          <a:p>
            <a:pPr algn="l">
              <a:lnSpc>
                <a:spcPts val="4725"/>
              </a:lnSpc>
            </a:pPr>
            <a:r>
              <a:rPr lang="en-US" sz="3419">
                <a:solidFill>
                  <a:srgbClr val="000000"/>
                </a:solidFill>
                <a:latin typeface="Alatsi"/>
                <a:ea typeface="Alatsi"/>
                <a:cs typeface="Alatsi"/>
                <a:sym typeface="Alatsi"/>
              </a:rPr>
              <a:t>Correction des bugs et optimisation des performances</a:t>
            </a:r>
          </a:p>
        </p:txBody>
      </p:sp>
      <p:sp>
        <p:nvSpPr>
          <p:cNvPr id="12" name="TextBox 12"/>
          <p:cNvSpPr txBox="1"/>
          <p:nvPr/>
        </p:nvSpPr>
        <p:spPr>
          <a:xfrm>
            <a:off x="1367095" y="5806983"/>
            <a:ext cx="6746786" cy="586930"/>
          </a:xfrm>
          <a:prstGeom prst="rect">
            <a:avLst/>
          </a:prstGeom>
        </p:spPr>
        <p:txBody>
          <a:bodyPr lIns="0" tIns="0" rIns="0" bIns="0" rtlCol="0" anchor="t">
            <a:spAutoFit/>
          </a:bodyPr>
          <a:lstStyle/>
          <a:p>
            <a:pPr algn="l">
              <a:lnSpc>
                <a:spcPts val="4725"/>
              </a:lnSpc>
            </a:pPr>
            <a:r>
              <a:rPr lang="en-US" sz="3419">
                <a:solidFill>
                  <a:srgbClr val="004AAD"/>
                </a:solidFill>
                <a:latin typeface="Alatsi"/>
                <a:ea typeface="Alatsi"/>
                <a:cs typeface="Alatsi"/>
                <a:sym typeface="Alatsi"/>
              </a:rPr>
              <a:t>sprint 3 :</a:t>
            </a:r>
            <a:r>
              <a:rPr lang="en-US" sz="3419">
                <a:solidFill>
                  <a:srgbClr val="000000"/>
                </a:solidFill>
                <a:latin typeface="Alatsi"/>
                <a:ea typeface="Alatsi"/>
                <a:cs typeface="Alatsi"/>
                <a:sym typeface="Alatsi"/>
              </a:rPr>
              <a:t> Déploiement et formation</a:t>
            </a:r>
          </a:p>
        </p:txBody>
      </p:sp>
      <p:sp>
        <p:nvSpPr>
          <p:cNvPr id="13" name="TextBox 13"/>
          <p:cNvSpPr txBox="1"/>
          <p:nvPr/>
        </p:nvSpPr>
        <p:spPr>
          <a:xfrm>
            <a:off x="3099302" y="6407058"/>
            <a:ext cx="8335556" cy="1187006"/>
          </a:xfrm>
          <a:prstGeom prst="rect">
            <a:avLst/>
          </a:prstGeom>
        </p:spPr>
        <p:txBody>
          <a:bodyPr lIns="0" tIns="0" rIns="0" bIns="0" rtlCol="0" anchor="t">
            <a:spAutoFit/>
          </a:bodyPr>
          <a:lstStyle/>
          <a:p>
            <a:pPr algn="l">
              <a:lnSpc>
                <a:spcPts val="4725"/>
              </a:lnSpc>
            </a:pPr>
            <a:r>
              <a:rPr lang="en-US" sz="3419">
                <a:solidFill>
                  <a:srgbClr val="000000"/>
                </a:solidFill>
                <a:latin typeface="Alatsi"/>
                <a:ea typeface="Alatsi"/>
                <a:cs typeface="Alatsi"/>
                <a:sym typeface="Alatsi"/>
              </a:rPr>
              <a:t>Déploiement de l'application sur un serveur Formation des utilisateurs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1047</Words>
  <Application>Microsoft Office PowerPoint</Application>
  <PresentationFormat>Personnalisé</PresentationFormat>
  <Paragraphs>150</Paragraphs>
  <Slides>24</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24</vt:i4>
      </vt:variant>
    </vt:vector>
  </HeadingPairs>
  <TitlesOfParts>
    <vt:vector size="31" baseType="lpstr">
      <vt:lpstr>Arial</vt:lpstr>
      <vt:lpstr>Canva Sans Bold</vt:lpstr>
      <vt:lpstr>Alatsi</vt:lpstr>
      <vt:lpstr>Arial Bold</vt:lpstr>
      <vt:lpstr>Open Sans 1 Bold</vt:lpstr>
      <vt:lpstr>Calibri</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projet_20250416_225524_0000.pdf</dc:title>
  <dc:creator>Acer</dc:creator>
  <cp:lastModifiedBy>Acer</cp:lastModifiedBy>
  <cp:revision>6</cp:revision>
  <dcterms:created xsi:type="dcterms:W3CDTF">2006-08-16T00:00:00Z</dcterms:created>
  <dcterms:modified xsi:type="dcterms:W3CDTF">2025-04-24T21:35:14Z</dcterms:modified>
  <dc:identifier>DAGliMUIoHo</dc:identifier>
</cp:coreProperties>
</file>