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16"/>
  </p:notesMasterIdLst>
  <p:handoutMasterIdLst>
    <p:handoutMasterId r:id="rId17"/>
  </p:handoutMasterIdLst>
  <p:sldIdLst>
    <p:sldId id="261" r:id="rId8"/>
    <p:sldId id="411" r:id="rId9"/>
    <p:sldId id="412" r:id="rId10"/>
    <p:sldId id="413" r:id="rId11"/>
    <p:sldId id="414" r:id="rId12"/>
    <p:sldId id="417" r:id="rId13"/>
    <p:sldId id="41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7"/>
            <p14:sldId id="416"/>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62039" autoAdjust="0"/>
  </p:normalViewPr>
  <p:slideViewPr>
    <p:cSldViewPr snapToGrid="0">
      <p:cViewPr varScale="1">
        <p:scale>
          <a:sx n="54" d="100"/>
          <a:sy n="54" d="100"/>
        </p:scale>
        <p:origin x="1579" y="62"/>
      </p:cViewPr>
      <p:guideLst>
        <p:guide orient="horz" pos="2160"/>
        <p:guide pos="3840"/>
      </p:guideLst>
    </p:cSldViewPr>
  </p:slideViewPr>
  <p:notesTextViewPr>
    <p:cViewPr>
      <p:scale>
        <a:sx n="1" d="1"/>
        <a:sy n="1" d="1"/>
      </p:scale>
      <p:origin x="0" y="-24"/>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8/17/2015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smtClean="0">
                <a:latin typeface="Segoe UI" pitchFamily="34" charset="0"/>
                <a:cs typeface="Segoe UI" pitchFamily="34" charset="0"/>
              </a:rPr>
              <a:t>© 2015 </a:t>
            </a:r>
            <a:r>
              <a:rPr lang="en-US" sz="1050" dirty="0" smtClean="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0992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200" kern="12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eaLnBrk="0" fontAlgn="base" hangingPunct="0">
              <a:spcBef>
                <a:spcPts val="0"/>
              </a:spcBef>
              <a:spcAft>
                <a:spcPts val="1200"/>
              </a:spcAft>
            </a:pPr>
            <a:r>
              <a:rPr lang="en-US" sz="1200" dirty="0" smtClean="0">
                <a:effectLst/>
                <a:latin typeface="Times New Roman" panose="02020603050405020304" pitchFamily="18" charset="0"/>
                <a:ea typeface="Times New Roman" panose="02020603050405020304" pitchFamily="18" charset="0"/>
              </a:rPr>
              <a:t>Kindly update the placeholder text.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b="0" dirty="0" smtClean="0"/>
              <a:t>Walk the students through the tasks</a:t>
            </a:r>
            <a:r>
              <a:rPr lang="en-US" b="0" baseline="0" dirty="0" smtClean="0"/>
              <a:t> in this Scenario. </a:t>
            </a:r>
            <a:endParaRPr lang="sv-SE"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5</a:t>
            </a:fld>
            <a:endParaRPr lang="en-US"/>
          </a:p>
        </p:txBody>
      </p:sp>
    </p:spTree>
    <p:extLst>
      <p:ext uri="{BB962C8B-B14F-4D97-AF65-F5344CB8AC3E}">
        <p14:creationId xmlns:p14="http://schemas.microsoft.com/office/powerpoint/2010/main" val="333817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sv-SE" sz="1050" b="1" kern="1200" dirty="0" smtClean="0">
                <a:solidFill>
                  <a:schemeClr val="tx1"/>
                </a:solidFill>
                <a:effectLst/>
                <a:latin typeface="Segoe" pitchFamily="34" charset="0"/>
                <a:ea typeface="+mn-ea"/>
                <a:cs typeface="Segoe UI" panose="020B0502040204020203" pitchFamily="34" charset="0"/>
              </a:rPr>
              <a:t>How, when and</a:t>
            </a:r>
            <a:r>
              <a:rPr lang="sv-SE" sz="1050" b="1" kern="1200" baseline="0" dirty="0" smtClean="0">
                <a:solidFill>
                  <a:schemeClr val="tx1"/>
                </a:solidFill>
                <a:effectLst/>
                <a:latin typeface="Segoe" pitchFamily="34" charset="0"/>
                <a:ea typeface="+mn-ea"/>
                <a:cs typeface="Segoe UI" panose="020B0502040204020203" pitchFamily="34" charset="0"/>
              </a:rPr>
              <a:t> where are customizations deployed</a:t>
            </a:r>
            <a:endParaRPr lang="da-DK" sz="1050" b="1" kern="1200" dirty="0" smtClean="0">
              <a:solidFill>
                <a:schemeClr val="tx1"/>
              </a:solidFill>
              <a:effectLst/>
              <a:latin typeface="Segoe" pitchFamily="34" charset="0"/>
              <a:ea typeface="+mn-ea"/>
              <a:cs typeface="Segoe UI" panose="020B0502040204020203" pitchFamily="34" charset="0"/>
            </a:endParaRPr>
          </a:p>
          <a:p>
            <a:r>
              <a:rPr lang="sv-SE" sz="1050" kern="1200" dirty="0" smtClean="0">
                <a:solidFill>
                  <a:schemeClr val="tx1"/>
                </a:solidFill>
                <a:effectLst/>
                <a:latin typeface="Segoe" pitchFamily="34" charset="0"/>
                <a:ea typeface="+mn-ea"/>
                <a:cs typeface="Segoe UI" panose="020B0502040204020203" pitchFamily="34" charset="0"/>
              </a:rPr>
              <a:t>Customizations are deployed when first deployed or updated to development</a:t>
            </a:r>
            <a:r>
              <a:rPr lang="sv-SE" sz="1050" kern="1200" baseline="0" dirty="0" smtClean="0">
                <a:solidFill>
                  <a:schemeClr val="tx1"/>
                </a:solidFill>
                <a:effectLst/>
                <a:latin typeface="Segoe" pitchFamily="34" charset="0"/>
                <a:ea typeface="+mn-ea"/>
                <a:cs typeface="Segoe UI" panose="020B0502040204020203" pitchFamily="34" charset="0"/>
              </a:rPr>
              <a:t>, test and production environments. They can also be deployed as part of migration, e.g. consolidation of farms or upgrade to next version. Another scenario to consider is disaster recovery.</a:t>
            </a:r>
            <a:endParaRPr lang="da-DK" sz="1050" kern="1200" dirty="0" smtClean="0">
              <a:solidFill>
                <a:schemeClr val="tx1"/>
              </a:solidFill>
              <a:effectLst/>
              <a:latin typeface="Segoe" pitchFamily="34" charset="0"/>
              <a:ea typeface="+mn-ea"/>
              <a:cs typeface="Segoe UI" panose="020B0502040204020203" pitchFamily="34" charset="0"/>
            </a:endParaRPr>
          </a:p>
          <a:p>
            <a:endParaRPr lang="en-US" sz="1050" b="1" kern="1200" dirty="0" smtClean="0">
              <a:solidFill>
                <a:schemeClr val="tx1"/>
              </a:solidFill>
              <a:effectLst/>
              <a:latin typeface="Segoe" pitchFamily="34" charset="0"/>
              <a:ea typeface="+mn-ea"/>
              <a:cs typeface="Segoe UI" panose="020B0502040204020203" pitchFamily="34" charset="0"/>
            </a:endParaRPr>
          </a:p>
          <a:p>
            <a:pPr marL="0" indent="0">
              <a:buNone/>
            </a:pPr>
            <a:r>
              <a:rPr lang="sv-SE" sz="1050" b="1" kern="1200" dirty="0" smtClean="0">
                <a:solidFill>
                  <a:schemeClr val="tx1"/>
                </a:solidFill>
                <a:effectLst/>
                <a:latin typeface="Segoe" pitchFamily="34" charset="0"/>
                <a:ea typeface="+mn-ea"/>
                <a:cs typeface="Segoe UI" panose="020B0502040204020203" pitchFamily="34" charset="0"/>
              </a:rPr>
              <a:t>How customizations affect farm maintenance</a:t>
            </a:r>
            <a:endParaRPr lang="da-DK" sz="1050" b="1" kern="1200" dirty="0" smtClean="0">
              <a:solidFill>
                <a:schemeClr val="tx1"/>
              </a:solidFill>
              <a:effectLst/>
              <a:latin typeface="Segoe" pitchFamily="34" charset="0"/>
              <a:ea typeface="+mn-ea"/>
              <a:cs typeface="Segoe UI" panose="020B0502040204020203" pitchFamily="34" charset="0"/>
            </a:endParaRPr>
          </a:p>
          <a:p>
            <a:r>
              <a:rPr lang="sv-SE" sz="1050" kern="1200" dirty="0" smtClean="0">
                <a:solidFill>
                  <a:schemeClr val="tx1"/>
                </a:solidFill>
                <a:effectLst/>
                <a:latin typeface="Segoe" pitchFamily="34" charset="0"/>
                <a:ea typeface="+mn-ea"/>
                <a:cs typeface="Segoe UI" panose="020B0502040204020203" pitchFamily="34" charset="0"/>
              </a:rPr>
              <a:t>Depending on how</a:t>
            </a:r>
            <a:r>
              <a:rPr lang="sv-SE" sz="1050" kern="1200" baseline="0" dirty="0" smtClean="0">
                <a:solidFill>
                  <a:schemeClr val="tx1"/>
                </a:solidFill>
                <a:effectLst/>
                <a:latin typeface="Segoe" pitchFamily="34" charset="0"/>
                <a:ea typeface="+mn-ea"/>
                <a:cs typeface="Segoe UI" panose="020B0502040204020203" pitchFamily="34" charset="0"/>
              </a:rPr>
              <a:t> customizations are architected they might adhere to the farms backup procedures or not. By not adhereing to such procedures customizations be an additional burden on operations. And without a developer present it might be hard to troubleshoot by and IT professional</a:t>
            </a:r>
            <a:endParaRPr lang="da-DK" sz="1050" kern="1200" dirty="0" smtClean="0">
              <a:solidFill>
                <a:schemeClr val="tx1"/>
              </a:solidFill>
              <a:effectLst/>
              <a:latin typeface="Segoe" pitchFamily="34" charset="0"/>
              <a:ea typeface="+mn-ea"/>
              <a:cs typeface="Segoe UI" panose="020B0502040204020203" pitchFamily="34" charset="0"/>
            </a:endParaRPr>
          </a:p>
          <a:p>
            <a:endParaRPr lang="en-US" sz="1050" b="1" kern="1200" dirty="0" smtClean="0">
              <a:solidFill>
                <a:schemeClr val="tx1"/>
              </a:solidFill>
              <a:effectLst/>
              <a:latin typeface="Segoe" pitchFamily="34" charset="0"/>
              <a:ea typeface="+mn-ea"/>
              <a:cs typeface="Segoe UI" panose="020B0502040204020203" pitchFamily="34" charset="0"/>
            </a:endParaRPr>
          </a:p>
          <a:p>
            <a:pPr marL="0" indent="0">
              <a:buNone/>
            </a:pPr>
            <a:r>
              <a:rPr lang="en-US" sz="1050" b="1" kern="1200" dirty="0" smtClean="0">
                <a:solidFill>
                  <a:schemeClr val="tx1"/>
                </a:solidFill>
                <a:effectLst/>
                <a:latin typeface="Segoe" pitchFamily="34" charset="0"/>
                <a:ea typeface="+mn-ea"/>
                <a:cs typeface="Segoe UI" panose="020B0502040204020203" pitchFamily="34" charset="0"/>
              </a:rPr>
              <a:t>What</a:t>
            </a:r>
            <a:r>
              <a:rPr lang="en-US" sz="1050" b="1" kern="1200" baseline="0" dirty="0" smtClean="0">
                <a:solidFill>
                  <a:schemeClr val="tx1"/>
                </a:solidFill>
                <a:effectLst/>
                <a:latin typeface="Segoe" pitchFamily="34" charset="0"/>
                <a:ea typeface="+mn-ea"/>
                <a:cs typeface="Segoe UI" panose="020B0502040204020203" pitchFamily="34" charset="0"/>
              </a:rPr>
              <a:t> could the developer have done to avoid the error?</a:t>
            </a:r>
          </a:p>
          <a:p>
            <a:pPr marL="171450" indent="-171450"/>
            <a:r>
              <a:rPr lang="en-US" sz="1050" b="0" kern="1200" baseline="0" dirty="0" smtClean="0">
                <a:solidFill>
                  <a:schemeClr val="tx1"/>
                </a:solidFill>
                <a:effectLst/>
                <a:latin typeface="Segoe" pitchFamily="34" charset="0"/>
                <a:ea typeface="+mn-ea"/>
                <a:cs typeface="Segoe UI" panose="020B0502040204020203" pitchFamily="34" charset="0"/>
              </a:rPr>
              <a:t>Storing configuration in a SharePoint list within the same site</a:t>
            </a:r>
          </a:p>
          <a:p>
            <a:pPr marL="171450" indent="-171450"/>
            <a:r>
              <a:rPr lang="en-US" sz="1050" b="0" kern="1200" baseline="0" dirty="0" smtClean="0">
                <a:solidFill>
                  <a:schemeClr val="tx1"/>
                </a:solidFill>
                <a:effectLst/>
                <a:latin typeface="Segoe" pitchFamily="34" charset="0"/>
                <a:ea typeface="+mn-ea"/>
                <a:cs typeface="Segoe UI" panose="020B0502040204020203" pitchFamily="34" charset="0"/>
              </a:rPr>
              <a:t>Storing configuration as a </a:t>
            </a:r>
            <a:r>
              <a:rPr lang="en-US" sz="1050" b="0" kern="1200" baseline="0" dirty="0" err="1" smtClean="0">
                <a:solidFill>
                  <a:schemeClr val="tx1"/>
                </a:solidFill>
                <a:effectLst/>
                <a:latin typeface="Segoe" pitchFamily="34" charset="0"/>
                <a:ea typeface="+mn-ea"/>
                <a:cs typeface="Segoe UI" panose="020B0502040204020203" pitchFamily="34" charset="0"/>
              </a:rPr>
              <a:t>PropertyBag</a:t>
            </a:r>
            <a:r>
              <a:rPr lang="en-US" sz="1050" b="0" kern="1200" baseline="0" dirty="0" smtClean="0">
                <a:solidFill>
                  <a:schemeClr val="tx1"/>
                </a:solidFill>
                <a:effectLst/>
                <a:latin typeface="Segoe" pitchFamily="34" charset="0"/>
                <a:ea typeface="+mn-ea"/>
                <a:cs typeface="Segoe UI" panose="020B0502040204020203" pitchFamily="34" charset="0"/>
              </a:rPr>
              <a:t> entry</a:t>
            </a:r>
          </a:p>
          <a:p>
            <a:pPr marL="171450" indent="-171450"/>
            <a:r>
              <a:rPr lang="en-US" sz="1050" b="0" kern="1200" baseline="0" dirty="0" smtClean="0">
                <a:solidFill>
                  <a:schemeClr val="tx1"/>
                </a:solidFill>
                <a:effectLst/>
                <a:latin typeface="Segoe" pitchFamily="34" charset="0"/>
                <a:ea typeface="+mn-ea"/>
                <a:cs typeface="Segoe UI" panose="020B0502040204020203" pitchFamily="34" charset="0"/>
              </a:rPr>
              <a:t>Storing configuration data as a </a:t>
            </a:r>
            <a:r>
              <a:rPr lang="en-US" sz="1050" b="0" kern="1200" baseline="0" dirty="0" err="1" smtClean="0">
                <a:solidFill>
                  <a:schemeClr val="tx1"/>
                </a:solidFill>
                <a:effectLst/>
                <a:latin typeface="Segoe" pitchFamily="34" charset="0"/>
                <a:ea typeface="+mn-ea"/>
                <a:cs typeface="Segoe UI" panose="020B0502040204020203" pitchFamily="34" charset="0"/>
              </a:rPr>
              <a:t>WebPart</a:t>
            </a:r>
            <a:r>
              <a:rPr lang="en-US" sz="1050" b="0" kern="1200" baseline="0" dirty="0" smtClean="0">
                <a:solidFill>
                  <a:schemeClr val="tx1"/>
                </a:solidFill>
                <a:effectLst/>
                <a:latin typeface="Segoe" pitchFamily="34" charset="0"/>
                <a:ea typeface="+mn-ea"/>
                <a:cs typeface="Segoe UI" panose="020B0502040204020203" pitchFamily="34" charset="0"/>
              </a:rPr>
              <a:t> property</a:t>
            </a:r>
          </a:p>
          <a:p>
            <a:pPr marL="171450" indent="-171450"/>
            <a:r>
              <a:rPr lang="en-US" sz="1050" b="0" kern="1200" baseline="0" dirty="0" smtClean="0">
                <a:solidFill>
                  <a:schemeClr val="tx1"/>
                </a:solidFill>
                <a:effectLst/>
                <a:latin typeface="Segoe" pitchFamily="34" charset="0"/>
                <a:ea typeface="+mn-ea"/>
                <a:cs typeface="Segoe UI" panose="020B0502040204020203" pitchFamily="34" charset="0"/>
              </a:rPr>
              <a:t>Is </a:t>
            </a:r>
            <a:r>
              <a:rPr lang="en-US" sz="1050" b="0" kern="1200" baseline="0" dirty="0" err="1" smtClean="0">
                <a:solidFill>
                  <a:schemeClr val="tx1"/>
                </a:solidFill>
                <a:effectLst/>
                <a:latin typeface="Segoe" pitchFamily="34" charset="0"/>
                <a:ea typeface="+mn-ea"/>
                <a:cs typeface="Segoe UI" panose="020B0502040204020203" pitchFamily="34" charset="0"/>
              </a:rPr>
              <a:t>web.config</a:t>
            </a:r>
            <a:r>
              <a:rPr lang="en-US" sz="1050" b="0" kern="1200" baseline="0" dirty="0" smtClean="0">
                <a:solidFill>
                  <a:schemeClr val="tx1"/>
                </a:solidFill>
                <a:effectLst/>
                <a:latin typeface="Segoe" pitchFamily="34" charset="0"/>
                <a:ea typeface="+mn-ea"/>
                <a:cs typeface="Segoe UI" panose="020B0502040204020203" pitchFamily="34" charset="0"/>
              </a:rPr>
              <a:t> a good alternative for storing configuration data</a:t>
            </a:r>
          </a:p>
          <a:p>
            <a:pPr marL="171450" indent="-171450"/>
            <a:r>
              <a:rPr lang="en-US" sz="1050" b="0" kern="1200" baseline="0" dirty="0" smtClean="0">
                <a:solidFill>
                  <a:schemeClr val="tx1"/>
                </a:solidFill>
                <a:effectLst/>
                <a:latin typeface="Segoe" pitchFamily="34" charset="0"/>
                <a:ea typeface="+mn-ea"/>
                <a:cs typeface="Segoe UI" panose="020B0502040204020203" pitchFamily="34" charset="0"/>
              </a:rPr>
              <a:t>Set the feature </a:t>
            </a:r>
            <a:r>
              <a:rPr lang="en-US" sz="1050" b="0" kern="1200" baseline="0" smtClean="0">
                <a:solidFill>
                  <a:schemeClr val="tx1"/>
                </a:solidFill>
                <a:effectLst/>
                <a:latin typeface="Segoe" pitchFamily="34" charset="0"/>
                <a:ea typeface="+mn-ea"/>
                <a:cs typeface="Segoe UI" panose="020B0502040204020203" pitchFamily="34" charset="0"/>
              </a:rPr>
              <a:t>to auto-activate</a:t>
            </a:r>
            <a:endParaRPr lang="en-US" sz="1050" b="0" kern="1200" dirty="0" smtClean="0">
              <a:solidFill>
                <a:schemeClr val="tx1"/>
              </a:solidFill>
              <a:effectLst/>
              <a:latin typeface="Segoe" pitchFamily="34" charset="0"/>
              <a:ea typeface="+mn-ea"/>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241702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12471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3460164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331739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0530333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9003420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8/17/2015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8/17/2015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8/17/2015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8/17/2015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8/17/2015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87509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8/17/2015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3334906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8/17/2015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113373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4978775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8/17/2015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8/17/2015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5216764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98178336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775249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1068210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3263515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8/17/2015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46013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421387008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8/17/2015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70629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408745805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370077137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21865323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1895430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7081558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9954087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2429316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8/17/2015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8/17/2015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8/17/2015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8/17/2015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8/17/2015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4960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8885049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8/17/2015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92885302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8/17/2015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29475419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846126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8/17/2015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8/17/2015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141389972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24918543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1225235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0250469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227964647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27096361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38684998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2172530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8/17/2015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8/17/2015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cenario01.contoso.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SharePoint Customizations</a:t>
            </a:r>
            <a:br>
              <a:rPr lang="en-US" dirty="0" smtClean="0"/>
            </a:br>
            <a:r>
              <a:rPr lang="en-US" dirty="0" smtClean="0"/>
              <a:t>Hands-on Troubleshooting</a:t>
            </a:r>
            <a:endParaRPr lang="en-US" dirty="0"/>
          </a:p>
        </p:txBody>
      </p:sp>
    </p:spTree>
    <p:extLst>
      <p:ext uri="{BB962C8B-B14F-4D97-AF65-F5344CB8AC3E}">
        <p14:creationId xmlns:p14="http://schemas.microsoft.com/office/powerpoint/2010/main" val="1319363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smtClean="0">
                <a:solidFill>
                  <a:srgbClr val="3F3F3F">
                    <a:alpha val="87000"/>
                  </a:srgbClr>
                </a:solidFill>
                <a:latin typeface="Segoe UI" panose="020B0502040204020203" pitchFamily="34" charset="0"/>
                <a:cs typeface="Segoe UI" panose="020B0502040204020203" pitchFamily="34" charset="0"/>
              </a:rPr>
              <a:t>Active Directory, Excel, Microsoft</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Microsoft Corporate Logo, Office 365, SharePoint, SQL Server, Visio, Windows</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Windows PowerShell and Windows Server are </a:t>
            </a:r>
            <a:r>
              <a:rPr lang="en-US" sz="1200" dirty="0">
                <a:solidFill>
                  <a:srgbClr val="3F3F3F">
                    <a:alpha val="87000"/>
                  </a:srgbClr>
                </a:solidFill>
                <a:latin typeface="Segoe UI" panose="020B0502040204020203" pitchFamily="34" charset="0"/>
                <a:cs typeface="Segoe UI" panose="020B0502040204020203" pitchFamily="34" charset="0"/>
              </a:rPr>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View this Presentation</a:t>
            </a:r>
            <a:endParaRPr lang="en-US" dirty="0"/>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smtClean="0"/>
              <a:t>Notes Page </a:t>
            </a:r>
            <a:r>
              <a:rPr lang="en-US" dirty="0" smtClean="0"/>
              <a:t>view:</a:t>
            </a:r>
          </a:p>
          <a:p>
            <a:pPr lvl="1"/>
            <a:r>
              <a:rPr lang="en-US" dirty="0" smtClean="0"/>
              <a:t>On </a:t>
            </a:r>
            <a:r>
              <a:rPr lang="en-US" dirty="0"/>
              <a:t>the ribbon, click the </a:t>
            </a:r>
            <a:r>
              <a:rPr lang="en-US" b="1" dirty="0"/>
              <a:t>View </a:t>
            </a:r>
            <a:r>
              <a:rPr lang="en-US" dirty="0"/>
              <a:t>tab, and then click </a:t>
            </a:r>
            <a:r>
              <a:rPr lang="en-US" b="1" dirty="0"/>
              <a:t>Notes </a:t>
            </a:r>
            <a:r>
              <a:rPr lang="en-US" b="1" dirty="0" smtClean="0"/>
              <a:t>Page</a:t>
            </a:r>
            <a:endParaRPr lang="en-US" dirty="0" smtClean="0"/>
          </a:p>
          <a:p>
            <a:r>
              <a:rPr lang="en-US" dirty="0"/>
              <a:t>To navigate through </a:t>
            </a:r>
            <a:r>
              <a:rPr lang="en-US" dirty="0" smtClean="0"/>
              <a:t>notes, </a:t>
            </a:r>
            <a:r>
              <a:rPr lang="en-US" dirty="0"/>
              <a:t>use the Page Up and Page Down </a:t>
            </a:r>
            <a:r>
              <a:rPr lang="en-US" dirty="0" smtClean="0"/>
              <a:t>keys</a:t>
            </a:r>
            <a:endParaRPr lang="en-US" dirty="0"/>
          </a:p>
          <a:p>
            <a:pPr lvl="1"/>
            <a:r>
              <a:rPr lang="en-US" dirty="0"/>
              <a:t>Zoom in or zoom out, if </a:t>
            </a:r>
            <a:r>
              <a:rPr lang="en-US" dirty="0" smtClean="0"/>
              <a:t>required</a:t>
            </a:r>
            <a:endParaRPr lang="en-US" dirty="0"/>
          </a:p>
          <a:p>
            <a:r>
              <a:rPr lang="en-US" dirty="0" smtClean="0"/>
              <a:t>In the </a:t>
            </a:r>
            <a:r>
              <a:rPr lang="en-US" b="1" dirty="0" smtClean="0"/>
              <a:t>Notes Page </a:t>
            </a:r>
            <a:r>
              <a:rPr lang="en-US" dirty="0" smtClean="0"/>
              <a:t>view, you can:</a:t>
            </a:r>
          </a:p>
          <a:p>
            <a:pPr lvl="1"/>
            <a:r>
              <a:rPr lang="en-US" dirty="0" smtClean="0"/>
              <a:t>Read any supporting </a:t>
            </a:r>
            <a:r>
              <a:rPr lang="en-US" dirty="0"/>
              <a:t>text—now or after the delivery</a:t>
            </a:r>
          </a:p>
          <a:p>
            <a:pPr lvl="1"/>
            <a:r>
              <a:rPr lang="en-US" dirty="0" smtClean="0"/>
              <a:t>Add </a:t>
            </a:r>
            <a:r>
              <a:rPr lang="en-US" dirty="0"/>
              <a:t>notes to your copy of the presentation, if </a:t>
            </a:r>
            <a:r>
              <a:rPr lang="en-US" dirty="0" smtClean="0"/>
              <a:t>required</a:t>
            </a:r>
          </a:p>
          <a:p>
            <a:r>
              <a:rPr lang="en-US" dirty="0" smtClean="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smtClean="0"/>
              <a:t>Scenario </a:t>
            </a:r>
            <a:r>
              <a:rPr lang="da-DK" dirty="0" smtClean="0"/>
              <a:t>01</a:t>
            </a:r>
            <a:r>
              <a:rPr lang="da-DK" dirty="0" smtClean="0"/>
              <a:t/>
            </a:r>
            <a:br>
              <a:rPr lang="da-DK" dirty="0" smtClean="0"/>
            </a:br>
            <a:r>
              <a:rPr lang="da-DK" dirty="0" smtClean="0"/>
              <a:t>Migrated Application</a:t>
            </a:r>
            <a:endParaRPr lang="en-US" dirty="0"/>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Scenario Presentation</a:t>
            </a:r>
            <a:endParaRPr lang="en-US" dirty="0"/>
          </a:p>
        </p:txBody>
      </p:sp>
      <p:sp>
        <p:nvSpPr>
          <p:cNvPr id="5" name="Text Placeholder 4"/>
          <p:cNvSpPr>
            <a:spLocks noGrp="1"/>
          </p:cNvSpPr>
          <p:nvPr>
            <p:ph type="body" sz="quarter" idx="13"/>
          </p:nvPr>
        </p:nvSpPr>
        <p:spPr/>
        <p:txBody>
          <a:bodyPr>
            <a:normAutofit/>
          </a:bodyPr>
          <a:lstStyle/>
          <a:p>
            <a:pPr marL="0" indent="0">
              <a:buNone/>
            </a:pPr>
            <a:r>
              <a:rPr lang="da-DK" sz="2400" dirty="0" smtClean="0"/>
              <a:t>Introduction</a:t>
            </a:r>
            <a:endParaRPr lang="en-US" sz="2400" dirty="0"/>
          </a:p>
          <a:p>
            <a:r>
              <a:rPr lang="da-DK" dirty="0" smtClean="0"/>
              <a:t>Troubleshooting migrated application</a:t>
            </a:r>
            <a:endParaRPr lang="da-DK" dirty="0" smtClean="0"/>
          </a:p>
          <a:p>
            <a:pPr lvl="1"/>
            <a:r>
              <a:rPr lang="en-US" dirty="0">
                <a:hlinkClick r:id="rId3"/>
              </a:rPr>
              <a:t>http://</a:t>
            </a:r>
            <a:r>
              <a:rPr lang="en-US" dirty="0" smtClean="0">
                <a:hlinkClick r:id="rId3"/>
              </a:rPr>
              <a:t>scenario01.contoso.com/</a:t>
            </a:r>
            <a:r>
              <a:rPr lang="en-US" sz="2400" dirty="0" smtClean="0"/>
              <a:t>			</a:t>
            </a:r>
            <a:endParaRPr lang="da-DK" sz="2400" dirty="0" smtClean="0"/>
          </a:p>
          <a:p>
            <a:pPr marL="0" indent="0">
              <a:buNone/>
            </a:pPr>
            <a:endParaRPr lang="da-DK" dirty="0" smtClean="0"/>
          </a:p>
          <a:p>
            <a:pPr marL="0" indent="0">
              <a:buNone/>
            </a:pPr>
            <a:r>
              <a:rPr lang="da-DK" sz="2400" dirty="0" smtClean="0"/>
              <a:t>Objectives</a:t>
            </a:r>
            <a:endParaRPr lang="da-DK" sz="2400" dirty="0"/>
          </a:p>
          <a:p>
            <a:pPr marL="342900" indent="-342900">
              <a:buFont typeface="+mj-lt"/>
              <a:buAutoNum type="arabicPeriod"/>
            </a:pPr>
            <a:r>
              <a:rPr lang="en-US" dirty="0"/>
              <a:t>Find </a:t>
            </a:r>
            <a:r>
              <a:rPr lang="en-US" dirty="0" smtClean="0"/>
              <a:t>where the error is thrown and provide details</a:t>
            </a:r>
          </a:p>
          <a:p>
            <a:pPr marL="800100" lvl="1" indent="-342900">
              <a:buFont typeface="+mj-lt"/>
              <a:buAutoNum type="arabicPeriod"/>
            </a:pPr>
            <a:r>
              <a:rPr lang="en-US" dirty="0" smtClean="0"/>
              <a:t>Assembly</a:t>
            </a:r>
          </a:p>
          <a:p>
            <a:pPr marL="800100" lvl="1" indent="-342900">
              <a:buFont typeface="+mj-lt"/>
              <a:buAutoNum type="arabicPeriod"/>
            </a:pPr>
            <a:r>
              <a:rPr lang="en-US" dirty="0" smtClean="0"/>
              <a:t>Class</a:t>
            </a:r>
          </a:p>
          <a:p>
            <a:pPr marL="800100" lvl="1" indent="-342900">
              <a:buFont typeface="+mj-lt"/>
              <a:buAutoNum type="arabicPeriod"/>
            </a:pPr>
            <a:r>
              <a:rPr lang="en-US" dirty="0" smtClean="0"/>
              <a:t>Member</a:t>
            </a:r>
            <a:endParaRPr lang="en-US" dirty="0"/>
          </a:p>
          <a:p>
            <a:pPr marL="342900" indent="-342900">
              <a:buFont typeface="+mj-lt"/>
              <a:buAutoNum type="arabicPeriod"/>
            </a:pPr>
            <a:r>
              <a:rPr lang="en-US" dirty="0" smtClean="0"/>
              <a:t>Find a way to resolve to the error that doesn’t involve re-deploying code</a:t>
            </a:r>
            <a:endParaRPr lang="en-US" dirty="0"/>
          </a:p>
          <a:p>
            <a:pPr marL="342900" indent="-342900">
              <a:buFont typeface="+mj-lt"/>
              <a:buAutoNum type="arabicPeriod"/>
            </a:pPr>
            <a:r>
              <a:rPr lang="en-US" dirty="0" smtClean="0"/>
              <a:t>Find and explain the root cause of the error</a:t>
            </a:r>
            <a:endParaRPr lang="en-US" dirty="0"/>
          </a:p>
          <a:p>
            <a:pPr marL="342900" indent="-342900">
              <a:buFont typeface="+mj-lt"/>
              <a:buAutoNum type="arabicPeriod"/>
            </a:pPr>
            <a:r>
              <a:rPr lang="en-US" dirty="0" smtClean="0"/>
              <a:t>What could the developer have done to avoid the error?</a:t>
            </a:r>
            <a:endParaRPr lang="en-US" dirty="0"/>
          </a:p>
        </p:txBody>
      </p:sp>
    </p:spTree>
    <p:extLst>
      <p:ext uri="{BB962C8B-B14F-4D97-AF65-F5344CB8AC3E}">
        <p14:creationId xmlns:p14="http://schemas.microsoft.com/office/powerpoint/2010/main" val="490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Scenario Answers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6</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514350" indent="-514350">
              <a:buFont typeface="+mj-lt"/>
              <a:buAutoNum type="arabicPeriod"/>
            </a:pPr>
            <a:r>
              <a:rPr lang="sv-SE" dirty="0" smtClean="0"/>
              <a:t>The error is thrown here:</a:t>
            </a:r>
          </a:p>
          <a:p>
            <a:pPr marL="971550" lvl="1" indent="-514350">
              <a:buFont typeface="+mj-lt"/>
              <a:buAutoNum type="arabicPeriod"/>
            </a:pPr>
            <a:r>
              <a:rPr lang="sv-SE" dirty="0" smtClean="0"/>
              <a:t>Scenario01.WebParts.wsp</a:t>
            </a:r>
          </a:p>
          <a:p>
            <a:pPr marL="971550" lvl="1" indent="-514350">
              <a:buFont typeface="+mj-lt"/>
              <a:buAutoNum type="arabicPeriod"/>
            </a:pPr>
            <a:r>
              <a:rPr lang="en-US" dirty="0" err="1" smtClean="0"/>
              <a:t>FeedWebPartUserControl</a:t>
            </a:r>
            <a:endParaRPr lang="en-GB" dirty="0"/>
          </a:p>
          <a:p>
            <a:pPr marL="971550" lvl="1" indent="-514350">
              <a:buFont typeface="+mj-lt"/>
              <a:buAutoNum type="arabicPeriod"/>
            </a:pPr>
            <a:r>
              <a:rPr lang="en-US" dirty="0" err="1" smtClean="0"/>
              <a:t>Ctor</a:t>
            </a:r>
            <a:endParaRPr lang="sv-SE" dirty="0"/>
          </a:p>
          <a:p>
            <a:pPr marL="514350" indent="-514350">
              <a:buFont typeface="+mj-lt"/>
              <a:buAutoNum type="arabicPeriod"/>
            </a:pPr>
            <a:r>
              <a:rPr lang="en-US" dirty="0" smtClean="0"/>
              <a:t>Activate the farm scoped feature </a:t>
            </a:r>
            <a:r>
              <a:rPr lang="en-US" dirty="0"/>
              <a:t>“Scenario 01: Global </a:t>
            </a:r>
            <a:r>
              <a:rPr lang="en-US" dirty="0" err="1"/>
              <a:t>Config</a:t>
            </a:r>
            <a:r>
              <a:rPr lang="en-US" dirty="0" smtClean="0"/>
              <a:t>”</a:t>
            </a:r>
            <a:endParaRPr lang="en-US" dirty="0"/>
          </a:p>
          <a:p>
            <a:pPr marL="514350" indent="-514350">
              <a:buFont typeface="+mj-lt"/>
              <a:buAutoNum type="arabicPeriod"/>
            </a:pPr>
            <a:r>
              <a:rPr lang="en-US" dirty="0" smtClean="0"/>
              <a:t>Component containing configuration data does not migrate seamlessly with the </a:t>
            </a:r>
            <a:r>
              <a:rPr lang="en-US" dirty="0" err="1" smtClean="0"/>
              <a:t>WebPart</a:t>
            </a:r>
            <a:r>
              <a:rPr lang="en-US" dirty="0" smtClean="0"/>
              <a:t> component</a:t>
            </a:r>
          </a:p>
          <a:p>
            <a:pPr marL="514350" indent="-514350">
              <a:buFont typeface="+mj-lt"/>
              <a:buAutoNum type="arabicPeriod"/>
            </a:pPr>
            <a:r>
              <a:rPr lang="en-US" dirty="0" smtClean="0"/>
              <a:t>Discussion – next slide</a:t>
            </a:r>
            <a:endParaRPr lang="en-US" dirty="0" smtClean="0"/>
          </a:p>
        </p:txBody>
      </p:sp>
    </p:spTree>
    <p:extLst>
      <p:ext uri="{BB962C8B-B14F-4D97-AF65-F5344CB8AC3E}">
        <p14:creationId xmlns:p14="http://schemas.microsoft.com/office/powerpoint/2010/main" val="219748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Discussion Points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7</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5213350"/>
          </a:xfrm>
        </p:spPr>
        <p:txBody>
          <a:bodyPr>
            <a:normAutofit/>
          </a:bodyPr>
          <a:lstStyle/>
          <a:p>
            <a:pPr marL="0" indent="0">
              <a:buNone/>
            </a:pPr>
            <a:r>
              <a:rPr lang="sv-SE" dirty="0" smtClean="0"/>
              <a:t>Things to consider</a:t>
            </a:r>
            <a:endParaRPr lang="en-US" dirty="0" smtClean="0"/>
          </a:p>
          <a:p>
            <a:r>
              <a:rPr lang="da-DK" dirty="0" smtClean="0"/>
              <a:t>How, when and where are customizations deployed</a:t>
            </a:r>
          </a:p>
          <a:p>
            <a:r>
              <a:rPr lang="da-DK" dirty="0" smtClean="0"/>
              <a:t>How customizations affect farm maintenance</a:t>
            </a:r>
            <a:endParaRPr lang="da-DK" dirty="0" smtClean="0"/>
          </a:p>
          <a:p>
            <a:endParaRPr lang="da-DK" dirty="0" smtClean="0"/>
          </a:p>
          <a:p>
            <a:pPr marL="0" indent="0">
              <a:buNone/>
            </a:pPr>
            <a:r>
              <a:rPr lang="sv-SE" dirty="0"/>
              <a:t>What could the developer have done to avoid the error</a:t>
            </a:r>
            <a:r>
              <a:rPr lang="sv-SE" dirty="0" smtClean="0"/>
              <a:t>?</a:t>
            </a:r>
          </a:p>
          <a:p>
            <a:r>
              <a:rPr lang="sv-SE" dirty="0" smtClean="0"/>
              <a:t>Configuration storage options</a:t>
            </a:r>
          </a:p>
          <a:p>
            <a:pPr lvl="1"/>
            <a:r>
              <a:rPr lang="sv-SE" dirty="0" smtClean="0"/>
              <a:t>SharePoint list</a:t>
            </a:r>
          </a:p>
          <a:p>
            <a:pPr lvl="1"/>
            <a:r>
              <a:rPr lang="sv-SE" dirty="0" smtClean="0"/>
              <a:t>PropertyBag</a:t>
            </a:r>
          </a:p>
          <a:p>
            <a:pPr lvl="1"/>
            <a:r>
              <a:rPr lang="sv-SE" dirty="0" smtClean="0"/>
              <a:t>WebPart property</a:t>
            </a:r>
          </a:p>
          <a:p>
            <a:pPr lvl="1"/>
            <a:r>
              <a:rPr lang="sv-SE" dirty="0" smtClean="0"/>
              <a:t>Web.config</a:t>
            </a:r>
          </a:p>
          <a:p>
            <a:r>
              <a:rPr lang="sv-SE" dirty="0" smtClean="0"/>
              <a:t>Set feature to auto-activate</a:t>
            </a:r>
            <a:endParaRPr lang="en-US" dirty="0"/>
          </a:p>
          <a:p>
            <a:pPr marL="0" indent="0">
              <a:buNone/>
            </a:pPr>
            <a:endParaRPr lang="da-DK" dirty="0"/>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145099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SharedContentType xmlns="Microsoft.SharePoint.Taxonomy.ContentTypeSync" SourceId="e385fb40-52d4-4fae-9c5b-3e8ff8a5878e" ContentTypeId="0x01010079CA57CA2DAD654DAB031774EE6746580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CPS030-718-244</_dlc_DocId>
    <_dlc_DocIdUrl xmlns="230e9df3-be65-4c73-a93b-d1236ebd677e">
      <Url>https://microsoft.sharepoint.com/teams/CampusProjectSites030/dzzsao7hza/_layouts/15/DocIdRedir.aspx?ID=CPS030-718-244</Url>
      <Description>CPS030-718-244</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CPS030-718-236</DerivedFromID>
    <TaxCatchAll xmlns="230e9df3-be65-4c73-a93b-d1236ebd677e">
      <Value>272</Value>
    </TaxCatchAll>
  </documentManagement>
</p:properties>
</file>

<file path=customXml/itemProps1.xml><?xml version="1.0" encoding="utf-8"?>
<ds:datastoreItem xmlns:ds="http://schemas.openxmlformats.org/officeDocument/2006/customXml" ds:itemID="{C2F4349C-E75B-45C2-9390-51AACC3127FB}"/>
</file>

<file path=customXml/itemProps2.xml><?xml version="1.0" encoding="utf-8"?>
<ds:datastoreItem xmlns:ds="http://schemas.openxmlformats.org/officeDocument/2006/customXml" ds:itemID="{076357F2-F7D0-45D2-8331-D95E48B9D936}"/>
</file>

<file path=customXml/itemProps3.xml><?xml version="1.0" encoding="utf-8"?>
<ds:datastoreItem xmlns:ds="http://schemas.openxmlformats.org/officeDocument/2006/customXml" ds:itemID="{A8ED8A4E-D10F-465B-A33C-DD7FC191A8CD}"/>
</file>

<file path=customXml/itemProps4.xml><?xml version="1.0" encoding="utf-8"?>
<ds:datastoreItem xmlns:ds="http://schemas.openxmlformats.org/officeDocument/2006/customXml" ds:itemID="{C0B53366-1168-47C6-A2FC-A2E639A5F45F}"/>
</file>

<file path=customXml/itemProps5.xml><?xml version="1.0" encoding="utf-8"?>
<ds:datastoreItem xmlns:ds="http://schemas.openxmlformats.org/officeDocument/2006/customXml" ds:itemID="{19896733-15D4-4950-9D64-541D762A2FB3}"/>
</file>

<file path=docProps/app.xml><?xml version="1.0" encoding="utf-8"?>
<Properties xmlns="http://schemas.openxmlformats.org/officeDocument/2006/extended-properties" xmlns:vt="http://schemas.openxmlformats.org/officeDocument/2006/docPropsVTypes">
  <Template/>
  <TotalTime>12726</TotalTime>
  <Words>449</Words>
  <Application>Microsoft Office PowerPoint</Application>
  <PresentationFormat>Widescreen</PresentationFormat>
  <Paragraphs>73</Paragraphs>
  <Slides>8</Slides>
  <Notes>7</Notes>
  <HiddenSlides>2</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Arial</vt:lpstr>
      <vt:lpstr>Calibri</vt:lpstr>
      <vt:lpstr>Courier New</vt:lpstr>
      <vt:lpstr>Segoe</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Scenario 01 Migrated Application</vt:lpstr>
      <vt:lpstr>Scenario Presentation</vt:lpstr>
      <vt:lpstr>Scenario Answers</vt:lpstr>
      <vt:lpstr>Discussion Points</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Herman Solberg</cp:lastModifiedBy>
  <cp:revision>829</cp:revision>
  <dcterms:created xsi:type="dcterms:W3CDTF">2013-09-16T15:58:20Z</dcterms:created>
  <dcterms:modified xsi:type="dcterms:W3CDTF">2015-08-17T10:40:50Z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5bbc3221-4479-451b-88e2-13c576e9996c</vt:lpwstr>
  </property>
  <property fmtid="{D5CDD505-2E9C-101B-9397-08002B2CF9AE}" pid="4" name="VerticalIndustries">
    <vt:lpwstr/>
  </property>
  <property fmtid="{D5CDD505-2E9C-101B-9397-08002B2CF9AE}" pid="5" name="MSLanguage">
    <vt:lpwstr>272;#English|cb91f272-ce4d-4a7e-9bbf-78b58e3d188d</vt:lpwstr>
  </property>
  <property fmtid="{D5CDD505-2E9C-101B-9397-08002B2CF9AE}" pid="6" name="MSProducts">
    <vt:lpwstr/>
  </property>
  <property fmtid="{D5CDD505-2E9C-101B-9397-08002B2CF9AE}" pid="7" name="ServicesIPTypes">
    <vt:lpwstr/>
  </property>
</Properties>
</file>