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6"/>
    <p:sldMasterId id="2147483786" r:id="rId7"/>
  </p:sldMasterIdLst>
  <p:notesMasterIdLst>
    <p:notesMasterId r:id="rId17"/>
  </p:notesMasterIdLst>
  <p:handoutMasterIdLst>
    <p:handoutMasterId r:id="rId18"/>
  </p:handoutMasterIdLst>
  <p:sldIdLst>
    <p:sldId id="261" r:id="rId8"/>
    <p:sldId id="411" r:id="rId9"/>
    <p:sldId id="412" r:id="rId10"/>
    <p:sldId id="413" r:id="rId11"/>
    <p:sldId id="414" r:id="rId12"/>
    <p:sldId id="417" r:id="rId13"/>
    <p:sldId id="418" r:id="rId14"/>
    <p:sldId id="416"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903121-3AAA-4BC4-BB67-7BF7B9D8DBAB}">
          <p14:sldIdLst>
            <p14:sldId id="261"/>
            <p14:sldId id="411"/>
            <p14:sldId id="412"/>
          </p14:sldIdLst>
        </p14:section>
        <p14:section name="Contents" id="{DB1761B0-DEC8-4366-9E2F-32BB0D226DBC}">
          <p14:sldIdLst>
            <p14:sldId id="413"/>
            <p14:sldId id="414"/>
            <p14:sldId id="417"/>
            <p14:sldId id="418"/>
            <p14:sldId id="416"/>
            <p14:sldId id="27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WB_Shalini" initials="SG" lastIdx="39" clrIdx="0"/>
  <p:cmAuthor id="1" name="TWB_Trevor" initials="TWB_TJC" lastIdx="47" clrIdx="1"/>
  <p:cmAuthor id="2" name="Biju K (Spectrum Consultants India Pvt)" initials="BK(CIP" lastIdx="14" clrIdx="2">
    <p:extLst>
      <p:ext uri="{19B8F6BF-5375-455C-9EA6-DF929625EA0E}">
        <p15:presenceInfo xmlns:p15="http://schemas.microsoft.com/office/powerpoint/2012/main" userId="S-1-5-21-2146773085-903363285-719344707-1314905" providerId="AD"/>
      </p:ext>
    </p:extLst>
  </p:cmAuthor>
  <p:cmAuthor id="3" name="Deepankar Panda (Spectrum Consultants India Pvt)" initials="DP(CIP" lastIdx="5" clrIdx="3"/>
  <p:cmAuthor id="4" name="v-dimurt" initials="v" lastIdx="16" clrIdx="4">
    <p:extLst>
      <p:ext uri="{19B8F6BF-5375-455C-9EA6-DF929625EA0E}">
        <p15:presenceInfo xmlns:p15="http://schemas.microsoft.com/office/powerpoint/2012/main" userId="v-dimurt" providerId="None"/>
      </p:ext>
    </p:extLst>
  </p:cmAuthor>
  <p:cmAuthor id="5" name="Herry Pancariawan" initials="HP" lastIdx="1" clrIdx="5">
    <p:extLst>
      <p:ext uri="{19B8F6BF-5375-455C-9EA6-DF929625EA0E}">
        <p15:presenceInfo xmlns:p15="http://schemas.microsoft.com/office/powerpoint/2012/main" userId="S-1-5-21-38895556-1487699162-1270813805-1704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9038"/>
    <a:srgbClr val="0A5BBA"/>
    <a:srgbClr val="3F3F3F"/>
    <a:srgbClr val="002050"/>
    <a:srgbClr val="0E715F"/>
    <a:srgbClr val="15AEEF"/>
    <a:srgbClr val="0C6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1354" autoAdjust="0"/>
  </p:normalViewPr>
  <p:slideViewPr>
    <p:cSldViewPr snapToGrid="0">
      <p:cViewPr varScale="1">
        <p:scale>
          <a:sx n="93" d="100"/>
          <a:sy n="93" d="100"/>
        </p:scale>
        <p:origin x="96" y="504"/>
      </p:cViewPr>
      <p:guideLst>
        <p:guide orient="horz" pos="2160"/>
        <p:guide pos="3840"/>
      </p:guideLst>
    </p:cSldViewPr>
  </p:slideViewPr>
  <p:notesTextViewPr>
    <p:cViewPr>
      <p:scale>
        <a:sx n="1" d="1"/>
        <a:sy n="1" d="1"/>
      </p:scale>
      <p:origin x="0" y="0"/>
    </p:cViewPr>
  </p:notesTextViewPr>
  <p:notesViewPr>
    <p:cSldViewPr snapToGrid="0">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C1D6A0-2D94-4CFE-98D5-6AA7779949E3}" type="datetimeFigureOut">
              <a:rPr lang="en-US" smtClean="0"/>
              <a:t>8/13/2015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2A0AC2-F86C-4080-B10D-5CE93AC98418}" type="slidenum">
              <a:rPr lang="en-US" smtClean="0"/>
              <a:t>‹#›</a:t>
            </a:fld>
            <a:endParaRPr lang="en-US"/>
          </a:p>
        </p:txBody>
      </p:sp>
    </p:spTree>
    <p:extLst>
      <p:ext uri="{BB962C8B-B14F-4D97-AF65-F5344CB8AC3E}">
        <p14:creationId xmlns:p14="http://schemas.microsoft.com/office/powerpoint/2010/main" val="8486871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Image Placeholder 3"/>
          <p:cNvSpPr>
            <a:spLocks noGrp="1" noRot="1" noChangeAspect="1"/>
          </p:cNvSpPr>
          <p:nvPr>
            <p:ph type="sldImg" idx="2"/>
          </p:nvPr>
        </p:nvSpPr>
        <p:spPr>
          <a:xfrm>
            <a:off x="384048" y="484632"/>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8" name="Notes Placeholder 4"/>
          <p:cNvSpPr>
            <a:spLocks noGrp="1"/>
          </p:cNvSpPr>
          <p:nvPr>
            <p:ph type="body" sz="quarter" idx="3"/>
          </p:nvPr>
        </p:nvSpPr>
        <p:spPr>
          <a:xfrm>
            <a:off x="384048" y="3913632"/>
            <a:ext cx="6099048" cy="4773168"/>
          </a:xfrm>
          <a:prstGeom prst="rect">
            <a:avLst/>
          </a:prstGeom>
          <a:ln>
            <a:solidFill>
              <a:prstClr val="black"/>
            </a:solidFill>
          </a:ln>
        </p:spPr>
        <p:txBody>
          <a:bodyPr vert="horz" lIns="91440" tIns="45720" rIns="91440" bIns="45720" rtlCol="0"/>
          <a:lstStyle/>
          <a:p>
            <a:pPr marL="171450" marR="0" lvl="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Click to edit Master text styles</a:t>
            </a:r>
          </a:p>
          <a:p>
            <a:pPr marL="344488" marR="0" lvl="1"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Second level</a:t>
            </a:r>
          </a:p>
          <a:p>
            <a:pPr marL="515938" marR="0" lvl="2"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Third level</a:t>
            </a:r>
          </a:p>
          <a:p>
            <a:pPr marL="688975" marR="0" lvl="3"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Fourth level</a:t>
            </a:r>
          </a:p>
          <a:p>
            <a:pPr marL="857250" marR="0" lvl="4"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Fifth level</a:t>
            </a:r>
          </a:p>
          <a:p>
            <a:pPr lvl="0"/>
            <a:endParaRPr lang="en-US" dirty="0"/>
          </a:p>
        </p:txBody>
      </p:sp>
      <p:sp>
        <p:nvSpPr>
          <p:cNvPr id="11" name="TextBox 10"/>
          <p:cNvSpPr txBox="1"/>
          <p:nvPr/>
        </p:nvSpPr>
        <p:spPr>
          <a:xfrm>
            <a:off x="9525" y="8858250"/>
            <a:ext cx="4844956" cy="41549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smtClean="0">
                <a:latin typeface="Segoe UI" pitchFamily="34" charset="0"/>
                <a:cs typeface="Segoe UI" pitchFamily="34" charset="0"/>
              </a:rPr>
              <a:t>© 2015 </a:t>
            </a:r>
            <a:r>
              <a:rPr lang="en-US" sz="1050" dirty="0" smtClean="0">
                <a:latin typeface="Segoe UI" pitchFamily="34" charset="0"/>
                <a:cs typeface="Segoe UI" pitchFamily="34" charset="0"/>
              </a:rPr>
              <a:t>Microsoft Corporation                                 Microsoft Confidential </a:t>
            </a:r>
          </a:p>
          <a:p>
            <a:pPr algn="l"/>
            <a:endParaRPr lang="en-US" sz="1050" dirty="0">
              <a:latin typeface="Segoe UI" pitchFamily="34" charset="0"/>
              <a:cs typeface="Segoe UI" pitchFamily="34" charset="0"/>
            </a:endParaRPr>
          </a:p>
        </p:txBody>
      </p:sp>
      <p:sp>
        <p:nvSpPr>
          <p:cNvPr id="12" name="Slide Number Placeholder 6"/>
          <p:cNvSpPr>
            <a:spLocks noGrp="1"/>
          </p:cNvSpPr>
          <p:nvPr>
            <p:ph type="sldNum" sz="quarter" idx="5"/>
          </p:nvPr>
        </p:nvSpPr>
        <p:spPr>
          <a:xfrm>
            <a:off x="5429249" y="8685213"/>
            <a:ext cx="1427163" cy="458787"/>
          </a:xfrm>
          <a:prstGeom prst="rect">
            <a:avLst/>
          </a:prstGeom>
        </p:spPr>
        <p:txBody>
          <a:bodyPr vert="horz" lIns="91440" tIns="45720" rIns="91440" bIns="45720" rtlCol="0" anchor="b"/>
          <a:lstStyle>
            <a:lvl1pPr algn="r">
              <a:defRPr sz="1200"/>
            </a:lvl1pPr>
          </a:lstStyle>
          <a:p>
            <a:fld id="{1489DB6A-E92B-415B-AFB4-9C72D4A9006D}" type="slidenum">
              <a:rPr lang="en-US" smtClean="0"/>
              <a:t>‹#›</a:t>
            </a:fld>
            <a:endParaRPr lang="en-US"/>
          </a:p>
        </p:txBody>
      </p:sp>
    </p:spTree>
    <p:extLst>
      <p:ext uri="{BB962C8B-B14F-4D97-AF65-F5344CB8AC3E}">
        <p14:creationId xmlns:p14="http://schemas.microsoft.com/office/powerpoint/2010/main" val="4085639378"/>
      </p:ext>
    </p:extLst>
  </p:cSld>
  <p:clrMap bg1="lt1" tx1="dk1" bg2="lt2" tx2="dk2" accent1="accent1" accent2="accent2" accent3="accent3" accent4="accent4" accent5="accent5" accent6="accent6" hlink="hlink" folHlink="folHlink"/>
  <p:hf hdr="0" ftr="0" dt="0"/>
  <p:notesStyle>
    <a:lvl1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1pPr>
    <a:lvl2pPr marL="344488"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2pPr>
    <a:lvl3pPr marL="515938" marR="0"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sz="1050" kern="1200">
        <a:solidFill>
          <a:schemeClr val="tx1"/>
        </a:solidFill>
        <a:latin typeface="Segoe UI" panose="020B0502040204020203" pitchFamily="34" charset="0"/>
        <a:ea typeface="+mn-ea"/>
        <a:cs typeface="Segoe UI" panose="020B0502040204020203" pitchFamily="34" charset="0"/>
      </a:defRPr>
    </a:lvl3pPr>
    <a:lvl4pPr marL="688975" marR="0"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4pPr>
    <a:lvl5pPr marL="857250"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80992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0747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697398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9DB6A-E92B-415B-AFB4-9C72D4A9006D}" type="slidenum">
              <a:rPr lang="en-US" smtClean="0"/>
              <a:pPr/>
              <a:t>4</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pPr marL="0" indent="0">
              <a:buNone/>
            </a:pPr>
            <a:endParaRPr lang="en-US" sz="1050" dirty="0">
              <a:latin typeface="Segoe UI" panose="020B0502040204020203" pitchFamily="34" charset="0"/>
              <a:cs typeface="Segoe UI" panose="020B0502040204020203" pitchFamily="34" charset="0"/>
            </a:endParaRPr>
          </a:p>
        </p:txBody>
      </p:sp>
      <p:sp>
        <p:nvSpPr>
          <p:cNvPr id="8" name="Rectangle 7"/>
          <p:cNvSpPr/>
          <p:nvPr/>
        </p:nvSpPr>
        <p:spPr>
          <a:xfrm>
            <a:off x="6856412" y="4080510"/>
            <a:ext cx="3175000" cy="784830"/>
          </a:xfrm>
          <a:prstGeom prst="rect">
            <a:avLst/>
          </a:prstGeom>
          <a:solidFill>
            <a:srgbClr val="FCD5B5"/>
          </a:solidFill>
          <a:effectLst>
            <a:outerShdw blurRad="190500" dist="76200" dir="2700000" algn="tl">
              <a:srgbClr val="646464"/>
            </a:outerShdw>
          </a:effectLst>
        </p:spPr>
        <p:txBody>
          <a:bodyPr>
            <a:spAutoFit/>
          </a:bodyPr>
          <a:lstStyle/>
          <a:p>
            <a:pPr marL="0" marR="0" eaLnBrk="0" fontAlgn="base" hangingPunct="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[EDITOR] Divya</a:t>
            </a:r>
            <a:endParaRPr lang="en-US" sz="1200" dirty="0">
              <a:effectLst/>
              <a:latin typeface="Times New Roman" panose="02020603050405020304" pitchFamily="18" charset="0"/>
              <a:ea typeface="Times New Roman" panose="02020603050405020304" pitchFamily="18" charset="0"/>
            </a:endParaRPr>
          </a:p>
          <a:p>
            <a:pPr marL="0" marR="0" eaLnBrk="0" fontAlgn="base" hangingPunct="0">
              <a:spcBef>
                <a:spcPts val="0"/>
              </a:spcBef>
              <a:spcAft>
                <a:spcPts val="1200"/>
              </a:spcAft>
            </a:pPr>
            <a:r>
              <a:rPr lang="en-US" sz="1100" i="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15th April, 2015</a:t>
            </a:r>
            <a:r>
              <a:rPr lang="en-US" sz="1200" kern="1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200" kern="1200"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eaLnBrk="0" fontAlgn="base" hangingPunct="0">
              <a:spcBef>
                <a:spcPts val="0"/>
              </a:spcBef>
              <a:spcAft>
                <a:spcPts val="1200"/>
              </a:spcAft>
            </a:pPr>
            <a:r>
              <a:rPr lang="en-US" sz="1200" dirty="0" smtClean="0">
                <a:effectLst/>
                <a:latin typeface="Times New Roman" panose="02020603050405020304" pitchFamily="18" charset="0"/>
                <a:ea typeface="Times New Roman" panose="02020603050405020304" pitchFamily="18" charset="0"/>
              </a:rPr>
              <a:t>Kindly update the placeholder text.</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82923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8</a:t>
            </a:fld>
            <a:endParaRPr lang="en-US"/>
          </a:p>
        </p:txBody>
      </p:sp>
    </p:spTree>
    <p:extLst>
      <p:ext uri="{BB962C8B-B14F-4D97-AF65-F5344CB8AC3E}">
        <p14:creationId xmlns:p14="http://schemas.microsoft.com/office/powerpoint/2010/main" val="2417022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a:prstGeom prst="rect">
            <a:avLst/>
          </a:prstGeom>
        </p:spPr>
      </p:sp>
      <p:sp>
        <p:nvSpPr>
          <p:cNvPr id="3" name="Notes Placeholder 2"/>
          <p:cNvSpPr>
            <a:spLocks noGrp="1"/>
          </p:cNvSpPr>
          <p:nvPr>
            <p:ph type="body" idx="1"/>
          </p:nvPr>
        </p:nvSpPr>
        <p:spPr>
          <a:xfrm>
            <a:off x="384048" y="3913632"/>
            <a:ext cx="6099048" cy="4773168"/>
          </a:xfrm>
          <a:prstGeom prst="rect">
            <a:avLst/>
          </a:prstGeom>
        </p:spPr>
        <p:txBody>
          <a:bodyPr/>
          <a:lstStyle/>
          <a:p>
            <a:endParaRPr lang="en-US"/>
          </a:p>
        </p:txBody>
      </p:sp>
      <p:sp>
        <p:nvSpPr>
          <p:cNvPr id="4" name="Slide Number Placeholder 3"/>
          <p:cNvSpPr>
            <a:spLocks noGrp="1"/>
          </p:cNvSpPr>
          <p:nvPr>
            <p:ph type="sldNum" sz="quarter" idx="10"/>
          </p:nvPr>
        </p:nvSpPr>
        <p:spPr>
          <a:xfrm>
            <a:off x="5429249" y="8685213"/>
            <a:ext cx="1427163" cy="458787"/>
          </a:xfrm>
          <a:prstGeom prst="rect">
            <a:avLst/>
          </a:prstGeom>
        </p:spPr>
        <p:txBody>
          <a:bodyPr/>
          <a:lstStyle/>
          <a:p>
            <a:fld id="{1489DB6A-E92B-415B-AFB4-9C72D4A9006D}" type="slidenum">
              <a:rPr lang="en-US" smtClean="0"/>
              <a:t>9</a:t>
            </a:fld>
            <a:endParaRPr lang="en-US"/>
          </a:p>
        </p:txBody>
      </p:sp>
    </p:spTree>
    <p:extLst>
      <p:ext uri="{BB962C8B-B14F-4D97-AF65-F5344CB8AC3E}">
        <p14:creationId xmlns:p14="http://schemas.microsoft.com/office/powerpoint/2010/main" val="124714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3460164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3317393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0530333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9003420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78807ADC-F9C1-499D-AA32-0D088C49AA48}" type="datetime1">
              <a:rPr lang="en-US" smtClean="0"/>
              <a:t>8/13/2015</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93837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5EF168D7-7DB3-4825-A59B-95EE506FC906}" type="datetime1">
              <a:rPr lang="en-US" smtClean="0"/>
              <a:t>8/13/2015</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85303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3495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E339B23B-975C-49E0-A305-250ED2F1290A}" type="datetime1">
              <a:rPr lang="en-US" smtClean="0"/>
              <a:t>8/13/2015</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48222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184EB47-DEF0-4DF8-BED2-8B3FD9A97192}" type="datetime1">
              <a:rPr lang="en-US" smtClean="0"/>
              <a:t>8/13/2015</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Light" panose="020B0502040204020203" pitchFamily="34" charset="0"/>
                <a:cs typeface="Segoe UI Light" panose="020B0502040204020203" pitchFamily="34" charset="0"/>
              </a:rPr>
              <a:t>Microsoft Confidential</a:t>
            </a:r>
            <a:endParaRPr lang="en-US" sz="10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21412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EB9ACAEB-5BCC-42F8-8F0D-16202E14A88B}" type="datetime1">
              <a:rPr lang="en-US" smtClean="0"/>
              <a:t>8/13/2015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2875096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4375E200-DEFE-443B-A310-1E7D303FE5EA}" type="datetime1">
              <a:rPr lang="en-US" smtClean="0"/>
              <a:t>8/13/2015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33334906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3850503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A8010B8-6305-4919-A6FC-6FEE3F2B396E}" type="datetime1">
              <a:rPr lang="en-US" smtClean="0"/>
              <a:t>8/13/2015</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586345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401133734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49787755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56392E4B-B43B-41EB-AF12-54D03BFDB64E}" type="datetime1">
              <a:rPr lang="en-US" smtClean="0">
                <a:solidFill>
                  <a:prstClr val="white"/>
                </a:solidFill>
              </a:rPr>
              <a:t>8/13/2015</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863636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0C662066-3B25-473F-9EE0-546F296FBB68}" type="datetime1">
              <a:rPr lang="en-US" smtClean="0">
                <a:solidFill>
                  <a:prstClr val="white"/>
                </a:solidFill>
              </a:rPr>
              <a:t>8/13/2015</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788923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45216764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98178336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47752498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41068210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3263515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98DBE601-1838-467F-A091-A88901C9801E}" type="datetime1">
              <a:rPr lang="en-US" smtClean="0">
                <a:solidFill>
                  <a:prstClr val="black">
                    <a:tint val="75000"/>
                  </a:prstClr>
                </a:solidFill>
              </a:rPr>
              <a:t>8/13/2015</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460134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smtClean="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smtClean="0">
                <a:solidFill>
                  <a:srgbClr val="277EB5"/>
                </a:solidFill>
              </a:rPr>
              <a:t>© 2015 </a:t>
            </a:r>
            <a:r>
              <a:rPr lang="en-US" sz="1067" dirty="0" smtClean="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lang="en-US" sz="1200" dirty="0">
              <a:solidFill>
                <a:srgbClr val="3F3F3F">
                  <a:alpha val="87000"/>
                </a:srgbClr>
              </a:solidFill>
              <a:latin typeface="Segoe UI" panose="020B0502040204020203" pitchFamily="34" charset="0"/>
              <a:cs typeface="Segoe UI" panose="020B0502040204020203" pitchFamily="34" charset="0"/>
            </a:endParaRPr>
          </a:p>
          <a:p>
            <a:pPr>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868708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41685638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421387008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13871495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D8E4473-413B-4614-B4AE-3693BB85D35B}" type="datetime1">
              <a:rPr lang="en-US" smtClean="0">
                <a:solidFill>
                  <a:prstClr val="black">
                    <a:tint val="75000"/>
                  </a:prstClr>
                </a:solidFill>
              </a:rPr>
              <a:t>8/13/2015</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706292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546781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408745805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370077137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302869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21865323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487469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189543026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70815586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99540872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2429316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6E3FC57-B96F-4261-AC52-8316316858EB}" type="datetime1">
              <a:rPr lang="en-US" smtClean="0"/>
              <a:t>8/13/2015</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172497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7131DD3-04EA-4EF6-8CC9-30713945038C}" type="datetime1">
              <a:rPr lang="en-US" smtClean="0"/>
              <a:t>8/13/2015</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666356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61362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1B3AB2F-2891-42C6-B337-428F802F50D2}" type="datetime1">
              <a:rPr lang="en-US" smtClean="0"/>
              <a:t>8/13/2015</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968675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37E23DC6-7CA1-43E4-85E8-A49DADF0EA2F}" type="datetime1">
              <a:rPr lang="en-US" smtClean="0"/>
              <a:t>8/13/2015</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Light" panose="020B0502040204020203" pitchFamily="34" charset="0"/>
                <a:cs typeface="Segoe UI Light" panose="020B0502040204020203" pitchFamily="34" charset="0"/>
              </a:rPr>
              <a:t>Microsoft Confidential</a:t>
            </a:r>
            <a:endParaRPr lang="en-US" sz="10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384579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07027D77-150F-4BD0-8C3C-0AF466363AA9}" type="datetime1">
              <a:rPr lang="en-US" smtClean="0"/>
              <a:t>8/13/2015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364960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288850491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8AE9CEB5-C76B-4C9F-91B1-C44CCB9B5E4A}" type="datetime1">
              <a:rPr lang="en-US" smtClean="0"/>
              <a:t>8/13/2015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92885302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FEC87DF-A149-49F5-842C-834A45BAEF8C}" type="datetime1">
              <a:rPr lang="en-US" smtClean="0"/>
              <a:t>8/13/2015</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288813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29475419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58461263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C3CC787E-0B51-4ABE-9B68-E4A5E64C82D6}" type="datetime1">
              <a:rPr lang="en-US" smtClean="0">
                <a:solidFill>
                  <a:prstClr val="white"/>
                </a:solidFill>
              </a:rPr>
              <a:t>8/13/2015</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946823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6ED6E993-F01C-4F5C-82E8-D27A62799F46}" type="datetime1">
              <a:rPr lang="en-US" smtClean="0">
                <a:solidFill>
                  <a:prstClr val="white"/>
                </a:solidFill>
              </a:rPr>
              <a:t>8/13/2015</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6944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141389972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2491854309"/>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12252358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402504695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227964647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270963614"/>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smtClean="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smtClean="0">
                <a:solidFill>
                  <a:srgbClr val="277EB5"/>
                </a:solidFill>
              </a:rPr>
              <a:t>© 2015 </a:t>
            </a:r>
            <a:r>
              <a:rPr lang="en-US" sz="1067" dirty="0" smtClean="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lang="en-US" sz="1200" dirty="0">
              <a:solidFill>
                <a:srgbClr val="3F3F3F">
                  <a:alpha val="87000"/>
                </a:srgbClr>
              </a:solidFill>
              <a:latin typeface="Segoe UI" panose="020B0502040204020203" pitchFamily="34" charset="0"/>
              <a:cs typeface="Segoe UI" panose="020B0502040204020203" pitchFamily="34" charset="0"/>
            </a:endParaRPr>
          </a:p>
          <a:p>
            <a:pPr>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7715137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18481049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8959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38684998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2172530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C3A81-EE8C-4651-A036-ADBA7316F1C8}" type="datetime1">
              <a:rPr lang="en-US" smtClean="0">
                <a:solidFill>
                  <a:prstClr val="black">
                    <a:tint val="75000"/>
                  </a:prstClr>
                </a:solidFill>
              </a:rPr>
              <a:t>8/13/2015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Confidential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017337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03F50-555B-4489-AB86-49ABD23DB69B}" type="datetime1">
              <a:rPr lang="en-US" smtClean="0">
                <a:solidFill>
                  <a:prstClr val="black">
                    <a:tint val="75000"/>
                  </a:prstClr>
                </a:solidFill>
              </a:rPr>
              <a:t>8/13/2015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Confidential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802753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 id="2147483815" r:id="rId29"/>
    <p:sldLayoutId id="2147483816" r:id="rId30"/>
    <p:sldLayoutId id="2147483817"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SharePoint Customizations</a:t>
            </a:r>
            <a:br>
              <a:rPr lang="en-US" dirty="0" smtClean="0"/>
            </a:br>
            <a:r>
              <a:rPr lang="en-US" dirty="0" smtClean="0"/>
              <a:t>Hands-on Troubleshooting</a:t>
            </a:r>
            <a:endParaRPr lang="en-US" dirty="0"/>
          </a:p>
        </p:txBody>
      </p:sp>
    </p:spTree>
    <p:extLst>
      <p:ext uri="{BB962C8B-B14F-4D97-AF65-F5344CB8AC3E}">
        <p14:creationId xmlns:p14="http://schemas.microsoft.com/office/powerpoint/2010/main" val="1319363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478" y="4804516"/>
            <a:ext cx="11039789" cy="1243417"/>
          </a:xfrm>
          <a:prstGeom prst="rect">
            <a:avLst/>
          </a:prstGeom>
        </p:spPr>
        <p:txBody>
          <a:bodyPr wrap="square">
            <a:spAutoFit/>
          </a:bodyPr>
          <a:lstStyle/>
          <a:p>
            <a:pPr algn="ctr">
              <a:lnSpc>
                <a:spcPct val="90000"/>
              </a:lnSpc>
              <a:spcAft>
                <a:spcPts val="400"/>
              </a:spcAft>
            </a:pPr>
            <a:r>
              <a:rPr lang="en-US" sz="1200" dirty="0">
                <a:solidFill>
                  <a:srgbClr val="3F3F3F">
                    <a:alpha val="87000"/>
                  </a:srgbClr>
                </a:solidFill>
                <a:latin typeface="Segoe UI" panose="020B0502040204020203" pitchFamily="34" charset="0"/>
                <a:cs typeface="Segoe UI" panose="020B0502040204020203" pitchFamily="34" charset="0"/>
              </a:rPr>
              <a:t>For more information, see Use of Microsoft Copyrighted Content at</a:t>
            </a:r>
          </a:p>
          <a:p>
            <a:pPr algn="ctr">
              <a:lnSpc>
                <a:spcPct val="90000"/>
              </a:lnSpc>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hlinkClick r:id="rId3"/>
              </a:rPr>
              <a:t>http://www.microsoft.com/en-us/legal/intellectualproperty/Permissions/default.aspx</a:t>
            </a:r>
            <a:endParaRPr lang="en-US" sz="1200" dirty="0">
              <a:solidFill>
                <a:srgbClr val="3F3F3F">
                  <a:alpha val="87000"/>
                </a:srgbClr>
              </a:solidFill>
              <a:latin typeface="Segoe UI" panose="020B0502040204020203" pitchFamily="34" charset="0"/>
              <a:cs typeface="Segoe UI" panose="020B0502040204020203" pitchFamily="34" charset="0"/>
            </a:endParaRPr>
          </a:p>
          <a:p>
            <a:pPr>
              <a:lnSpc>
                <a:spcPct val="90000"/>
              </a:lnSpc>
            </a:pPr>
            <a:r>
              <a:rPr lang="en-US" sz="1200" dirty="0" smtClean="0">
                <a:solidFill>
                  <a:srgbClr val="3F3F3F">
                    <a:alpha val="87000"/>
                  </a:srgbClr>
                </a:solidFill>
                <a:latin typeface="Segoe UI" panose="020B0502040204020203" pitchFamily="34" charset="0"/>
                <a:cs typeface="Segoe UI" panose="020B0502040204020203" pitchFamily="34" charset="0"/>
              </a:rPr>
              <a:t>Active Directory, Excel, Microsoft</a:t>
            </a:r>
            <a:r>
              <a:rPr lang="en-US" sz="1200" dirty="0">
                <a:solidFill>
                  <a:srgbClr val="3F3F3F">
                    <a:alpha val="87000"/>
                  </a:srgbClr>
                </a:solidFill>
                <a:latin typeface="Segoe UI" panose="020B0502040204020203" pitchFamily="34" charset="0"/>
                <a:cs typeface="Segoe UI" panose="020B0502040204020203" pitchFamily="34" charset="0"/>
              </a:rPr>
              <a:t>, </a:t>
            </a:r>
            <a:r>
              <a:rPr lang="en-US" sz="1200" dirty="0" smtClean="0">
                <a:solidFill>
                  <a:srgbClr val="3F3F3F">
                    <a:alpha val="87000"/>
                  </a:srgbClr>
                </a:solidFill>
                <a:latin typeface="Segoe UI" panose="020B0502040204020203" pitchFamily="34" charset="0"/>
                <a:cs typeface="Segoe UI" panose="020B0502040204020203" pitchFamily="34" charset="0"/>
              </a:rPr>
              <a:t>Microsoft Corporate Logo, Office 365, SharePoint, SQL Server, Visio, Windows</a:t>
            </a:r>
            <a:r>
              <a:rPr lang="en-US" sz="1200" dirty="0">
                <a:solidFill>
                  <a:srgbClr val="3F3F3F">
                    <a:alpha val="87000"/>
                  </a:srgbClr>
                </a:solidFill>
                <a:latin typeface="Segoe UI" panose="020B0502040204020203" pitchFamily="34" charset="0"/>
                <a:cs typeface="Segoe UI" panose="020B0502040204020203" pitchFamily="34" charset="0"/>
              </a:rPr>
              <a:t>, </a:t>
            </a:r>
            <a:r>
              <a:rPr lang="en-US" sz="1200" dirty="0" smtClean="0">
                <a:solidFill>
                  <a:srgbClr val="3F3F3F">
                    <a:alpha val="87000"/>
                  </a:srgbClr>
                </a:solidFill>
                <a:latin typeface="Segoe UI" panose="020B0502040204020203" pitchFamily="34" charset="0"/>
                <a:cs typeface="Segoe UI" panose="020B0502040204020203" pitchFamily="34" charset="0"/>
              </a:rPr>
              <a:t>Windows PowerShell and Windows Server are </a:t>
            </a:r>
            <a:r>
              <a:rPr lang="en-US" sz="1200" dirty="0">
                <a:solidFill>
                  <a:srgbClr val="3F3F3F">
                    <a:alpha val="87000"/>
                  </a:srgbClr>
                </a:solidFill>
                <a:latin typeface="Segoe UI" panose="020B0502040204020203" pitchFamily="34" charset="0"/>
                <a:cs typeface="Segoe UI" panose="020B0502040204020203" pitchFamily="34" charset="0"/>
              </a:rPr>
              <a:t>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195621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View this Presentation</a:t>
            </a:r>
            <a:endParaRPr lang="en-US" dirty="0"/>
          </a:p>
        </p:txBody>
      </p:sp>
      <p:sp>
        <p:nvSpPr>
          <p:cNvPr id="5" name="Slide Number Placeholder 4"/>
          <p:cNvSpPr>
            <a:spLocks noGrp="1"/>
          </p:cNvSpPr>
          <p:nvPr>
            <p:ph type="sldNum" sz="quarter" idx="12"/>
          </p:nvPr>
        </p:nvSpPr>
        <p:spPr/>
        <p:txBody>
          <a:bodyPr/>
          <a:lstStyle/>
          <a:p>
            <a:fld id="{74A398B2-5A34-1A4A-811E-F4027282568C}" type="slidenum">
              <a:rPr lang="en-US" smtClean="0">
                <a:solidFill>
                  <a:prstClr val="black">
                    <a:tint val="75000"/>
                  </a:prstClr>
                </a:solidFill>
              </a:rPr>
              <a:pPr/>
              <a:t>3</a:t>
            </a:fld>
            <a:endParaRPr lang="en-US" dirty="0">
              <a:solidFill>
                <a:prstClr val="black">
                  <a:tint val="75000"/>
                </a:prstClr>
              </a:solidFill>
            </a:endParaRPr>
          </a:p>
        </p:txBody>
      </p:sp>
      <p:sp>
        <p:nvSpPr>
          <p:cNvPr id="3" name="Content Placeholder 2"/>
          <p:cNvSpPr>
            <a:spLocks noGrp="1"/>
          </p:cNvSpPr>
          <p:nvPr>
            <p:ph type="body" sz="quarter" idx="13"/>
          </p:nvPr>
        </p:nvSpPr>
        <p:spPr/>
        <p:txBody>
          <a:bodyPr/>
          <a:lstStyle/>
          <a:p>
            <a:r>
              <a:rPr lang="en-US" dirty="0"/>
              <a:t>To switch to </a:t>
            </a:r>
            <a:r>
              <a:rPr lang="en-US" b="1" dirty="0" smtClean="0"/>
              <a:t>Notes Page </a:t>
            </a:r>
            <a:r>
              <a:rPr lang="en-US" dirty="0" smtClean="0"/>
              <a:t>view:</a:t>
            </a:r>
          </a:p>
          <a:p>
            <a:pPr lvl="1"/>
            <a:r>
              <a:rPr lang="en-US" dirty="0" smtClean="0"/>
              <a:t>On </a:t>
            </a:r>
            <a:r>
              <a:rPr lang="en-US" dirty="0"/>
              <a:t>the ribbon, click the </a:t>
            </a:r>
            <a:r>
              <a:rPr lang="en-US" b="1" dirty="0"/>
              <a:t>View </a:t>
            </a:r>
            <a:r>
              <a:rPr lang="en-US" dirty="0"/>
              <a:t>tab, and then click </a:t>
            </a:r>
            <a:r>
              <a:rPr lang="en-US" b="1" dirty="0"/>
              <a:t>Notes </a:t>
            </a:r>
            <a:r>
              <a:rPr lang="en-US" b="1" dirty="0" smtClean="0"/>
              <a:t>Page</a:t>
            </a:r>
            <a:endParaRPr lang="en-US" dirty="0" smtClean="0"/>
          </a:p>
          <a:p>
            <a:r>
              <a:rPr lang="en-US" dirty="0"/>
              <a:t>To navigate through </a:t>
            </a:r>
            <a:r>
              <a:rPr lang="en-US" dirty="0" smtClean="0"/>
              <a:t>notes, </a:t>
            </a:r>
            <a:r>
              <a:rPr lang="en-US" dirty="0"/>
              <a:t>use the Page Up and Page Down </a:t>
            </a:r>
            <a:r>
              <a:rPr lang="en-US" dirty="0" smtClean="0"/>
              <a:t>keys</a:t>
            </a:r>
            <a:endParaRPr lang="en-US" dirty="0"/>
          </a:p>
          <a:p>
            <a:pPr lvl="1"/>
            <a:r>
              <a:rPr lang="en-US" dirty="0"/>
              <a:t>Zoom in or zoom out, if </a:t>
            </a:r>
            <a:r>
              <a:rPr lang="en-US" dirty="0" smtClean="0"/>
              <a:t>required</a:t>
            </a:r>
            <a:endParaRPr lang="en-US" dirty="0"/>
          </a:p>
          <a:p>
            <a:r>
              <a:rPr lang="en-US" dirty="0" smtClean="0"/>
              <a:t>In the </a:t>
            </a:r>
            <a:r>
              <a:rPr lang="en-US" b="1" dirty="0" smtClean="0"/>
              <a:t>Notes Page </a:t>
            </a:r>
            <a:r>
              <a:rPr lang="en-US" dirty="0" smtClean="0"/>
              <a:t>view, you can:</a:t>
            </a:r>
          </a:p>
          <a:p>
            <a:pPr lvl="1"/>
            <a:r>
              <a:rPr lang="en-US" dirty="0" smtClean="0"/>
              <a:t>Read any supporting </a:t>
            </a:r>
            <a:r>
              <a:rPr lang="en-US" dirty="0"/>
              <a:t>text—now or after the delivery</a:t>
            </a:r>
          </a:p>
          <a:p>
            <a:pPr lvl="1"/>
            <a:r>
              <a:rPr lang="en-US" dirty="0" smtClean="0"/>
              <a:t>Add </a:t>
            </a:r>
            <a:r>
              <a:rPr lang="en-US" dirty="0"/>
              <a:t>notes to your copy of the presentation, if </a:t>
            </a:r>
            <a:r>
              <a:rPr lang="en-US" dirty="0" smtClean="0"/>
              <a:t>required</a:t>
            </a:r>
          </a:p>
          <a:p>
            <a:r>
              <a:rPr lang="en-US" dirty="0" smtClean="0"/>
              <a:t>Take the presentation files home with you</a:t>
            </a:r>
          </a:p>
          <a:p>
            <a:endParaRPr lang="en-US" dirty="0"/>
          </a:p>
        </p:txBody>
      </p:sp>
    </p:spTree>
    <p:extLst>
      <p:ext uri="{BB962C8B-B14F-4D97-AF65-F5344CB8AC3E}">
        <p14:creationId xmlns:p14="http://schemas.microsoft.com/office/powerpoint/2010/main" val="190916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a-DK" dirty="0" smtClean="0"/>
              <a:t>Scenario </a:t>
            </a:r>
            <a:r>
              <a:rPr lang="da-DK" dirty="0" smtClean="0"/>
              <a:t>04</a:t>
            </a:r>
            <a:r>
              <a:rPr lang="da-DK" dirty="0" smtClean="0"/>
              <a:t/>
            </a:r>
            <a:br>
              <a:rPr lang="da-DK" dirty="0" smtClean="0"/>
            </a:br>
            <a:r>
              <a:rPr lang="da-DK" dirty="0" smtClean="0"/>
              <a:t>A </a:t>
            </a:r>
            <a:r>
              <a:rPr lang="da-DK" dirty="0" err="1" smtClean="0"/>
              <a:t>Few</a:t>
            </a:r>
            <a:r>
              <a:rPr lang="da-DK" dirty="0" smtClean="0"/>
              <a:t> Users </a:t>
            </a:r>
            <a:r>
              <a:rPr lang="da-DK" dirty="0" err="1" smtClean="0"/>
              <a:t>Complaining</a:t>
            </a:r>
            <a:endParaRPr lang="en-US" dirty="0"/>
          </a:p>
        </p:txBody>
      </p:sp>
      <p:sp>
        <p:nvSpPr>
          <p:cNvPr id="8" name="Text Placeholder 7"/>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1377066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smtClean="0"/>
              <a:t>Scenario Presentation</a:t>
            </a:r>
            <a:endParaRPr lang="en-US" dirty="0"/>
          </a:p>
        </p:txBody>
      </p:sp>
      <p:sp>
        <p:nvSpPr>
          <p:cNvPr id="5" name="Text Placeholder 4"/>
          <p:cNvSpPr>
            <a:spLocks noGrp="1"/>
          </p:cNvSpPr>
          <p:nvPr>
            <p:ph type="body" sz="quarter" idx="13"/>
          </p:nvPr>
        </p:nvSpPr>
        <p:spPr/>
        <p:txBody>
          <a:bodyPr>
            <a:normAutofit/>
          </a:bodyPr>
          <a:lstStyle/>
          <a:p>
            <a:pPr marL="0" indent="0">
              <a:buNone/>
            </a:pPr>
            <a:r>
              <a:rPr lang="da-DK" sz="2400" dirty="0" smtClean="0"/>
              <a:t>Introduction</a:t>
            </a:r>
            <a:endParaRPr lang="en-US" sz="2400" dirty="0"/>
          </a:p>
          <a:p>
            <a:r>
              <a:rPr lang="da-DK" dirty="0" smtClean="0">
                <a:latin typeface="Segoe UI Light" panose="020B0502040204020203" pitchFamily="34" charset="0"/>
                <a:cs typeface="Segoe UI Light" panose="020B0502040204020203" pitchFamily="34" charset="0"/>
              </a:rPr>
              <a:t>For the </a:t>
            </a:r>
            <a:r>
              <a:rPr lang="da-DK" dirty="0" err="1" smtClean="0">
                <a:latin typeface="Segoe UI Light" panose="020B0502040204020203" pitchFamily="34" charset="0"/>
                <a:cs typeface="Segoe UI Light" panose="020B0502040204020203" pitchFamily="34" charset="0"/>
              </a:rPr>
              <a:t>first</a:t>
            </a:r>
            <a:r>
              <a:rPr lang="da-DK" dirty="0" smtClean="0">
                <a:latin typeface="Segoe UI Light" panose="020B0502040204020203" pitchFamily="34" charset="0"/>
                <a:cs typeface="Segoe UI Light" panose="020B0502040204020203" pitchFamily="34" charset="0"/>
              </a:rPr>
              <a:t> lab, it is </a:t>
            </a:r>
            <a:r>
              <a:rPr lang="da-DK" dirty="0" err="1" smtClean="0">
                <a:latin typeface="Segoe UI Light" panose="020B0502040204020203" pitchFamily="34" charset="0"/>
                <a:cs typeface="Segoe UI Light" panose="020B0502040204020203" pitchFamily="34" charset="0"/>
              </a:rPr>
              <a:t>important</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that</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you</a:t>
            </a:r>
            <a:r>
              <a:rPr lang="da-DK" dirty="0" smtClean="0">
                <a:latin typeface="Segoe UI Light" panose="020B0502040204020203" pitchFamily="34" charset="0"/>
                <a:cs typeface="Segoe UI Light" panose="020B0502040204020203" pitchFamily="34" charset="0"/>
              </a:rPr>
              <a:t> do not start </a:t>
            </a:r>
            <a:r>
              <a:rPr lang="da-DK" dirty="0" err="1" smtClean="0">
                <a:latin typeface="Segoe UI Light" panose="020B0502040204020203" pitchFamily="34" charset="0"/>
                <a:cs typeface="Segoe UI Light" panose="020B0502040204020203" pitchFamily="34" charset="0"/>
              </a:rPr>
              <a:t>researching</a:t>
            </a:r>
            <a:r>
              <a:rPr lang="da-DK" dirty="0" smtClean="0">
                <a:latin typeface="Segoe UI Light" panose="020B0502040204020203" pitchFamily="34" charset="0"/>
                <a:cs typeface="Segoe UI Light" panose="020B0502040204020203" pitchFamily="34" charset="0"/>
              </a:rPr>
              <a:t> in </a:t>
            </a:r>
            <a:r>
              <a:rPr lang="da-DK" dirty="0" err="1" smtClean="0">
                <a:latin typeface="Segoe UI Light" panose="020B0502040204020203" pitchFamily="34" charset="0"/>
                <a:cs typeface="Segoe UI Light" panose="020B0502040204020203" pitchFamily="34" charset="0"/>
              </a:rPr>
              <a:t>depth</a:t>
            </a:r>
            <a:r>
              <a:rPr lang="da-DK" dirty="0" smtClean="0">
                <a:latin typeface="Segoe UI Light" panose="020B0502040204020203" pitchFamily="34" charset="0"/>
                <a:cs typeface="Segoe UI Light" panose="020B0502040204020203" pitchFamily="34" charset="0"/>
              </a:rPr>
              <a:t> on the servers. </a:t>
            </a:r>
            <a:r>
              <a:rPr lang="da-DK" dirty="0" err="1" smtClean="0">
                <a:latin typeface="Segoe UI Light" panose="020B0502040204020203" pitchFamily="34" charset="0"/>
                <a:cs typeface="Segoe UI Light" panose="020B0502040204020203" pitchFamily="34" charset="0"/>
              </a:rPr>
              <a:t>You</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will</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only</a:t>
            </a:r>
            <a:r>
              <a:rPr lang="da-DK" dirty="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be</a:t>
            </a:r>
            <a:r>
              <a:rPr lang="da-DK" dirty="0" smtClean="0">
                <a:latin typeface="Segoe UI Light" panose="020B0502040204020203" pitchFamily="34" charset="0"/>
                <a:cs typeface="Segoe UI Light" panose="020B0502040204020203" pitchFamily="34" charset="0"/>
              </a:rPr>
              <a:t> given the IIS Logs and </a:t>
            </a:r>
            <a:r>
              <a:rPr lang="da-DK" dirty="0" err="1" smtClean="0">
                <a:latin typeface="Segoe UI Light" panose="020B0502040204020203" pitchFamily="34" charset="0"/>
                <a:cs typeface="Segoe UI Light" panose="020B0502040204020203" pitchFamily="34" charset="0"/>
              </a:rPr>
              <a:t>should</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use</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this</a:t>
            </a:r>
            <a:r>
              <a:rPr lang="da-DK" dirty="0" smtClean="0">
                <a:latin typeface="Segoe UI Light" panose="020B0502040204020203" pitchFamily="34" charset="0"/>
                <a:cs typeface="Segoe UI Light" panose="020B0502040204020203" pitchFamily="34" charset="0"/>
              </a:rPr>
              <a:t> for the initial </a:t>
            </a:r>
            <a:r>
              <a:rPr lang="da-DK" dirty="0" err="1" smtClean="0">
                <a:latin typeface="Segoe UI Light" panose="020B0502040204020203" pitchFamily="34" charset="0"/>
                <a:cs typeface="Segoe UI Light" panose="020B0502040204020203" pitchFamily="34" charset="0"/>
              </a:rPr>
              <a:t>tasks</a:t>
            </a:r>
            <a:r>
              <a:rPr lang="da-DK" dirty="0" smtClean="0">
                <a:latin typeface="Segoe UI Light" panose="020B0502040204020203" pitchFamily="34" charset="0"/>
                <a:cs typeface="Segoe UI Light" panose="020B0502040204020203" pitchFamily="34" charset="0"/>
              </a:rPr>
              <a:t>.</a:t>
            </a:r>
          </a:p>
          <a:p>
            <a:r>
              <a:rPr lang="da-DK" dirty="0" err="1" smtClean="0">
                <a:latin typeface="Segoe UI Light" panose="020B0502040204020203" pitchFamily="34" charset="0"/>
                <a:cs typeface="Segoe UI Light" panose="020B0502040204020203" pitchFamily="34" charset="0"/>
              </a:rPr>
              <a:t>Some</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users</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are</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experiencing</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that</a:t>
            </a:r>
            <a:r>
              <a:rPr lang="da-DK" dirty="0" smtClean="0">
                <a:latin typeface="Segoe UI Light" panose="020B0502040204020203" pitchFamily="34" charset="0"/>
                <a:cs typeface="Segoe UI Light" panose="020B0502040204020203" pitchFamily="34" charset="0"/>
              </a:rPr>
              <a:t> all pages </a:t>
            </a:r>
            <a:r>
              <a:rPr lang="da-DK" dirty="0" err="1" smtClean="0">
                <a:latin typeface="Segoe UI Light" panose="020B0502040204020203" pitchFamily="34" charset="0"/>
                <a:cs typeface="Segoe UI Light" panose="020B0502040204020203" pitchFamily="34" charset="0"/>
              </a:rPr>
              <a:t>are</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very</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slow</a:t>
            </a:r>
            <a:r>
              <a:rPr lang="da-DK" dirty="0" smtClean="0">
                <a:latin typeface="Segoe UI Light" panose="020B0502040204020203" pitchFamily="34" charset="0"/>
                <a:cs typeface="Segoe UI Light" panose="020B0502040204020203" pitchFamily="34" charset="0"/>
              </a:rPr>
              <a:t> in </a:t>
            </a:r>
            <a:r>
              <a:rPr lang="da-DK" dirty="0" err="1" smtClean="0">
                <a:latin typeface="Segoe UI Light" panose="020B0502040204020203" pitchFamily="34" charset="0"/>
                <a:cs typeface="Segoe UI Light" panose="020B0502040204020203" pitchFamily="34" charset="0"/>
              </a:rPr>
              <a:t>loading</a:t>
            </a:r>
            <a:r>
              <a:rPr lang="da-DK" dirty="0" smtClean="0">
                <a:latin typeface="Segoe UI Light" panose="020B0502040204020203" pitchFamily="34" charset="0"/>
                <a:cs typeface="Segoe UI Light" panose="020B0502040204020203" pitchFamily="34" charset="0"/>
              </a:rPr>
              <a:t>, but </a:t>
            </a:r>
            <a:r>
              <a:rPr lang="da-DK" dirty="0" err="1" smtClean="0">
                <a:latin typeface="Segoe UI Light" panose="020B0502040204020203" pitchFamily="34" charset="0"/>
                <a:cs typeface="Segoe UI Light" panose="020B0502040204020203" pitchFamily="34" charset="0"/>
              </a:rPr>
              <a:t>even</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colleagues</a:t>
            </a:r>
            <a:r>
              <a:rPr lang="da-DK" dirty="0" smtClean="0">
                <a:latin typeface="Segoe UI Light" panose="020B0502040204020203" pitchFamily="34" charset="0"/>
                <a:cs typeface="Segoe UI Light" panose="020B0502040204020203" pitchFamily="34" charset="0"/>
              </a:rPr>
              <a:t> in same division have </a:t>
            </a:r>
            <a:r>
              <a:rPr lang="da-DK" dirty="0" err="1" smtClean="0">
                <a:latin typeface="Segoe UI Light" panose="020B0502040204020203" pitchFamily="34" charset="0"/>
                <a:cs typeface="Segoe UI Light" panose="020B0502040204020203" pitchFamily="34" charset="0"/>
              </a:rPr>
              <a:t>no</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issues</a:t>
            </a:r>
            <a:r>
              <a:rPr lang="da-DK" dirty="0" smtClean="0">
                <a:latin typeface="Segoe UI Light" panose="020B0502040204020203" pitchFamily="34" charset="0"/>
                <a:cs typeface="Segoe UI Light" panose="020B0502040204020203" pitchFamily="34" charset="0"/>
              </a:rPr>
              <a:t> at the same point in time.</a:t>
            </a:r>
            <a:endParaRPr lang="da-DK" dirty="0">
              <a:latin typeface="Segoe UI Light" panose="020B0502040204020203" pitchFamily="34" charset="0"/>
              <a:cs typeface="Segoe UI Light" panose="020B0502040204020203" pitchFamily="34" charset="0"/>
            </a:endParaRPr>
          </a:p>
          <a:p>
            <a:pPr marL="0" indent="0">
              <a:buNone/>
            </a:pPr>
            <a:r>
              <a:rPr lang="da-DK" sz="2400" dirty="0" err="1" smtClean="0"/>
              <a:t>Objectives</a:t>
            </a:r>
            <a:endParaRPr lang="da-DK" sz="2400" dirty="0"/>
          </a:p>
          <a:p>
            <a:r>
              <a:rPr lang="da-DK" dirty="0" smtClean="0">
                <a:latin typeface="Segoe UI Light" panose="020B0502040204020203" pitchFamily="34" charset="0"/>
                <a:cs typeface="Segoe UI Light" panose="020B0502040204020203" pitchFamily="34" charset="0"/>
              </a:rPr>
              <a:t>Lab 1:</a:t>
            </a:r>
          </a:p>
          <a:p>
            <a:pPr lvl="1" fontAlgn="ctr"/>
            <a:r>
              <a:rPr lang="en-US" dirty="0"/>
              <a:t>Find the pattern of why the pages render slowly</a:t>
            </a:r>
          </a:p>
          <a:p>
            <a:pPr lvl="1"/>
            <a:r>
              <a:rPr lang="en-US" dirty="0" smtClean="0"/>
              <a:t>Present </a:t>
            </a:r>
            <a:r>
              <a:rPr lang="en-US" dirty="0"/>
              <a:t>a possible </a:t>
            </a:r>
            <a:r>
              <a:rPr lang="en-US" dirty="0" smtClean="0"/>
              <a:t>hypothesis</a:t>
            </a:r>
          </a:p>
          <a:p>
            <a:r>
              <a:rPr lang="en-US" dirty="0" smtClean="0">
                <a:latin typeface="Segoe UI Light" panose="020B0502040204020203" pitchFamily="34" charset="0"/>
                <a:cs typeface="Segoe UI Light" panose="020B0502040204020203" pitchFamily="34" charset="0"/>
              </a:rPr>
              <a:t>Lab 2:</a:t>
            </a:r>
          </a:p>
          <a:p>
            <a:pPr lvl="1"/>
            <a:r>
              <a:rPr lang="en-US" dirty="0"/>
              <a:t>Continue the investigation using tools on the server</a:t>
            </a:r>
          </a:p>
          <a:p>
            <a:pPr lvl="1"/>
            <a:r>
              <a:rPr lang="en-US" dirty="0"/>
              <a:t>Determine root cause</a:t>
            </a:r>
          </a:p>
          <a:p>
            <a:pPr lvl="1"/>
            <a:r>
              <a:rPr lang="en-US" dirty="0"/>
              <a:t>Present a possible solution</a:t>
            </a:r>
          </a:p>
          <a:p>
            <a:pPr lvl="1"/>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9021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Scenario </a:t>
            </a:r>
            <a:r>
              <a:rPr lang="da-DK" dirty="0" err="1" smtClean="0"/>
              <a:t>Answers</a:t>
            </a:r>
            <a:r>
              <a:rPr lang="da-DK" dirty="0" smtClean="0"/>
              <a:t> (Lab 1)</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6</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pPr marL="342900" lvl="0" indent="-342900">
              <a:buFont typeface="+mj-lt"/>
              <a:buAutoNum type="arabicPeriod"/>
            </a:pPr>
            <a:r>
              <a:rPr lang="en-US" dirty="0" smtClean="0"/>
              <a:t>The logs contain mostly request for one page only. It is also the same user accessing all the pages. There will be some pages (also admin pages) standing out, but these are one time occurrences and should be ignored (could be warm-ups, etc.). </a:t>
            </a:r>
            <a:br>
              <a:rPr lang="en-US" dirty="0" smtClean="0"/>
            </a:br>
            <a:r>
              <a:rPr lang="en-US" dirty="0" smtClean="0"/>
              <a:t>So basically the only significant difference is the </a:t>
            </a:r>
            <a:r>
              <a:rPr lang="en-US" dirty="0" err="1" smtClean="0"/>
              <a:t>UserAgent</a:t>
            </a:r>
            <a:r>
              <a:rPr lang="en-US" dirty="0" smtClean="0"/>
              <a:t>, and if you create a query that shows average time-taken and group by user agent, the difference will be very significant – especially when comparing the before and after logs.</a:t>
            </a:r>
          </a:p>
          <a:p>
            <a:pPr marL="342900" indent="-342900">
              <a:buFont typeface="+mj-lt"/>
              <a:buAutoNum type="arabicPeriod"/>
            </a:pPr>
            <a:r>
              <a:rPr lang="en-US" dirty="0" smtClean="0"/>
              <a:t>The hypothesis is that specific browser types (</a:t>
            </a:r>
            <a:r>
              <a:rPr lang="en-US" dirty="0" err="1" smtClean="0"/>
              <a:t>FireFox</a:t>
            </a:r>
            <a:r>
              <a:rPr lang="en-US" dirty="0" smtClean="0"/>
              <a:t>) is causing the issue.</a:t>
            </a:r>
            <a:endParaRPr lang="en-US" dirty="0"/>
          </a:p>
        </p:txBody>
      </p:sp>
    </p:spTree>
    <p:extLst>
      <p:ext uri="{BB962C8B-B14F-4D97-AF65-F5344CB8AC3E}">
        <p14:creationId xmlns:p14="http://schemas.microsoft.com/office/powerpoint/2010/main" val="2197483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Scenario </a:t>
            </a:r>
            <a:r>
              <a:rPr lang="da-DK" dirty="0" err="1" smtClean="0"/>
              <a:t>Answers</a:t>
            </a:r>
            <a:r>
              <a:rPr lang="da-DK" dirty="0" smtClean="0"/>
              <a:t> (Lab 2)</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7</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pPr marL="342900" lvl="0" indent="-342900">
              <a:buFont typeface="+mj-lt"/>
              <a:buAutoNum type="arabicPeriod"/>
            </a:pPr>
            <a:r>
              <a:rPr lang="en-US" dirty="0" smtClean="0"/>
              <a:t>You should </a:t>
            </a:r>
            <a:r>
              <a:rPr lang="en-US" dirty="0"/>
              <a:t>now be able to reproduce the issue using </a:t>
            </a:r>
            <a:r>
              <a:rPr lang="en-US" dirty="0" err="1"/>
              <a:t>FireFox</a:t>
            </a:r>
            <a:r>
              <a:rPr lang="en-US" dirty="0"/>
              <a:t> or Dev Tools with a changed </a:t>
            </a:r>
            <a:r>
              <a:rPr lang="en-US" dirty="0" err="1"/>
              <a:t>UserAgent</a:t>
            </a:r>
            <a:r>
              <a:rPr lang="en-US" dirty="0"/>
              <a:t>. With Dev Tools </a:t>
            </a:r>
            <a:r>
              <a:rPr lang="en-US" dirty="0" smtClean="0"/>
              <a:t>you can </a:t>
            </a:r>
            <a:r>
              <a:rPr lang="en-US" dirty="0"/>
              <a:t>also use Network Tracing to see that also Images and Scripts are affected by the “slowness” and this </a:t>
            </a:r>
            <a:r>
              <a:rPr lang="en-US" dirty="0" smtClean="0"/>
              <a:t>could indicate a </a:t>
            </a:r>
            <a:r>
              <a:rPr lang="en-US" dirty="0"/>
              <a:t>central component like an </a:t>
            </a:r>
            <a:r>
              <a:rPr lang="en-US" dirty="0" err="1"/>
              <a:t>HttpModule</a:t>
            </a:r>
            <a:r>
              <a:rPr lang="en-US" dirty="0"/>
              <a:t>. </a:t>
            </a:r>
            <a:r>
              <a:rPr lang="en-US" dirty="0" smtClean="0"/>
              <a:t/>
            </a:r>
            <a:br>
              <a:rPr lang="en-US" dirty="0" smtClean="0"/>
            </a:br>
            <a:r>
              <a:rPr lang="en-US" dirty="0" smtClean="0"/>
              <a:t>Looking </a:t>
            </a:r>
            <a:r>
              <a:rPr lang="en-US" dirty="0"/>
              <a:t>in the ULS, </a:t>
            </a:r>
            <a:r>
              <a:rPr lang="en-US" dirty="0" smtClean="0"/>
              <a:t>you can also </a:t>
            </a:r>
            <a:r>
              <a:rPr lang="en-US" dirty="0"/>
              <a:t>find Monitored Scope entries for the execution of </a:t>
            </a:r>
            <a:r>
              <a:rPr lang="en-US" dirty="0" smtClean="0"/>
              <a:t>an </a:t>
            </a:r>
            <a:r>
              <a:rPr lang="en-US" dirty="0" err="1" smtClean="0"/>
              <a:t>HttpModule</a:t>
            </a:r>
            <a:r>
              <a:rPr lang="en-US" dirty="0"/>
              <a:t>.</a:t>
            </a:r>
            <a:br>
              <a:rPr lang="en-US" dirty="0"/>
            </a:br>
            <a:r>
              <a:rPr lang="en-US" dirty="0" smtClean="0"/>
              <a:t>In </a:t>
            </a:r>
            <a:r>
              <a:rPr lang="en-US" dirty="0" err="1" smtClean="0"/>
              <a:t>web.config</a:t>
            </a:r>
            <a:r>
              <a:rPr lang="en-US" dirty="0" smtClean="0"/>
              <a:t> you can find a custom </a:t>
            </a:r>
            <a:r>
              <a:rPr lang="en-US" dirty="0" err="1" smtClean="0"/>
              <a:t>HttpModule</a:t>
            </a:r>
            <a:r>
              <a:rPr lang="en-US" dirty="0" smtClean="0"/>
              <a:t> registered, and with a Disassembler, you can look at the module and determine the cause.</a:t>
            </a:r>
            <a:endParaRPr lang="en-US" dirty="0"/>
          </a:p>
          <a:p>
            <a:pPr marL="342900" lvl="0" indent="-342900">
              <a:buFont typeface="+mj-lt"/>
              <a:buAutoNum type="arabicPeriod"/>
            </a:pPr>
            <a:r>
              <a:rPr lang="en-US" dirty="0"/>
              <a:t>The </a:t>
            </a:r>
            <a:r>
              <a:rPr lang="en-US" dirty="0" err="1"/>
              <a:t>HttpModule</a:t>
            </a:r>
            <a:r>
              <a:rPr lang="en-US" dirty="0"/>
              <a:t> is causing all requests from a </a:t>
            </a:r>
            <a:r>
              <a:rPr lang="en-US" dirty="0" err="1"/>
              <a:t>FireFox</a:t>
            </a:r>
            <a:r>
              <a:rPr lang="en-US" dirty="0"/>
              <a:t> browser to be delayed.</a:t>
            </a:r>
          </a:p>
          <a:p>
            <a:pPr marL="342900" lvl="0" indent="-342900">
              <a:buFont typeface="+mj-lt"/>
              <a:buAutoNum type="arabicPeriod"/>
            </a:pPr>
            <a:r>
              <a:rPr lang="en-US" dirty="0"/>
              <a:t>Remove the </a:t>
            </a:r>
            <a:r>
              <a:rPr lang="en-US" dirty="0" err="1"/>
              <a:t>HttpModule</a:t>
            </a:r>
            <a:r>
              <a:rPr lang="en-US" dirty="0"/>
              <a:t> (added using </a:t>
            </a:r>
            <a:r>
              <a:rPr lang="en-US" dirty="0" err="1"/>
              <a:t>SPWebConfigModification</a:t>
            </a:r>
            <a:r>
              <a:rPr lang="en-US" dirty="0"/>
              <a:t>) or optimize the Module. </a:t>
            </a:r>
          </a:p>
        </p:txBody>
      </p:sp>
    </p:spTree>
    <p:extLst>
      <p:ext uri="{BB962C8B-B14F-4D97-AF65-F5344CB8AC3E}">
        <p14:creationId xmlns:p14="http://schemas.microsoft.com/office/powerpoint/2010/main" val="498295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Discussion Points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8</a:t>
            </a:fld>
            <a:endParaRPr lang="en-US">
              <a:solidFill>
                <a:prstClr val="black">
                  <a:tint val="75000"/>
                </a:prstClr>
              </a:solidFill>
            </a:endParaRPr>
          </a:p>
        </p:txBody>
      </p:sp>
      <p:sp>
        <p:nvSpPr>
          <p:cNvPr id="4" name="Text Placeholder 3"/>
          <p:cNvSpPr>
            <a:spLocks noGrp="1"/>
          </p:cNvSpPr>
          <p:nvPr>
            <p:ph type="body" sz="quarter" idx="13"/>
          </p:nvPr>
        </p:nvSpPr>
        <p:spPr>
          <a:xfrm>
            <a:off x="402336" y="1143000"/>
            <a:ext cx="6711897" cy="4956048"/>
          </a:xfrm>
        </p:spPr>
        <p:txBody>
          <a:bodyPr/>
          <a:lstStyle/>
          <a:p>
            <a:r>
              <a:rPr lang="en-US" dirty="0" smtClean="0"/>
              <a:t>custom </a:t>
            </a:r>
            <a:r>
              <a:rPr lang="en-US" dirty="0" err="1"/>
              <a:t>HttpModules</a:t>
            </a:r>
            <a:r>
              <a:rPr lang="en-US" dirty="0"/>
              <a:t> or Handlers </a:t>
            </a:r>
            <a:r>
              <a:rPr lang="en-US" dirty="0" smtClean="0"/>
              <a:t>can easily be </a:t>
            </a:r>
            <a:r>
              <a:rPr lang="en-US" dirty="0"/>
              <a:t>the cause of poor performance or functional issues. These customizations are often hard to find just looking though ULS Logs and similar as they are often not visible as part of the main request processing, but instead hidden in the pre- or post-processing.</a:t>
            </a:r>
          </a:p>
          <a:p>
            <a:r>
              <a:rPr lang="en-US" dirty="0"/>
              <a:t>One of the ways to determine this is that we have </a:t>
            </a:r>
            <a:r>
              <a:rPr lang="en-US" dirty="0" smtClean="0"/>
              <a:t>identical </a:t>
            </a:r>
            <a:r>
              <a:rPr lang="en-US" dirty="0"/>
              <a:t>setups with different behaviors – where identical is “everything visible” – </a:t>
            </a:r>
            <a:r>
              <a:rPr lang="en-US" dirty="0" err="1"/>
              <a:t>Masterpages</a:t>
            </a:r>
            <a:r>
              <a:rPr lang="en-US" dirty="0"/>
              <a:t>, Page Layouts, Web Parts, etc. </a:t>
            </a:r>
          </a:p>
          <a:p>
            <a:r>
              <a:rPr lang="en-US" dirty="0"/>
              <a:t>Checking </a:t>
            </a:r>
            <a:r>
              <a:rPr lang="en-US" dirty="0" err="1"/>
              <a:t>web.config</a:t>
            </a:r>
            <a:r>
              <a:rPr lang="en-US" dirty="0"/>
              <a:t> for custom components is always a good initial activity of a troubleshooting session. </a:t>
            </a:r>
            <a:endParaRPr lang="en-US" dirty="0" smtClean="0"/>
          </a:p>
          <a:p>
            <a:r>
              <a:rPr lang="en-US" dirty="0" smtClean="0"/>
              <a:t>With </a:t>
            </a:r>
            <a:r>
              <a:rPr lang="en-US" dirty="0" err="1" smtClean="0"/>
              <a:t>web.config</a:t>
            </a:r>
            <a:r>
              <a:rPr lang="en-US" dirty="0" smtClean="0"/>
              <a:t> modifications it is also a good idea to validate strategies around this, such as using </a:t>
            </a:r>
            <a:r>
              <a:rPr lang="en-US" dirty="0" err="1" smtClean="0"/>
              <a:t>SPWebConfigModifications</a:t>
            </a:r>
            <a:r>
              <a:rPr lang="en-US" smtClean="0"/>
              <a:t>.</a:t>
            </a:r>
            <a:endParaRPr lang="en-US" dirty="0"/>
          </a:p>
        </p:txBody>
      </p:sp>
      <p:pic>
        <p:nvPicPr>
          <p:cNvPr id="5" name="Picture 4"/>
          <p:cNvPicPr>
            <a:picLocks noChangeAspect="1"/>
          </p:cNvPicPr>
          <p:nvPr/>
        </p:nvPicPr>
        <p:blipFill>
          <a:blip r:embed="rId3"/>
          <a:stretch>
            <a:fillRect/>
          </a:stretch>
        </p:blipFill>
        <p:spPr>
          <a:xfrm>
            <a:off x="8039177" y="987552"/>
            <a:ext cx="1622905" cy="3082030"/>
          </a:xfrm>
          <a:prstGeom prst="rect">
            <a:avLst/>
          </a:prstGeom>
        </p:spPr>
      </p:pic>
    </p:spTree>
    <p:extLst>
      <p:ext uri="{BB962C8B-B14F-4D97-AF65-F5344CB8AC3E}">
        <p14:creationId xmlns:p14="http://schemas.microsoft.com/office/powerpoint/2010/main" val="1450997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3416602537"/>
      </p:ext>
    </p:extLst>
  </p:cSld>
  <p:clrMapOvr>
    <a:masterClrMapping/>
  </p:clrMapOvr>
  <p:timing>
    <p:tnLst>
      <p:par>
        <p:cTn id="1" dur="indefinite" restart="never" nodeType="tmRoot"/>
      </p:par>
    </p:tnLst>
  </p:timing>
</p:sld>
</file>

<file path=ppt/theme/theme1.xml><?xml version="1.0" encoding="utf-8"?>
<a:theme xmlns:a="http://schemas.openxmlformats.org/drawingml/2006/main" name="WS_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e385fb40-52d4-4fae-9c5b-3e8ff8a5878e" ContentTypeId="0x01010079CA57CA2DAD654DAB031774EE67465801" PreviousValue="false"/>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230e9df3-be65-4c73-a93b-d1236ebd677e">CPS030-718-241</_dlc_DocId>
    <_dlc_DocIdUrl xmlns="230e9df3-be65-4c73-a93b-d1236ebd677e">
      <Url>https://microsoft.sharepoint.com/teams/CampusProjectSites030/dzzsao7hza/_layouts/15/DocIdRedir.aspx?ID=CPS030-718-241</Url>
      <Description>CPS030-718-241</Description>
    </_dlc_DocIdUrl>
    <DocumentDescription xmlns="230e9df3-be65-4c73-a93b-d1236ebd677e" xsi:nil="true"/>
    <bc28b5f076654a3b96073bbbebfeb8c9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bc28b5f076654a3b96073bbbebfeb8c9>
    <MSProductsTaxHTField0 xmlns="230e9df3-be65-4c73-a93b-d1236ebd677e">
      <Terms xmlns="http://schemas.microsoft.com/office/infopath/2007/PartnerControls"/>
    </MSProductsTaxHTField0>
    <m74a2925250f485f9486ed3f97e2a6b3 xmlns="230e9df3-be65-4c73-a93b-d1236ebd677e">
      <Terms xmlns="http://schemas.microsoft.com/office/infopath/2007/PartnerControls"/>
    </m74a2925250f485f9486ed3f97e2a6b3>
    <oad7af80ad0f4ba99bb03b3894ab533c xmlns="230e9df3-be65-4c73-a93b-d1236ebd677e">
      <Terms xmlns="http://schemas.microsoft.com/office/infopath/2007/PartnerControls"/>
    </oad7af80ad0f4ba99bb03b3894ab533c>
    <Authors xmlns="230e9df3-be65-4c73-a93b-d1236ebd677e">
      <UserInfo>
        <DisplayName/>
        <AccountId xsi:nil="true"/>
        <AccountType/>
      </UserInfo>
    </Authors>
    <DerivedFromID xmlns="230e9df3-be65-4c73-a93b-d1236ebd677e">CPS030-718-238</DerivedFromID>
    <TaxCatchAll xmlns="230e9df3-be65-4c73-a93b-d1236ebd677e">
      <Value>272</Value>
    </TaxCatchAll>
  </documentManagement>
</p:properties>
</file>

<file path=customXml/item4.xml><?xml version="1.0" encoding="utf-8"?>
<ct:contentTypeSchema xmlns:ct="http://schemas.microsoft.com/office/2006/metadata/contentType" xmlns:ma="http://schemas.microsoft.com/office/2006/metadata/properties/metaAttributes" ct:_="" ma:_="" ma:contentTypeName="Campus – Individual IP" ma:contentTypeID="0x01010079CA57CA2DAD654DAB031774EE6746580100BF33FFFB79D9DA4E83D1DB827802D1A1" ma:contentTypeVersion="39" ma:contentTypeDescription="This content type is produced by an individual or team as part of a team collaboration effort, such as customer engagement. Reuse this type of content at your own risk." ma:contentTypeScope="" ma:versionID="08bb1bcd90a638ede75738531e3091f7">
  <xsd:schema xmlns:xsd="http://www.w3.org/2001/XMLSchema" xmlns:xs="http://www.w3.org/2001/XMLSchema" xmlns:p="http://schemas.microsoft.com/office/2006/metadata/properties" xmlns:ns2="230e9df3-be65-4c73-a93b-d1236ebd677e" targetNamespace="http://schemas.microsoft.com/office/2006/metadata/properties" ma:root="true" ma:fieldsID="3b903c73d7499ed86d7414e3200f1271" ns2:_="">
    <xsd:import namespace="230e9df3-be65-4c73-a93b-d1236ebd677e"/>
    <xsd:element name="properties">
      <xsd:complexType>
        <xsd:sequence>
          <xsd:element name="documentManagement">
            <xsd:complexType>
              <xsd:all>
                <xsd:element ref="ns2:DerivedFromID" minOccurs="0"/>
                <xsd:element ref="ns2:DocumentDescription" minOccurs="0"/>
                <xsd:element ref="ns2:Authors" minOccurs="0"/>
                <xsd:element ref="ns2:_dlc_DocIdUrl" minOccurs="0"/>
                <xsd:element ref="ns2:_dlc_DocIdPersistId" minOccurs="0"/>
                <xsd:element ref="ns2:MSProductsTaxHTField0" minOccurs="0"/>
                <xsd:element ref="ns2:TaxCatchAll" minOccurs="0"/>
                <xsd:element ref="ns2:TaxCatchAllLabel" minOccurs="0"/>
                <xsd:element ref="ns2:m74a2925250f485f9486ed3f97e2a6b3" minOccurs="0"/>
                <xsd:element ref="ns2:oad7af80ad0f4ba99bb03b3894ab533c" minOccurs="0"/>
                <xsd:element ref="ns2:bc28b5f076654a3b96073bbbebfeb8c9" minOccurs="0"/>
                <xsd:element ref="ns2:_dlc_Doc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erivedFromID" ma:index="2" nillable="true" ma:displayName="Derived from ID" ma:default="Original" ma:description="Holds the Document Id if the document is derived from an existing document in Campus." ma:internalName="DerivedFromID">
      <xsd:simpleType>
        <xsd:restriction base="dms:Text">
          <xsd:maxLength value="255"/>
        </xsd:restriction>
      </xsd:simpleType>
    </xsd:element>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Authors" ma:index="4" nillable="true" ma:displayName="Authors" ma:description="The individuals who contributed to the creation of this content. Includes both primary and secondary authors." ma:list="UserInfo" ma:SharePointGroup="0" ma:internalName="Autho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MSProductsTaxHTField0" ma:index="13" nillable="true" ma:taxonomy="true" ma:internalName="MSProductsTaxHTField0" ma:taxonomyFieldName="MSProducts" ma:displayName="MS Products" ma:default="" ma:fieldId="{ee77c2ea-e1b9-4a90-85df-76a95e6ae936}"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TaxCatchAll" ma:index="14" nillable="true" ma:displayName="Taxonomy Catch All Column" ma:hidden="true" ma:list="{1c4f5508-5e58-4013-951f-32711031a382}" ma:internalName="TaxCatchAll" ma:showField="CatchAllData"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1c4f5508-5e58-4013-951f-32711031a382}" ma:internalName="TaxCatchAllLabel" ma:readOnly="true" ma:showField="CatchAllDataLabel"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m74a2925250f485f9486ed3f97e2a6b3" ma:index="17" nillable="true" ma:taxonomy="true" ma:internalName="m74a2925250f485f9486ed3f97e2a6b3" ma:taxonomyFieldName="VerticalIndustries" ma:displayName="Vertical Industries" ma:readOnly="false" ma:default="" ma:fieldId="{674a2925-250f-485f-9486-ed3f97e2a6b3}" ma:taxonomyMulti="true" ma:sspId="e385fb40-52d4-4fae-9c5b-3e8ff8a5878e" ma:termSetId="91b0d1e0-9f22-4aab-a1ef-fa1358a21588" ma:anchorId="00000000-0000-0000-0000-000000000000" ma:open="false" ma:isKeyword="false">
      <xsd:complexType>
        <xsd:sequence>
          <xsd:element ref="pc:Terms" minOccurs="0" maxOccurs="1"/>
        </xsd:sequence>
      </xsd:complexType>
    </xsd:element>
    <xsd:element name="oad7af80ad0f4ba99bb03b3894ab533c" ma:index="19" nillable="true" ma:taxonomy="true" ma:internalName="oad7af80ad0f4ba99bb03b3894ab533c" ma:taxonomyFieldName="ServicesIPTypes" ma:displayName="Services IP Typ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element name="bc28b5f076654a3b96073bbbebfeb8c9" ma:index="21" nillable="true" ma:taxonomy="true" ma:internalName="bc28b5f076654a3b96073bbbebfeb8c9" ma:taxonomyFieldName="MSLanguage" ma:displayName="MS Language" ma:default="" ma:fieldId="{bc28b5f0-7665-4a3b-9607-3bbbebfeb8c9}"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element name="_dlc_DocId" ma:index="22" nillable="true" ma:displayName="Document ID Value" ma:description="The value of the document ID assigned to this item." ma:internalName="_dlc_DocId"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6357F2-F7D0-45D2-8331-D95E48B9D936}"/>
</file>

<file path=customXml/itemProps2.xml><?xml version="1.0" encoding="utf-8"?>
<ds:datastoreItem xmlns:ds="http://schemas.openxmlformats.org/officeDocument/2006/customXml" ds:itemID="{C2F4349C-E75B-45C2-9390-51AACC3127FB}"/>
</file>

<file path=customXml/itemProps3.xml><?xml version="1.0" encoding="utf-8"?>
<ds:datastoreItem xmlns:ds="http://schemas.openxmlformats.org/officeDocument/2006/customXml" ds:itemID="{19896733-15D4-4950-9D64-541D762A2FB3}"/>
</file>

<file path=customXml/itemProps4.xml><?xml version="1.0" encoding="utf-8"?>
<ds:datastoreItem xmlns:ds="http://schemas.openxmlformats.org/officeDocument/2006/customXml" ds:itemID="{0A60876A-CABF-4F08-A75E-B893D409F318}"/>
</file>

<file path=customXml/itemProps5.xml><?xml version="1.0" encoding="utf-8"?>
<ds:datastoreItem xmlns:ds="http://schemas.openxmlformats.org/officeDocument/2006/customXml" ds:itemID="{A8ED8A4E-D10F-465B-A33C-DD7FC191A8CD}"/>
</file>

<file path=docProps/app.xml><?xml version="1.0" encoding="utf-8"?>
<Properties xmlns="http://schemas.openxmlformats.org/officeDocument/2006/extended-properties" xmlns:vt="http://schemas.openxmlformats.org/officeDocument/2006/docPropsVTypes">
  <Template/>
  <TotalTime>12444</TotalTime>
  <Words>542</Words>
  <Application>Microsoft Office PowerPoint</Application>
  <PresentationFormat>Widescreen</PresentationFormat>
  <Paragraphs>51</Paragraphs>
  <Slides>9</Slides>
  <Notes>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Arial</vt:lpstr>
      <vt:lpstr>Calibri</vt:lpstr>
      <vt:lpstr>Courier New</vt:lpstr>
      <vt:lpstr>Segoe Pro Light</vt:lpstr>
      <vt:lpstr>Segoe Pro Semibold</vt:lpstr>
      <vt:lpstr>Segoe UI</vt:lpstr>
      <vt:lpstr>Segoe UI Light</vt:lpstr>
      <vt:lpstr>Times New Roman</vt:lpstr>
      <vt:lpstr>Wingdings</vt:lpstr>
      <vt:lpstr>WS_1_Office Theme</vt:lpstr>
      <vt:lpstr>1_Office Theme</vt:lpstr>
      <vt:lpstr>PowerPoint Presentation</vt:lpstr>
      <vt:lpstr>PowerPoint Presentation</vt:lpstr>
      <vt:lpstr>How to View this Presentation</vt:lpstr>
      <vt:lpstr>Scenario 04 A Few Users Complaining</vt:lpstr>
      <vt:lpstr>Scenario Presentation</vt:lpstr>
      <vt:lpstr>Scenario Answers (Lab 1)</vt:lpstr>
      <vt:lpstr>Scenario Answers (Lab 2)</vt:lpstr>
      <vt:lpstr>Discussion Points</vt:lpstr>
      <vt:lpstr>PowerPoint Presentation</vt:lpstr>
    </vt:vector>
  </TitlesOfParts>
  <Company>Microsoft 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madsd@microsoft.com</dc:creator>
  <cp:lastModifiedBy>Mads Damgård</cp:lastModifiedBy>
  <cp:revision>822</cp:revision>
  <dcterms:created xsi:type="dcterms:W3CDTF">2013-09-16T15:58:20Z</dcterms:created>
  <dcterms:modified xsi:type="dcterms:W3CDTF">2015-08-13T08:42:15Z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0x01010079CA57CA2DAD654DAB031774EE6746580100BF33FFFB79D9DA4E83D1DB827802D1A1</vt:lpwstr>
  </property>
  <property fmtid="{D5CDD505-2E9C-101B-9397-08002B2CF9AE}" pid="3" name="_dlc_DocIdItemGuid">
    <vt:lpwstr>ecf19f75-ed55-4e04-b85e-3179770b05a1</vt:lpwstr>
  </property>
  <property fmtid="{D5CDD505-2E9C-101B-9397-08002B2CF9AE}" pid="4" name="VerticalIndustries">
    <vt:lpwstr/>
  </property>
  <property fmtid="{D5CDD505-2E9C-101B-9397-08002B2CF9AE}" pid="5" name="MSLanguage">
    <vt:lpwstr>272;#English|cb91f272-ce4d-4a7e-9bbf-78b58e3d188d</vt:lpwstr>
  </property>
  <property fmtid="{D5CDD505-2E9C-101B-9397-08002B2CF9AE}" pid="6" name="MSProducts">
    <vt:lpwstr/>
  </property>
  <property fmtid="{D5CDD505-2E9C-101B-9397-08002B2CF9AE}" pid="7" name="ServicesIPTypes">
    <vt:lpwstr/>
  </property>
</Properties>
</file>