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6"/>
    <p:sldMasterId id="2147483786" r:id="rId7"/>
  </p:sldMasterIdLst>
  <p:notesMasterIdLst>
    <p:notesMasterId r:id="rId16"/>
  </p:notesMasterIdLst>
  <p:handoutMasterIdLst>
    <p:handoutMasterId r:id="rId17"/>
  </p:handoutMasterIdLst>
  <p:sldIdLst>
    <p:sldId id="261" r:id="rId8"/>
    <p:sldId id="411" r:id="rId9"/>
    <p:sldId id="412" r:id="rId10"/>
    <p:sldId id="413" r:id="rId11"/>
    <p:sldId id="414" r:id="rId12"/>
    <p:sldId id="417" r:id="rId13"/>
    <p:sldId id="41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903121-3AAA-4BC4-BB67-7BF7B9D8DBAB}">
          <p14:sldIdLst>
            <p14:sldId id="261"/>
            <p14:sldId id="411"/>
            <p14:sldId id="412"/>
          </p14:sldIdLst>
        </p14:section>
        <p14:section name="Contents" id="{DB1761B0-DEC8-4366-9E2F-32BB0D226DBC}">
          <p14:sldIdLst>
            <p14:sldId id="413"/>
            <p14:sldId id="414"/>
            <p14:sldId id="417"/>
            <p14:sldId id="416"/>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WB_Shalini" initials="SG" lastIdx="39" clrIdx="0"/>
  <p:cmAuthor id="1" name="TWB_Trevor" initials="TWB_TJC" lastIdx="47" clrIdx="1"/>
  <p:cmAuthor id="2" name="Biju K (Spectrum Consultants India Pvt)" initials="BK(CIP" lastIdx="14" clrIdx="2">
    <p:extLst>
      <p:ext uri="{19B8F6BF-5375-455C-9EA6-DF929625EA0E}">
        <p15:presenceInfo xmlns:p15="http://schemas.microsoft.com/office/powerpoint/2012/main" userId="S-1-5-21-2146773085-903363285-719344707-1314905" providerId="AD"/>
      </p:ext>
    </p:extLst>
  </p:cmAuthor>
  <p:cmAuthor id="3" name="Deepankar Panda (Spectrum Consultants India Pvt)" initials="DP(CIP" lastIdx="5" clrIdx="3"/>
  <p:cmAuthor id="4" name="v-dimurt" initials="v" lastIdx="16" clrIdx="4">
    <p:extLst>
      <p:ext uri="{19B8F6BF-5375-455C-9EA6-DF929625EA0E}">
        <p15:presenceInfo xmlns:p15="http://schemas.microsoft.com/office/powerpoint/2012/main" userId="v-dimurt" providerId="None"/>
      </p:ext>
    </p:extLst>
  </p:cmAuthor>
  <p:cmAuthor id="5" name="Herry Pancariawan" initials="HP" lastIdx="1" clrIdx="5">
    <p:extLst>
      <p:ext uri="{19B8F6BF-5375-455C-9EA6-DF929625EA0E}">
        <p15:presenceInfo xmlns:p15="http://schemas.microsoft.com/office/powerpoint/2012/main" userId="S-1-5-21-38895556-1487699162-1270813805-1704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038"/>
    <a:srgbClr val="0A5BBA"/>
    <a:srgbClr val="3F3F3F"/>
    <a:srgbClr val="002050"/>
    <a:srgbClr val="0E715F"/>
    <a:srgbClr val="15AEEF"/>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1354" autoAdjust="0"/>
  </p:normalViewPr>
  <p:slideViewPr>
    <p:cSldViewPr snapToGrid="0">
      <p:cViewPr varScale="1">
        <p:scale>
          <a:sx n="99" d="100"/>
          <a:sy n="99" d="100"/>
        </p:scale>
        <p:origin x="444" y="78"/>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C1D6A0-2D94-4CFE-98D5-6AA7779949E3}" type="datetimeFigureOut">
              <a:rPr lang="en-US" smtClean="0"/>
              <a:t>8/20/2015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2A0AC2-F86C-4080-B10D-5CE93AC98418}" type="slidenum">
              <a:rPr lang="en-US" smtClean="0"/>
              <a:t>‹#›</a:t>
            </a:fld>
            <a:endParaRPr lang="en-US"/>
          </a:p>
        </p:txBody>
      </p:sp>
    </p:spTree>
    <p:extLst>
      <p:ext uri="{BB962C8B-B14F-4D97-AF65-F5344CB8AC3E}">
        <p14:creationId xmlns:p14="http://schemas.microsoft.com/office/powerpoint/2010/main" val="848687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marL="171450" marR="0" lvl="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88" marR="0" lvl="1"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38" marR="0" lvl="2"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75" marR="0" lvl="3"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50" marR="0" lvl="4"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Fifth level</a:t>
            </a:r>
          </a:p>
          <a:p>
            <a:pPr lvl="0"/>
            <a:endParaRPr lang="en-US" dirty="0"/>
          </a:p>
        </p:txBody>
      </p:sp>
      <p:sp>
        <p:nvSpPr>
          <p:cNvPr id="11" name="TextBox 10"/>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smtClean="0">
                <a:latin typeface="Segoe UI" pitchFamily="34" charset="0"/>
                <a:cs typeface="Segoe UI" pitchFamily="34" charset="0"/>
              </a:rPr>
              <a:t>© 2015 </a:t>
            </a:r>
            <a:r>
              <a:rPr lang="en-US" sz="1050" dirty="0" smtClean="0">
                <a:latin typeface="Segoe UI" pitchFamily="34" charset="0"/>
                <a:cs typeface="Segoe UI" pitchFamily="34" charset="0"/>
              </a:rPr>
              <a:t>Microsoft Corporation                                 Microsoft Confidential </a:t>
            </a:r>
          </a:p>
          <a:p>
            <a:pPr algn="l"/>
            <a:endParaRPr lang="en-US" sz="1050" dirty="0">
              <a:latin typeface="Segoe UI" pitchFamily="34" charset="0"/>
              <a:cs typeface="Segoe UI" pitchFamily="34" charset="0"/>
            </a:endParaRPr>
          </a:p>
        </p:txBody>
      </p:sp>
      <p:sp>
        <p:nvSpPr>
          <p:cNvPr id="12"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fld id="{1489DB6A-E92B-415B-AFB4-9C72D4A9006D}" type="slidenum">
              <a:rPr lang="en-US" smtClean="0"/>
              <a:t>‹#›</a:t>
            </a:fld>
            <a:endParaRPr lang="en-US"/>
          </a:p>
        </p:txBody>
      </p:sp>
    </p:spTree>
    <p:extLst>
      <p:ext uri="{BB962C8B-B14F-4D97-AF65-F5344CB8AC3E}">
        <p14:creationId xmlns:p14="http://schemas.microsoft.com/office/powerpoint/2010/main" val="4085639378"/>
      </p:ext>
    </p:extLst>
  </p:cSld>
  <p:clrMap bg1="lt1" tx1="dk1" bg2="lt2" tx2="dk2" accent1="accent1" accent2="accent2" accent3="accent3" accent4="accent4" accent5="accent5" accent6="accent6" hlink="hlink" folHlink="folHlink"/>
  <p:hf hdr="0" ftr="0" dt="0"/>
  <p:notesStyle>
    <a:lvl1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1pPr>
    <a:lvl2pPr marL="344488"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2pPr>
    <a:lvl3pPr marL="515938" marR="0"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sz="1050" kern="1200">
        <a:solidFill>
          <a:schemeClr val="tx1"/>
        </a:solidFill>
        <a:latin typeface="Segoe UI" panose="020B0502040204020203" pitchFamily="34" charset="0"/>
        <a:ea typeface="+mn-ea"/>
        <a:cs typeface="Segoe UI" panose="020B0502040204020203" pitchFamily="34" charset="0"/>
      </a:defRPr>
    </a:lvl3pPr>
    <a:lvl4pPr marL="688975" marR="0"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4pPr>
    <a:lvl5pPr marL="857250"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80992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74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69739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4</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pPr marL="0" indent="0">
              <a:buNone/>
            </a:pPr>
            <a:endParaRPr lang="en-US" sz="1050" dirty="0">
              <a:latin typeface="Segoe UI" panose="020B0502040204020203" pitchFamily="34" charset="0"/>
              <a:cs typeface="Segoe UI" panose="020B0502040204020203" pitchFamily="34" charset="0"/>
            </a:endParaRPr>
          </a:p>
        </p:txBody>
      </p:sp>
      <p:sp>
        <p:nvSpPr>
          <p:cNvPr id="8" name="Rectangle 7"/>
          <p:cNvSpPr/>
          <p:nvPr/>
        </p:nvSpPr>
        <p:spPr>
          <a:xfrm>
            <a:off x="6856412" y="4080510"/>
            <a:ext cx="3175000" cy="784830"/>
          </a:xfrm>
          <a:prstGeom prst="rect">
            <a:avLst/>
          </a:prstGeom>
          <a:solidFill>
            <a:srgbClr val="FCD5B5"/>
          </a:solidFill>
          <a:effectLst>
            <a:outerShdw blurRad="190500" dist="76200" dir="2700000" algn="tl">
              <a:srgbClr val="646464"/>
            </a:outerShdw>
          </a:effectLst>
        </p:spPr>
        <p:txBody>
          <a:bodyPr>
            <a:spAutoFit/>
          </a:bodyPr>
          <a:lstStyle/>
          <a:p>
            <a:pPr marL="0" marR="0" eaLnBrk="0" fontAlgn="base" hangingPunct="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[EDITOR] Divya</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1200"/>
              </a:spcAft>
            </a:pPr>
            <a:r>
              <a:rPr lang="en-US" sz="1100" i="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15th April, 2015</a:t>
            </a:r>
            <a:r>
              <a:rPr lang="en-US" sz="1200" kern="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200" kern="1200"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eaLnBrk="0" fontAlgn="base" hangingPunct="0">
              <a:spcBef>
                <a:spcPts val="0"/>
              </a:spcBef>
              <a:spcAft>
                <a:spcPts val="1200"/>
              </a:spcAft>
            </a:pPr>
            <a:r>
              <a:rPr lang="en-US" sz="1200" dirty="0" smtClean="0">
                <a:effectLst/>
                <a:latin typeface="Times New Roman" panose="02020603050405020304" pitchFamily="18" charset="0"/>
                <a:ea typeface="Times New Roman" panose="02020603050405020304" pitchFamily="18" charset="0"/>
              </a:rPr>
              <a:t>Kindly update the placeholder text.</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292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7</a:t>
            </a:fld>
            <a:endParaRPr lang="en-US"/>
          </a:p>
        </p:txBody>
      </p:sp>
    </p:spTree>
    <p:extLst>
      <p:ext uri="{BB962C8B-B14F-4D97-AF65-F5344CB8AC3E}">
        <p14:creationId xmlns:p14="http://schemas.microsoft.com/office/powerpoint/2010/main" val="2417022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a:prstGeom prst="rect">
            <a:avLst/>
          </a:prstGeom>
        </p:spPr>
      </p:sp>
      <p:sp>
        <p:nvSpPr>
          <p:cNvPr id="3" name="Notes Placeholder 2"/>
          <p:cNvSpPr>
            <a:spLocks noGrp="1"/>
          </p:cNvSpPr>
          <p:nvPr>
            <p:ph type="body" idx="1"/>
          </p:nvPr>
        </p:nvSpPr>
        <p:spPr>
          <a:xfrm>
            <a:off x="384048" y="3913632"/>
            <a:ext cx="6099048" cy="4773168"/>
          </a:xfrm>
          <a:prstGeom prst="rect">
            <a:avLst/>
          </a:prstGeom>
        </p:spPr>
        <p:txBody>
          <a:bodyPr/>
          <a:lstStyle/>
          <a:p>
            <a:endParaRPr lang="en-US"/>
          </a:p>
        </p:txBody>
      </p:sp>
      <p:sp>
        <p:nvSpPr>
          <p:cNvPr id="4" name="Slide Number Placeholder 3"/>
          <p:cNvSpPr>
            <a:spLocks noGrp="1"/>
          </p:cNvSpPr>
          <p:nvPr>
            <p:ph type="sldNum" sz="quarter" idx="10"/>
          </p:nvPr>
        </p:nvSpPr>
        <p:spPr>
          <a:xfrm>
            <a:off x="5429249" y="8685213"/>
            <a:ext cx="1427163" cy="458787"/>
          </a:xfrm>
          <a:prstGeom prst="rect">
            <a:avLst/>
          </a:prstGeom>
        </p:spPr>
        <p:txBody>
          <a:bodyPr/>
          <a:lstStyle/>
          <a:p>
            <a:fld id="{1489DB6A-E92B-415B-AFB4-9C72D4A9006D}" type="slidenum">
              <a:rPr lang="en-US" smtClean="0"/>
              <a:t>8</a:t>
            </a:fld>
            <a:endParaRPr lang="en-US"/>
          </a:p>
        </p:txBody>
      </p:sp>
    </p:spTree>
    <p:extLst>
      <p:ext uri="{BB962C8B-B14F-4D97-AF65-F5344CB8AC3E}">
        <p14:creationId xmlns:p14="http://schemas.microsoft.com/office/powerpoint/2010/main" val="12471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3460164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3317393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0530333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9003420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78807ADC-F9C1-499D-AA32-0D088C49AA48}" type="datetime1">
              <a:rPr lang="en-US" smtClean="0"/>
              <a:t>8/20/2015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93837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EF168D7-7DB3-4825-A59B-95EE506FC906}" type="datetime1">
              <a:rPr lang="en-US" smtClean="0"/>
              <a:t>8/20/2015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85303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3495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339B23B-975C-49E0-A305-250ED2F1290A}" type="datetime1">
              <a:rPr lang="en-US" smtClean="0"/>
              <a:t>8/20/2015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4822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184EB47-DEF0-4DF8-BED2-8B3FD9A97192}" type="datetime1">
              <a:rPr lang="en-US" smtClean="0"/>
              <a:t>8/20/2015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21412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EB9ACAEB-5BCC-42F8-8F0D-16202E14A88B}" type="datetime1">
              <a:rPr lang="en-US" smtClean="0"/>
              <a:t>8/20/2015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287509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4375E200-DEFE-443B-A310-1E7D303FE5EA}" type="datetime1">
              <a:rPr lang="en-US" smtClean="0"/>
              <a:t>8/20/2015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33334906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385050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A8010B8-6305-4919-A6FC-6FEE3F2B396E}" type="datetime1">
              <a:rPr lang="en-US" smtClean="0"/>
              <a:t>8/20/2015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586345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40113373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49787755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56392E4B-B43B-41EB-AF12-54D03BFDB64E}" type="datetime1">
              <a:rPr lang="en-US" smtClean="0">
                <a:solidFill>
                  <a:prstClr val="white"/>
                </a:solidFill>
              </a:rPr>
              <a:t>8/20/2015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863636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0C662066-3B25-473F-9EE0-546F296FBB68}" type="datetime1">
              <a:rPr lang="en-US" smtClean="0">
                <a:solidFill>
                  <a:prstClr val="white"/>
                </a:solidFill>
              </a:rPr>
              <a:t>8/20/2015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788923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5216764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98178336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775249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1068210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3263515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8DBE601-1838-467F-A091-A88901C9801E}" type="datetime1">
              <a:rPr lang="en-US" smtClean="0">
                <a:solidFill>
                  <a:prstClr val="black">
                    <a:tint val="75000"/>
                  </a:prstClr>
                </a:solidFill>
              </a:rPr>
              <a:t>8/20/2015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46013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6870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41685638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421387008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1387149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D8E4473-413B-4614-B4AE-3693BB85D35B}" type="datetime1">
              <a:rPr lang="en-US" smtClean="0">
                <a:solidFill>
                  <a:prstClr val="black">
                    <a:tint val="75000"/>
                  </a:prstClr>
                </a:solidFill>
              </a:rPr>
              <a:t>8/20/2015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706292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546781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408745805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370077137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302869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21865323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487469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189543026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70815586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99540872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2429316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6E3FC57-B96F-4261-AC52-8316316858EB}" type="datetime1">
              <a:rPr lang="en-US" smtClean="0"/>
              <a:t>8/20/2015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72497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7131DD3-04EA-4EF6-8CC9-30713945038C}" type="datetime1">
              <a:rPr lang="en-US" smtClean="0"/>
              <a:t>8/20/2015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666356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136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1B3AB2F-2891-42C6-B337-428F802F50D2}" type="datetime1">
              <a:rPr lang="en-US" smtClean="0"/>
              <a:t>8/20/2015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968675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7E23DC6-7CA1-43E4-85E8-A49DADF0EA2F}" type="datetime1">
              <a:rPr lang="en-US" smtClean="0"/>
              <a:t>8/20/2015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384579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07027D77-150F-4BD0-8C3C-0AF466363AA9}" type="datetime1">
              <a:rPr lang="en-US" smtClean="0"/>
              <a:t>8/20/2015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64960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288850491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8AE9CEB5-C76B-4C9F-91B1-C44CCB9B5E4A}" type="datetime1">
              <a:rPr lang="en-US" smtClean="0"/>
              <a:t>8/20/2015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92885302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FEC87DF-A149-49F5-842C-834A45BAEF8C}" type="datetime1">
              <a:rPr lang="en-US" smtClean="0"/>
              <a:t>8/20/2015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288813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29475419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58461263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C3CC787E-0B51-4ABE-9B68-E4A5E64C82D6}" type="datetime1">
              <a:rPr lang="en-US" smtClean="0">
                <a:solidFill>
                  <a:prstClr val="white"/>
                </a:solidFill>
              </a:rPr>
              <a:t>8/20/2015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946823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6ED6E993-F01C-4F5C-82E8-D27A62799F46}" type="datetime1">
              <a:rPr lang="en-US" smtClean="0">
                <a:solidFill>
                  <a:prstClr val="white"/>
                </a:solidFill>
              </a:rPr>
              <a:t>8/20/2015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6944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141389972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249185430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1225235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0250469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227964647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27096361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7715137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18481049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8959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38684998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2172530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C3A81-EE8C-4651-A036-ADBA7316F1C8}" type="datetime1">
              <a:rPr lang="en-US" smtClean="0">
                <a:solidFill>
                  <a:prstClr val="black">
                    <a:tint val="75000"/>
                  </a:prstClr>
                </a:solidFill>
              </a:rPr>
              <a:t>8/20/2015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017337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03F50-555B-4489-AB86-49ABD23DB69B}" type="datetime1">
              <a:rPr lang="en-US" smtClean="0">
                <a:solidFill>
                  <a:prstClr val="black">
                    <a:tint val="75000"/>
                  </a:prstClr>
                </a:solidFill>
              </a:rPr>
              <a:t>8/20/2015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02753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SharePoint Customizations</a:t>
            </a:r>
            <a:br>
              <a:rPr lang="en-US" dirty="0" smtClean="0"/>
            </a:br>
            <a:r>
              <a:rPr lang="en-US" dirty="0" smtClean="0"/>
              <a:t>Hands-on Troubleshooting</a:t>
            </a:r>
            <a:endParaRPr lang="en-US" dirty="0"/>
          </a:p>
        </p:txBody>
      </p:sp>
    </p:spTree>
    <p:extLst>
      <p:ext uri="{BB962C8B-B14F-4D97-AF65-F5344CB8AC3E}">
        <p14:creationId xmlns:p14="http://schemas.microsoft.com/office/powerpoint/2010/main" val="1319363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478" y="4804516"/>
            <a:ext cx="11039789" cy="1243417"/>
          </a:xfrm>
          <a:prstGeom prst="rect">
            <a:avLst/>
          </a:prstGeom>
        </p:spPr>
        <p:txBody>
          <a:bodyPr wrap="square">
            <a:spAutoFit/>
          </a:bodyPr>
          <a:lstStyle/>
          <a:p>
            <a:pPr algn="ctr">
              <a:lnSpc>
                <a:spcPct val="90000"/>
              </a:lnSpc>
              <a:spcAft>
                <a:spcPts val="400"/>
              </a:spcAft>
            </a:pPr>
            <a:r>
              <a:rPr lang="en-US" sz="1200" dirty="0">
                <a:solidFill>
                  <a:srgbClr val="3F3F3F">
                    <a:alpha val="87000"/>
                  </a:srgbClr>
                </a:solidFill>
                <a:latin typeface="Segoe UI" panose="020B0502040204020203" pitchFamily="34" charset="0"/>
                <a:cs typeface="Segoe UI" panose="020B0502040204020203" pitchFamily="34" charset="0"/>
              </a:rPr>
              <a:t>For more information, see Use of Microsoft Copyrighted Content at</a:t>
            </a:r>
          </a:p>
          <a:p>
            <a:pPr algn="ct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hlinkClick r:id="rId3"/>
              </a:rPr>
              <a:t>http://www.microsoft.com/en-us/legal/intellectualproperty/Permissions/default.aspx</a:t>
            </a:r>
            <a:endParaRPr lang="en-US" sz="1200" dirty="0">
              <a:solidFill>
                <a:srgbClr val="3F3F3F">
                  <a:alpha val="87000"/>
                </a:srgbClr>
              </a:solidFill>
              <a:latin typeface="Segoe UI" panose="020B0502040204020203" pitchFamily="34" charset="0"/>
              <a:cs typeface="Segoe UI" panose="020B0502040204020203" pitchFamily="34" charset="0"/>
            </a:endParaRPr>
          </a:p>
          <a:p>
            <a:pPr>
              <a:lnSpc>
                <a:spcPct val="90000"/>
              </a:lnSpc>
            </a:pPr>
            <a:r>
              <a:rPr lang="en-US" sz="1200" dirty="0" smtClean="0">
                <a:solidFill>
                  <a:srgbClr val="3F3F3F">
                    <a:alpha val="87000"/>
                  </a:srgbClr>
                </a:solidFill>
                <a:latin typeface="Segoe UI" panose="020B0502040204020203" pitchFamily="34" charset="0"/>
                <a:cs typeface="Segoe UI" panose="020B0502040204020203" pitchFamily="34" charset="0"/>
              </a:rPr>
              <a:t>Active Directory, Excel, Microsoft</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Microsoft Corporate Logo, Office 365, SharePoint, SQL Server, Visio, Windows</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Windows PowerShell and Windows Server are </a:t>
            </a:r>
            <a:r>
              <a:rPr lang="en-US" sz="1200" dirty="0">
                <a:solidFill>
                  <a:srgbClr val="3F3F3F">
                    <a:alpha val="87000"/>
                  </a:srgbClr>
                </a:solidFill>
                <a:latin typeface="Segoe UI" panose="020B0502040204020203" pitchFamily="34" charset="0"/>
                <a:cs typeface="Segoe UI" panose="020B0502040204020203" pitchFamily="34" charset="0"/>
              </a:rPr>
              <a:t>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9562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View this Presentation</a:t>
            </a:r>
            <a:endParaRPr lang="en-US" dirty="0"/>
          </a:p>
        </p:txBody>
      </p:sp>
      <p:sp>
        <p:nvSpPr>
          <p:cNvPr id="5" name="Slide Number Placeholder 4"/>
          <p:cNvSpPr>
            <a:spLocks noGrp="1"/>
          </p:cNvSpPr>
          <p:nvPr>
            <p:ph type="sldNum" sz="quarter" idx="12"/>
          </p:nvPr>
        </p:nvSpPr>
        <p:spPr/>
        <p:txBody>
          <a:bodyPr/>
          <a:lstStyle/>
          <a:p>
            <a:fld id="{74A398B2-5A34-1A4A-811E-F4027282568C}" type="slidenum">
              <a:rPr lang="en-US" smtClean="0">
                <a:solidFill>
                  <a:prstClr val="black">
                    <a:tint val="75000"/>
                  </a:prstClr>
                </a:solidFill>
              </a:rPr>
              <a:pPr/>
              <a:t>3</a:t>
            </a:fld>
            <a:endParaRPr lang="en-US" dirty="0">
              <a:solidFill>
                <a:prstClr val="black">
                  <a:tint val="75000"/>
                </a:prstClr>
              </a:solidFill>
            </a:endParaRPr>
          </a:p>
        </p:txBody>
      </p:sp>
      <p:sp>
        <p:nvSpPr>
          <p:cNvPr id="3" name="Content Placeholder 2"/>
          <p:cNvSpPr>
            <a:spLocks noGrp="1"/>
          </p:cNvSpPr>
          <p:nvPr>
            <p:ph type="body" sz="quarter" idx="13"/>
          </p:nvPr>
        </p:nvSpPr>
        <p:spPr/>
        <p:txBody>
          <a:bodyPr/>
          <a:lstStyle/>
          <a:p>
            <a:r>
              <a:rPr lang="en-US" dirty="0"/>
              <a:t>To switch to </a:t>
            </a:r>
            <a:r>
              <a:rPr lang="en-US" b="1" dirty="0" smtClean="0"/>
              <a:t>Notes Page </a:t>
            </a:r>
            <a:r>
              <a:rPr lang="en-US" dirty="0" smtClean="0"/>
              <a:t>view:</a:t>
            </a:r>
          </a:p>
          <a:p>
            <a:pPr lvl="1"/>
            <a:r>
              <a:rPr lang="en-US" dirty="0" smtClean="0"/>
              <a:t>On </a:t>
            </a:r>
            <a:r>
              <a:rPr lang="en-US" dirty="0"/>
              <a:t>the ribbon, click the </a:t>
            </a:r>
            <a:r>
              <a:rPr lang="en-US" b="1" dirty="0"/>
              <a:t>View </a:t>
            </a:r>
            <a:r>
              <a:rPr lang="en-US" dirty="0"/>
              <a:t>tab, and then click </a:t>
            </a:r>
            <a:r>
              <a:rPr lang="en-US" b="1" dirty="0"/>
              <a:t>Notes </a:t>
            </a:r>
            <a:r>
              <a:rPr lang="en-US" b="1" dirty="0" smtClean="0"/>
              <a:t>Page</a:t>
            </a:r>
            <a:endParaRPr lang="en-US" dirty="0" smtClean="0"/>
          </a:p>
          <a:p>
            <a:r>
              <a:rPr lang="en-US" dirty="0"/>
              <a:t>To navigate through </a:t>
            </a:r>
            <a:r>
              <a:rPr lang="en-US" dirty="0" smtClean="0"/>
              <a:t>notes, </a:t>
            </a:r>
            <a:r>
              <a:rPr lang="en-US" dirty="0"/>
              <a:t>use the Page Up and Page Down </a:t>
            </a:r>
            <a:r>
              <a:rPr lang="en-US" dirty="0" smtClean="0"/>
              <a:t>keys</a:t>
            </a:r>
            <a:endParaRPr lang="en-US" dirty="0"/>
          </a:p>
          <a:p>
            <a:pPr lvl="1"/>
            <a:r>
              <a:rPr lang="en-US" dirty="0"/>
              <a:t>Zoom in or zoom out, if </a:t>
            </a:r>
            <a:r>
              <a:rPr lang="en-US" dirty="0" smtClean="0"/>
              <a:t>required</a:t>
            </a:r>
            <a:endParaRPr lang="en-US" dirty="0"/>
          </a:p>
          <a:p>
            <a:r>
              <a:rPr lang="en-US" dirty="0" smtClean="0"/>
              <a:t>In the </a:t>
            </a:r>
            <a:r>
              <a:rPr lang="en-US" b="1" dirty="0" smtClean="0"/>
              <a:t>Notes Page </a:t>
            </a:r>
            <a:r>
              <a:rPr lang="en-US" dirty="0" smtClean="0"/>
              <a:t>view, you can:</a:t>
            </a:r>
          </a:p>
          <a:p>
            <a:pPr lvl="1"/>
            <a:r>
              <a:rPr lang="en-US" dirty="0" smtClean="0"/>
              <a:t>Read any supporting </a:t>
            </a:r>
            <a:r>
              <a:rPr lang="en-US" dirty="0"/>
              <a:t>text—now or after the delivery</a:t>
            </a:r>
          </a:p>
          <a:p>
            <a:pPr lvl="1"/>
            <a:r>
              <a:rPr lang="en-US" dirty="0" smtClean="0"/>
              <a:t>Add </a:t>
            </a:r>
            <a:r>
              <a:rPr lang="en-US" dirty="0"/>
              <a:t>notes to your copy of the presentation, if </a:t>
            </a:r>
            <a:r>
              <a:rPr lang="en-US" dirty="0" smtClean="0"/>
              <a:t>required</a:t>
            </a:r>
          </a:p>
          <a:p>
            <a:r>
              <a:rPr lang="en-US" dirty="0" smtClean="0"/>
              <a:t>Take the presentation files home with you</a:t>
            </a:r>
          </a:p>
          <a:p>
            <a:endParaRPr lang="en-US" dirty="0"/>
          </a:p>
        </p:txBody>
      </p:sp>
    </p:spTree>
    <p:extLst>
      <p:ext uri="{BB962C8B-B14F-4D97-AF65-F5344CB8AC3E}">
        <p14:creationId xmlns:p14="http://schemas.microsoft.com/office/powerpoint/2010/main" val="190916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a-DK" dirty="0" smtClean="0"/>
              <a:t>Scenario 06</a:t>
            </a:r>
            <a:br>
              <a:rPr lang="da-DK" dirty="0" smtClean="0"/>
            </a:br>
            <a:r>
              <a:rPr lang="da-DK" dirty="0" smtClean="0"/>
              <a:t>Hanging Application</a:t>
            </a:r>
            <a:endParaRPr lang="en-US" dirty="0"/>
          </a:p>
        </p:txBody>
      </p:sp>
      <p:sp>
        <p:nvSpPr>
          <p:cNvPr id="8" name="Text Placeholder 7"/>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1377066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Scenario Presentation</a:t>
            </a:r>
            <a:endParaRPr lang="en-US" dirty="0"/>
          </a:p>
        </p:txBody>
      </p:sp>
      <p:sp>
        <p:nvSpPr>
          <p:cNvPr id="5" name="Text Placeholder 4"/>
          <p:cNvSpPr>
            <a:spLocks noGrp="1"/>
          </p:cNvSpPr>
          <p:nvPr>
            <p:ph type="body" sz="quarter" idx="13"/>
          </p:nvPr>
        </p:nvSpPr>
        <p:spPr/>
        <p:txBody>
          <a:bodyPr>
            <a:normAutofit/>
          </a:bodyPr>
          <a:lstStyle/>
          <a:p>
            <a:pPr marL="0" indent="0">
              <a:buNone/>
            </a:pPr>
            <a:r>
              <a:rPr lang="da-DK" sz="2400" dirty="0" smtClean="0"/>
              <a:t>Introduction</a:t>
            </a:r>
            <a:endParaRPr lang="en-US" sz="2400" dirty="0"/>
          </a:p>
          <a:p>
            <a:r>
              <a:rPr lang="da-DK" dirty="0" smtClean="0">
                <a:latin typeface="Segoe UI Light" panose="020B0502040204020203" pitchFamily="34" charset="0"/>
                <a:cs typeface="Segoe UI Light" panose="020B0502040204020203" pitchFamily="34" charset="0"/>
              </a:rPr>
              <a:t>Lab 1 </a:t>
            </a:r>
            <a:r>
              <a:rPr lang="da-DK" dirty="0" err="1" smtClean="0">
                <a:latin typeface="Segoe UI Light" panose="020B0502040204020203" pitchFamily="34" charset="0"/>
                <a:cs typeface="Segoe UI Light" panose="020B0502040204020203" pitchFamily="34" charset="0"/>
              </a:rPr>
              <a:t>will</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help</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you</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get</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familiar</a:t>
            </a:r>
            <a:r>
              <a:rPr lang="da-DK" dirty="0" smtClean="0">
                <a:latin typeface="Segoe UI Light" panose="020B0502040204020203" pitchFamily="34" charset="0"/>
                <a:cs typeface="Segoe UI Light" panose="020B0502040204020203" pitchFamily="34" charset="0"/>
              </a:rPr>
              <a:t> with the snap </a:t>
            </a:r>
            <a:r>
              <a:rPr lang="da-DK" dirty="0" err="1" smtClean="0">
                <a:latin typeface="Segoe UI Light" panose="020B0502040204020203" pitchFamily="34" charset="0"/>
                <a:cs typeface="Segoe UI Light" panose="020B0502040204020203" pitchFamily="34" charset="0"/>
              </a:rPr>
              <a:t>tool</a:t>
            </a:r>
            <a:r>
              <a:rPr lang="da-DK" dirty="0" smtClean="0">
                <a:latin typeface="Segoe UI Light" panose="020B0502040204020203" pitchFamily="34" charset="0"/>
                <a:cs typeface="Segoe UI Light" panose="020B0502040204020203" pitchFamily="34" charset="0"/>
              </a:rPr>
              <a:t> and the </a:t>
            </a:r>
            <a:r>
              <a:rPr lang="da-DK" dirty="0" err="1" smtClean="0">
                <a:latin typeface="Segoe UI Light" panose="020B0502040204020203" pitchFamily="34" charset="0"/>
                <a:cs typeface="Segoe UI Light" panose="020B0502040204020203" pitchFamily="34" charset="0"/>
              </a:rPr>
              <a:t>associated</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commands</a:t>
            </a:r>
            <a:r>
              <a:rPr lang="da-DK" dirty="0" smtClean="0">
                <a:latin typeface="Segoe UI Light" panose="020B0502040204020203" pitchFamily="34" charset="0"/>
                <a:cs typeface="Segoe UI Light" panose="020B0502040204020203" pitchFamily="34" charset="0"/>
              </a:rPr>
              <a:t>.</a:t>
            </a:r>
          </a:p>
          <a:p>
            <a:r>
              <a:rPr lang="da-DK" dirty="0" smtClean="0">
                <a:latin typeface="Segoe UI Light" panose="020B0502040204020203" pitchFamily="34" charset="0"/>
                <a:cs typeface="Segoe UI Light" panose="020B0502040204020203" pitchFamily="34" charset="0"/>
              </a:rPr>
              <a:t>In Lab 2 </a:t>
            </a:r>
            <a:r>
              <a:rPr lang="da-DK" dirty="0" err="1" smtClean="0">
                <a:latin typeface="Segoe UI Light" panose="020B0502040204020203" pitchFamily="34" charset="0"/>
                <a:cs typeface="Segoe UI Light" panose="020B0502040204020203" pitchFamily="34" charset="0"/>
              </a:rPr>
              <a:t>you</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will</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be</a:t>
            </a:r>
            <a:r>
              <a:rPr lang="da-DK" dirty="0" smtClean="0">
                <a:latin typeface="Segoe UI Light" panose="020B0502040204020203" pitchFamily="34" charset="0"/>
                <a:cs typeface="Segoe UI Light" panose="020B0502040204020203" pitchFamily="34" charset="0"/>
              </a:rPr>
              <a:t> given a set of snap dump files. The </a:t>
            </a:r>
            <a:r>
              <a:rPr lang="da-DK" dirty="0" err="1" smtClean="0">
                <a:latin typeface="Segoe UI Light" panose="020B0502040204020203" pitchFamily="34" charset="0"/>
                <a:cs typeface="Segoe UI Light" panose="020B0502040204020203" pitchFamily="34" charset="0"/>
              </a:rPr>
              <a:t>customer</a:t>
            </a:r>
            <a:r>
              <a:rPr lang="da-DK" dirty="0" smtClean="0">
                <a:latin typeface="Segoe UI Light" panose="020B0502040204020203" pitchFamily="34" charset="0"/>
                <a:cs typeface="Segoe UI Light" panose="020B0502040204020203" pitchFamily="34" charset="0"/>
              </a:rPr>
              <a:t> has </a:t>
            </a:r>
            <a:r>
              <a:rPr lang="da-DK" dirty="0" err="1" smtClean="0">
                <a:latin typeface="Segoe UI Light" panose="020B0502040204020203" pitchFamily="34" charset="0"/>
                <a:cs typeface="Segoe UI Light" panose="020B0502040204020203" pitchFamily="34" charset="0"/>
              </a:rPr>
              <a:t>experienced</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that</a:t>
            </a:r>
            <a:r>
              <a:rPr lang="da-DK" dirty="0" smtClean="0">
                <a:latin typeface="Segoe UI Light" panose="020B0502040204020203" pitchFamily="34" charset="0"/>
                <a:cs typeface="Segoe UI Light" panose="020B0502040204020203" pitchFamily="34" charset="0"/>
              </a:rPr>
              <a:t> in </a:t>
            </a:r>
            <a:r>
              <a:rPr lang="da-DK" dirty="0" err="1" smtClean="0">
                <a:latin typeface="Segoe UI Light" panose="020B0502040204020203" pitchFamily="34" charset="0"/>
                <a:cs typeface="Segoe UI Light" panose="020B0502040204020203" pitchFamily="34" charset="0"/>
              </a:rPr>
              <a:t>peek</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hours</a:t>
            </a:r>
            <a:r>
              <a:rPr lang="da-DK" dirty="0" smtClean="0">
                <a:latin typeface="Segoe UI Light" panose="020B0502040204020203" pitchFamily="34" charset="0"/>
                <a:cs typeface="Segoe UI Light" panose="020B0502040204020203" pitchFamily="34" charset="0"/>
              </a:rPr>
              <a:t> the site starts </a:t>
            </a:r>
            <a:r>
              <a:rPr lang="da-DK" dirty="0" err="1" smtClean="0">
                <a:latin typeface="Segoe UI Light" panose="020B0502040204020203" pitchFamily="34" charset="0"/>
                <a:cs typeface="Segoe UI Light" panose="020B0502040204020203" pitchFamily="34" charset="0"/>
              </a:rPr>
              <a:t>responding</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slowly</a:t>
            </a:r>
            <a:r>
              <a:rPr lang="da-DK" dirty="0" smtClean="0">
                <a:latin typeface="Segoe UI Light" panose="020B0502040204020203" pitchFamily="34" charset="0"/>
                <a:cs typeface="Segoe UI Light" panose="020B0502040204020203" pitchFamily="34" charset="0"/>
              </a:rPr>
              <a:t> and the cpu on </a:t>
            </a:r>
            <a:r>
              <a:rPr lang="da-DK" smtClean="0">
                <a:latin typeface="Segoe UI Light" panose="020B0502040204020203" pitchFamily="34" charset="0"/>
                <a:cs typeface="Segoe UI Light" panose="020B0502040204020203" pitchFamily="34" charset="0"/>
              </a:rPr>
              <a:t>all front-end </a:t>
            </a:r>
            <a:r>
              <a:rPr lang="da-DK" dirty="0" smtClean="0">
                <a:latin typeface="Segoe UI Light" panose="020B0502040204020203" pitchFamily="34" charset="0"/>
                <a:cs typeface="Segoe UI Light" panose="020B0502040204020203" pitchFamily="34" charset="0"/>
              </a:rPr>
              <a:t>servers </a:t>
            </a:r>
            <a:r>
              <a:rPr lang="da-DK" dirty="0" err="1" smtClean="0">
                <a:latin typeface="Segoe UI Light" panose="020B0502040204020203" pitchFamily="34" charset="0"/>
                <a:cs typeface="Segoe UI Light" panose="020B0502040204020203" pitchFamily="34" charset="0"/>
              </a:rPr>
              <a:t>goes</a:t>
            </a:r>
            <a:r>
              <a:rPr lang="da-DK" dirty="0" smtClean="0">
                <a:latin typeface="Segoe UI Light" panose="020B0502040204020203" pitchFamily="34" charset="0"/>
                <a:cs typeface="Segoe UI Light" panose="020B0502040204020203" pitchFamily="34" charset="0"/>
              </a:rPr>
              <a:t> to 100%. The dumps </a:t>
            </a:r>
            <a:r>
              <a:rPr lang="da-DK" dirty="0" err="1" smtClean="0">
                <a:latin typeface="Segoe UI Light" panose="020B0502040204020203" pitchFamily="34" charset="0"/>
                <a:cs typeface="Segoe UI Light" panose="020B0502040204020203" pitchFamily="34" charset="0"/>
              </a:rPr>
              <a:t>are</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taken</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during</a:t>
            </a:r>
            <a:r>
              <a:rPr lang="da-DK" dirty="0" smtClean="0">
                <a:latin typeface="Segoe UI Light" panose="020B0502040204020203" pitchFamily="34" charset="0"/>
                <a:cs typeface="Segoe UI Light" panose="020B0502040204020203" pitchFamily="34" charset="0"/>
              </a:rPr>
              <a:t> </a:t>
            </a:r>
            <a:r>
              <a:rPr lang="da-DK" dirty="0" err="1" smtClean="0">
                <a:latin typeface="Segoe UI Light" panose="020B0502040204020203" pitchFamily="34" charset="0"/>
                <a:cs typeface="Segoe UI Light" panose="020B0502040204020203" pitchFamily="34" charset="0"/>
              </a:rPr>
              <a:t>peek</a:t>
            </a:r>
            <a:r>
              <a:rPr lang="da-DK" dirty="0" smtClean="0">
                <a:latin typeface="Segoe UI Light" panose="020B0502040204020203" pitchFamily="34" charset="0"/>
                <a:cs typeface="Segoe UI Light" panose="020B0502040204020203" pitchFamily="34" charset="0"/>
              </a:rPr>
              <a:t> time with the CPU at 100%.</a:t>
            </a:r>
            <a:endParaRPr lang="da-DK" dirty="0"/>
          </a:p>
          <a:p>
            <a:pPr marL="0" indent="0">
              <a:buNone/>
            </a:pPr>
            <a:r>
              <a:rPr lang="da-DK" sz="2400" dirty="0"/>
              <a:t>Objectives</a:t>
            </a:r>
          </a:p>
          <a:p>
            <a:pPr lvl="0" fontAlgn="ctr"/>
            <a:r>
              <a:rPr lang="da-DK" dirty="0" smtClean="0">
                <a:latin typeface="Segoe UI Light" panose="020B0502040204020203" pitchFamily="34" charset="0"/>
                <a:cs typeface="Segoe UI Light" panose="020B0502040204020203" pitchFamily="34" charset="0"/>
              </a:rPr>
              <a:t>Familiarize yourself with Snap by walking through a couple of commands</a:t>
            </a:r>
          </a:p>
          <a:p>
            <a:pPr lvl="0" fontAlgn="ctr"/>
            <a:r>
              <a:rPr lang="da-DK" dirty="0" smtClean="0">
                <a:latin typeface="Segoe UI Light" panose="020B0502040204020203" pitchFamily="34" charset="0"/>
                <a:cs typeface="Segoe UI Light" panose="020B0502040204020203" pitchFamily="34" charset="0"/>
              </a:rPr>
              <a:t>Analyze a given set of log files</a:t>
            </a:r>
          </a:p>
          <a:p>
            <a:pPr marL="342900" lvl="0" indent="-342900" fontAlgn="ctr">
              <a:buFont typeface="+mj-lt"/>
              <a:buAutoNum type="arabicPeriod"/>
            </a:pPr>
            <a:r>
              <a:rPr lang="en-US" dirty="0">
                <a:latin typeface="Segoe UI Light" panose="020B0502040204020203" pitchFamily="34" charset="0"/>
                <a:cs typeface="Segoe UI Light" panose="020B0502040204020203" pitchFamily="34" charset="0"/>
              </a:rPr>
              <a:t>Do you see any pattern in the log files?</a:t>
            </a:r>
          </a:p>
          <a:p>
            <a:pPr marL="342900" lvl="0" indent="-342900" fontAlgn="ctr">
              <a:buFont typeface="+mj-lt"/>
              <a:buAutoNum type="arabicPeriod"/>
            </a:pPr>
            <a:r>
              <a:rPr lang="en-US" dirty="0">
                <a:latin typeface="Segoe UI Light" panose="020B0502040204020203" pitchFamily="34" charset="0"/>
                <a:cs typeface="Segoe UI Light" panose="020B0502040204020203" pitchFamily="34" charset="0"/>
              </a:rPr>
              <a:t>What part(s) of the custom code should the developers revisit?</a:t>
            </a:r>
          </a:p>
          <a:p>
            <a:pPr marL="342900" lvl="0" indent="-342900" fontAlgn="ctr">
              <a:buFont typeface="+mj-lt"/>
              <a:buAutoNum type="arabicPeriod"/>
            </a:pPr>
            <a:r>
              <a:rPr lang="en-US" dirty="0">
                <a:latin typeface="Segoe UI Light" panose="020B0502040204020203" pitchFamily="34" charset="0"/>
                <a:cs typeface="Segoe UI Light" panose="020B0502040204020203" pitchFamily="34" charset="0"/>
              </a:rPr>
              <a:t>What options could the developers have considered in order to avoid the hang?</a:t>
            </a:r>
            <a:r>
              <a:rPr lang="en-US" sz="1400" dirty="0">
                <a:latin typeface="Segoe UI Light" panose="020B0502040204020203" pitchFamily="34" charset="0"/>
                <a:cs typeface="Segoe UI Light" panose="020B0502040204020203" pitchFamily="34" charset="0"/>
              </a:rPr>
              <a:t>  </a:t>
            </a:r>
            <a:r>
              <a:rPr lang="en-US" sz="1100" dirty="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cs typeface="Segoe UI Light" panose="020B0502040204020203" pitchFamily="34" charset="0"/>
            </a:endParaRPr>
          </a:p>
          <a:p>
            <a:pPr marL="457200" lvl="1" indent="0" fontAlgn="ctr">
              <a:buNone/>
            </a:pPr>
            <a:endParaRPr lang="da-DK"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9021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Scenario Answers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6</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342900" indent="-342900">
              <a:buFont typeface="+mj-lt"/>
              <a:buAutoNum type="arabicPeriod"/>
            </a:pPr>
            <a:r>
              <a:rPr lang="en-US" dirty="0"/>
              <a:t>In the first few Log files, there are many processes hanging in the </a:t>
            </a:r>
            <a:r>
              <a:rPr lang="en-US" dirty="0" err="1"/>
              <a:t>Contoso.News.Logging.LoggingService</a:t>
            </a:r>
            <a:r>
              <a:rPr lang="en-US" dirty="0"/>
              <a:t> constructor, where it needs to get an instance of the Practices logger. This is in a lock statement and all threads are just </a:t>
            </a:r>
            <a:r>
              <a:rPr lang="en-US" dirty="0" smtClean="0"/>
              <a:t>blocked.</a:t>
            </a:r>
          </a:p>
          <a:p>
            <a:pPr marL="342900" indent="-342900">
              <a:buFont typeface="+mj-lt"/>
              <a:buAutoNum type="arabicPeriod"/>
            </a:pPr>
            <a:r>
              <a:rPr lang="en-US" dirty="0" smtClean="0"/>
              <a:t>In </a:t>
            </a:r>
            <a:r>
              <a:rPr lang="en-US" dirty="0"/>
              <a:t>all the files, there are a huge amount of threads waiting for Network resources. In particular, the Branding methods are waiting for JSON results from an external source</a:t>
            </a:r>
            <a:r>
              <a:rPr lang="en-US" dirty="0" smtClean="0"/>
              <a:t>.</a:t>
            </a:r>
          </a:p>
          <a:p>
            <a:pPr marL="342900" indent="-342900">
              <a:buFont typeface="+mj-lt"/>
              <a:buAutoNum type="arabicPeriod"/>
            </a:pPr>
            <a:r>
              <a:rPr lang="da-DK" dirty="0" smtClean="0"/>
              <a:t>There are several options that can be used to avoid hangs.</a:t>
            </a:r>
          </a:p>
          <a:p>
            <a:pPr marL="800100" lvl="1" indent="-342900">
              <a:buFont typeface="+mj-lt"/>
              <a:buAutoNum type="arabicPeriod"/>
            </a:pPr>
            <a:r>
              <a:rPr lang="en-US" dirty="0"/>
              <a:t>The code can be run </a:t>
            </a:r>
            <a:r>
              <a:rPr lang="en-US" dirty="0" err="1"/>
              <a:t>async</a:t>
            </a:r>
            <a:r>
              <a:rPr lang="en-US" dirty="0"/>
              <a:t> client side </a:t>
            </a:r>
            <a:endParaRPr lang="en-US" dirty="0" smtClean="0"/>
          </a:p>
          <a:p>
            <a:pPr marL="800100" lvl="1" indent="-342900">
              <a:buFont typeface="+mj-lt"/>
              <a:buAutoNum type="arabicPeriod"/>
            </a:pPr>
            <a:r>
              <a:rPr lang="en-US" dirty="0"/>
              <a:t>Caching the result will also ensure that only few users are affected</a:t>
            </a:r>
            <a:r>
              <a:rPr lang="en-US" dirty="0" smtClean="0"/>
              <a:t>. (but be careful with lock statements)</a:t>
            </a:r>
          </a:p>
          <a:p>
            <a:pPr marL="800100" lvl="1" indent="-342900">
              <a:buFont typeface="+mj-lt"/>
              <a:buAutoNum type="arabicPeriod"/>
            </a:pPr>
            <a:r>
              <a:rPr lang="da-DK" dirty="0" smtClean="0"/>
              <a:t>Limit the run-time – especially inside locks</a:t>
            </a:r>
            <a:endParaRPr lang="en-US" dirty="0"/>
          </a:p>
          <a:p>
            <a:pPr marL="800100" lvl="1" indent="-342900">
              <a:buFont typeface="+mj-lt"/>
              <a:buAutoNum type="arabicPeriod"/>
            </a:pPr>
            <a:endParaRPr lang="en-US" dirty="0"/>
          </a:p>
        </p:txBody>
      </p:sp>
    </p:spTree>
    <p:extLst>
      <p:ext uri="{BB962C8B-B14F-4D97-AF65-F5344CB8AC3E}">
        <p14:creationId xmlns:p14="http://schemas.microsoft.com/office/powerpoint/2010/main" val="219748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Discussion Points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7</a:t>
            </a:fld>
            <a:endParaRPr lang="en-US">
              <a:solidFill>
                <a:prstClr val="black">
                  <a:tint val="75000"/>
                </a:prstClr>
              </a:solidFill>
            </a:endParaRPr>
          </a:p>
        </p:txBody>
      </p:sp>
      <p:sp>
        <p:nvSpPr>
          <p:cNvPr id="4" name="Text Placeholder 3"/>
          <p:cNvSpPr>
            <a:spLocks noGrp="1"/>
          </p:cNvSpPr>
          <p:nvPr>
            <p:ph type="body" sz="quarter" idx="13"/>
          </p:nvPr>
        </p:nvSpPr>
        <p:spPr>
          <a:xfrm>
            <a:off x="402336" y="1143000"/>
            <a:ext cx="6711897" cy="4956048"/>
          </a:xfrm>
        </p:spPr>
        <p:txBody>
          <a:bodyPr/>
          <a:lstStyle/>
          <a:p>
            <a:pPr marL="0" indent="0">
              <a:buNone/>
            </a:pPr>
            <a:r>
              <a:rPr lang="da-DK" dirty="0" smtClean="0"/>
              <a:t>Experience with Hanging pages?</a:t>
            </a:r>
          </a:p>
          <a:p>
            <a:pPr marL="0" indent="0">
              <a:buNone/>
            </a:pPr>
            <a:endParaRPr lang="da-DK" dirty="0"/>
          </a:p>
          <a:p>
            <a:pPr marL="0" indent="0">
              <a:buNone/>
            </a:pPr>
            <a:r>
              <a:rPr lang="da-DK" dirty="0" smtClean="0"/>
              <a:t>Hot paths…</a:t>
            </a:r>
          </a:p>
          <a:p>
            <a:pPr marL="0" indent="0">
              <a:buNone/>
            </a:pPr>
            <a:endParaRPr lang="da-DK"/>
          </a:p>
          <a:p>
            <a:pPr marL="0" indent="0">
              <a:buNone/>
            </a:pPr>
            <a:endParaRPr lang="en-US" dirty="0"/>
          </a:p>
        </p:txBody>
      </p:sp>
      <p:pic>
        <p:nvPicPr>
          <p:cNvPr id="5" name="Picture 4"/>
          <p:cNvPicPr>
            <a:picLocks noChangeAspect="1"/>
          </p:cNvPicPr>
          <p:nvPr/>
        </p:nvPicPr>
        <p:blipFill>
          <a:blip r:embed="rId3"/>
          <a:stretch>
            <a:fillRect/>
          </a:stretch>
        </p:blipFill>
        <p:spPr>
          <a:xfrm>
            <a:off x="8039177" y="987552"/>
            <a:ext cx="1622905" cy="3082030"/>
          </a:xfrm>
          <a:prstGeom prst="rect">
            <a:avLst/>
          </a:prstGeom>
        </p:spPr>
      </p:pic>
    </p:spTree>
    <p:extLst>
      <p:ext uri="{BB962C8B-B14F-4D97-AF65-F5344CB8AC3E}">
        <p14:creationId xmlns:p14="http://schemas.microsoft.com/office/powerpoint/2010/main" val="145099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416602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WS_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230e9df3-be65-4c73-a93b-d1236ebd677e">CPS030-718-237</_dlc_DocId>
    <_dlc_DocIdUrl xmlns="230e9df3-be65-4c73-a93b-d1236ebd677e">
      <Url>https://microsoft.sharepoint.com/teams/CampusProjectSites030/dzzsao7hza/_layouts/15/DocIdRedir.aspx?ID=CPS030-718-237</Url>
      <Description>CPS030-718-237</Description>
    </_dlc_DocIdUrl>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Original</DerivedFromID>
    <TaxCatchAll xmlns="230e9df3-be65-4c73-a93b-d1236ebd677e">
      <Value>272</Value>
    </TaxCatchAl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BF33FFFB79D9DA4E83D1DB827802D1A1" ma:contentTypeVersion="39" ma:contentTypeDescription="This content type is produced by an individual or team as part of a team collaboration effort, such as customer engagement. Reuse this type of content at your own risk." ma:contentTypeScope="" ma:versionID="08bb1bcd90a638ede75738531e3091f7">
  <xsd:schema xmlns:xsd="http://www.w3.org/2001/XMLSchema" xmlns:xs="http://www.w3.org/2001/XMLSchema" xmlns:p="http://schemas.microsoft.com/office/2006/metadata/properties" xmlns:ns2="230e9df3-be65-4c73-a93b-d1236ebd677e" targetNamespace="http://schemas.microsoft.com/office/2006/metadata/properties" ma:root="true" ma:fieldsID="3b903c73d7499ed86d7414e3200f1271"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1c4f5508-5e58-4013-951f-32711031a382}" ma:internalName="TaxCatchAll" ma:showField="CatchAllData"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1c4f5508-5e58-4013-951f-32711031a382}" ma:internalName="TaxCatchAllLabel" ma:readOnly="true" ma:showField="CatchAllDataLabel"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readOnly="false"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haredContentType xmlns="Microsoft.SharePoint.Taxonomy.ContentTypeSync" SourceId="e385fb40-52d4-4fae-9c5b-3e8ff8a5878e" ContentTypeId="0x01010079CA57CA2DAD654DAB031774EE67465801" PreviousValue="false"/>
</file>

<file path=customXml/itemProps1.xml><?xml version="1.0" encoding="utf-8"?>
<ds:datastoreItem xmlns:ds="http://schemas.openxmlformats.org/officeDocument/2006/customXml" ds:itemID="{A8ED8A4E-D10F-465B-A33C-DD7FC191A8CD}"/>
</file>

<file path=customXml/itemProps2.xml><?xml version="1.0" encoding="utf-8"?>
<ds:datastoreItem xmlns:ds="http://schemas.openxmlformats.org/officeDocument/2006/customXml" ds:itemID="{19896733-15D4-4950-9D64-541D762A2FB3}"/>
</file>

<file path=customXml/itemProps3.xml><?xml version="1.0" encoding="utf-8"?>
<ds:datastoreItem xmlns:ds="http://schemas.openxmlformats.org/officeDocument/2006/customXml" ds:itemID="{C2F4349C-E75B-45C2-9390-51AACC3127FB}"/>
</file>

<file path=customXml/itemProps4.xml><?xml version="1.0" encoding="utf-8"?>
<ds:datastoreItem xmlns:ds="http://schemas.openxmlformats.org/officeDocument/2006/customXml" ds:itemID="{9FF2AEF0-091A-435B-B728-0CFEE3523A39}"/>
</file>

<file path=customXml/itemProps5.xml><?xml version="1.0" encoding="utf-8"?>
<ds:datastoreItem xmlns:ds="http://schemas.openxmlformats.org/officeDocument/2006/customXml" ds:itemID="{076357F2-F7D0-45D2-8331-D95E48B9D936}"/>
</file>

<file path=docProps/app.xml><?xml version="1.0" encoding="utf-8"?>
<Properties xmlns="http://schemas.openxmlformats.org/officeDocument/2006/extended-properties" xmlns:vt="http://schemas.openxmlformats.org/officeDocument/2006/docPropsVTypes">
  <Template/>
  <TotalTime>12540</TotalTime>
  <Words>455</Words>
  <Application>Microsoft Office PowerPoint</Application>
  <PresentationFormat>Widescreen</PresentationFormat>
  <Paragraphs>47</Paragraphs>
  <Slides>8</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vt:i4>
      </vt:variant>
    </vt:vector>
  </HeadingPairs>
  <TitlesOfParts>
    <vt:vector size="19" baseType="lpstr">
      <vt:lpstr>Arial</vt:lpstr>
      <vt:lpstr>Calibri</vt:lpstr>
      <vt:lpstr>Courier New</vt:lpstr>
      <vt:lpstr>Segoe Pro Light</vt:lpstr>
      <vt:lpstr>Segoe Pro Semibold</vt:lpstr>
      <vt:lpstr>Segoe UI</vt:lpstr>
      <vt:lpstr>Segoe UI Light</vt:lpstr>
      <vt:lpstr>Times New Roman</vt:lpstr>
      <vt:lpstr>Wingdings</vt:lpstr>
      <vt:lpstr>WS_1_Office Theme</vt:lpstr>
      <vt:lpstr>1_Office Theme</vt:lpstr>
      <vt:lpstr>PowerPoint Presentation</vt:lpstr>
      <vt:lpstr>PowerPoint Presentation</vt:lpstr>
      <vt:lpstr>How to View this Presentation</vt:lpstr>
      <vt:lpstr>Scenario 06 Hanging Application</vt:lpstr>
      <vt:lpstr>Scenario Presentation</vt:lpstr>
      <vt:lpstr>Scenario Answers</vt:lpstr>
      <vt:lpstr>Discussion Points</vt:lpstr>
      <vt:lpstr>PowerPoint Presentation</vt:lpstr>
    </vt:vector>
  </TitlesOfParts>
  <Company>Microsoft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madsd@microsoft.com</dc:creator>
  <cp:lastModifiedBy>Mads Damgård</cp:lastModifiedBy>
  <cp:revision>826</cp:revision>
  <dcterms:created xsi:type="dcterms:W3CDTF">2013-09-16T15:58:20Z</dcterms:created>
  <dcterms:modified xsi:type="dcterms:W3CDTF">2015-08-20T11:24:24Z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0x01010079CA57CA2DAD654DAB031774EE6746580100BF33FFFB79D9DA4E83D1DB827802D1A1</vt:lpwstr>
  </property>
  <property fmtid="{D5CDD505-2E9C-101B-9397-08002B2CF9AE}" pid="3" name="_dlc_DocIdItemGuid">
    <vt:lpwstr>42b2841c-2cf3-427d-a684-7fd9384bd73f</vt:lpwstr>
  </property>
  <property fmtid="{D5CDD505-2E9C-101B-9397-08002B2CF9AE}" pid="4" name="VerticalIndustries">
    <vt:lpwstr/>
  </property>
  <property fmtid="{D5CDD505-2E9C-101B-9397-08002B2CF9AE}" pid="5" name="MSLanguage">
    <vt:lpwstr>272;#English|cb91f272-ce4d-4a7e-9bbf-78b58e3d188d</vt:lpwstr>
  </property>
  <property fmtid="{D5CDD505-2E9C-101B-9397-08002B2CF9AE}" pid="6" name="MSProducts">
    <vt:lpwstr/>
  </property>
  <property fmtid="{D5CDD505-2E9C-101B-9397-08002B2CF9AE}" pid="7" name="ServicesIPTypes">
    <vt:lpwstr/>
  </property>
</Properties>
</file>