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34"/>
  </p:notesMasterIdLst>
  <p:handoutMasterIdLst>
    <p:handoutMasterId r:id="rId35"/>
  </p:handoutMasterIdLst>
  <p:sldIdLst>
    <p:sldId id="261" r:id="rId8"/>
    <p:sldId id="411" r:id="rId9"/>
    <p:sldId id="412" r:id="rId10"/>
    <p:sldId id="413" r:id="rId11"/>
    <p:sldId id="414" r:id="rId12"/>
    <p:sldId id="415"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4" r:id="rId29"/>
    <p:sldId id="432" r:id="rId30"/>
    <p:sldId id="433" r:id="rId31"/>
    <p:sldId id="416"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5"/>
            <p14:sldId id="417"/>
            <p14:sldId id="418"/>
            <p14:sldId id="419"/>
            <p14:sldId id="420"/>
            <p14:sldId id="421"/>
            <p14:sldId id="422"/>
            <p14:sldId id="423"/>
            <p14:sldId id="424"/>
            <p14:sldId id="425"/>
            <p14:sldId id="426"/>
            <p14:sldId id="427"/>
            <p14:sldId id="428"/>
            <p14:sldId id="429"/>
            <p14:sldId id="430"/>
            <p14:sldId id="431"/>
            <p14:sldId id="434"/>
            <p14:sldId id="432"/>
            <p14:sldId id="433"/>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81354" autoAdjust="0"/>
  </p:normalViewPr>
  <p:slideViewPr>
    <p:cSldViewPr snapToGrid="0">
      <p:cViewPr varScale="1">
        <p:scale>
          <a:sx n="70" d="100"/>
          <a:sy n="70" d="100"/>
        </p:scale>
        <p:origin x="936" y="62"/>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4/28/2016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a:latin typeface="Segoe UI" pitchFamily="34" charset="0"/>
                <a:cs typeface="Segoe UI" pitchFamily="34" charset="0"/>
              </a:rPr>
              <a:t>© 2015 </a:t>
            </a:r>
            <a:r>
              <a:rPr lang="en-US" sz="1050" dirty="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RequiredPermissions</a:t>
            </a:r>
            <a:r>
              <a:rPr lang="en-US" b="0" dirty="0"/>
              <a:t>:</a:t>
            </a:r>
            <a:r>
              <a:rPr lang="en-US" b="1" dirty="0"/>
              <a:t> </a:t>
            </a:r>
            <a:r>
              <a:rPr lang="en-US" b="0" dirty="0"/>
              <a:t>A permission mask defining the permissions required to see the developer dashboard. This defaults to [</a:t>
            </a:r>
            <a:r>
              <a:rPr lang="en-US" b="0" dirty="0" err="1"/>
              <a:t>SPBasePermissions.AddAndCustomizePages</a:t>
            </a:r>
            <a:r>
              <a:rPr lang="en-US" b="0" dirty="0"/>
              <a:t>]. </a:t>
            </a:r>
          </a:p>
          <a:p>
            <a:r>
              <a:rPr lang="en-US" b="1" dirty="0" err="1"/>
              <a:t>TraceEnabled</a:t>
            </a:r>
            <a:r>
              <a:rPr lang="en-US" dirty="0"/>
              <a:t>: Whether a link to display full verbose trace will be available at the bottom of the page when the developer dashboard is launched or not. </a:t>
            </a:r>
          </a:p>
          <a:p>
            <a:r>
              <a:rPr lang="en-US" b="1" dirty="0" err="1"/>
              <a:t>AutoLaunchEnabled</a:t>
            </a:r>
            <a:r>
              <a:rPr lang="en-US" dirty="0"/>
              <a:t>: If true, the developer dashboard will automatically launch when a critical error or excessive resource use is detected during a page browse. </a:t>
            </a:r>
          </a:p>
          <a:p>
            <a:r>
              <a:rPr lang="en-US" b="1" dirty="0" err="1"/>
              <a:t>AdditionalEventsToTrack</a:t>
            </a:r>
            <a:r>
              <a:rPr lang="en-US" dirty="0"/>
              <a:t>:  A list of URL tags to track in addition to events with severity above High. </a:t>
            </a:r>
          </a:p>
          <a:p>
            <a:r>
              <a:rPr lang="en-US" b="1" dirty="0" err="1"/>
              <a:t>MaximumCriticalEventsToTrack</a:t>
            </a:r>
            <a:r>
              <a:rPr lang="en-US" dirty="0"/>
              <a:t>: The maximum number of critical events and asserts that will be recorded in a single transaction (i.e. one request or timer job). If a single transaction has more than this number of asserts the remainder will be ignored. This can be set to 0 to disable assert tracking. </a:t>
            </a:r>
          </a:p>
          <a:p>
            <a:r>
              <a:rPr lang="en-US" b="1" dirty="0" err="1"/>
              <a:t>MaximumSQLQueriesToTrack</a:t>
            </a:r>
            <a:r>
              <a:rPr lang="en-US" dirty="0"/>
              <a:t>: The maximum number of SQL queries that will be recorded in a single transaction (i.e. one request or timer job). If a single transaction executes more than this number of requests the query will be counted but the query call stack and text will not be kept. </a:t>
            </a:r>
            <a:endParaRPr lang="da-DK" dirty="0"/>
          </a:p>
          <a:p>
            <a:endParaRPr lang="da-DK" dirty="0"/>
          </a:p>
          <a:p>
            <a:pPr marL="0" indent="0">
              <a:buNone/>
            </a:pPr>
            <a:r>
              <a:rPr lang="da-DK" dirty="0"/>
              <a:t>http://msdn.microsoft.com/en-us/library/ee557630.aspx</a:t>
            </a:r>
          </a:p>
          <a:p>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10</a:t>
            </a:fld>
            <a:endParaRPr lang="en-US"/>
          </a:p>
        </p:txBody>
      </p:sp>
    </p:spTree>
    <p:extLst>
      <p:ext uri="{BB962C8B-B14F-4D97-AF65-F5344CB8AC3E}">
        <p14:creationId xmlns:p14="http://schemas.microsoft.com/office/powerpoint/2010/main" val="228135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a:t>Screenshot</a:t>
            </a:r>
            <a:r>
              <a:rPr lang="en-US" baseline="0" dirty="0"/>
              <a:t> of Developer Dashboard in SharePoint 2010 output seen in the previous demo to emphasize important points. Details around this are explained in the following slides.</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a:t>
            </a:fld>
            <a:endParaRPr lang="en-US"/>
          </a:p>
        </p:txBody>
      </p:sp>
    </p:spTree>
    <p:extLst>
      <p:ext uri="{BB962C8B-B14F-4D97-AF65-F5344CB8AC3E}">
        <p14:creationId xmlns:p14="http://schemas.microsoft.com/office/powerpoint/2010/main" val="15906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first thing you might notice when you see the Developer</a:t>
            </a:r>
            <a:r>
              <a:rPr lang="en-US" baseline="0" dirty="0"/>
              <a:t> Dashboard is the border around it. This changes color according to the state of the request and can give a visual indication.</a:t>
            </a:r>
          </a:p>
          <a:p>
            <a:r>
              <a:rPr lang="en-US" b="1" baseline="0" dirty="0"/>
              <a:t>Green</a:t>
            </a:r>
            <a:r>
              <a:rPr lang="en-US" baseline="0" dirty="0"/>
              <a:t> means that nothing suspicious happened and no warnings or errors occurred.</a:t>
            </a:r>
          </a:p>
          <a:p>
            <a:r>
              <a:rPr lang="en-US" b="1" baseline="0" dirty="0"/>
              <a:t>Yellow</a:t>
            </a:r>
            <a:r>
              <a:rPr lang="en-US" baseline="0" dirty="0"/>
              <a:t> means that the request took more than 1,000 </a:t>
            </a:r>
            <a:r>
              <a:rPr lang="en-US" baseline="0" dirty="0" err="1"/>
              <a:t>ms</a:t>
            </a:r>
            <a:r>
              <a:rPr lang="en-US" baseline="0" dirty="0"/>
              <a:t> (1 second) to run and/or some warnings were raised in the code.</a:t>
            </a:r>
          </a:p>
          <a:p>
            <a:r>
              <a:rPr lang="en-US" b="1" baseline="0" dirty="0"/>
              <a:t>Red</a:t>
            </a:r>
            <a:r>
              <a:rPr lang="en-US" baseline="0" dirty="0"/>
              <a:t> means that critical errors or asserts where raised.</a:t>
            </a:r>
          </a:p>
          <a:p>
            <a:endParaRPr lang="en-US" baseline="0" dirty="0"/>
          </a:p>
          <a:p>
            <a:pPr marL="0" indent="0">
              <a:buNone/>
            </a:pPr>
            <a:r>
              <a:rPr lang="en-US" baseline="0" dirty="0"/>
              <a:t>Request timer gives an overview of all the Monitored Scopes that was executed as part of the request pipeline before the Dashboard Rendering control. If they are nested, the outer scope(s) include execution time of the inner scope(s) as well.</a:t>
            </a:r>
          </a:p>
          <a:p>
            <a:endParaRPr lang="en-US" baseline="0" dirty="0"/>
          </a:p>
          <a:p>
            <a:pPr marL="0" indent="0">
              <a:buNone/>
            </a:pPr>
            <a:r>
              <a:rPr lang="en-US" baseline="0" dirty="0"/>
              <a:t>Web Server contains basic information about the request.</a:t>
            </a:r>
            <a:endParaRPr lang="da-DK" dirty="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12</a:t>
            </a:fld>
            <a:endParaRPr lang="en-US"/>
          </a:p>
        </p:txBody>
      </p:sp>
    </p:spTree>
    <p:extLst>
      <p:ext uri="{BB962C8B-B14F-4D97-AF65-F5344CB8AC3E}">
        <p14:creationId xmlns:p14="http://schemas.microsoft.com/office/powerpoint/2010/main" val="3103050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Database Queries include</a:t>
            </a:r>
            <a:r>
              <a:rPr lang="en-US" baseline="0" dirty="0"/>
              <a:t> all the calls to databases done in code. However, it does not include calls to custom databases, if this is done from custom code, unless this is explicitly stated in the Monitored Scopes of the custom code.</a:t>
            </a:r>
          </a:p>
          <a:p>
            <a:endParaRPr lang="en-US" baseline="0" dirty="0"/>
          </a:p>
          <a:p>
            <a:pPr marL="0" indent="0">
              <a:buNone/>
            </a:pPr>
            <a:r>
              <a:rPr lang="en-US" baseline="0" dirty="0"/>
              <a:t>Services calls show the calls to services such as User Profile, Search and Managed Metadata. Third party services can also be show here, but this is again the responsibility of the third party developer.</a:t>
            </a:r>
          </a:p>
          <a:p>
            <a:endParaRPr lang="en-US" baseline="0" dirty="0"/>
          </a:p>
          <a:p>
            <a:pPr marL="0" indent="0">
              <a:buNone/>
            </a:pPr>
            <a:r>
              <a:rPr lang="en-US" baseline="0" dirty="0" err="1"/>
              <a:t>SPRequest</a:t>
            </a:r>
            <a:r>
              <a:rPr lang="en-US" baseline="0" dirty="0"/>
              <a:t> allocations (</a:t>
            </a:r>
            <a:r>
              <a:rPr lang="en-US" baseline="0" dirty="0" err="1"/>
              <a:t>SPWeb</a:t>
            </a:r>
            <a:r>
              <a:rPr lang="en-US" baseline="0" dirty="0"/>
              <a:t> or </a:t>
            </a:r>
            <a:r>
              <a:rPr lang="en-US" baseline="0" dirty="0" err="1"/>
              <a:t>SPSite</a:t>
            </a:r>
            <a:r>
              <a:rPr lang="en-US" baseline="0" dirty="0"/>
              <a:t>) will be highlighted here. In a troubleshooting scenario, this can be a good place to find the root of the allocation to determine where to look next. If many allocations are traced back to custom code, this might be a good place to start troubleshooting.</a:t>
            </a:r>
          </a:p>
          <a:p>
            <a:endParaRPr lang="en-US" baseline="0" dirty="0"/>
          </a:p>
          <a:p>
            <a:pPr marL="0" indent="0">
              <a:buNone/>
            </a:pPr>
            <a:r>
              <a:rPr lang="en-US" baseline="0" dirty="0"/>
              <a:t>Critical events that happen as part of the page request will also be written directly to the Dashboard, to you do not have to find the ULS log and correlate this.</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13</a:t>
            </a:fld>
            <a:endParaRPr lang="en-US"/>
          </a:p>
        </p:txBody>
      </p:sp>
    </p:spTree>
    <p:extLst>
      <p:ext uri="{BB962C8B-B14F-4D97-AF65-F5344CB8AC3E}">
        <p14:creationId xmlns:p14="http://schemas.microsoft.com/office/powerpoint/2010/main" val="2507395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effectLst/>
              </a:rPr>
              <a:t>Two components are required for the Dashboard to display. These include the Developer Dashboard Launcher and the Page Rendering Control that renders the output to the page. </a:t>
            </a:r>
          </a:p>
          <a:p>
            <a:endParaRPr lang="en-US" dirty="0">
              <a:effectLst/>
            </a:endParaRPr>
          </a:p>
          <a:p>
            <a:pPr marL="0" indent="0">
              <a:buNone/>
            </a:pPr>
            <a:r>
              <a:rPr lang="en-US" b="1" dirty="0">
                <a:effectLst/>
              </a:rPr>
              <a:t>Developer Dashboard Launcher</a:t>
            </a:r>
          </a:p>
          <a:p>
            <a:r>
              <a:rPr lang="en-US" dirty="0">
                <a:effectLst/>
              </a:rPr>
              <a:t>When the display mode is set to </a:t>
            </a:r>
            <a:r>
              <a:rPr lang="en-US" dirty="0" err="1">
                <a:effectLst/>
              </a:rPr>
              <a:t>OnDemand</a:t>
            </a:r>
            <a:r>
              <a:rPr lang="en-US" dirty="0">
                <a:effectLst/>
              </a:rPr>
              <a:t>, the Launcher displays the launcher icon. It can be used anywhere on the page. </a:t>
            </a:r>
          </a:p>
          <a:p>
            <a:r>
              <a:rPr lang="en-US" dirty="0">
                <a:effectLst/>
              </a:rPr>
              <a:t>The following example shows the markup necessary to include the Launcher on a master page.</a:t>
            </a:r>
          </a:p>
          <a:p>
            <a:endParaRPr lang="da-DK" dirty="0">
              <a:effectLst/>
            </a:endParaRPr>
          </a:p>
          <a:p>
            <a:pPr marL="0" indent="0">
              <a:buNone/>
            </a:pPr>
            <a:r>
              <a:rPr lang="en-US" b="1" dirty="0">
                <a:effectLst/>
              </a:rPr>
              <a:t>Page Rendering Control</a:t>
            </a:r>
          </a:p>
          <a:p>
            <a:r>
              <a:rPr lang="en-US" dirty="0">
                <a:effectLst/>
              </a:rPr>
              <a:t>The rendering control must be located at the bottom of the page markup. </a:t>
            </a:r>
          </a:p>
          <a:p>
            <a:r>
              <a:rPr lang="en-US" dirty="0">
                <a:effectLst/>
              </a:rPr>
              <a:t>Any controls on the page that fall below the rendering control will not have their metrics reported to the Developer Dashboard.</a:t>
            </a:r>
          </a:p>
          <a:p>
            <a:endParaRPr lang="en-US" dirty="0">
              <a:effectLst/>
            </a:endParaRP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a:p>
        </p:txBody>
      </p:sp>
    </p:spTree>
    <p:extLst>
      <p:ext uri="{BB962C8B-B14F-4D97-AF65-F5344CB8AC3E}">
        <p14:creationId xmlns:p14="http://schemas.microsoft.com/office/powerpoint/2010/main" val="3020662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a:t>Developer Dashboard</a:t>
            </a:r>
            <a:r>
              <a:rPr lang="en-US" baseline="0" dirty="0"/>
              <a:t> in SharePoint 2013 changed significantly. The Dashboard is now in a separate window and includes much more data than in 2010. Because of the separate window, the execution time of the Dashboard rendering does not contribute to the overall execution time of the page. It is now also possible to include page history that might be known from tools like Fiddler. Dashboard in 2013 includes live preview of the data from ULS log, which makes troubleshooting much easier. Otherwise the same data is included as with the 2010 Dashboard.</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a:p>
        </p:txBody>
      </p:sp>
    </p:spTree>
    <p:extLst>
      <p:ext uri="{BB962C8B-B14F-4D97-AF65-F5344CB8AC3E}">
        <p14:creationId xmlns:p14="http://schemas.microsoft.com/office/powerpoint/2010/main" val="2938925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a:t>Screenshots</a:t>
            </a:r>
            <a:r>
              <a:rPr lang="en-US" baseline="0" dirty="0"/>
              <a:t> from the 2013 Dashboard mentioned on one of the previous slides.</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2195804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a:t>Screenshots</a:t>
            </a:r>
            <a:r>
              <a:rPr lang="en-US" baseline="0" dirty="0"/>
              <a:t> from the 2013 Dashboard mentioned on one of the previous slides.</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17</a:t>
            </a:fld>
            <a:endParaRPr lang="en-US"/>
          </a:p>
        </p:txBody>
      </p:sp>
    </p:spTree>
    <p:extLst>
      <p:ext uri="{BB962C8B-B14F-4D97-AF65-F5344CB8AC3E}">
        <p14:creationId xmlns:p14="http://schemas.microsoft.com/office/powerpoint/2010/main" val="2500847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a:t>Screenshots</a:t>
            </a:r>
            <a:r>
              <a:rPr lang="en-US" baseline="0" dirty="0"/>
              <a:t> from the 2013 Dashboard mentioned on one of the previous slides.</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18</a:t>
            </a:fld>
            <a:endParaRPr lang="en-US"/>
          </a:p>
        </p:txBody>
      </p:sp>
    </p:spTree>
    <p:extLst>
      <p:ext uri="{BB962C8B-B14F-4D97-AF65-F5344CB8AC3E}">
        <p14:creationId xmlns:p14="http://schemas.microsoft.com/office/powerpoint/2010/main" val="57254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a:t>This demo will give a short walk through</a:t>
            </a:r>
            <a:r>
              <a:rPr lang="en-US" baseline="0" dirty="0"/>
              <a:t> of the new look and feel of the Developer Dashboard in SharePoint 2013 and how to enable the Dashboard with PowerShell</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19</a:t>
            </a:fld>
            <a:endParaRPr lang="en-US"/>
          </a:p>
        </p:txBody>
      </p:sp>
    </p:spTree>
    <p:extLst>
      <p:ext uri="{BB962C8B-B14F-4D97-AF65-F5344CB8AC3E}">
        <p14:creationId xmlns:p14="http://schemas.microsoft.com/office/powerpoint/2010/main" val="963801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wrap up</a:t>
            </a:r>
            <a:r>
              <a:rPr lang="en-US" baseline="0" dirty="0"/>
              <a:t> of the presentation of the Developer Dashboard as a tool, it is important to restate that settings are farm wide, and enabling it will cause a significant increase to the amount of logging and it should therefore not be left turned on in a production environment. If this is to be used in a production environment, it is also important to be aware of the visibility of this to certain user groups and that one might want to change the default permissions to see the toggle button or include some sort of programmatic check in a Panel to hide the control from end users.</a:t>
            </a:r>
          </a:p>
          <a:p>
            <a:endParaRPr lang="en-US" baseline="0" dirty="0"/>
          </a:p>
          <a:p>
            <a:r>
              <a:rPr lang="en-US" baseline="0" dirty="0"/>
              <a:t>Finally the output from the rendering does not include code processing in Sandbox or Timer jobs. Timer jobs however, will still benefit from the Monitored Scopes discussed later as the execution time will be written to the ULS log and this can be used for troubleshooting.</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20</a:t>
            </a:fld>
            <a:endParaRPr lang="en-US"/>
          </a:p>
        </p:txBody>
      </p:sp>
    </p:spTree>
    <p:extLst>
      <p:ext uri="{BB962C8B-B14F-4D97-AF65-F5344CB8AC3E}">
        <p14:creationId xmlns:p14="http://schemas.microsoft.com/office/powerpoint/2010/main" val="203759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effectLst/>
              </a:rPr>
              <a:t>In previous releases of SharePoint, when an unexplained performance or reliability problem surfaced, it was sometimes difficult to isolate the problem and determine its cause. Often developers would spend a lot of time determining where their failure points and performance bottlenecks were. SharePoint 2010 introduces the </a:t>
            </a:r>
            <a:r>
              <a:rPr lang="en-US" dirty="0" err="1">
                <a:effectLst/>
              </a:rPr>
              <a:t>SPMonitoredScope</a:t>
            </a:r>
            <a:r>
              <a:rPr lang="en-US" dirty="0">
                <a:effectLst/>
              </a:rPr>
              <a:t> class, to allow developers to designate portions of their code so that they can monitor usage statistics in the Unified Logging Service (ULS) logs and the Developer Dashboard.</a:t>
            </a:r>
          </a:p>
          <a:p>
            <a:endParaRPr lang="en-US" dirty="0">
              <a:effectLst/>
            </a:endParaRPr>
          </a:p>
          <a:p>
            <a:pPr marL="0" indent="0">
              <a:buNone/>
            </a:pPr>
            <a:r>
              <a:rPr lang="en-US" dirty="0">
                <a:effectLst/>
              </a:rPr>
              <a:t>A developer can use </a:t>
            </a:r>
            <a:r>
              <a:rPr lang="en-US" dirty="0" err="1">
                <a:effectLst/>
              </a:rPr>
              <a:t>SPMonitoredScope</a:t>
            </a:r>
            <a:r>
              <a:rPr lang="en-US" dirty="0">
                <a:effectLst/>
              </a:rPr>
              <a:t> to: </a:t>
            </a:r>
          </a:p>
          <a:p>
            <a:pPr marL="171450" indent="-171450">
              <a:buFont typeface="Arial" panose="020B0604020202020204" pitchFamily="34" charset="0"/>
              <a:buChar char="•"/>
            </a:pPr>
            <a:r>
              <a:rPr lang="en-US" dirty="0">
                <a:effectLst/>
              </a:rPr>
              <a:t>Identify excessive resource usage.</a:t>
            </a:r>
          </a:p>
          <a:p>
            <a:pPr marL="171450" indent="-171450">
              <a:buFont typeface="Arial" panose="020B0604020202020204" pitchFamily="34" charset="0"/>
              <a:buChar char="•"/>
            </a:pPr>
            <a:r>
              <a:rPr lang="en-US" dirty="0">
                <a:effectLst/>
              </a:rPr>
              <a:t>Identify performance bottlenecks.</a:t>
            </a:r>
          </a:p>
          <a:p>
            <a:pPr marL="171450" indent="-171450">
              <a:buFont typeface="Arial" panose="020B0604020202020204" pitchFamily="34" charset="0"/>
              <a:buChar char="•"/>
            </a:pPr>
            <a:r>
              <a:rPr lang="en-US" dirty="0">
                <a:effectLst/>
              </a:rPr>
              <a:t>Determine how certain component interact with other components.</a:t>
            </a:r>
          </a:p>
          <a:p>
            <a:endParaRPr lang="en-US" dirty="0">
              <a:effectLst/>
            </a:endParaRPr>
          </a:p>
          <a:p>
            <a:pPr marL="0" indent="0">
              <a:buNone/>
            </a:pPr>
            <a:r>
              <a:rPr lang="en-US" dirty="0">
                <a:effectLst/>
              </a:rPr>
              <a:t>The </a:t>
            </a:r>
            <a:r>
              <a:rPr lang="en-US" dirty="0" err="1">
                <a:effectLst/>
              </a:rPr>
              <a:t>SPMonitoredScope</a:t>
            </a:r>
            <a:r>
              <a:rPr lang="en-US" dirty="0">
                <a:effectLst/>
              </a:rPr>
              <a:t> class resides in the </a:t>
            </a:r>
            <a:r>
              <a:rPr lang="en-US" dirty="0" err="1">
                <a:effectLst/>
              </a:rPr>
              <a:t>Microsoft.SharePoint.Utilities</a:t>
            </a:r>
            <a:r>
              <a:rPr lang="en-US" dirty="0">
                <a:effectLst/>
              </a:rPr>
              <a:t> namespace. </a:t>
            </a:r>
            <a:r>
              <a:rPr lang="en-US" dirty="0" err="1">
                <a:effectLst/>
              </a:rPr>
              <a:t>SPMonitoredScope</a:t>
            </a:r>
            <a:r>
              <a:rPr lang="en-US" dirty="0">
                <a:effectLst/>
              </a:rPr>
              <a:t> is very easy to use. A developer simply “wraps” the section of code to be monitored. Then, as the code is executed, the measured statistics are written to the ULS logs as well as to the Developer Dashboard.</a:t>
            </a:r>
          </a:p>
          <a:p>
            <a:endParaRPr lang="en-US" dirty="0">
              <a:effectLst/>
            </a:endParaRPr>
          </a:p>
          <a:p>
            <a:pPr marL="0" indent="0">
              <a:buNone/>
            </a:pPr>
            <a:r>
              <a:rPr lang="en-US" dirty="0">
                <a:effectLst/>
              </a:rPr>
              <a:t>Using </a:t>
            </a:r>
            <a:r>
              <a:rPr lang="en-US" dirty="0" err="1">
                <a:effectLst/>
              </a:rPr>
              <a:t>SPMonitoredScope</a:t>
            </a:r>
            <a:r>
              <a:rPr lang="en-US" dirty="0">
                <a:effectLst/>
              </a:rPr>
              <a:t> to wrap code has a very low performance hit. However, it should be noted that if a section of code wrapped by </a:t>
            </a:r>
            <a:r>
              <a:rPr lang="en-US" dirty="0" err="1">
                <a:effectLst/>
              </a:rPr>
              <a:t>SPMonitoredScope</a:t>
            </a:r>
            <a:r>
              <a:rPr lang="en-US" dirty="0">
                <a:effectLst/>
              </a:rPr>
              <a:t> were to contain a loop that performed a high number of iterations (for example, iterating through XML nodes that are returned by a SharePoint Foundation 2010 Web service), the call stack included on the Developer Dashboard could increase in size exponentially, making it difficult to decipher the information displayed.</a:t>
            </a:r>
          </a:p>
          <a:p>
            <a:endParaRPr lang="en-US" dirty="0">
              <a:effectLst/>
            </a:endParaRPr>
          </a:p>
          <a:p>
            <a:pPr marL="0" indent="0">
              <a:buNone/>
            </a:pPr>
            <a:r>
              <a:rPr lang="en-US" dirty="0">
                <a:effectLst/>
              </a:rPr>
              <a:t>However, it is important</a:t>
            </a:r>
            <a:r>
              <a:rPr lang="en-US" baseline="0" dirty="0">
                <a:effectLst/>
              </a:rPr>
              <a:t> to note that not all code should be wrapped in Monitored Scopes. Only code where there is a chance that the execution time might be unpredictable. </a:t>
            </a:r>
            <a:r>
              <a:rPr lang="en-US" dirty="0">
                <a:effectLst/>
              </a:rPr>
              <a:t>All calls to external components, such as custom databases, external Web services, and so on, should be wrapped with </a:t>
            </a:r>
            <a:r>
              <a:rPr lang="en-US" dirty="0" err="1">
                <a:effectLst/>
              </a:rPr>
              <a:t>SPMonitoredScope</a:t>
            </a:r>
            <a:r>
              <a:rPr lang="en-US" dirty="0">
                <a:effectLst/>
              </a:rPr>
              <a:t>. This will make it easier for administrators to identify them as points of failure, and to isolate the problem quickly. Code that includes</a:t>
            </a:r>
            <a:r>
              <a:rPr lang="en-US" baseline="0" dirty="0">
                <a:effectLst/>
              </a:rPr>
              <a:t> loops or recursive calls as well as calls to service applications or e.g. Cross Site Queries should be monitored. For custom code, a Monitor could be set around the entire code and then selected parts of the code could be wrapped in inner Monitors for easier troubleshooting.</a:t>
            </a:r>
            <a:endParaRPr lang="en-US" dirty="0">
              <a:effectLst/>
            </a:endParaRPr>
          </a:p>
          <a:p>
            <a:endParaRPr lang="en-US" dirty="0">
              <a:effectLst/>
            </a:endParaRPr>
          </a:p>
          <a:p>
            <a:pPr marL="0" indent="0">
              <a:buNone/>
            </a:pPr>
            <a:r>
              <a:rPr lang="en-US" dirty="0">
                <a:effectLst/>
              </a:rPr>
              <a:t>The slide show an example</a:t>
            </a:r>
            <a:r>
              <a:rPr lang="en-US" baseline="0" dirty="0">
                <a:effectLst/>
              </a:rPr>
              <a:t> of usage pattern of this.</a:t>
            </a:r>
            <a:r>
              <a:rPr lang="en-US" dirty="0">
                <a:effectLst/>
              </a:rPr>
              <a:t> </a:t>
            </a:r>
          </a:p>
          <a:p>
            <a:endParaRPr lang="da-DK" dirty="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21</a:t>
            </a:fld>
            <a:endParaRPr lang="en-US"/>
          </a:p>
        </p:txBody>
      </p:sp>
    </p:spTree>
    <p:extLst>
      <p:ext uri="{BB962C8B-B14F-4D97-AF65-F5344CB8AC3E}">
        <p14:creationId xmlns:p14="http://schemas.microsoft.com/office/powerpoint/2010/main" val="757733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22</a:t>
            </a:fld>
            <a:endParaRPr lang="en-US"/>
          </a:p>
        </p:txBody>
      </p:sp>
    </p:spTree>
    <p:extLst>
      <p:ext uri="{BB962C8B-B14F-4D97-AF65-F5344CB8AC3E}">
        <p14:creationId xmlns:p14="http://schemas.microsoft.com/office/powerpoint/2010/main" val="3413640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err="1">
                <a:effectLst/>
              </a:rPr>
              <a:t>SPMonitoredScope</a:t>
            </a:r>
            <a:r>
              <a:rPr lang="en-US" dirty="0">
                <a:effectLst/>
              </a:rPr>
              <a:t> can also measure resource usage of other types in a specified section of code.</a:t>
            </a:r>
          </a:p>
          <a:p>
            <a:r>
              <a:rPr lang="en-US" dirty="0">
                <a:effectLst/>
              </a:rPr>
              <a:t>For example, this code sample measures and logs execution time, number of requests, and the number of SharePoint SQL Server queries (including the query text) that are performed by the external callout.</a:t>
            </a:r>
          </a:p>
          <a:p>
            <a:endParaRPr lang="en-US" dirty="0"/>
          </a:p>
          <a:p>
            <a:pPr marL="0" indent="0">
              <a:buNone/>
            </a:pPr>
            <a:r>
              <a:rPr lang="da-DK" dirty="0"/>
              <a:t>using (new SPMonitoredScope("My Scope Name", TraceSeverity.Verbose, 1000,</a:t>
            </a:r>
          </a:p>
          <a:p>
            <a:pPr marL="0" indent="0">
              <a:buNone/>
            </a:pPr>
            <a:r>
              <a:rPr lang="da-DK" dirty="0"/>
              <a:t>   new SPRequestUsageCounter(3),</a:t>
            </a:r>
          </a:p>
          <a:p>
            <a:pPr marL="0" indent="0">
              <a:buNone/>
            </a:pPr>
            <a:r>
              <a:rPr lang="da-DK" dirty="0"/>
              <a:t>   new SPSqlQueryCounter()))</a:t>
            </a:r>
          </a:p>
          <a:p>
            <a:pPr marL="0" indent="0">
              <a:buNone/>
            </a:pPr>
            <a:r>
              <a:rPr lang="da-DK" dirty="0"/>
              <a:t>   {</a:t>
            </a:r>
          </a:p>
          <a:p>
            <a:pPr marL="0" indent="0">
              <a:buNone/>
            </a:pPr>
            <a:r>
              <a:rPr lang="da-DK" dirty="0"/>
              <a:t>       callExternalCode();</a:t>
            </a:r>
          </a:p>
          <a:p>
            <a:pPr marL="0" indent="0">
              <a:buNone/>
            </a:pPr>
            <a:r>
              <a:rPr lang="da-DK" dirty="0"/>
              <a:t>   }</a:t>
            </a:r>
          </a:p>
          <a:p>
            <a:endParaRPr lang="en-US" dirty="0"/>
          </a:p>
          <a:p>
            <a:pPr marL="0" indent="0">
              <a:buNone/>
            </a:pPr>
            <a:r>
              <a:rPr lang="en-US" b="1" dirty="0" err="1">
                <a:effectLst/>
              </a:rPr>
              <a:t>SPMonitoredScope</a:t>
            </a:r>
            <a:r>
              <a:rPr lang="en-US" dirty="0">
                <a:effectLst/>
              </a:rPr>
              <a:t> can also be used to dynamically trace only when excessive resource use is detected. </a:t>
            </a:r>
          </a:p>
          <a:p>
            <a:r>
              <a:rPr lang="en-US" dirty="0">
                <a:effectLst/>
              </a:rPr>
              <a:t>In the example above, the scope is being told that the </a:t>
            </a:r>
            <a:r>
              <a:rPr lang="en-US" dirty="0" err="1">
                <a:effectLst/>
              </a:rPr>
              <a:t>callExternalCode</a:t>
            </a:r>
            <a:r>
              <a:rPr lang="en-US" dirty="0">
                <a:effectLst/>
              </a:rPr>
              <a:t>() method should take no more than 1000ms, and that it should allocate no more than 3 </a:t>
            </a:r>
            <a:r>
              <a:rPr lang="en-US" dirty="0" err="1">
                <a:effectLst/>
              </a:rPr>
              <a:t>SPRequests</a:t>
            </a:r>
            <a:r>
              <a:rPr lang="en-US" dirty="0">
                <a:effectLst/>
              </a:rPr>
              <a:t>. If these limits are exceeded, the trace level for this scope will be increased to "high" for this one instance. The counter will also appear red in the dashboard.</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23</a:t>
            </a:fld>
            <a:endParaRPr lang="en-US"/>
          </a:p>
        </p:txBody>
      </p:sp>
    </p:spTree>
    <p:extLst>
      <p:ext uri="{BB962C8B-B14F-4D97-AF65-F5344CB8AC3E}">
        <p14:creationId xmlns:p14="http://schemas.microsoft.com/office/powerpoint/2010/main" val="794696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This demo shows a web part with three types of monitoring</a:t>
            </a:r>
          </a:p>
          <a:p>
            <a:pPr marL="171450" indent="-171450"/>
            <a:r>
              <a:rPr lang="en-US" dirty="0"/>
              <a:t>Simple Scope</a:t>
            </a:r>
          </a:p>
          <a:p>
            <a:pPr marL="171450" indent="-171450"/>
            <a:r>
              <a:rPr lang="en-US" dirty="0"/>
              <a:t>Nested Scope</a:t>
            </a:r>
          </a:p>
          <a:p>
            <a:pPr marL="171450" indent="-171450"/>
            <a:r>
              <a:rPr lang="en-US" dirty="0"/>
              <a:t>Timed Scope with Critical Event</a:t>
            </a:r>
          </a:p>
          <a:p>
            <a:pPr marL="0" indent="0">
              <a:buNone/>
            </a:pPr>
            <a:endParaRPr lang="en-US" dirty="0"/>
          </a:p>
          <a:p>
            <a:pPr marL="0" indent="0">
              <a:buNone/>
            </a:pPr>
            <a:r>
              <a:rPr lang="en-US" dirty="0"/>
              <a:t>Simple scope just shows the basic functionality</a:t>
            </a:r>
          </a:p>
          <a:p>
            <a:pPr marL="0" indent="0">
              <a:buNone/>
            </a:pPr>
            <a:endParaRPr lang="en-US" dirty="0"/>
          </a:p>
          <a:p>
            <a:pPr marL="0" indent="0">
              <a:buNone/>
            </a:pPr>
            <a:r>
              <a:rPr lang="en-US" dirty="0"/>
              <a:t>using (</a:t>
            </a:r>
            <a:r>
              <a:rPr lang="en-US" dirty="0" err="1"/>
              <a:t>SPMonitoredScope</a:t>
            </a:r>
            <a:r>
              <a:rPr lang="en-US" dirty="0"/>
              <a:t> scope = new </a:t>
            </a:r>
            <a:r>
              <a:rPr lang="en-US" dirty="0" err="1"/>
              <a:t>SPMonitoredScope</a:t>
            </a:r>
            <a:r>
              <a:rPr lang="en-US" dirty="0"/>
              <a:t>("SPCHOT Simple Monitored Scope"))</a:t>
            </a:r>
          </a:p>
          <a:p>
            <a:pPr marL="0" indent="0">
              <a:buNone/>
            </a:pPr>
            <a:r>
              <a:rPr lang="en-US" dirty="0"/>
              <a:t>            {</a:t>
            </a:r>
          </a:p>
          <a:p>
            <a:pPr marL="0" indent="0">
              <a:buNone/>
            </a:pPr>
            <a:r>
              <a:rPr lang="en-US" dirty="0"/>
              <a:t>                // Here goes my code</a:t>
            </a:r>
          </a:p>
          <a:p>
            <a:pPr marL="0" indent="0">
              <a:buNone/>
            </a:pPr>
            <a:r>
              <a:rPr lang="en-US" dirty="0"/>
              <a:t>                </a:t>
            </a:r>
            <a:r>
              <a:rPr lang="en-US" dirty="0" err="1"/>
              <a:t>TimeConsumingOperation</a:t>
            </a:r>
            <a:r>
              <a:rPr lang="en-US" dirty="0"/>
              <a:t>();</a:t>
            </a:r>
          </a:p>
          <a:p>
            <a:pPr marL="0" indent="0">
              <a:buNone/>
            </a:pPr>
            <a:r>
              <a:rPr lang="en-US" dirty="0"/>
              <a:t>                </a:t>
            </a:r>
            <a:r>
              <a:rPr lang="en-US" dirty="0" err="1"/>
              <a:t>lblOutput.Text</a:t>
            </a:r>
            <a:r>
              <a:rPr lang="en-US" dirty="0"/>
              <a:t> = "Clicked: " + </a:t>
            </a:r>
            <a:r>
              <a:rPr lang="en-US" dirty="0" err="1"/>
              <a:t>DateTime.Now.ToLongTimeString</a:t>
            </a:r>
            <a:r>
              <a:rPr lang="en-US" dirty="0"/>
              <a:t>();</a:t>
            </a:r>
          </a:p>
          <a:p>
            <a:pPr marL="0" indent="0">
              <a:buNone/>
            </a:pPr>
            <a:r>
              <a:rPr lang="en-US" dirty="0"/>
              <a:t>            }</a:t>
            </a:r>
          </a:p>
          <a:p>
            <a:pPr marL="0" indent="0">
              <a:buNone/>
            </a:pPr>
            <a:endParaRPr lang="en-US" dirty="0"/>
          </a:p>
          <a:p>
            <a:pPr marL="0" indent="0">
              <a:buNone/>
            </a:pPr>
            <a:r>
              <a:rPr lang="en-US" dirty="0"/>
              <a:t>The nested scopes shows the behavior of nesting the Monitors</a:t>
            </a:r>
          </a:p>
          <a:p>
            <a:pPr marL="0" indent="0">
              <a:buNone/>
            </a:pPr>
            <a:endParaRPr lang="en-US" dirty="0"/>
          </a:p>
          <a:p>
            <a:pPr marL="0" indent="0">
              <a:buNone/>
            </a:pPr>
            <a:r>
              <a:rPr lang="en-US" dirty="0"/>
              <a:t>using (</a:t>
            </a:r>
            <a:r>
              <a:rPr lang="en-US" dirty="0" err="1"/>
              <a:t>SPMonitoredScope</a:t>
            </a:r>
            <a:r>
              <a:rPr lang="en-US" dirty="0"/>
              <a:t> scope = new </a:t>
            </a:r>
            <a:r>
              <a:rPr lang="en-US" dirty="0" err="1"/>
              <a:t>SPMonitoredScope</a:t>
            </a:r>
            <a:r>
              <a:rPr lang="en-US" dirty="0"/>
              <a:t>("SPCHOT Outer Monitored Scope"))</a:t>
            </a:r>
          </a:p>
          <a:p>
            <a:pPr marL="0" indent="0">
              <a:buNone/>
            </a:pPr>
            <a:r>
              <a:rPr lang="en-US" dirty="0"/>
              <a:t>            {</a:t>
            </a:r>
          </a:p>
          <a:p>
            <a:pPr marL="0" indent="0">
              <a:buNone/>
            </a:pPr>
            <a:r>
              <a:rPr lang="en-US" dirty="0"/>
              <a:t>                // Here goes my code</a:t>
            </a:r>
          </a:p>
          <a:p>
            <a:pPr marL="0" indent="0">
              <a:buNone/>
            </a:pPr>
            <a:r>
              <a:rPr lang="en-US" dirty="0"/>
              <a:t>                </a:t>
            </a:r>
            <a:r>
              <a:rPr lang="en-US" dirty="0" err="1"/>
              <a:t>TimeConsumingOperation</a:t>
            </a:r>
            <a:r>
              <a:rPr lang="en-US" dirty="0"/>
              <a:t>();</a:t>
            </a:r>
          </a:p>
          <a:p>
            <a:pPr marL="0" indent="0">
              <a:buNone/>
            </a:pPr>
            <a:endParaRPr lang="en-US" dirty="0"/>
          </a:p>
          <a:p>
            <a:pPr marL="0" indent="0">
              <a:buNone/>
            </a:pPr>
            <a:r>
              <a:rPr lang="en-US" dirty="0"/>
              <a:t>                using (</a:t>
            </a:r>
            <a:r>
              <a:rPr lang="en-US" dirty="0" err="1"/>
              <a:t>SPMonitoredScope</a:t>
            </a:r>
            <a:r>
              <a:rPr lang="en-US" dirty="0"/>
              <a:t> </a:t>
            </a:r>
            <a:r>
              <a:rPr lang="en-US" dirty="0" err="1"/>
              <a:t>subscope</a:t>
            </a:r>
            <a:r>
              <a:rPr lang="en-US" dirty="0"/>
              <a:t> = new </a:t>
            </a:r>
            <a:r>
              <a:rPr lang="en-US" dirty="0" err="1"/>
              <a:t>SPMonitoredScope</a:t>
            </a:r>
            <a:r>
              <a:rPr lang="en-US" dirty="0"/>
              <a:t>("SPCHOT Inner Monitored Scope"))</a:t>
            </a:r>
          </a:p>
          <a:p>
            <a:pPr marL="0" indent="0">
              <a:buNone/>
            </a:pPr>
            <a:r>
              <a:rPr lang="en-US" dirty="0"/>
              <a:t>                {</a:t>
            </a:r>
          </a:p>
          <a:p>
            <a:pPr marL="0" indent="0">
              <a:buNone/>
            </a:pPr>
            <a:r>
              <a:rPr lang="en-US" dirty="0"/>
              <a:t>                    // Here goes my special code</a:t>
            </a:r>
          </a:p>
          <a:p>
            <a:pPr marL="0" indent="0">
              <a:buNone/>
            </a:pPr>
            <a:r>
              <a:rPr lang="en-US" dirty="0"/>
              <a:t>                    </a:t>
            </a:r>
            <a:r>
              <a:rPr lang="en-US" dirty="0" err="1"/>
              <a:t>TimeConsumingOperation</a:t>
            </a:r>
            <a:r>
              <a:rPr lang="en-US" dirty="0"/>
              <a:t>();</a:t>
            </a:r>
          </a:p>
          <a:p>
            <a:pPr marL="0" indent="0">
              <a:buNone/>
            </a:pPr>
            <a:r>
              <a:rPr lang="en-US" dirty="0"/>
              <a:t>                    </a:t>
            </a:r>
            <a:r>
              <a:rPr lang="en-US" dirty="0" err="1"/>
              <a:t>lblOutput.Text</a:t>
            </a:r>
            <a:r>
              <a:rPr lang="en-US" dirty="0"/>
              <a:t> = "Clicked: " + </a:t>
            </a:r>
            <a:r>
              <a:rPr lang="en-US" dirty="0" err="1"/>
              <a:t>DateTime.Now.ToLongTimeString</a:t>
            </a:r>
            <a:r>
              <a:rPr lang="en-US" dirty="0"/>
              <a:t>();</a:t>
            </a:r>
          </a:p>
          <a:p>
            <a:pPr marL="0" indent="0">
              <a:buNone/>
            </a:pPr>
            <a:r>
              <a:rPr lang="en-US" dirty="0"/>
              <a:t>                }</a:t>
            </a:r>
          </a:p>
          <a:p>
            <a:pPr marL="0" indent="0">
              <a:buNone/>
            </a:pPr>
            <a:r>
              <a:rPr lang="en-US" dirty="0"/>
              <a:t>            }</a:t>
            </a:r>
          </a:p>
          <a:p>
            <a:pPr marL="0" indent="0">
              <a:buNone/>
            </a:pPr>
            <a:endParaRPr lang="en-US" dirty="0"/>
          </a:p>
          <a:p>
            <a:pPr marL="0" indent="0">
              <a:buNone/>
            </a:pPr>
            <a:r>
              <a:rPr lang="en-US" dirty="0"/>
              <a:t>Finally the Timed Scope example shows some advanced usages of Monitored Scopes</a:t>
            </a:r>
          </a:p>
          <a:p>
            <a:pPr marL="0" indent="0">
              <a:buNone/>
            </a:pPr>
            <a:r>
              <a:rPr lang="en-US" dirty="0"/>
              <a:t>In this example, a </a:t>
            </a:r>
            <a:r>
              <a:rPr lang="en-US" dirty="0" err="1"/>
              <a:t>SPExectionTimeCounter</a:t>
            </a:r>
            <a:r>
              <a:rPr lang="en-US" dirty="0"/>
              <a:t> is used to track the time it took to render and warn if it takes more than 800 </a:t>
            </a:r>
            <a:r>
              <a:rPr lang="en-US" dirty="0" err="1"/>
              <a:t>ms.</a:t>
            </a:r>
            <a:r>
              <a:rPr lang="en-US" dirty="0"/>
              <a:t> If the request is to slow, a critical error is raised and shown in the Dashboard.</a:t>
            </a:r>
          </a:p>
          <a:p>
            <a:pPr marL="0" indent="0">
              <a:buNone/>
            </a:pPr>
            <a:endParaRPr lang="en-US" dirty="0"/>
          </a:p>
          <a:p>
            <a:pPr marL="0" indent="0">
              <a:buNone/>
            </a:pPr>
            <a:r>
              <a:rPr lang="en-US" dirty="0" err="1"/>
              <a:t>uint</a:t>
            </a:r>
            <a:r>
              <a:rPr lang="en-US" dirty="0"/>
              <a:t> </a:t>
            </a:r>
            <a:r>
              <a:rPr lang="en-US" dirty="0" err="1"/>
              <a:t>timeOut</a:t>
            </a:r>
            <a:r>
              <a:rPr lang="en-US" dirty="0"/>
              <a:t> = 800;</a:t>
            </a:r>
          </a:p>
          <a:p>
            <a:pPr marL="0" indent="0">
              <a:buNone/>
            </a:pPr>
            <a:r>
              <a:rPr lang="en-US" dirty="0"/>
              <a:t>            </a:t>
            </a:r>
            <a:r>
              <a:rPr lang="en-US" dirty="0" err="1"/>
              <a:t>SPExecutionTimeCounter</a:t>
            </a:r>
            <a:r>
              <a:rPr lang="en-US" dirty="0"/>
              <a:t> timer = new </a:t>
            </a:r>
            <a:r>
              <a:rPr lang="en-US" dirty="0" err="1"/>
              <a:t>SPExecutionTimeCounter</a:t>
            </a:r>
            <a:r>
              <a:rPr lang="en-US" dirty="0"/>
              <a:t>(</a:t>
            </a:r>
            <a:r>
              <a:rPr lang="en-US" dirty="0" err="1"/>
              <a:t>timeOut</a:t>
            </a:r>
            <a:r>
              <a:rPr lang="en-US" dirty="0"/>
              <a:t>);</a:t>
            </a:r>
          </a:p>
          <a:p>
            <a:pPr marL="0" indent="0">
              <a:buNone/>
            </a:pPr>
            <a:r>
              <a:rPr lang="en-US" dirty="0"/>
              <a:t>            </a:t>
            </a:r>
          </a:p>
          <a:p>
            <a:pPr marL="0" indent="0">
              <a:buNone/>
            </a:pPr>
            <a:r>
              <a:rPr lang="en-US" dirty="0"/>
              <a:t>            using (</a:t>
            </a:r>
            <a:r>
              <a:rPr lang="en-US" dirty="0" err="1"/>
              <a:t>SPMonitoredScope</a:t>
            </a:r>
            <a:r>
              <a:rPr lang="en-US" dirty="0"/>
              <a:t> scope = new </a:t>
            </a:r>
            <a:r>
              <a:rPr lang="en-US" dirty="0" err="1"/>
              <a:t>SPMonitoredScope</a:t>
            </a:r>
            <a:r>
              <a:rPr lang="en-US" dirty="0"/>
              <a:t>("SPCHOT Monitored Scope with timeout", </a:t>
            </a:r>
            <a:r>
              <a:rPr lang="en-US" dirty="0" err="1"/>
              <a:t>timeOut</a:t>
            </a:r>
            <a:r>
              <a:rPr lang="en-US" dirty="0"/>
              <a:t>, timer))</a:t>
            </a:r>
          </a:p>
          <a:p>
            <a:pPr marL="0" indent="0">
              <a:buNone/>
            </a:pPr>
            <a:r>
              <a:rPr lang="en-US" dirty="0"/>
              <a:t>            {</a:t>
            </a:r>
          </a:p>
          <a:p>
            <a:pPr marL="0" indent="0">
              <a:buNone/>
            </a:pPr>
            <a:r>
              <a:rPr lang="en-US" dirty="0"/>
              <a:t>                // Here goes my code</a:t>
            </a:r>
          </a:p>
          <a:p>
            <a:pPr marL="0" indent="0">
              <a:buNone/>
            </a:pPr>
            <a:r>
              <a:rPr lang="en-US" dirty="0"/>
              <a:t>                </a:t>
            </a:r>
            <a:r>
              <a:rPr lang="en-US" dirty="0" err="1"/>
              <a:t>TimeConsumingOperation</a:t>
            </a:r>
            <a:r>
              <a:rPr lang="en-US" dirty="0"/>
              <a:t>();</a:t>
            </a:r>
          </a:p>
          <a:p>
            <a:pPr marL="0" indent="0">
              <a:buNone/>
            </a:pPr>
            <a:r>
              <a:rPr lang="en-US" dirty="0"/>
              <a:t>                if (</a:t>
            </a:r>
            <a:r>
              <a:rPr lang="en-US" dirty="0" err="1"/>
              <a:t>timer.ValueIsExcessive</a:t>
            </a:r>
            <a:r>
              <a:rPr lang="en-US" dirty="0"/>
              <a:t>)</a:t>
            </a:r>
          </a:p>
          <a:p>
            <a:pPr marL="0" indent="0">
              <a:buNone/>
            </a:pPr>
            <a:r>
              <a:rPr lang="en-US" dirty="0"/>
              <a:t>                {</a:t>
            </a:r>
          </a:p>
          <a:p>
            <a:pPr marL="0" indent="0">
              <a:buNone/>
            </a:pPr>
            <a:r>
              <a:rPr lang="en-US" dirty="0"/>
              <a:t>                    </a:t>
            </a:r>
            <a:r>
              <a:rPr lang="en-US" dirty="0" err="1"/>
              <a:t>lblOutput.Text</a:t>
            </a:r>
            <a:r>
              <a:rPr lang="en-US" dirty="0"/>
              <a:t> = "Too slow... Clicked: " + </a:t>
            </a:r>
            <a:r>
              <a:rPr lang="en-US" dirty="0" err="1"/>
              <a:t>DateTime.Now.ToLongTimeString</a:t>
            </a:r>
            <a:r>
              <a:rPr lang="en-US" dirty="0"/>
              <a:t>();</a:t>
            </a:r>
          </a:p>
          <a:p>
            <a:pPr marL="0" indent="0">
              <a:buNone/>
            </a:pPr>
            <a:r>
              <a:rPr lang="en-US" dirty="0"/>
              <a:t>                    </a:t>
            </a:r>
            <a:r>
              <a:rPr lang="en-US" dirty="0" err="1"/>
              <a:t>SPCriticalTraceCounter.AddDataToScope</a:t>
            </a:r>
            <a:r>
              <a:rPr lang="en-US" dirty="0"/>
              <a:t>(1000, "SPCHOT", 1, "</a:t>
            </a:r>
            <a:r>
              <a:rPr lang="en-US" dirty="0" err="1"/>
              <a:t>TimeConsumingOperation</a:t>
            </a:r>
            <a:r>
              <a:rPr lang="en-US" dirty="0"/>
              <a:t> took " + </a:t>
            </a:r>
            <a:r>
              <a:rPr lang="en-US" dirty="0" err="1"/>
              <a:t>timer.Value</a:t>
            </a:r>
            <a:r>
              <a:rPr lang="en-US" dirty="0"/>
              <a:t>);</a:t>
            </a:r>
          </a:p>
          <a:p>
            <a:pPr marL="0" indent="0">
              <a:buNone/>
            </a:pPr>
            <a:r>
              <a:rPr lang="en-US" dirty="0"/>
              <a:t>                    /*</a:t>
            </a:r>
          </a:p>
          <a:p>
            <a:pPr marL="0" indent="0">
              <a:buNone/>
            </a:pPr>
            <a:r>
              <a:rPr lang="en-US" dirty="0"/>
              <a:t>                     1 - Critical</a:t>
            </a:r>
          </a:p>
          <a:p>
            <a:pPr marL="0" indent="0">
              <a:buNone/>
            </a:pPr>
            <a:r>
              <a:rPr lang="en-US" dirty="0"/>
              <a:t>                     4 - Exception</a:t>
            </a:r>
          </a:p>
          <a:p>
            <a:pPr marL="0" indent="0">
              <a:buNone/>
            </a:pPr>
            <a:r>
              <a:rPr lang="en-US" dirty="0"/>
              <a:t>                     6 - Assert</a:t>
            </a:r>
          </a:p>
          <a:p>
            <a:pPr marL="0" indent="0">
              <a:buNone/>
            </a:pPr>
            <a:r>
              <a:rPr lang="en-US" dirty="0"/>
              <a:t>                     8 - Warning</a:t>
            </a:r>
          </a:p>
          <a:p>
            <a:pPr marL="0" indent="0">
              <a:buNone/>
            </a:pPr>
            <a:r>
              <a:rPr lang="en-US" dirty="0"/>
              <a:t>                     10 - Unexpected</a:t>
            </a:r>
          </a:p>
          <a:p>
            <a:pPr marL="0" indent="0">
              <a:buNone/>
            </a:pPr>
            <a:r>
              <a:rPr lang="en-US" dirty="0"/>
              <a:t>                     15 - </a:t>
            </a:r>
            <a:r>
              <a:rPr lang="en-US" dirty="0" err="1"/>
              <a:t>Monitorable</a:t>
            </a:r>
            <a:endParaRPr lang="en-US" dirty="0"/>
          </a:p>
          <a:p>
            <a:pPr marL="0" indent="0">
              <a:buNone/>
            </a:pPr>
            <a:r>
              <a:rPr lang="en-US" dirty="0"/>
              <a:t>                     */</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a:t>
            </a:r>
            <a:r>
              <a:rPr lang="en-US" dirty="0" err="1"/>
              <a:t>lblOutput.Text</a:t>
            </a:r>
            <a:r>
              <a:rPr lang="en-US" dirty="0"/>
              <a:t> = "Clicked: " + </a:t>
            </a:r>
            <a:r>
              <a:rPr lang="en-US" dirty="0" err="1"/>
              <a:t>DateTime.Now.ToLongTimeString</a:t>
            </a:r>
            <a:r>
              <a:rPr lang="en-US" dirty="0"/>
              <a:t>();</a:t>
            </a:r>
          </a:p>
          <a:p>
            <a:pPr marL="0" indent="0">
              <a:buNone/>
            </a:pPr>
            <a:r>
              <a:rPr lang="en-US" dirty="0"/>
              <a:t>                }</a:t>
            </a:r>
          </a:p>
          <a:p>
            <a:pPr marL="0" indent="0">
              <a:buNone/>
            </a:pPr>
            <a:r>
              <a:rPr lang="en-US" dirty="0"/>
              <a:t>            } </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24</a:t>
            </a:fld>
            <a:endParaRPr lang="en-US"/>
          </a:p>
        </p:txBody>
      </p:sp>
    </p:spTree>
    <p:extLst>
      <p:ext uri="{BB962C8B-B14F-4D97-AF65-F5344CB8AC3E}">
        <p14:creationId xmlns:p14="http://schemas.microsoft.com/office/powerpoint/2010/main" val="2646481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Wrapping up this module around Developer</a:t>
            </a:r>
            <a:r>
              <a:rPr lang="en-US" baseline="0" dirty="0"/>
              <a:t> Dashboard in SharePoint.</a:t>
            </a:r>
          </a:p>
          <a:p>
            <a:endParaRPr lang="en-US" baseline="0" dirty="0"/>
          </a:p>
          <a:p>
            <a:pPr marL="0" indent="0">
              <a:buNone/>
            </a:pPr>
            <a:r>
              <a:rPr lang="en-US" baseline="0" dirty="0"/>
              <a:t>There are many usages of this tool and the techniques learned in this module. Troubleshooting custom code, where proper monitored scopes has been implemented, will be much easier. Especially finding areas of the code, that causes performance problems or excessive load on front end memory or SQL traffic.</a:t>
            </a:r>
          </a:p>
          <a:p>
            <a:endParaRPr lang="en-US" baseline="0" dirty="0"/>
          </a:p>
          <a:p>
            <a:pPr marL="0" indent="0">
              <a:buNone/>
            </a:pPr>
            <a:r>
              <a:rPr lang="en-US" baseline="0" dirty="0"/>
              <a:t>There is a lot of value using the tool as is, but the real value comes when developers of custom code start implementing Monitored Scopes to make tracing and troubleshooting easier for themselves and administrators.</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25</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26</a:t>
            </a:fld>
            <a:endParaRPr lang="en-US"/>
          </a:p>
        </p:txBody>
      </p:sp>
    </p:spTree>
    <p:extLst>
      <p:ext uri="{BB962C8B-B14F-4D97-AF65-F5344CB8AC3E}">
        <p14:creationId xmlns:p14="http://schemas.microsoft.com/office/powerpoint/2010/main" val="124714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0" marR="0" eaLnBrk="0" fontAlgn="base" hangingPunct="0">
              <a:spcBef>
                <a:spcPts val="0"/>
              </a:spcBef>
              <a:spcAft>
                <a:spcPts val="1200"/>
              </a:spcAft>
            </a:pPr>
            <a:r>
              <a:rPr lang="en-US" sz="1200" dirty="0">
                <a:effectLst/>
                <a:latin typeface="Times New Roman" panose="02020603050405020304" pitchFamily="18" charset="0"/>
                <a:ea typeface="Times New Roman" panose="02020603050405020304" pitchFamily="18" charset="0"/>
              </a:rPr>
              <a:t>Kindly update the placeholder text.</a:t>
            </a: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a:t>
            </a:r>
            <a:r>
              <a:rPr lang="en-US" baseline="0" dirty="0"/>
              <a:t> will walk through the use of Developer Dashboard. It will present the basics as well as advanced configurations of the Dashboard.</a:t>
            </a:r>
          </a:p>
          <a:p>
            <a:endParaRPr lang="en-US" baseline="0" dirty="0"/>
          </a:p>
          <a:p>
            <a:r>
              <a:rPr lang="en-US" baseline="0" dirty="0"/>
              <a:t>Further it will show the difference between the 2010 and 2013 version of the dashboard and finally we will go into details on how to extend custom code to take advantage of the Developer Dashboard.</a:t>
            </a:r>
            <a:endParaRPr lang="da-DK" dirty="0"/>
          </a:p>
          <a:p>
            <a:endParaRPr lang="da-DK" dirty="0"/>
          </a:p>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a:t>After this lesson, the attendee should have</a:t>
            </a:r>
            <a:r>
              <a:rPr lang="en-US" baseline="0" dirty="0"/>
              <a:t> a deep knowledge of the capabilities of Developer Dashboard and be encouraged to use it and promote the use of Monitored Scopes in custom code.</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5</a:t>
            </a:fld>
            <a:endParaRPr lang="en-US"/>
          </a:p>
        </p:txBody>
      </p:sp>
    </p:spTree>
    <p:extLst>
      <p:ext uri="{BB962C8B-B14F-4D97-AF65-F5344CB8AC3E}">
        <p14:creationId xmlns:p14="http://schemas.microsoft.com/office/powerpoint/2010/main" val="41748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a:t>This is</a:t>
            </a:r>
            <a:r>
              <a:rPr lang="en-US" baseline="0" dirty="0"/>
              <a:t> an optional slide, where the instructor can add stories from the field where this tool was used.</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65414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effectLst/>
              </a:rPr>
              <a:t>In the past, the only way to debug performance problems caused by the extra overhead of these instances in code would be to attach a debugger to the code and monitor SQL Server Profiler traces. With the Developer Dashboard, a developer can identify this type of problem, either programmatically by using the object model or visually by looking at page output.</a:t>
            </a:r>
          </a:p>
          <a:p>
            <a:pPr marL="0" indent="0">
              <a:buNone/>
            </a:pPr>
            <a:endParaRPr lang="en-US" dirty="0">
              <a:effectLst/>
            </a:endParaRPr>
          </a:p>
          <a:p>
            <a:pPr marL="0" indent="0">
              <a:buNone/>
            </a:pPr>
            <a:r>
              <a:rPr lang="en-US" dirty="0">
                <a:effectLst/>
              </a:rPr>
              <a:t>Although performance issues and resource usage information is available in the Unified Logging Service (ULS) logs, interpreting the raw data can be very time consuming. With the Developer Dashboard, all the related information is correlated, which makes identifying these types of issues much easier.</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415253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effectLst/>
              </a:rPr>
              <a:t>The Developer Dashboard is an instrumentation framework introduced in Microsoft SharePoint Foundation 2010. Similar in concept to ASP.NET page tracing, it provides diagnostic information that can help a developer or system administrator troubleshoot problems with page components that would otherwise be very difficult to isolate. For example, a developer can easily introduce extra </a:t>
            </a:r>
            <a:r>
              <a:rPr lang="en-US" dirty="0" err="1">
                <a:effectLst/>
              </a:rPr>
              <a:t>SPSite</a:t>
            </a:r>
            <a:r>
              <a:rPr lang="en-US" dirty="0">
                <a:effectLst/>
              </a:rPr>
              <a:t> or </a:t>
            </a:r>
            <a:r>
              <a:rPr lang="en-US" dirty="0" err="1">
                <a:effectLst/>
              </a:rPr>
              <a:t>SPWeb</a:t>
            </a:r>
            <a:r>
              <a:rPr lang="en-US" dirty="0">
                <a:effectLst/>
              </a:rPr>
              <a:t> objects into his or her code unknowingly or add extraneous SQL Server queries.</a:t>
            </a:r>
          </a:p>
          <a:p>
            <a:endParaRPr lang="en-US" dirty="0"/>
          </a:p>
          <a:p>
            <a:pPr marL="0" indent="0">
              <a:buNone/>
            </a:pPr>
            <a:r>
              <a:rPr lang="en-US" dirty="0">
                <a:effectLst/>
              </a:rPr>
              <a:t>Developer Dashboard contains an extensible mechanism for measuring various performance counters at various scopes. Within Developer Dashboard, the following performance counters are used to monitor usage and resource consumption at each stage of the requests.</a:t>
            </a:r>
          </a:p>
          <a:p>
            <a:endParaRPr lang="en-US" dirty="0">
              <a:effectLst/>
            </a:endParaRPr>
          </a:p>
          <a:p>
            <a:pPr marL="0" indent="0">
              <a:buNone/>
            </a:pPr>
            <a:r>
              <a:rPr lang="en-US" b="1" dirty="0">
                <a:effectLst/>
              </a:rPr>
              <a:t>Per-Thread Counters</a:t>
            </a:r>
          </a:p>
          <a:p>
            <a:pPr marL="0" indent="0">
              <a:buNone/>
            </a:pPr>
            <a:r>
              <a:rPr lang="en-US" dirty="0">
                <a:effectLst/>
              </a:rPr>
              <a:t>These counters measure values for the current request or timer job:</a:t>
            </a:r>
          </a:p>
          <a:p>
            <a:pPr marL="171450" indent="-171450">
              <a:buFont typeface="Arial" panose="020B0604020202020204" pitchFamily="34" charset="0"/>
              <a:buChar char="•"/>
            </a:pPr>
            <a:r>
              <a:rPr lang="en-US" dirty="0">
                <a:effectLst/>
              </a:rPr>
              <a:t>Thread execution time</a:t>
            </a:r>
          </a:p>
          <a:p>
            <a:pPr marL="171450" indent="-171450">
              <a:buFont typeface="Arial" panose="020B0604020202020204" pitchFamily="34" charset="0"/>
              <a:buChar char="•"/>
            </a:pPr>
            <a:r>
              <a:rPr lang="en-US" dirty="0">
                <a:effectLst/>
              </a:rPr>
              <a:t>Number, duration, call stack information and query text of each SQL Server query generated by the page</a:t>
            </a:r>
          </a:p>
          <a:p>
            <a:pPr marL="171450" indent="-171450">
              <a:buFont typeface="Arial" panose="020B0604020202020204" pitchFamily="34" charset="0"/>
              <a:buChar char="•"/>
            </a:pPr>
            <a:r>
              <a:rPr lang="en-US" dirty="0">
                <a:effectLst/>
              </a:rPr>
              <a:t>Number, duration, and call stack information of each WCF call</a:t>
            </a:r>
          </a:p>
          <a:p>
            <a:pPr marL="171450" indent="-171450">
              <a:buFont typeface="Arial" panose="020B0604020202020204" pitchFamily="34" charset="0"/>
              <a:buChar char="•"/>
            </a:pPr>
            <a:r>
              <a:rPr lang="en-US" dirty="0">
                <a:effectLst/>
              </a:rPr>
              <a:t>URL or timer job name</a:t>
            </a:r>
          </a:p>
          <a:p>
            <a:pPr marL="171450" indent="-171450">
              <a:buFont typeface="Arial" panose="020B0604020202020204" pitchFamily="34" charset="0"/>
              <a:buChar char="•"/>
            </a:pPr>
            <a:r>
              <a:rPr lang="en-US" dirty="0">
                <a:effectLst/>
              </a:rPr>
              <a:t>Current user</a:t>
            </a:r>
          </a:p>
          <a:p>
            <a:pPr marL="171450" indent="-171450">
              <a:buFont typeface="Arial" panose="020B0604020202020204" pitchFamily="34" charset="0"/>
              <a:buChar char="•"/>
            </a:pPr>
            <a:r>
              <a:rPr lang="en-US" dirty="0">
                <a:effectLst/>
              </a:rPr>
              <a:t>Execution start time</a:t>
            </a:r>
          </a:p>
          <a:p>
            <a:pPr marL="171450" indent="-171450">
              <a:buFont typeface="Arial" panose="020B0604020202020204" pitchFamily="34" charset="0"/>
              <a:buChar char="•"/>
            </a:pPr>
            <a:endParaRPr lang="en-US" dirty="0">
              <a:effectLst/>
            </a:endParaRPr>
          </a:p>
          <a:p>
            <a:pPr marL="0" indent="0">
              <a:buNone/>
            </a:pPr>
            <a:r>
              <a:rPr lang="en-US" dirty="0">
                <a:effectLst/>
              </a:rPr>
              <a:t>Any of the preceding statistics for code enclosed by </a:t>
            </a:r>
            <a:r>
              <a:rPr lang="en-US" dirty="0" err="1">
                <a:effectLst/>
              </a:rPr>
              <a:t>SPMonitoredScope</a:t>
            </a:r>
            <a:r>
              <a:rPr lang="en-US" dirty="0">
                <a:effectLst/>
              </a:rPr>
              <a:t> (covered in more detail later)</a:t>
            </a:r>
          </a:p>
          <a:p>
            <a:pPr marL="0" indent="0">
              <a:buNone/>
            </a:pPr>
            <a:r>
              <a:rPr lang="en-US" dirty="0">
                <a:effectLst/>
              </a:rPr>
              <a:t>The preceding data is output to two locations at the end of every request or timer job:</a:t>
            </a:r>
          </a:p>
          <a:p>
            <a:pPr marL="171450" indent="-171450">
              <a:buFont typeface="Arial" panose="020B0604020202020204" pitchFamily="34" charset="0"/>
              <a:buChar char="•"/>
            </a:pPr>
            <a:r>
              <a:rPr lang="en-US" dirty="0">
                <a:effectLst/>
              </a:rPr>
              <a:t>ULS log — All collected statistics for a specified scope are always logged to the ULS log.</a:t>
            </a:r>
          </a:p>
          <a:p>
            <a:pPr marL="171450" indent="-171450">
              <a:buFont typeface="Arial" panose="020B0604020202020204" pitchFamily="34" charset="0"/>
              <a:buChar char="•"/>
            </a:pPr>
            <a:r>
              <a:rPr lang="en-US" dirty="0">
                <a:effectLst/>
              </a:rPr>
              <a:t>Developer Dashboard — Performance statistics for a request are available in the browser window.</a:t>
            </a:r>
          </a:p>
          <a:p>
            <a:endParaRPr lang="da-DK" dirty="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3591259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a:t>Enabling</a:t>
            </a:r>
            <a:r>
              <a:rPr lang="sv-SE" baseline="0" dirty="0"/>
              <a:t> Developer Dashboard is done at a farm level. The DeveloperDashboardSettings object is available on the global ContentService object and the main property for managing the visibility is DisplayLevel.</a:t>
            </a:r>
          </a:p>
          <a:p>
            <a:endParaRPr lang="sv-SE" baseline="0" dirty="0"/>
          </a:p>
          <a:p>
            <a:pPr marL="0" indent="0">
              <a:buNone/>
            </a:pPr>
            <a:r>
              <a:rPr lang="sv-SE" i="1" baseline="0" dirty="0"/>
              <a:t>Note: When changing values on the Settings object, it is important to call Update() to persist the changes.</a:t>
            </a:r>
          </a:p>
          <a:p>
            <a:endParaRPr lang="sv-SE" baseline="0" dirty="0"/>
          </a:p>
          <a:p>
            <a:pPr marL="0" indent="0">
              <a:buNone/>
            </a:pPr>
            <a:r>
              <a:rPr lang="sv-SE" baseline="0" dirty="0"/>
              <a:t>DisplayLevel can have different values. In the example above, the direct object reference is used, however PowerShell does also accept a string value – e.g. ”OnDemand”</a:t>
            </a:r>
          </a:p>
          <a:p>
            <a:endParaRPr lang="sv-SE" baseline="0" dirty="0"/>
          </a:p>
          <a:p>
            <a:pPr marL="0" indent="0">
              <a:buNone/>
            </a:pPr>
            <a:r>
              <a:rPr lang="sv-SE" b="1" baseline="0" dirty="0"/>
              <a:t>DisplayLevel in 2010</a:t>
            </a:r>
          </a:p>
          <a:p>
            <a:r>
              <a:rPr lang="sv-SE" b="0" baseline="0" dirty="0"/>
              <a:t>On: Means that it will be on and the output will be displayed at the bottom of the page for all users with the necessary permissions.</a:t>
            </a:r>
          </a:p>
          <a:p>
            <a:r>
              <a:rPr lang="sv-SE" b="0" baseline="0" dirty="0"/>
              <a:t>OnDemand: Means that it will be on, but the visibility of it can be toggled in the User Interface.</a:t>
            </a:r>
          </a:p>
          <a:p>
            <a:r>
              <a:rPr lang="sv-SE" b="0" baseline="0" dirty="0"/>
              <a:t>Off</a:t>
            </a:r>
          </a:p>
          <a:p>
            <a:endParaRPr lang="sv-SE" b="0" baseline="0" dirty="0"/>
          </a:p>
          <a:p>
            <a:pPr marL="0" indent="0">
              <a:buNone/>
            </a:pPr>
            <a:r>
              <a:rPr lang="sv-SE" b="1" baseline="0" dirty="0"/>
              <a:t>DisplayLevel in 2013</a:t>
            </a:r>
          </a:p>
          <a:p>
            <a:r>
              <a:rPr lang="sv-SE" b="0" baseline="0" dirty="0"/>
              <a:t>On and OnDemand have same functionality: Dashboard is turned on, and the seperate window for displaying the output can be shown by clicking the toggle button in the User Interface.</a:t>
            </a:r>
          </a:p>
          <a:p>
            <a:r>
              <a:rPr lang="sv-SE" b="0" baseline="0" dirty="0"/>
              <a:t>Off</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209487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34601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33173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053033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900342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4/28/2016</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4/28/2016</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4/28/2016</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4/28/2016</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4/28/2016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8750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4/28/2016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333349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4/28/2016</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4011337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497877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4/28/2016</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4/28/2016</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52167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81783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77524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10682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132635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4/28/2016</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284601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a:solidFill>
                  <a:srgbClr val="277EB5"/>
                </a:solidFill>
              </a:rPr>
              <a:t>© 2015 </a:t>
            </a:r>
            <a:r>
              <a:rPr lang="en-US" sz="1067" dirty="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42138700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4/28/2016</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9070629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40874580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3700771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218653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1895430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7081558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9954087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242931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4/28/2016</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4/28/2016</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4/28/2016</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4/28/2016</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4/28/2016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49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28885049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4/28/2016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9288530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4/28/2016</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2947541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584612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4/28/2016</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4/28/2016</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38997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91854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22523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2504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22796464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12709636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a:solidFill>
                  <a:srgbClr val="277EB5"/>
                </a:solidFill>
              </a:rPr>
              <a:t>© 2015 </a:t>
            </a:r>
            <a:r>
              <a:rPr lang="en-US" sz="1067" dirty="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38684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217253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4/28/2016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4/28/2016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SharePoint Customizations</a:t>
            </a:r>
            <a:br>
              <a:rPr lang="en-US" dirty="0"/>
            </a:br>
            <a:r>
              <a:rPr lang="en-US" dirty="0"/>
              <a:t>Hands-on Troubleshooting</a:t>
            </a:r>
          </a:p>
        </p:txBody>
      </p:sp>
    </p:spTree>
    <p:extLst>
      <p:ext uri="{BB962C8B-B14F-4D97-AF65-F5344CB8AC3E}">
        <p14:creationId xmlns:p14="http://schemas.microsoft.com/office/powerpoint/2010/main" val="131936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Additional Dashboard Settings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10</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err="1">
                <a:latin typeface="Segoe UI Light" panose="020B0502040204020203" pitchFamily="34" charset="0"/>
                <a:cs typeface="Segoe UI Light" panose="020B0502040204020203" pitchFamily="34" charset="0"/>
              </a:rPr>
              <a:t>DisplayLevel</a:t>
            </a:r>
            <a:r>
              <a:rPr lang="en-US" dirty="0">
                <a:latin typeface="Segoe UI Light" panose="020B0502040204020203" pitchFamily="34" charset="0"/>
                <a:cs typeface="Segoe UI Light" panose="020B0502040204020203" pitchFamily="34" charset="0"/>
              </a:rPr>
              <a:t> – Controls the visibility of the Dashboard</a:t>
            </a:r>
          </a:p>
          <a:p>
            <a:pPr marL="742950" lvl="1" indent="-285750"/>
            <a:r>
              <a:rPr lang="en-US" dirty="0">
                <a:latin typeface="Segoe UI Light" panose="020B0502040204020203" pitchFamily="34" charset="0"/>
                <a:cs typeface="Segoe UI Light" panose="020B0502040204020203" pitchFamily="34" charset="0"/>
              </a:rPr>
              <a:t>Can be On, Off or </a:t>
            </a:r>
            <a:r>
              <a:rPr lang="en-US" dirty="0" err="1">
                <a:latin typeface="Segoe UI Light" panose="020B0502040204020203" pitchFamily="34" charset="0"/>
                <a:cs typeface="Segoe UI Light" panose="020B0502040204020203" pitchFamily="34" charset="0"/>
              </a:rPr>
              <a:t>OnDemand</a:t>
            </a:r>
            <a:r>
              <a:rPr lang="en-US" dirty="0">
                <a:latin typeface="Segoe UI Light" panose="020B0502040204020203" pitchFamily="34" charset="0"/>
                <a:cs typeface="Segoe UI Light" panose="020B0502040204020203" pitchFamily="34" charset="0"/>
              </a:rPr>
              <a:t> (2010 only)</a:t>
            </a:r>
          </a:p>
          <a:p>
            <a:endParaRPr lang="en-US" dirty="0">
              <a:latin typeface="Segoe UI Light" panose="020B0502040204020203" pitchFamily="34" charset="0"/>
              <a:cs typeface="Segoe UI Light" panose="020B0502040204020203" pitchFamily="34" charset="0"/>
            </a:endParaRPr>
          </a:p>
          <a:p>
            <a:r>
              <a:rPr lang="en-US" dirty="0" err="1">
                <a:latin typeface="Segoe UI Light" panose="020B0502040204020203" pitchFamily="34" charset="0"/>
                <a:cs typeface="Segoe UI Light" panose="020B0502040204020203" pitchFamily="34" charset="0"/>
              </a:rPr>
              <a:t>RequiredPermissions</a:t>
            </a:r>
            <a:r>
              <a:rPr lang="en-US" dirty="0">
                <a:latin typeface="Segoe UI Light" panose="020B0502040204020203" pitchFamily="34" charset="0"/>
                <a:cs typeface="Segoe UI Light" panose="020B0502040204020203" pitchFamily="34" charset="0"/>
              </a:rPr>
              <a:t> – The required permissions to show the Dashboard</a:t>
            </a:r>
          </a:p>
          <a:p>
            <a:pPr marL="742950" lvl="1" indent="-285750"/>
            <a:r>
              <a:rPr lang="en-US" dirty="0" err="1">
                <a:latin typeface="Segoe UI Light" panose="020B0502040204020203" pitchFamily="34" charset="0"/>
                <a:cs typeface="Segoe UI Light" panose="020B0502040204020203" pitchFamily="34" charset="0"/>
              </a:rPr>
              <a:t>SPBasePermission</a:t>
            </a:r>
            <a:r>
              <a:rPr lang="en-US" dirty="0">
                <a:latin typeface="Segoe UI Light" panose="020B0502040204020203" pitchFamily="34" charset="0"/>
                <a:cs typeface="Segoe UI Light" panose="020B0502040204020203" pitchFamily="34" charset="0"/>
              </a:rPr>
              <a:t> mask</a:t>
            </a:r>
          </a:p>
          <a:p>
            <a:pPr marL="742950" lvl="1" indent="-285750"/>
            <a:r>
              <a:rPr lang="en-US" dirty="0">
                <a:latin typeface="Segoe UI Light" panose="020B0502040204020203" pitchFamily="34" charset="0"/>
                <a:cs typeface="Segoe UI Light" panose="020B0502040204020203" pitchFamily="34" charset="0"/>
              </a:rPr>
              <a:t>E.g. </a:t>
            </a:r>
            <a:r>
              <a:rPr lang="en-US" dirty="0" err="1">
                <a:latin typeface="Segoe UI Light" panose="020B0502040204020203" pitchFamily="34" charset="0"/>
                <a:cs typeface="Segoe UI Light" panose="020B0502040204020203" pitchFamily="34" charset="0"/>
              </a:rPr>
              <a:t>AddAndCustomizePages</a:t>
            </a:r>
            <a:r>
              <a:rPr lang="en-US" dirty="0">
                <a:latin typeface="Segoe UI Light" panose="020B0502040204020203" pitchFamily="34" charset="0"/>
                <a:cs typeface="Segoe UI Light" panose="020B0502040204020203" pitchFamily="34" charset="0"/>
              </a:rPr>
              <a:t> (Default) or </a:t>
            </a:r>
            <a:r>
              <a:rPr lang="en-US" dirty="0" err="1">
                <a:latin typeface="Segoe UI Light" panose="020B0502040204020203" pitchFamily="34" charset="0"/>
                <a:cs typeface="Segoe UI Light" panose="020B0502040204020203" pitchFamily="34" charset="0"/>
              </a:rPr>
              <a:t>EmptyMask</a:t>
            </a:r>
            <a:r>
              <a:rPr lang="en-US" dirty="0">
                <a:latin typeface="Segoe UI Light" panose="020B0502040204020203" pitchFamily="34" charset="0"/>
                <a:cs typeface="Segoe UI Light" panose="020B0502040204020203" pitchFamily="34" charset="0"/>
              </a:rPr>
              <a:t> (Everyone)</a:t>
            </a:r>
          </a:p>
          <a:p>
            <a:pPr marL="285750" indent="-285750"/>
            <a:endParaRPr lang="en-US" dirty="0">
              <a:latin typeface="Segoe UI Light" panose="020B0502040204020203" pitchFamily="34" charset="0"/>
              <a:cs typeface="Segoe UI Light" panose="020B0502040204020203" pitchFamily="34" charset="0"/>
            </a:endParaRPr>
          </a:p>
          <a:p>
            <a:r>
              <a:rPr lang="en-US" dirty="0" err="1">
                <a:latin typeface="Segoe UI Light" panose="020B0502040204020203" pitchFamily="34" charset="0"/>
                <a:cs typeface="Segoe UI Light" panose="020B0502040204020203" pitchFamily="34" charset="0"/>
              </a:rPr>
              <a:t>TraceEnabled</a:t>
            </a:r>
            <a:r>
              <a:rPr lang="en-US" dirty="0">
                <a:latin typeface="Segoe UI Light" panose="020B0502040204020203" pitchFamily="34" charset="0"/>
                <a:cs typeface="Segoe UI Light" panose="020B0502040204020203" pitchFamily="34" charset="0"/>
              </a:rPr>
              <a:t> – Is the additional </a:t>
            </a:r>
            <a:r>
              <a:rPr lang="en-US" dirty="0" err="1">
                <a:latin typeface="Segoe UI Light" panose="020B0502040204020203" pitchFamily="34" charset="0"/>
                <a:cs typeface="Segoe UI Light" panose="020B0502040204020203" pitchFamily="34" charset="0"/>
              </a:rPr>
              <a:t>Asp.Net</a:t>
            </a:r>
            <a:r>
              <a:rPr lang="en-US" dirty="0">
                <a:latin typeface="Segoe UI Light" panose="020B0502040204020203" pitchFamily="34" charset="0"/>
                <a:cs typeface="Segoe UI Light" panose="020B0502040204020203" pitchFamily="34" charset="0"/>
              </a:rPr>
              <a:t> trace information available</a:t>
            </a:r>
          </a:p>
          <a:p>
            <a:pPr marL="742950" lvl="1" indent="-285750"/>
            <a:r>
              <a:rPr lang="en-US" dirty="0">
                <a:latin typeface="Segoe UI Light" panose="020B0502040204020203" pitchFamily="34" charset="0"/>
                <a:cs typeface="Segoe UI Light" panose="020B0502040204020203" pitchFamily="34" charset="0"/>
              </a:rPr>
              <a:t>True/False</a:t>
            </a:r>
          </a:p>
          <a:p>
            <a:pPr marL="285750" indent="-285750"/>
            <a:endParaRPr lang="en-US" dirty="0">
              <a:latin typeface="Segoe UI Light" panose="020B0502040204020203" pitchFamily="34" charset="0"/>
              <a:cs typeface="Segoe UI Light" panose="020B0502040204020203" pitchFamily="34" charset="0"/>
            </a:endParaRPr>
          </a:p>
          <a:p>
            <a:r>
              <a:rPr lang="en-US" dirty="0" err="1">
                <a:latin typeface="Segoe UI Light" panose="020B0502040204020203" pitchFamily="34" charset="0"/>
                <a:cs typeface="Segoe UI Light" panose="020B0502040204020203" pitchFamily="34" charset="0"/>
              </a:rPr>
              <a:t>AdditionalEventsToTrack</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MaximumCriticalEventsToTrack</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MaximumSQLQueriesToTrack</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AutoLaunchEnabled</a:t>
            </a:r>
            <a:endParaRPr lang="en-US"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371570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Output from Developer Dashboard in SharePoint 2010</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11</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3"/>
          <a:stretch>
            <a:fillRect/>
          </a:stretch>
        </p:blipFill>
        <p:spPr>
          <a:xfrm>
            <a:off x="402336" y="987552"/>
            <a:ext cx="8169780" cy="5111496"/>
          </a:xfrm>
          <a:prstGeom prst="rect">
            <a:avLst/>
          </a:prstGeom>
        </p:spPr>
      </p:pic>
    </p:spTree>
    <p:extLst>
      <p:ext uri="{BB962C8B-B14F-4D97-AF65-F5344CB8AC3E}">
        <p14:creationId xmlns:p14="http://schemas.microsoft.com/office/powerpoint/2010/main" val="47942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Developer Dashboard Output Details (1 of 2)</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12</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The Color around the Developer Dashboard</a:t>
            </a:r>
          </a:p>
          <a:p>
            <a:pPr marL="742950" lvl="1" indent="-285750"/>
            <a:r>
              <a:rPr lang="en-US" dirty="0">
                <a:latin typeface="Segoe UI Light" panose="020B0502040204020203" pitchFamily="34" charset="0"/>
                <a:cs typeface="Segoe UI Light" panose="020B0502040204020203" pitchFamily="34" charset="0"/>
              </a:rPr>
              <a:t>Green – everything is good</a:t>
            </a:r>
          </a:p>
          <a:p>
            <a:pPr marL="742950" lvl="1" indent="-285750"/>
            <a:r>
              <a:rPr lang="en-US" dirty="0">
                <a:latin typeface="Segoe UI Light" panose="020B0502040204020203" pitchFamily="34" charset="0"/>
                <a:cs typeface="Segoe UI Light" panose="020B0502040204020203" pitchFamily="34" charset="0"/>
              </a:rPr>
              <a:t>Yellow – request took more than 1 second (or some warning occurred)</a:t>
            </a:r>
          </a:p>
          <a:p>
            <a:pPr marL="742950" lvl="1" indent="-285750"/>
            <a:r>
              <a:rPr lang="en-US" dirty="0">
                <a:latin typeface="Segoe UI Light" panose="020B0502040204020203" pitchFamily="34" charset="0"/>
                <a:cs typeface="Segoe UI Light" panose="020B0502040204020203" pitchFamily="34" charset="0"/>
              </a:rPr>
              <a:t>Red – critical error occurred</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Request Timer</a:t>
            </a:r>
          </a:p>
          <a:p>
            <a:pPr marL="742950" lvl="1" indent="-285750"/>
            <a:r>
              <a:rPr lang="en-US" dirty="0">
                <a:latin typeface="Segoe UI Light" panose="020B0502040204020203" pitchFamily="34" charset="0"/>
                <a:cs typeface="Segoe UI Light" panose="020B0502040204020203" pitchFamily="34" charset="0"/>
              </a:rPr>
              <a:t>Timing of the individual “scopes”</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Web Server</a:t>
            </a:r>
          </a:p>
          <a:p>
            <a:pPr marL="742950" lvl="1" indent="-285750"/>
            <a:r>
              <a:rPr lang="en-US" dirty="0">
                <a:latin typeface="Segoe UI Light" panose="020B0502040204020203" pitchFamily="34" charset="0"/>
                <a:cs typeface="Segoe UI Light" panose="020B0502040204020203" pitchFamily="34" charset="0"/>
              </a:rPr>
              <a:t>Basic details around the request including correlation id</a:t>
            </a:r>
          </a:p>
          <a:p>
            <a:endParaRPr lang="en-US" dirty="0"/>
          </a:p>
        </p:txBody>
      </p:sp>
    </p:spTree>
    <p:extLst>
      <p:ext uri="{BB962C8B-B14F-4D97-AF65-F5344CB8AC3E}">
        <p14:creationId xmlns:p14="http://schemas.microsoft.com/office/powerpoint/2010/main" val="359352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Developer Dashboard Output Details (2 of 2)</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13</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Database Queries</a:t>
            </a:r>
          </a:p>
          <a:p>
            <a:pPr marL="742950" lvl="1" indent="-285750"/>
            <a:r>
              <a:rPr lang="en-US" dirty="0">
                <a:latin typeface="Segoe UI Light" panose="020B0502040204020203" pitchFamily="34" charset="0"/>
                <a:cs typeface="Segoe UI Light" panose="020B0502040204020203" pitchFamily="34" charset="0"/>
              </a:rPr>
              <a:t>SQL Server Calls including Query Text, Call Stack, IO Stats and duration</a:t>
            </a:r>
          </a:p>
          <a:p>
            <a:pPr marL="285750" indent="-285750"/>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Service Calls</a:t>
            </a:r>
          </a:p>
          <a:p>
            <a:pPr marL="742950" lvl="1" indent="-285750"/>
            <a:r>
              <a:rPr lang="en-US" dirty="0">
                <a:latin typeface="Segoe UI Light" panose="020B0502040204020203" pitchFamily="34" charset="0"/>
                <a:cs typeface="Segoe UI Light" panose="020B0502040204020203" pitchFamily="34" charset="0"/>
              </a:rPr>
              <a:t>Calls to SharePoint Services such as UPA, MMS and Search</a:t>
            </a:r>
          </a:p>
          <a:p>
            <a:pPr marL="285750" indent="-285750"/>
            <a:endParaRPr lang="en-US" dirty="0">
              <a:latin typeface="Segoe UI Light" panose="020B0502040204020203" pitchFamily="34" charset="0"/>
              <a:cs typeface="Segoe UI Light" panose="020B0502040204020203" pitchFamily="34" charset="0"/>
            </a:endParaRPr>
          </a:p>
          <a:p>
            <a:r>
              <a:rPr lang="en-US" dirty="0" err="1">
                <a:latin typeface="Segoe UI Light" panose="020B0502040204020203" pitchFamily="34" charset="0"/>
                <a:cs typeface="Segoe UI Light" panose="020B0502040204020203" pitchFamily="34" charset="0"/>
              </a:rPr>
              <a:t>SPRequest</a:t>
            </a:r>
            <a:r>
              <a:rPr lang="en-US" dirty="0">
                <a:latin typeface="Segoe UI Light" panose="020B0502040204020203" pitchFamily="34" charset="0"/>
                <a:cs typeface="Segoe UI Light" panose="020B0502040204020203" pitchFamily="34" charset="0"/>
              </a:rPr>
              <a:t> Allocations</a:t>
            </a:r>
          </a:p>
          <a:p>
            <a:pPr marL="742950" lvl="1" indent="-285750"/>
            <a:r>
              <a:rPr lang="en-US" dirty="0">
                <a:latin typeface="Segoe UI Light" panose="020B0502040204020203" pitchFamily="34" charset="0"/>
                <a:cs typeface="Segoe UI Light" panose="020B0502040204020203" pitchFamily="34" charset="0"/>
              </a:rPr>
              <a:t>Allocation of </a:t>
            </a:r>
            <a:r>
              <a:rPr lang="en-US" dirty="0" err="1">
                <a:latin typeface="Segoe UI Light" panose="020B0502040204020203" pitchFamily="34" charset="0"/>
                <a:cs typeface="Segoe UI Light" panose="020B0502040204020203" pitchFamily="34" charset="0"/>
              </a:rPr>
              <a:t>SPSite</a:t>
            </a:r>
            <a:r>
              <a:rPr lang="en-US" dirty="0">
                <a:latin typeface="Segoe UI Light" panose="020B0502040204020203" pitchFamily="34" charset="0"/>
                <a:cs typeface="Segoe UI Light" panose="020B0502040204020203" pitchFamily="34" charset="0"/>
              </a:rPr>
              <a:t> and </a:t>
            </a:r>
            <a:r>
              <a:rPr lang="en-US" dirty="0" err="1">
                <a:latin typeface="Segoe UI Light" panose="020B0502040204020203" pitchFamily="34" charset="0"/>
                <a:cs typeface="Segoe UI Light" panose="020B0502040204020203" pitchFamily="34" charset="0"/>
              </a:rPr>
              <a:t>SPWeb</a:t>
            </a:r>
            <a:r>
              <a:rPr lang="en-US" dirty="0">
                <a:latin typeface="Segoe UI Light" panose="020B0502040204020203" pitchFamily="34" charset="0"/>
                <a:cs typeface="Segoe UI Light" panose="020B0502040204020203" pitchFamily="34" charset="0"/>
              </a:rPr>
              <a:t> objects</a:t>
            </a:r>
          </a:p>
          <a:p>
            <a:pPr marL="742950" lvl="1" indent="-285750"/>
            <a:r>
              <a:rPr lang="en-US" dirty="0">
                <a:latin typeface="Segoe UI Light" panose="020B0502040204020203" pitchFamily="34" charset="0"/>
                <a:cs typeface="Segoe UI Light" panose="020B0502040204020203" pitchFamily="34" charset="0"/>
              </a:rPr>
              <a:t>Include </a:t>
            </a:r>
            <a:r>
              <a:rPr lang="en-US" dirty="0" err="1">
                <a:latin typeface="Segoe UI Light" panose="020B0502040204020203" pitchFamily="34" charset="0"/>
                <a:cs typeface="Segoe UI Light" panose="020B0502040204020203" pitchFamily="34" charset="0"/>
              </a:rPr>
              <a:t>Callstack</a:t>
            </a:r>
            <a:endParaRPr lang="en-US" dirty="0">
              <a:latin typeface="Segoe UI Light" panose="020B0502040204020203" pitchFamily="34" charset="0"/>
              <a:cs typeface="Segoe UI Light" panose="020B0502040204020203" pitchFamily="34" charset="0"/>
            </a:endParaRPr>
          </a:p>
          <a:p>
            <a:pPr marL="285750" indent="-285750"/>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Asserts and Critical Events</a:t>
            </a:r>
          </a:p>
          <a:p>
            <a:endParaRPr lang="en-US" dirty="0"/>
          </a:p>
        </p:txBody>
      </p:sp>
    </p:spTree>
    <p:extLst>
      <p:ext uri="{BB962C8B-B14F-4D97-AF65-F5344CB8AC3E}">
        <p14:creationId xmlns:p14="http://schemas.microsoft.com/office/powerpoint/2010/main" val="300921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Developer Dashboard Page Controls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14</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Developer Dashboard Launcher</a:t>
            </a:r>
          </a:p>
          <a:p>
            <a:pPr marL="742950" lvl="1" indent="-285750"/>
            <a:r>
              <a:rPr lang="en-US" dirty="0">
                <a:latin typeface="Segoe UI Light" panose="020B0502040204020203" pitchFamily="34" charset="0"/>
                <a:cs typeface="Segoe UI Light" panose="020B0502040204020203" pitchFamily="34" charset="0"/>
              </a:rPr>
              <a:t>Used for showing (2010 if </a:t>
            </a:r>
            <a:r>
              <a:rPr lang="en-US" dirty="0" err="1">
                <a:latin typeface="Segoe UI Light" panose="020B0502040204020203" pitchFamily="34" charset="0"/>
                <a:cs typeface="Segoe UI Light" panose="020B0502040204020203" pitchFamily="34" charset="0"/>
              </a:rPr>
              <a:t>OnDemand</a:t>
            </a:r>
            <a:r>
              <a:rPr lang="en-US" dirty="0">
                <a:latin typeface="Segoe UI Light" panose="020B0502040204020203" pitchFamily="34" charset="0"/>
                <a:cs typeface="Segoe UI Light" panose="020B0502040204020203" pitchFamily="34" charset="0"/>
              </a:rPr>
              <a:t>) or opening (2013) the Dashboard</a:t>
            </a:r>
            <a:endParaRPr lang="da-DK" dirty="0">
              <a:latin typeface="Segoe UI Light" panose="020B0502040204020203" pitchFamily="34" charset="0"/>
              <a:cs typeface="Segoe UI Light" panose="020B0502040204020203" pitchFamily="34" charset="0"/>
            </a:endParaRPr>
          </a:p>
          <a:p>
            <a:endParaRPr lang="da-DK" dirty="0"/>
          </a:p>
          <a:p>
            <a:endParaRPr lang="da-DK" dirty="0"/>
          </a:p>
          <a:p>
            <a:endParaRPr lang="da-DK" dirty="0"/>
          </a:p>
          <a:p>
            <a:endParaRPr lang="da-DK" dirty="0"/>
          </a:p>
          <a:p>
            <a:endParaRPr lang="da-DK" dirty="0"/>
          </a:p>
          <a:p>
            <a:endParaRPr lang="da-DK" dirty="0"/>
          </a:p>
          <a:p>
            <a:r>
              <a:rPr lang="en-US" dirty="0">
                <a:latin typeface="Segoe UI Light" panose="020B0502040204020203" pitchFamily="34" charset="0"/>
                <a:cs typeface="Segoe UI Light" panose="020B0502040204020203" pitchFamily="34" charset="0"/>
              </a:rPr>
              <a:t>Page Rendering Control (2010)</a:t>
            </a:r>
          </a:p>
          <a:p>
            <a:pPr marL="742950" lvl="1" indent="-285750"/>
            <a:r>
              <a:rPr lang="en-US" dirty="0">
                <a:latin typeface="Segoe UI Light" panose="020B0502040204020203" pitchFamily="34" charset="0"/>
                <a:cs typeface="Segoe UI Light" panose="020B0502040204020203" pitchFamily="34" charset="0"/>
              </a:rPr>
              <a:t>Used to render the output of the Dashboard</a:t>
            </a:r>
          </a:p>
          <a:p>
            <a:pPr marL="742950" lvl="1" indent="-285750"/>
            <a:r>
              <a:rPr lang="en-US" dirty="0">
                <a:latin typeface="Segoe UI Light" panose="020B0502040204020203" pitchFamily="34" charset="0"/>
                <a:cs typeface="Segoe UI Light" panose="020B0502040204020203" pitchFamily="34" charset="0"/>
              </a:rPr>
              <a:t>Must be the last control of the page (additional controls will not be part of the output)</a:t>
            </a:r>
            <a:endParaRPr lang="da-DK" dirty="0">
              <a:latin typeface="Segoe UI Light" panose="020B0502040204020203" pitchFamily="34" charset="0"/>
              <a:cs typeface="Segoe UI Light" panose="020B0502040204020203" pitchFamily="34" charset="0"/>
            </a:endParaRP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97542888"/>
              </p:ext>
            </p:extLst>
          </p:nvPr>
        </p:nvGraphicFramePr>
        <p:xfrm>
          <a:off x="1360500" y="1901687"/>
          <a:ext cx="5472608" cy="2250183"/>
        </p:xfrm>
        <a:graphic>
          <a:graphicData uri="http://schemas.openxmlformats.org/drawingml/2006/table">
            <a:tbl>
              <a:tblPr firstRow="1" bandRow="1"/>
              <a:tblGrid>
                <a:gridCol w="5472608">
                  <a:extLst>
                    <a:ext uri="{9D8B030D-6E8A-4147-A177-3AD203B41FA5}">
                      <a16:colId xmlns:a16="http://schemas.microsoft.com/office/drawing/2014/main" val="20000"/>
                    </a:ext>
                  </a:extLst>
                </a:gridCol>
              </a:tblGrid>
              <a:tr h="459314">
                <a:tc>
                  <a:txBody>
                    <a:bodyPr/>
                    <a:lstStyle>
                      <a:lvl1pPr marL="0" algn="l" defTabSz="914400" rtl="0" eaLnBrk="1" latinLnBrk="0" hangingPunct="1">
                        <a:defRPr sz="1800" b="1" kern="1200">
                          <a:solidFill>
                            <a:schemeClr val="bg1"/>
                          </a:solidFill>
                          <a:latin typeface="Segoe UI"/>
                        </a:defRPr>
                      </a:lvl1pPr>
                      <a:lvl2pPr marL="457200" algn="l" defTabSz="914400" rtl="0" eaLnBrk="1" latinLnBrk="0" hangingPunct="1">
                        <a:defRPr sz="1800" b="1" kern="1200">
                          <a:solidFill>
                            <a:schemeClr val="bg1"/>
                          </a:solidFill>
                          <a:latin typeface="Segoe UI"/>
                        </a:defRPr>
                      </a:lvl2pPr>
                      <a:lvl3pPr marL="914400" algn="l" defTabSz="914400" rtl="0" eaLnBrk="1" latinLnBrk="0" hangingPunct="1">
                        <a:defRPr sz="1800" b="1" kern="1200">
                          <a:solidFill>
                            <a:schemeClr val="bg1"/>
                          </a:solidFill>
                          <a:latin typeface="Segoe UI"/>
                        </a:defRPr>
                      </a:lvl3pPr>
                      <a:lvl4pPr marL="1371600" algn="l" defTabSz="914400" rtl="0" eaLnBrk="1" latinLnBrk="0" hangingPunct="1">
                        <a:defRPr sz="1800" b="1" kern="1200">
                          <a:solidFill>
                            <a:schemeClr val="bg1"/>
                          </a:solidFill>
                          <a:latin typeface="Segoe UI"/>
                        </a:defRPr>
                      </a:lvl4pPr>
                      <a:lvl5pPr marL="1828800" algn="l" defTabSz="914400" rtl="0" eaLnBrk="1" latinLnBrk="0" hangingPunct="1">
                        <a:defRPr sz="1800" b="1" kern="1200">
                          <a:solidFill>
                            <a:schemeClr val="bg1"/>
                          </a:solidFill>
                          <a:latin typeface="Segoe UI"/>
                        </a:defRPr>
                      </a:lvl5pPr>
                      <a:lvl6pPr marL="2286000" algn="l" defTabSz="914400" rtl="0" eaLnBrk="1" latinLnBrk="0" hangingPunct="1">
                        <a:defRPr sz="1800" b="1" kern="1200">
                          <a:solidFill>
                            <a:schemeClr val="bg1"/>
                          </a:solidFill>
                          <a:latin typeface="Segoe UI"/>
                        </a:defRPr>
                      </a:lvl6pPr>
                      <a:lvl7pPr marL="2743200" algn="l" defTabSz="914400" rtl="0" eaLnBrk="1" latinLnBrk="0" hangingPunct="1">
                        <a:defRPr sz="1800" b="1" kern="1200">
                          <a:solidFill>
                            <a:schemeClr val="bg1"/>
                          </a:solidFill>
                          <a:latin typeface="Segoe UI"/>
                        </a:defRPr>
                      </a:lvl7pPr>
                      <a:lvl8pPr marL="3200400" algn="l" defTabSz="914400" rtl="0" eaLnBrk="1" latinLnBrk="0" hangingPunct="1">
                        <a:defRPr sz="1800" b="1" kern="1200">
                          <a:solidFill>
                            <a:schemeClr val="bg1"/>
                          </a:solidFill>
                          <a:latin typeface="Segoe UI"/>
                        </a:defRPr>
                      </a:lvl8pPr>
                      <a:lvl9pPr marL="3657600" algn="l" defTabSz="914400" rtl="0" eaLnBrk="1" latinLnBrk="0" hangingPunct="1">
                        <a:defRPr sz="1800" b="1" kern="1200">
                          <a:solidFill>
                            <a:schemeClr val="bg1"/>
                          </a:solidFill>
                          <a:latin typeface="Segoe UI"/>
                        </a:defRPr>
                      </a:lvl9pPr>
                    </a:lstStyle>
                    <a:p>
                      <a:r>
                        <a:rPr lang="en-US" sz="1200" dirty="0"/>
                        <a:t>Developer Dashboard Launcher Control</a:t>
                      </a:r>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solidFill>
                      <a:srgbClr val="00B294"/>
                    </a:solidFill>
                  </a:tcPr>
                </a:tc>
                <a:extLst>
                  <a:ext uri="{0D108BD9-81ED-4DB2-BD59-A6C34878D82A}">
                    <a16:rowId xmlns:a16="http://schemas.microsoft.com/office/drawing/2014/main" val="10000"/>
                  </a:ext>
                </a:extLst>
              </a:tr>
              <a:tr h="1790869">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endParaRPr lang="en-US" sz="1400" dirty="0"/>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9" name="Rectangle 8"/>
          <p:cNvSpPr/>
          <p:nvPr/>
        </p:nvSpPr>
        <p:spPr>
          <a:xfrm>
            <a:off x="1360500" y="2303407"/>
            <a:ext cx="5472608" cy="1848463"/>
          </a:xfrm>
          <a:prstGeom prst="rect">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a-DK"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0" name="Rectangle 9"/>
          <p:cNvSpPr/>
          <p:nvPr/>
        </p:nvSpPr>
        <p:spPr>
          <a:xfrm>
            <a:off x="1491072" y="2421166"/>
            <a:ext cx="5256584" cy="1600438"/>
          </a:xfrm>
          <a:prstGeom prst="rect">
            <a:avLst/>
          </a:prstGeom>
        </p:spPr>
        <p:txBody>
          <a:bodyPr wrap="square">
            <a:spAutoFit/>
          </a:bodyPr>
          <a:lstStyle/>
          <a:p>
            <a:pPr defTabSz="457200"/>
            <a:r>
              <a:rPr lang="da-DK" sz="1400" dirty="0">
                <a:solidFill>
                  <a:srgbClr val="0000FF"/>
                </a:solidFill>
                <a:latin typeface="Segoe UI"/>
              </a:rPr>
              <a:t>&lt;</a:t>
            </a:r>
            <a:r>
              <a:rPr lang="da-DK" sz="1400" dirty="0" err="1">
                <a:solidFill>
                  <a:srgbClr val="A31515"/>
                </a:solidFill>
                <a:latin typeface="Segoe UI"/>
              </a:rPr>
              <a:t>Sharepoint</a:t>
            </a:r>
            <a:r>
              <a:rPr lang="da-DK" sz="1400" dirty="0" err="1">
                <a:solidFill>
                  <a:srgbClr val="0000FF"/>
                </a:solidFill>
                <a:latin typeface="Segoe UI"/>
              </a:rPr>
              <a:t>:</a:t>
            </a:r>
            <a:r>
              <a:rPr lang="da-DK" sz="1400" dirty="0" err="1">
                <a:solidFill>
                  <a:srgbClr val="A31515"/>
                </a:solidFill>
                <a:latin typeface="Segoe UI"/>
              </a:rPr>
              <a:t>DeveloperDashboardLauncher</a:t>
            </a:r>
            <a:r>
              <a:rPr lang="da-DK" sz="1400" dirty="0">
                <a:solidFill>
                  <a:srgbClr val="000000"/>
                </a:solidFill>
                <a:latin typeface="Segoe UI"/>
              </a:rPr>
              <a:t> </a:t>
            </a:r>
            <a:r>
              <a:rPr lang="da-DK" sz="1400" dirty="0">
                <a:solidFill>
                  <a:srgbClr val="FF0000"/>
                </a:solidFill>
                <a:latin typeface="Segoe UI"/>
              </a:rPr>
              <a:t>ID</a:t>
            </a:r>
            <a:r>
              <a:rPr lang="da-DK" sz="1400" dirty="0">
                <a:solidFill>
                  <a:srgbClr val="0000FF"/>
                </a:solidFill>
                <a:latin typeface="Segoe UI"/>
              </a:rPr>
              <a:t>="</a:t>
            </a:r>
            <a:r>
              <a:rPr lang="da-DK" sz="1400" dirty="0" err="1">
                <a:solidFill>
                  <a:srgbClr val="0000FF"/>
                </a:solidFill>
                <a:latin typeface="Segoe UI"/>
              </a:rPr>
              <a:t>DeveloperDashboardLauncher</a:t>
            </a:r>
            <a:r>
              <a:rPr lang="da-DK" sz="1400" dirty="0">
                <a:solidFill>
                  <a:srgbClr val="0000FF"/>
                </a:solidFill>
                <a:latin typeface="Segoe UI"/>
              </a:rPr>
              <a:t>"</a:t>
            </a:r>
            <a:r>
              <a:rPr lang="da-DK" sz="1400" dirty="0">
                <a:solidFill>
                  <a:srgbClr val="000000"/>
                </a:solidFill>
                <a:latin typeface="Segoe UI"/>
              </a:rPr>
              <a:t> </a:t>
            </a:r>
            <a:r>
              <a:rPr lang="da-DK" sz="1400" dirty="0" err="1">
                <a:solidFill>
                  <a:srgbClr val="FF0000"/>
                </a:solidFill>
                <a:latin typeface="Segoe UI"/>
              </a:rPr>
              <a:t>NavigateUrl</a:t>
            </a:r>
            <a:r>
              <a:rPr lang="da-DK" sz="1400" dirty="0">
                <a:solidFill>
                  <a:srgbClr val="0000FF"/>
                </a:solidFill>
                <a:latin typeface="Segoe UI"/>
              </a:rPr>
              <a:t>="</a:t>
            </a:r>
            <a:r>
              <a:rPr lang="da-DK" sz="1400" dirty="0" err="1">
                <a:solidFill>
                  <a:srgbClr val="0000FF"/>
                </a:solidFill>
                <a:latin typeface="Segoe UI"/>
              </a:rPr>
              <a:t>javascript:ToggleDeveloperDashboard</a:t>
            </a:r>
            <a:r>
              <a:rPr lang="da-DK" sz="1400" dirty="0">
                <a:solidFill>
                  <a:srgbClr val="0000FF"/>
                </a:solidFill>
                <a:latin typeface="Segoe UI"/>
              </a:rPr>
              <a:t>()"</a:t>
            </a:r>
            <a:r>
              <a:rPr lang="da-DK" sz="1400" dirty="0">
                <a:solidFill>
                  <a:srgbClr val="000000"/>
                </a:solidFill>
                <a:latin typeface="Segoe UI"/>
              </a:rPr>
              <a:t> </a:t>
            </a:r>
            <a:r>
              <a:rPr lang="da-DK" sz="1400" dirty="0" err="1">
                <a:solidFill>
                  <a:srgbClr val="FF0000"/>
                </a:solidFill>
                <a:latin typeface="Segoe UI"/>
              </a:rPr>
              <a:t>runat</a:t>
            </a:r>
            <a:r>
              <a:rPr lang="da-DK" sz="1400" dirty="0">
                <a:solidFill>
                  <a:srgbClr val="0000FF"/>
                </a:solidFill>
                <a:latin typeface="Segoe UI"/>
              </a:rPr>
              <a:t>="server"</a:t>
            </a:r>
            <a:r>
              <a:rPr lang="da-DK" sz="1400" dirty="0">
                <a:solidFill>
                  <a:srgbClr val="000000"/>
                </a:solidFill>
                <a:latin typeface="Segoe UI"/>
              </a:rPr>
              <a:t> </a:t>
            </a:r>
          </a:p>
          <a:p>
            <a:pPr defTabSz="457200"/>
            <a:r>
              <a:rPr lang="da-DK" sz="1400" dirty="0">
                <a:solidFill>
                  <a:srgbClr val="FF0000"/>
                </a:solidFill>
                <a:latin typeface="Segoe UI"/>
              </a:rPr>
              <a:t>ImageUrl</a:t>
            </a:r>
            <a:r>
              <a:rPr lang="da-DK" sz="1400" dirty="0">
                <a:solidFill>
                  <a:srgbClr val="0000FF"/>
                </a:solidFill>
                <a:latin typeface="Segoe UI"/>
              </a:rPr>
              <a:t>="/_layouts/images/fgimg.png"</a:t>
            </a:r>
            <a:r>
              <a:rPr lang="da-DK" sz="1400" dirty="0">
                <a:solidFill>
                  <a:srgbClr val="000000"/>
                </a:solidFill>
                <a:latin typeface="Segoe UI"/>
              </a:rPr>
              <a:t> </a:t>
            </a:r>
            <a:r>
              <a:rPr lang="da-DK" sz="1400" dirty="0">
                <a:solidFill>
                  <a:srgbClr val="FF0000"/>
                </a:solidFill>
                <a:latin typeface="Segoe UI"/>
              </a:rPr>
              <a:t>Text</a:t>
            </a:r>
            <a:r>
              <a:rPr lang="da-DK" sz="1400" dirty="0">
                <a:solidFill>
                  <a:srgbClr val="0000FF"/>
                </a:solidFill>
                <a:latin typeface="Segoe UI"/>
              </a:rPr>
              <a:t>="&lt;%$Resources:wss,multipages_launchdevdashalt_text%&gt;"</a:t>
            </a:r>
            <a:r>
              <a:rPr lang="da-DK" sz="1400" dirty="0">
                <a:solidFill>
                  <a:srgbClr val="000000"/>
                </a:solidFill>
                <a:latin typeface="Segoe UI"/>
              </a:rPr>
              <a:t> </a:t>
            </a:r>
            <a:r>
              <a:rPr lang="da-DK" sz="1400" i="1" dirty="0">
                <a:solidFill>
                  <a:srgbClr val="FF0000"/>
                </a:solidFill>
                <a:latin typeface="Segoe UI"/>
              </a:rPr>
              <a:t>OffsetX</a:t>
            </a:r>
            <a:r>
              <a:rPr lang="da-DK" sz="1400" i="1" dirty="0">
                <a:solidFill>
                  <a:srgbClr val="0000FF"/>
                </a:solidFill>
                <a:latin typeface="Segoe UI"/>
              </a:rPr>
              <a:t>=0</a:t>
            </a:r>
            <a:r>
              <a:rPr lang="da-DK" sz="1400" i="1" dirty="0">
                <a:solidFill>
                  <a:srgbClr val="000000"/>
                </a:solidFill>
                <a:latin typeface="Segoe UI"/>
              </a:rPr>
              <a:t> </a:t>
            </a:r>
            <a:r>
              <a:rPr lang="da-DK" sz="1400" i="1" dirty="0">
                <a:solidFill>
                  <a:srgbClr val="FF0000"/>
                </a:solidFill>
                <a:latin typeface="Segoe UI"/>
              </a:rPr>
              <a:t>OffsetY</a:t>
            </a:r>
            <a:r>
              <a:rPr lang="da-DK" sz="1400" i="1" dirty="0">
                <a:solidFill>
                  <a:srgbClr val="0000FF"/>
                </a:solidFill>
                <a:latin typeface="Segoe UI"/>
              </a:rPr>
              <a:t>=222</a:t>
            </a:r>
            <a:r>
              <a:rPr lang="da-DK" sz="1400" i="1" dirty="0">
                <a:solidFill>
                  <a:srgbClr val="000000"/>
                </a:solidFill>
                <a:latin typeface="Segoe UI"/>
              </a:rPr>
              <a:t> </a:t>
            </a:r>
            <a:r>
              <a:rPr lang="da-DK" sz="1400" i="1" dirty="0">
                <a:solidFill>
                  <a:srgbClr val="FF0000"/>
                </a:solidFill>
                <a:latin typeface="Segoe UI"/>
              </a:rPr>
              <a:t>Height</a:t>
            </a:r>
            <a:r>
              <a:rPr lang="da-DK" sz="1400" i="1" dirty="0">
                <a:solidFill>
                  <a:srgbClr val="0000FF"/>
                </a:solidFill>
                <a:latin typeface="Segoe UI"/>
              </a:rPr>
              <a:t>=16</a:t>
            </a:r>
            <a:r>
              <a:rPr lang="da-DK" sz="1400" i="1" dirty="0">
                <a:solidFill>
                  <a:srgbClr val="000000"/>
                </a:solidFill>
                <a:latin typeface="Segoe UI"/>
              </a:rPr>
              <a:t> </a:t>
            </a:r>
            <a:r>
              <a:rPr lang="da-DK" sz="1400" i="1" dirty="0">
                <a:solidFill>
                  <a:srgbClr val="FF0000"/>
                </a:solidFill>
                <a:latin typeface="Segoe UI"/>
              </a:rPr>
              <a:t>Width</a:t>
            </a:r>
            <a:r>
              <a:rPr lang="da-DK" sz="1400" i="1" dirty="0">
                <a:solidFill>
                  <a:srgbClr val="0000FF"/>
                </a:solidFill>
                <a:latin typeface="Segoe UI"/>
              </a:rPr>
              <a:t>=16</a:t>
            </a:r>
            <a:r>
              <a:rPr lang="da-DK" sz="1400" i="1" dirty="0">
                <a:solidFill>
                  <a:srgbClr val="000000"/>
                </a:solidFill>
                <a:latin typeface="Segoe UI"/>
              </a:rPr>
              <a:t> </a:t>
            </a:r>
            <a:r>
              <a:rPr lang="da-DK" sz="1400" dirty="0">
                <a:solidFill>
                  <a:srgbClr val="0000FF"/>
                </a:solidFill>
                <a:latin typeface="Segoe UI"/>
              </a:rPr>
              <a:t>/&gt;</a:t>
            </a:r>
            <a:r>
              <a:rPr lang="da-DK" sz="1400" dirty="0">
                <a:solidFill>
                  <a:srgbClr val="000000"/>
                </a:solidFill>
                <a:latin typeface="Segoe UI"/>
              </a:rPr>
              <a:t> </a:t>
            </a:r>
            <a:endParaRPr lang="da-DK" sz="1400" dirty="0">
              <a:solidFill>
                <a:srgbClr val="FFFFFF"/>
              </a:solidFill>
              <a:latin typeface="Segoe UI"/>
            </a:endParaRPr>
          </a:p>
        </p:txBody>
      </p:sp>
      <p:pic>
        <p:nvPicPr>
          <p:cNvPr id="11" name="Picture 10"/>
          <p:cNvPicPr>
            <a:picLocks noChangeAspect="1"/>
          </p:cNvPicPr>
          <p:nvPr/>
        </p:nvPicPr>
        <p:blipFill rotWithShape="1">
          <a:blip r:embed="rId3"/>
          <a:srcRect r="2049" b="31236"/>
          <a:stretch/>
        </p:blipFill>
        <p:spPr>
          <a:xfrm>
            <a:off x="8465210" y="2214360"/>
            <a:ext cx="2040856" cy="712971"/>
          </a:xfrm>
          <a:prstGeom prst="rect">
            <a:avLst/>
          </a:prstGeom>
        </p:spPr>
      </p:pic>
      <p:pic>
        <p:nvPicPr>
          <p:cNvPr id="12" name="Picture 11"/>
          <p:cNvPicPr>
            <a:picLocks noChangeAspect="1"/>
          </p:cNvPicPr>
          <p:nvPr/>
        </p:nvPicPr>
        <p:blipFill>
          <a:blip r:embed="rId4"/>
          <a:stretch>
            <a:fillRect/>
          </a:stretch>
        </p:blipFill>
        <p:spPr>
          <a:xfrm>
            <a:off x="8322612" y="3350172"/>
            <a:ext cx="2326053" cy="801698"/>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2147217944"/>
              </p:ext>
            </p:extLst>
          </p:nvPr>
        </p:nvGraphicFramePr>
        <p:xfrm>
          <a:off x="1360500" y="5332969"/>
          <a:ext cx="5472608" cy="981081"/>
        </p:xfrm>
        <a:graphic>
          <a:graphicData uri="http://schemas.openxmlformats.org/drawingml/2006/table">
            <a:tbl>
              <a:tblPr firstRow="1" bandRow="1"/>
              <a:tblGrid>
                <a:gridCol w="5472608">
                  <a:extLst>
                    <a:ext uri="{9D8B030D-6E8A-4147-A177-3AD203B41FA5}">
                      <a16:colId xmlns:a16="http://schemas.microsoft.com/office/drawing/2014/main" val="20000"/>
                    </a:ext>
                  </a:extLst>
                </a:gridCol>
              </a:tblGrid>
              <a:tr h="187130">
                <a:tc>
                  <a:txBody>
                    <a:bodyPr/>
                    <a:lstStyle>
                      <a:lvl1pPr marL="0" algn="l" defTabSz="914400" rtl="0" eaLnBrk="1" latinLnBrk="0" hangingPunct="1">
                        <a:defRPr sz="1800" b="1" kern="1200">
                          <a:solidFill>
                            <a:schemeClr val="bg1"/>
                          </a:solidFill>
                          <a:latin typeface="Segoe UI"/>
                        </a:defRPr>
                      </a:lvl1pPr>
                      <a:lvl2pPr marL="457200" algn="l" defTabSz="914400" rtl="0" eaLnBrk="1" latinLnBrk="0" hangingPunct="1">
                        <a:defRPr sz="1800" b="1" kern="1200">
                          <a:solidFill>
                            <a:schemeClr val="bg1"/>
                          </a:solidFill>
                          <a:latin typeface="Segoe UI"/>
                        </a:defRPr>
                      </a:lvl2pPr>
                      <a:lvl3pPr marL="914400" algn="l" defTabSz="914400" rtl="0" eaLnBrk="1" latinLnBrk="0" hangingPunct="1">
                        <a:defRPr sz="1800" b="1" kern="1200">
                          <a:solidFill>
                            <a:schemeClr val="bg1"/>
                          </a:solidFill>
                          <a:latin typeface="Segoe UI"/>
                        </a:defRPr>
                      </a:lvl3pPr>
                      <a:lvl4pPr marL="1371600" algn="l" defTabSz="914400" rtl="0" eaLnBrk="1" latinLnBrk="0" hangingPunct="1">
                        <a:defRPr sz="1800" b="1" kern="1200">
                          <a:solidFill>
                            <a:schemeClr val="bg1"/>
                          </a:solidFill>
                          <a:latin typeface="Segoe UI"/>
                        </a:defRPr>
                      </a:lvl4pPr>
                      <a:lvl5pPr marL="1828800" algn="l" defTabSz="914400" rtl="0" eaLnBrk="1" latinLnBrk="0" hangingPunct="1">
                        <a:defRPr sz="1800" b="1" kern="1200">
                          <a:solidFill>
                            <a:schemeClr val="bg1"/>
                          </a:solidFill>
                          <a:latin typeface="Segoe UI"/>
                        </a:defRPr>
                      </a:lvl5pPr>
                      <a:lvl6pPr marL="2286000" algn="l" defTabSz="914400" rtl="0" eaLnBrk="1" latinLnBrk="0" hangingPunct="1">
                        <a:defRPr sz="1800" b="1" kern="1200">
                          <a:solidFill>
                            <a:schemeClr val="bg1"/>
                          </a:solidFill>
                          <a:latin typeface="Segoe UI"/>
                        </a:defRPr>
                      </a:lvl6pPr>
                      <a:lvl7pPr marL="2743200" algn="l" defTabSz="914400" rtl="0" eaLnBrk="1" latinLnBrk="0" hangingPunct="1">
                        <a:defRPr sz="1800" b="1" kern="1200">
                          <a:solidFill>
                            <a:schemeClr val="bg1"/>
                          </a:solidFill>
                          <a:latin typeface="Segoe UI"/>
                        </a:defRPr>
                      </a:lvl7pPr>
                      <a:lvl8pPr marL="3200400" algn="l" defTabSz="914400" rtl="0" eaLnBrk="1" latinLnBrk="0" hangingPunct="1">
                        <a:defRPr sz="1800" b="1" kern="1200">
                          <a:solidFill>
                            <a:schemeClr val="bg1"/>
                          </a:solidFill>
                          <a:latin typeface="Segoe UI"/>
                        </a:defRPr>
                      </a:lvl8pPr>
                      <a:lvl9pPr marL="3657600" algn="l" defTabSz="914400" rtl="0" eaLnBrk="1" latinLnBrk="0" hangingPunct="1">
                        <a:defRPr sz="1800" b="1" kern="1200">
                          <a:solidFill>
                            <a:schemeClr val="bg1"/>
                          </a:solidFill>
                          <a:latin typeface="Segoe UI"/>
                        </a:defRPr>
                      </a:lvl9pPr>
                    </a:lstStyle>
                    <a:p>
                      <a:r>
                        <a:rPr lang="en-US" sz="1200" dirty="0"/>
                        <a:t>Page Rendering Control</a:t>
                      </a:r>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solidFill>
                      <a:srgbClr val="00B294"/>
                    </a:solidFill>
                  </a:tcPr>
                </a:tc>
                <a:extLst>
                  <a:ext uri="{0D108BD9-81ED-4DB2-BD59-A6C34878D82A}">
                    <a16:rowId xmlns:a16="http://schemas.microsoft.com/office/drawing/2014/main" val="10000"/>
                  </a:ext>
                </a:extLst>
              </a:tr>
              <a:tr h="729621">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endParaRPr lang="en-US" sz="1400" dirty="0"/>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7" name="Rectangle 16"/>
          <p:cNvSpPr/>
          <p:nvPr/>
        </p:nvSpPr>
        <p:spPr>
          <a:xfrm>
            <a:off x="1360500" y="5601648"/>
            <a:ext cx="5472608" cy="712401"/>
          </a:xfrm>
          <a:prstGeom prst="rect">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Segoe UI"/>
              <a:ea typeface="+mn-ea"/>
              <a:cs typeface="+mn-cs"/>
            </a:endParaRPr>
          </a:p>
        </p:txBody>
      </p:sp>
      <p:sp>
        <p:nvSpPr>
          <p:cNvPr id="18" name="Rectangle 17"/>
          <p:cNvSpPr/>
          <p:nvPr/>
        </p:nvSpPr>
        <p:spPr>
          <a:xfrm>
            <a:off x="1432508" y="5767765"/>
            <a:ext cx="4572000" cy="307777"/>
          </a:xfrm>
          <a:prstGeom prst="rect">
            <a:avLst/>
          </a:prstGeom>
        </p:spPr>
        <p:txBody>
          <a:bodyPr>
            <a:spAutoFit/>
          </a:bodyPr>
          <a:lstStyle/>
          <a:p>
            <a:pPr defTabSz="457200"/>
            <a:r>
              <a:rPr lang="da-DK" sz="1400" dirty="0">
                <a:solidFill>
                  <a:srgbClr val="0000FF"/>
                </a:solidFill>
                <a:latin typeface="Segoe UI"/>
              </a:rPr>
              <a:t>&lt;</a:t>
            </a:r>
            <a:r>
              <a:rPr lang="da-DK" sz="1400" dirty="0" err="1">
                <a:solidFill>
                  <a:srgbClr val="A31515"/>
                </a:solidFill>
                <a:latin typeface="Segoe UI"/>
              </a:rPr>
              <a:t>SharePoint</a:t>
            </a:r>
            <a:r>
              <a:rPr lang="da-DK" sz="1400" dirty="0" err="1">
                <a:solidFill>
                  <a:srgbClr val="0000FF"/>
                </a:solidFill>
                <a:latin typeface="Segoe UI"/>
              </a:rPr>
              <a:t>:</a:t>
            </a:r>
            <a:r>
              <a:rPr lang="da-DK" sz="1400" dirty="0" err="1">
                <a:solidFill>
                  <a:srgbClr val="A31515"/>
                </a:solidFill>
                <a:latin typeface="Segoe UI"/>
              </a:rPr>
              <a:t>DeveloperDashboard</a:t>
            </a:r>
            <a:r>
              <a:rPr lang="da-DK" sz="1400" dirty="0">
                <a:solidFill>
                  <a:srgbClr val="000000"/>
                </a:solidFill>
                <a:latin typeface="Segoe UI"/>
              </a:rPr>
              <a:t> </a:t>
            </a:r>
            <a:r>
              <a:rPr lang="da-DK" sz="1400" dirty="0" err="1">
                <a:solidFill>
                  <a:srgbClr val="FF0000"/>
                </a:solidFill>
                <a:latin typeface="Segoe UI"/>
              </a:rPr>
              <a:t>runat</a:t>
            </a:r>
            <a:r>
              <a:rPr lang="da-DK" sz="1400" dirty="0">
                <a:solidFill>
                  <a:srgbClr val="0000FF"/>
                </a:solidFill>
                <a:latin typeface="Segoe UI"/>
              </a:rPr>
              <a:t>="server"</a:t>
            </a:r>
            <a:r>
              <a:rPr lang="da-DK" sz="1400" dirty="0">
                <a:solidFill>
                  <a:srgbClr val="000000"/>
                </a:solidFill>
                <a:latin typeface="Segoe UI"/>
              </a:rPr>
              <a:t> </a:t>
            </a:r>
            <a:r>
              <a:rPr lang="da-DK" sz="1400" dirty="0">
                <a:solidFill>
                  <a:srgbClr val="0000FF"/>
                </a:solidFill>
                <a:latin typeface="Segoe UI"/>
              </a:rPr>
              <a:t>/&gt;</a:t>
            </a:r>
            <a:endParaRPr lang="da-DK" sz="1400" dirty="0">
              <a:solidFill>
                <a:srgbClr val="FFFFFF"/>
              </a:solidFill>
              <a:latin typeface="Segoe UI"/>
            </a:endParaRPr>
          </a:p>
        </p:txBody>
      </p:sp>
      <p:sp>
        <p:nvSpPr>
          <p:cNvPr id="19" name="Oval 18"/>
          <p:cNvSpPr/>
          <p:nvPr/>
        </p:nvSpPr>
        <p:spPr>
          <a:xfrm>
            <a:off x="10011796" y="2161426"/>
            <a:ext cx="494270" cy="519479"/>
          </a:xfrm>
          <a:prstGeom prst="ellipse">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Oval 19"/>
          <p:cNvSpPr/>
          <p:nvPr/>
        </p:nvSpPr>
        <p:spPr>
          <a:xfrm>
            <a:off x="10206645" y="3632391"/>
            <a:ext cx="494270" cy="519479"/>
          </a:xfrm>
          <a:prstGeom prst="ellipse">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920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Improvements in SharePoint 2013</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15</a:t>
            </a:fld>
            <a:endParaRPr lang="en-US">
              <a:solidFill>
                <a:prstClr val="black">
                  <a:tint val="75000"/>
                </a:prstClr>
              </a:solidFill>
            </a:endParaRPr>
          </a:p>
        </p:txBody>
      </p:sp>
      <p:sp>
        <p:nvSpPr>
          <p:cNvPr id="4" name="Text Placeholder 3"/>
          <p:cNvSpPr>
            <a:spLocks noGrp="1"/>
          </p:cNvSpPr>
          <p:nvPr>
            <p:ph type="body" sz="quarter" idx="13"/>
          </p:nvPr>
        </p:nvSpPr>
        <p:spPr/>
        <p:txBody>
          <a:bodyPr>
            <a:normAutofit/>
          </a:bodyPr>
          <a:lstStyle/>
          <a:p>
            <a:r>
              <a:rPr lang="en-US" dirty="0">
                <a:latin typeface="Segoe UI Light" panose="020B0502040204020203" pitchFamily="34" charset="0"/>
                <a:cs typeface="Segoe UI Light" panose="020B0502040204020203" pitchFamily="34" charset="0"/>
              </a:rPr>
              <a:t>Runs in separate window</a:t>
            </a:r>
          </a:p>
          <a:p>
            <a:pPr lvl="1"/>
            <a:r>
              <a:rPr lang="en-US" dirty="0">
                <a:latin typeface="Segoe UI Light" panose="020B0502040204020203" pitchFamily="34" charset="0"/>
                <a:cs typeface="Segoe UI Light" panose="020B0502040204020203" pitchFamily="34" charset="0"/>
              </a:rPr>
              <a:t>No </a:t>
            </a:r>
            <a:r>
              <a:rPr lang="en-US" dirty="0" err="1">
                <a:latin typeface="Segoe UI Light" panose="020B0502040204020203" pitchFamily="34" charset="0"/>
                <a:cs typeface="Segoe UI Light" panose="020B0502040204020203" pitchFamily="34" charset="0"/>
              </a:rPr>
              <a:t>OnDemand</a:t>
            </a:r>
            <a:r>
              <a:rPr lang="en-US" dirty="0">
                <a:latin typeface="Segoe UI Light" panose="020B0502040204020203" pitchFamily="34" charset="0"/>
                <a:cs typeface="Segoe UI Light" panose="020B0502040204020203" pitchFamily="34" charset="0"/>
              </a:rPr>
              <a:t> (deprecated)</a:t>
            </a:r>
          </a:p>
          <a:p>
            <a:pPr lvl="1"/>
            <a:r>
              <a:rPr lang="en-US" dirty="0">
                <a:latin typeface="Segoe UI Light" panose="020B0502040204020203" pitchFamily="34" charset="0"/>
                <a:cs typeface="Segoe UI Light" panose="020B0502040204020203" pitchFamily="34" charset="0"/>
              </a:rPr>
              <a:t>Does not affect running page</a:t>
            </a:r>
          </a:p>
          <a:p>
            <a:pPr marL="285750" indent="-285750">
              <a:buFontTx/>
              <a:buChar char="-"/>
            </a:pP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Requires Usage and Health Data Collection Service Application</a:t>
            </a:r>
          </a:p>
          <a:p>
            <a:pPr lvl="1"/>
            <a:r>
              <a:rPr lang="en-US" dirty="0">
                <a:latin typeface="Segoe UI Light" panose="020B0502040204020203" pitchFamily="34" charset="0"/>
                <a:cs typeface="Segoe UI Light" panose="020B0502040204020203" pitchFamily="34" charset="0"/>
              </a:rPr>
              <a:t>Uses dedicated WCF Service (</a:t>
            </a:r>
            <a:r>
              <a:rPr lang="en-US" dirty="0" err="1">
                <a:latin typeface="Segoe UI Light" panose="020B0502040204020203" pitchFamily="34" charset="0"/>
                <a:cs typeface="Segoe UI Light" panose="020B0502040204020203" pitchFamily="34" charset="0"/>
              </a:rPr>
              <a:t>diagnosticsdata.svc</a:t>
            </a:r>
            <a:r>
              <a:rPr lang="en-US" dirty="0">
                <a:latin typeface="Segoe UI Light" panose="020B0502040204020203" pitchFamily="34" charset="0"/>
                <a:cs typeface="Segoe UI Light" panose="020B0502040204020203" pitchFamily="34" charset="0"/>
              </a:rPr>
              <a:t>)</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Detailed Monitored Scope information in Gantt Chart View</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Dedicated tab for ULS log entries for request</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Includes additional Setting (</a:t>
            </a:r>
            <a:r>
              <a:rPr lang="en-US" dirty="0" err="1">
                <a:latin typeface="Segoe UI Light" panose="020B0502040204020203" pitchFamily="34" charset="0"/>
                <a:cs typeface="Segoe UI Light" panose="020B0502040204020203" pitchFamily="34" charset="0"/>
              </a:rPr>
              <a:t>UserScripts</a:t>
            </a:r>
            <a:r>
              <a:rPr lang="en-US" dirty="0">
                <a:latin typeface="Segoe UI Light" panose="020B0502040204020203" pitchFamily="34" charset="0"/>
                <a:cs typeface="Segoe UI Light" panose="020B0502040204020203" pitchFamily="34" charset="0"/>
              </a:rPr>
              <a:t>) to inject </a:t>
            </a:r>
            <a:r>
              <a:rPr lang="en-US" dirty="0" err="1">
                <a:latin typeface="Segoe UI Light" panose="020B0502040204020203" pitchFamily="34" charset="0"/>
                <a:cs typeface="Segoe UI Light" panose="020B0502040204020203" pitchFamily="34" charset="0"/>
              </a:rPr>
              <a:t>javascript</a:t>
            </a:r>
            <a:r>
              <a:rPr lang="en-US" dirty="0">
                <a:latin typeface="Segoe UI Light" panose="020B0502040204020203" pitchFamily="34" charset="0"/>
                <a:cs typeface="Segoe UI Light" panose="020B0502040204020203" pitchFamily="34" charset="0"/>
              </a:rPr>
              <a:t> in the Dashboard</a:t>
            </a:r>
          </a:p>
          <a:p>
            <a:endParaRPr lang="en-US" dirty="0"/>
          </a:p>
        </p:txBody>
      </p:sp>
    </p:spTree>
    <p:extLst>
      <p:ext uri="{BB962C8B-B14F-4D97-AF65-F5344CB8AC3E}">
        <p14:creationId xmlns:p14="http://schemas.microsoft.com/office/powerpoint/2010/main" val="69548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Developer Dashboard 2013: Server Info</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16</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3"/>
          <a:stretch>
            <a:fillRect/>
          </a:stretch>
        </p:blipFill>
        <p:spPr>
          <a:xfrm>
            <a:off x="402336" y="1143000"/>
            <a:ext cx="6953674" cy="4956048"/>
          </a:xfrm>
          <a:prstGeom prst="rect">
            <a:avLst/>
          </a:prstGeom>
        </p:spPr>
      </p:pic>
    </p:spTree>
    <p:extLst>
      <p:ext uri="{BB962C8B-B14F-4D97-AF65-F5344CB8AC3E}">
        <p14:creationId xmlns:p14="http://schemas.microsoft.com/office/powerpoint/2010/main" val="145430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Developer Dashboard 2013: Monitored Scopes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3"/>
          <a:stretch>
            <a:fillRect/>
          </a:stretch>
        </p:blipFill>
        <p:spPr>
          <a:xfrm>
            <a:off x="402336" y="1143000"/>
            <a:ext cx="7000852" cy="4956048"/>
          </a:xfrm>
          <a:prstGeom prst="rect">
            <a:avLst/>
          </a:prstGeom>
        </p:spPr>
      </p:pic>
    </p:spTree>
    <p:extLst>
      <p:ext uri="{BB962C8B-B14F-4D97-AF65-F5344CB8AC3E}">
        <p14:creationId xmlns:p14="http://schemas.microsoft.com/office/powerpoint/2010/main" val="169737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Developer Dashboard 2013: ULS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pPr marL="0" indent="0">
              <a:buNone/>
            </a:pPr>
            <a:r>
              <a:rPr lang="da-DK" i="1" dirty="0"/>
              <a:t>Note: If you do not see output, try to reprovision Diagnostics Logging settings (to refresh permissions)</a:t>
            </a:r>
            <a:endParaRPr lang="en-US" i="1" dirty="0"/>
          </a:p>
        </p:txBody>
      </p:sp>
      <p:pic>
        <p:nvPicPr>
          <p:cNvPr id="5" name="Picture 4"/>
          <p:cNvPicPr>
            <a:picLocks noChangeAspect="1"/>
          </p:cNvPicPr>
          <p:nvPr/>
        </p:nvPicPr>
        <p:blipFill>
          <a:blip r:embed="rId3"/>
          <a:stretch>
            <a:fillRect/>
          </a:stretch>
        </p:blipFill>
        <p:spPr>
          <a:xfrm>
            <a:off x="402336" y="1143000"/>
            <a:ext cx="6171460" cy="4368904"/>
          </a:xfrm>
          <a:prstGeom prst="rect">
            <a:avLst/>
          </a:prstGeom>
        </p:spPr>
      </p:pic>
    </p:spTree>
    <p:extLst>
      <p:ext uri="{BB962C8B-B14F-4D97-AF65-F5344CB8AC3E}">
        <p14:creationId xmlns:p14="http://schemas.microsoft.com/office/powerpoint/2010/main" val="2520510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a:t>Demo: SharePoint 2013 Developer Dashboard</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55150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a:solidFill>
                  <a:srgbClr val="3F3F3F">
                    <a:alpha val="87000"/>
                  </a:srgbClr>
                </a:solidFill>
                <a:latin typeface="Segoe UI" panose="020B0502040204020203" pitchFamily="34" charset="0"/>
                <a:cs typeface="Segoe UI" panose="020B0502040204020203" pitchFamily="34" charset="0"/>
              </a:rPr>
              <a:t>Active Directory, Excel, Microsoft, Microsoft Corporate Logo, Office 365, SharePoint, SQL Server, Visio, Windows, Windows PowerShell and Windows Server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Limitations of Developer Dashboard</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20</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Farm Wide Settings (On, Off, etc.)</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Does not work for Sandboxed Solutions (different process)</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Does not work for Timer Jobs</a:t>
            </a:r>
            <a:endParaRPr lang="da-DK"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322369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Extending the Developer Dashboard</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21</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Developer Dashboard can also be used from Custom Code</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Extended by the concept of Monitored Scopes</a:t>
            </a:r>
          </a:p>
          <a:p>
            <a:endParaRPr lang="en-US" dirty="0"/>
          </a:p>
        </p:txBody>
      </p:sp>
      <p:sp>
        <p:nvSpPr>
          <p:cNvPr id="8" name="Rectangle 7"/>
          <p:cNvSpPr/>
          <p:nvPr/>
        </p:nvSpPr>
        <p:spPr>
          <a:xfrm>
            <a:off x="926378" y="3244973"/>
            <a:ext cx="5472608" cy="1584176"/>
          </a:xfrm>
          <a:prstGeom prst="rect">
            <a:avLst/>
          </a:prstGeom>
          <a:solidFill>
            <a:srgbClr val="FFFFFF"/>
          </a:solidFill>
          <a:ln w="9525" cap="flat" cmpd="sng" algn="ctr">
            <a:solidFill>
              <a:srgbClr val="0072C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1070394" y="3460997"/>
            <a:ext cx="4572000" cy="1200329"/>
          </a:xfrm>
          <a:prstGeom prst="rect">
            <a:avLst/>
          </a:prstGeom>
        </p:spPr>
        <p:txBody>
          <a:bodyPr>
            <a:spAutoFit/>
          </a:bodyPr>
          <a:lstStyle/>
          <a:p>
            <a:pPr defTabSz="457200"/>
            <a:r>
              <a:rPr lang="da-DK" sz="1200" dirty="0" err="1">
                <a:solidFill>
                  <a:srgbClr val="0000FF"/>
                </a:solidFill>
                <a:highlight>
                  <a:srgbClr val="FFFFFF"/>
                </a:highlight>
                <a:latin typeface="Consolas" panose="020B0609020204030204" pitchFamily="49" charset="0"/>
              </a:rPr>
              <a:t>using</a:t>
            </a:r>
            <a:r>
              <a:rPr lang="da-DK" sz="1200" dirty="0">
                <a:solidFill>
                  <a:srgbClr val="000000"/>
                </a:solidFill>
                <a:highlight>
                  <a:srgbClr val="FFFFFF"/>
                </a:highlight>
                <a:latin typeface="Consolas" panose="020B0609020204030204" pitchFamily="49" charset="0"/>
              </a:rPr>
              <a:t> (</a:t>
            </a:r>
            <a:r>
              <a:rPr lang="da-DK" sz="1200" dirty="0" err="1">
                <a:solidFill>
                  <a:srgbClr val="2B91AF"/>
                </a:solidFill>
                <a:highlight>
                  <a:srgbClr val="FFFFFF"/>
                </a:highlight>
                <a:latin typeface="Consolas" panose="020B0609020204030204" pitchFamily="49" charset="0"/>
              </a:rPr>
              <a:t>SPMonitoredScope</a:t>
            </a:r>
            <a:r>
              <a:rPr lang="da-DK" sz="1200" dirty="0">
                <a:solidFill>
                  <a:srgbClr val="000000"/>
                </a:solidFill>
                <a:highlight>
                  <a:srgbClr val="FFFFFF"/>
                </a:highlight>
                <a:latin typeface="Consolas" panose="020B0609020204030204" pitchFamily="49" charset="0"/>
              </a:rPr>
              <a:t> </a:t>
            </a:r>
            <a:r>
              <a:rPr lang="da-DK" sz="1200" dirty="0" err="1">
                <a:solidFill>
                  <a:srgbClr val="000000"/>
                </a:solidFill>
                <a:highlight>
                  <a:srgbClr val="FFFFFF"/>
                </a:highlight>
                <a:latin typeface="Consolas" panose="020B0609020204030204" pitchFamily="49" charset="0"/>
              </a:rPr>
              <a:t>scope</a:t>
            </a:r>
            <a:r>
              <a:rPr lang="da-DK" sz="1200" dirty="0">
                <a:solidFill>
                  <a:srgbClr val="000000"/>
                </a:solidFill>
                <a:highlight>
                  <a:srgbClr val="FFFFFF"/>
                </a:highlight>
                <a:latin typeface="Consolas" panose="020B0609020204030204" pitchFamily="49" charset="0"/>
              </a:rPr>
              <a:t> = </a:t>
            </a:r>
            <a:r>
              <a:rPr lang="da-DK" sz="1200" dirty="0">
                <a:solidFill>
                  <a:srgbClr val="0000FF"/>
                </a:solidFill>
                <a:highlight>
                  <a:srgbClr val="FFFFFF"/>
                </a:highlight>
                <a:latin typeface="Consolas" panose="020B0609020204030204" pitchFamily="49" charset="0"/>
              </a:rPr>
              <a:t>new</a:t>
            </a:r>
            <a:r>
              <a:rPr lang="da-DK" sz="1200" dirty="0">
                <a:solidFill>
                  <a:srgbClr val="000000"/>
                </a:solidFill>
                <a:highlight>
                  <a:srgbClr val="FFFFFF"/>
                </a:highlight>
                <a:latin typeface="Consolas" panose="020B0609020204030204" pitchFamily="49" charset="0"/>
              </a:rPr>
              <a:t> </a:t>
            </a:r>
            <a:r>
              <a:rPr lang="da-DK" sz="1200" dirty="0" err="1">
                <a:solidFill>
                  <a:srgbClr val="2B91AF"/>
                </a:solidFill>
                <a:highlight>
                  <a:srgbClr val="FFFFFF"/>
                </a:highlight>
                <a:latin typeface="Consolas" panose="020B0609020204030204" pitchFamily="49" charset="0"/>
              </a:rPr>
              <a:t>SPMonitoredScope</a:t>
            </a:r>
            <a:r>
              <a:rPr lang="da-DK" sz="1200" dirty="0">
                <a:solidFill>
                  <a:srgbClr val="000000"/>
                </a:solidFill>
                <a:highlight>
                  <a:srgbClr val="FFFFFF"/>
                </a:highlight>
                <a:latin typeface="Consolas" panose="020B0609020204030204" pitchFamily="49" charset="0"/>
              </a:rPr>
              <a:t>(</a:t>
            </a:r>
            <a:r>
              <a:rPr lang="da-DK" sz="1200" dirty="0">
                <a:solidFill>
                  <a:srgbClr val="A31515"/>
                </a:solidFill>
                <a:highlight>
                  <a:srgbClr val="FFFFFF"/>
                </a:highlight>
                <a:latin typeface="Consolas" panose="020B0609020204030204" pitchFamily="49" charset="0"/>
              </a:rPr>
              <a:t>"SPCHOT </a:t>
            </a:r>
            <a:r>
              <a:rPr lang="da-DK" sz="1200" dirty="0" err="1">
                <a:solidFill>
                  <a:srgbClr val="A31515"/>
                </a:solidFill>
                <a:highlight>
                  <a:srgbClr val="FFFFFF"/>
                </a:highlight>
                <a:latin typeface="Consolas" panose="020B0609020204030204" pitchFamily="49" charset="0"/>
              </a:rPr>
              <a:t>Monitored</a:t>
            </a:r>
            <a:r>
              <a:rPr lang="da-DK" sz="1200" dirty="0">
                <a:solidFill>
                  <a:srgbClr val="A31515"/>
                </a:solidFill>
                <a:highlight>
                  <a:srgbClr val="FFFFFF"/>
                </a:highlight>
                <a:latin typeface="Consolas" panose="020B0609020204030204" pitchFamily="49" charset="0"/>
              </a:rPr>
              <a:t> </a:t>
            </a:r>
            <a:r>
              <a:rPr lang="da-DK" sz="1200" dirty="0" err="1">
                <a:solidFill>
                  <a:srgbClr val="A31515"/>
                </a:solidFill>
                <a:highlight>
                  <a:srgbClr val="FFFFFF"/>
                </a:highlight>
                <a:latin typeface="Consolas" panose="020B0609020204030204" pitchFamily="49" charset="0"/>
              </a:rPr>
              <a:t>Scope</a:t>
            </a:r>
            <a:r>
              <a:rPr lang="da-DK" sz="1200" dirty="0">
                <a:solidFill>
                  <a:srgbClr val="A31515"/>
                </a:solidFill>
                <a:highlight>
                  <a:srgbClr val="FFFFFF"/>
                </a:highlight>
                <a:latin typeface="Consolas" panose="020B0609020204030204" pitchFamily="49" charset="0"/>
              </a:rPr>
              <a:t>"</a:t>
            </a:r>
            <a:r>
              <a:rPr lang="da-DK" sz="1200" dirty="0">
                <a:solidFill>
                  <a:srgbClr val="000000"/>
                </a:solidFill>
                <a:highlight>
                  <a:srgbClr val="FFFFFF"/>
                </a:highlight>
                <a:latin typeface="Consolas" panose="020B0609020204030204" pitchFamily="49" charset="0"/>
              </a:rPr>
              <a:t>))</a:t>
            </a:r>
          </a:p>
          <a:p>
            <a:pPr defTabSz="457200"/>
            <a:r>
              <a:rPr lang="da-DK" sz="1200" dirty="0">
                <a:solidFill>
                  <a:srgbClr val="000000"/>
                </a:solidFill>
                <a:highlight>
                  <a:srgbClr val="FFFFFF"/>
                </a:highlight>
                <a:latin typeface="Consolas" panose="020B0609020204030204" pitchFamily="49" charset="0"/>
              </a:rPr>
              <a:t>{</a:t>
            </a:r>
          </a:p>
          <a:p>
            <a:pPr defTabSz="457200"/>
            <a:r>
              <a:rPr lang="da-DK" sz="1200" dirty="0">
                <a:solidFill>
                  <a:srgbClr val="000000"/>
                </a:solidFill>
                <a:highlight>
                  <a:srgbClr val="FFFFFF"/>
                </a:highlight>
                <a:latin typeface="Consolas" panose="020B0609020204030204" pitchFamily="49" charset="0"/>
              </a:rPr>
              <a:t>  </a:t>
            </a:r>
            <a:r>
              <a:rPr lang="da-DK" sz="1200" dirty="0">
                <a:solidFill>
                  <a:srgbClr val="008000"/>
                </a:solidFill>
                <a:highlight>
                  <a:srgbClr val="FFFFFF"/>
                </a:highlight>
                <a:latin typeface="Consolas" panose="020B0609020204030204" pitchFamily="49" charset="0"/>
              </a:rPr>
              <a:t>// Here </a:t>
            </a:r>
            <a:r>
              <a:rPr lang="da-DK" sz="1200" dirty="0" err="1">
                <a:solidFill>
                  <a:srgbClr val="008000"/>
                </a:solidFill>
                <a:highlight>
                  <a:srgbClr val="FFFFFF"/>
                </a:highlight>
                <a:latin typeface="Consolas" panose="020B0609020204030204" pitchFamily="49" charset="0"/>
              </a:rPr>
              <a:t>goes</a:t>
            </a:r>
            <a:r>
              <a:rPr lang="da-DK" sz="1200" dirty="0">
                <a:solidFill>
                  <a:srgbClr val="008000"/>
                </a:solidFill>
                <a:highlight>
                  <a:srgbClr val="FFFFFF"/>
                </a:highlight>
                <a:latin typeface="Consolas" panose="020B0609020204030204" pitchFamily="49" charset="0"/>
              </a:rPr>
              <a:t> </a:t>
            </a:r>
            <a:r>
              <a:rPr lang="da-DK" sz="1200" dirty="0" err="1">
                <a:solidFill>
                  <a:srgbClr val="008000"/>
                </a:solidFill>
                <a:highlight>
                  <a:srgbClr val="FFFFFF"/>
                </a:highlight>
                <a:latin typeface="Consolas" panose="020B0609020204030204" pitchFamily="49" charset="0"/>
              </a:rPr>
              <a:t>my</a:t>
            </a:r>
            <a:r>
              <a:rPr lang="da-DK" sz="1200" dirty="0">
                <a:solidFill>
                  <a:srgbClr val="008000"/>
                </a:solidFill>
                <a:highlight>
                  <a:srgbClr val="FFFFFF"/>
                </a:highlight>
                <a:latin typeface="Consolas" panose="020B0609020204030204" pitchFamily="49" charset="0"/>
              </a:rPr>
              <a:t> </a:t>
            </a:r>
            <a:r>
              <a:rPr lang="da-DK" sz="1200" dirty="0" err="1">
                <a:solidFill>
                  <a:srgbClr val="008000"/>
                </a:solidFill>
                <a:highlight>
                  <a:srgbClr val="FFFFFF"/>
                </a:highlight>
                <a:latin typeface="Consolas" panose="020B0609020204030204" pitchFamily="49" charset="0"/>
              </a:rPr>
              <a:t>code</a:t>
            </a:r>
            <a:endParaRPr lang="da-DK" sz="1200" dirty="0">
              <a:solidFill>
                <a:srgbClr val="000000"/>
              </a:solidFill>
              <a:highlight>
                <a:srgbClr val="FFFFFF"/>
              </a:highlight>
              <a:latin typeface="Consolas" panose="020B0609020204030204" pitchFamily="49" charset="0"/>
            </a:endParaRPr>
          </a:p>
          <a:p>
            <a:pPr defTabSz="457200"/>
            <a:r>
              <a:rPr lang="da-DK" sz="1200" dirty="0">
                <a:solidFill>
                  <a:srgbClr val="000000"/>
                </a:solidFill>
                <a:highlight>
                  <a:srgbClr val="FFFFFF"/>
                </a:highlight>
                <a:latin typeface="Consolas" panose="020B0609020204030204" pitchFamily="49" charset="0"/>
              </a:rPr>
              <a:t>  </a:t>
            </a:r>
            <a:r>
              <a:rPr lang="da-DK" sz="1200" dirty="0" err="1">
                <a:solidFill>
                  <a:srgbClr val="000000"/>
                </a:solidFill>
                <a:highlight>
                  <a:srgbClr val="FFFFFF"/>
                </a:highlight>
                <a:latin typeface="Consolas" panose="020B0609020204030204" pitchFamily="49" charset="0"/>
              </a:rPr>
              <a:t>TimeConsumingOperation</a:t>
            </a:r>
            <a:r>
              <a:rPr lang="da-DK" sz="1200" dirty="0">
                <a:solidFill>
                  <a:srgbClr val="000000"/>
                </a:solidFill>
                <a:highlight>
                  <a:srgbClr val="FFFFFF"/>
                </a:highlight>
                <a:latin typeface="Consolas" panose="020B0609020204030204" pitchFamily="49" charset="0"/>
              </a:rPr>
              <a:t>();</a:t>
            </a:r>
          </a:p>
          <a:p>
            <a:pPr defTabSz="457200"/>
            <a:r>
              <a:rPr lang="da-DK" sz="1200" dirty="0">
                <a:solidFill>
                  <a:srgbClr val="000000"/>
                </a:solidFill>
                <a:highlight>
                  <a:srgbClr val="FFFFFF"/>
                </a:highlight>
                <a:latin typeface="Consolas" panose="020B0609020204030204" pitchFamily="49" charset="0"/>
              </a:rPr>
              <a:t>}</a:t>
            </a:r>
            <a:endParaRPr lang="da-DK" sz="1200" dirty="0">
              <a:solidFill>
                <a:srgbClr val="FFFFFF"/>
              </a:solidFill>
              <a:latin typeface="Segoe UI"/>
            </a:endParaRPr>
          </a:p>
        </p:txBody>
      </p:sp>
      <p:graphicFrame>
        <p:nvGraphicFramePr>
          <p:cNvPr id="10" name="Table 9"/>
          <p:cNvGraphicFramePr>
            <a:graphicFrameLocks noGrp="1"/>
          </p:cNvGraphicFramePr>
          <p:nvPr>
            <p:extLst>
              <p:ext uri="{D42A27DB-BD31-4B8C-83A1-F6EECF244321}">
                <p14:modId xmlns:p14="http://schemas.microsoft.com/office/powerpoint/2010/main" val="263321588"/>
              </p:ext>
            </p:extLst>
          </p:nvPr>
        </p:nvGraphicFramePr>
        <p:xfrm>
          <a:off x="926378" y="2832278"/>
          <a:ext cx="5472608" cy="1996871"/>
        </p:xfrm>
        <a:graphic>
          <a:graphicData uri="http://schemas.openxmlformats.org/drawingml/2006/table">
            <a:tbl>
              <a:tblPr firstRow="1" bandRow="1"/>
              <a:tblGrid>
                <a:gridCol w="5472608">
                  <a:extLst>
                    <a:ext uri="{9D8B030D-6E8A-4147-A177-3AD203B41FA5}">
                      <a16:colId xmlns:a16="http://schemas.microsoft.com/office/drawing/2014/main" val="20000"/>
                    </a:ext>
                  </a:extLst>
                </a:gridCol>
              </a:tblGrid>
              <a:tr h="511816">
                <a:tc>
                  <a:txBody>
                    <a:bodyPr/>
                    <a:lstStyle>
                      <a:lvl1pPr marL="0" algn="l" defTabSz="914400" rtl="0" eaLnBrk="1" latinLnBrk="0" hangingPunct="1">
                        <a:defRPr sz="1800" b="1" kern="1200">
                          <a:solidFill>
                            <a:schemeClr val="bg1"/>
                          </a:solidFill>
                          <a:latin typeface="Segoe UI"/>
                        </a:defRPr>
                      </a:lvl1pPr>
                      <a:lvl2pPr marL="457200" algn="l" defTabSz="914400" rtl="0" eaLnBrk="1" latinLnBrk="0" hangingPunct="1">
                        <a:defRPr sz="1800" b="1" kern="1200">
                          <a:solidFill>
                            <a:schemeClr val="bg1"/>
                          </a:solidFill>
                          <a:latin typeface="Segoe UI"/>
                        </a:defRPr>
                      </a:lvl2pPr>
                      <a:lvl3pPr marL="914400" algn="l" defTabSz="914400" rtl="0" eaLnBrk="1" latinLnBrk="0" hangingPunct="1">
                        <a:defRPr sz="1800" b="1" kern="1200">
                          <a:solidFill>
                            <a:schemeClr val="bg1"/>
                          </a:solidFill>
                          <a:latin typeface="Segoe UI"/>
                        </a:defRPr>
                      </a:lvl3pPr>
                      <a:lvl4pPr marL="1371600" algn="l" defTabSz="914400" rtl="0" eaLnBrk="1" latinLnBrk="0" hangingPunct="1">
                        <a:defRPr sz="1800" b="1" kern="1200">
                          <a:solidFill>
                            <a:schemeClr val="bg1"/>
                          </a:solidFill>
                          <a:latin typeface="Segoe UI"/>
                        </a:defRPr>
                      </a:lvl4pPr>
                      <a:lvl5pPr marL="1828800" algn="l" defTabSz="914400" rtl="0" eaLnBrk="1" latinLnBrk="0" hangingPunct="1">
                        <a:defRPr sz="1800" b="1" kern="1200">
                          <a:solidFill>
                            <a:schemeClr val="bg1"/>
                          </a:solidFill>
                          <a:latin typeface="Segoe UI"/>
                        </a:defRPr>
                      </a:lvl5pPr>
                      <a:lvl6pPr marL="2286000" algn="l" defTabSz="914400" rtl="0" eaLnBrk="1" latinLnBrk="0" hangingPunct="1">
                        <a:defRPr sz="1800" b="1" kern="1200">
                          <a:solidFill>
                            <a:schemeClr val="bg1"/>
                          </a:solidFill>
                          <a:latin typeface="Segoe UI"/>
                        </a:defRPr>
                      </a:lvl6pPr>
                      <a:lvl7pPr marL="2743200" algn="l" defTabSz="914400" rtl="0" eaLnBrk="1" latinLnBrk="0" hangingPunct="1">
                        <a:defRPr sz="1800" b="1" kern="1200">
                          <a:solidFill>
                            <a:schemeClr val="bg1"/>
                          </a:solidFill>
                          <a:latin typeface="Segoe UI"/>
                        </a:defRPr>
                      </a:lvl7pPr>
                      <a:lvl8pPr marL="3200400" algn="l" defTabSz="914400" rtl="0" eaLnBrk="1" latinLnBrk="0" hangingPunct="1">
                        <a:defRPr sz="1800" b="1" kern="1200">
                          <a:solidFill>
                            <a:schemeClr val="bg1"/>
                          </a:solidFill>
                          <a:latin typeface="Segoe UI"/>
                        </a:defRPr>
                      </a:lvl8pPr>
                      <a:lvl9pPr marL="3657600" algn="l" defTabSz="914400" rtl="0" eaLnBrk="1" latinLnBrk="0" hangingPunct="1">
                        <a:defRPr sz="1800" b="1" kern="1200">
                          <a:solidFill>
                            <a:schemeClr val="bg1"/>
                          </a:solidFill>
                          <a:latin typeface="Segoe UI"/>
                        </a:defRPr>
                      </a:lvl9pPr>
                    </a:lstStyle>
                    <a:p>
                      <a:r>
                        <a:rPr lang="en-US" sz="1200" dirty="0"/>
                        <a:t>Using Monitored Scopes</a:t>
                      </a:r>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solidFill>
                      <a:srgbClr val="00B294"/>
                    </a:solidFill>
                  </a:tcPr>
                </a:tc>
                <a:extLst>
                  <a:ext uri="{0D108BD9-81ED-4DB2-BD59-A6C34878D82A}">
                    <a16:rowId xmlns:a16="http://schemas.microsoft.com/office/drawing/2014/main" val="10000"/>
                  </a:ext>
                </a:extLst>
              </a:tr>
              <a:tr h="148505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endParaRPr lang="en-US" sz="1400" dirty="0"/>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0770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What code should be wrapped in a SPMonitoredScope?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22</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sz="2000" dirty="0">
                <a:latin typeface="Segoe UI Light" panose="020B0502040204020203" pitchFamily="34" charset="0"/>
                <a:cs typeface="Segoe UI Light" panose="020B0502040204020203" pitchFamily="34" charset="0"/>
              </a:rPr>
              <a:t>Any code where the SharePoint and .NET runtime can jump-in:</a:t>
            </a:r>
          </a:p>
          <a:p>
            <a:pPr lvl="1"/>
            <a:r>
              <a:rPr lang="en-US" sz="1800" dirty="0" err="1">
                <a:latin typeface="Segoe UI Light" panose="020B0502040204020203" pitchFamily="34" charset="0"/>
                <a:cs typeface="Segoe UI Light" panose="020B0502040204020203" pitchFamily="34" charset="0"/>
              </a:rPr>
              <a:t>Page_Load</a:t>
            </a:r>
            <a:endParaRPr lang="en-US" sz="1800" dirty="0">
              <a:latin typeface="Segoe UI Light" panose="020B0502040204020203" pitchFamily="34" charset="0"/>
              <a:cs typeface="Segoe UI Light" panose="020B0502040204020203" pitchFamily="34" charset="0"/>
            </a:endParaRPr>
          </a:p>
          <a:p>
            <a:pPr lvl="1"/>
            <a:r>
              <a:rPr lang="en-US" sz="1800" dirty="0" err="1">
                <a:latin typeface="Segoe UI Light" panose="020B0502040204020203" pitchFamily="34" charset="0"/>
                <a:cs typeface="Segoe UI Light" panose="020B0502040204020203" pitchFamily="34" charset="0"/>
              </a:rPr>
              <a:t>CreateChildControls</a:t>
            </a:r>
            <a:endParaRPr lang="en-US" sz="1800" dirty="0">
              <a:latin typeface="Segoe UI Light" panose="020B0502040204020203" pitchFamily="34" charset="0"/>
              <a:cs typeface="Segoe UI Light" panose="020B0502040204020203" pitchFamily="34" charset="0"/>
            </a:endParaRPr>
          </a:p>
          <a:p>
            <a:pPr lvl="1"/>
            <a:r>
              <a:rPr lang="en-US" sz="1800" dirty="0">
                <a:latin typeface="Segoe UI Light" panose="020B0502040204020203" pitchFamily="34" charset="0"/>
                <a:cs typeface="Segoe UI Light" panose="020B0502040204020203" pitchFamily="34" charset="0"/>
              </a:rPr>
              <a:t>and similar</a:t>
            </a:r>
          </a:p>
          <a:p>
            <a:pPr marL="457200" lvl="1" indent="0">
              <a:buNone/>
            </a:pPr>
            <a:endParaRPr lang="en-US" sz="18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Any code that become potentially slow:</a:t>
            </a:r>
          </a:p>
          <a:p>
            <a:pPr lvl="1"/>
            <a:r>
              <a:rPr lang="en-US" sz="1800" dirty="0">
                <a:latin typeface="Segoe UI Light" panose="020B0502040204020203" pitchFamily="34" charset="0"/>
                <a:cs typeface="Segoe UI Light" panose="020B0502040204020203" pitchFamily="34" charset="0"/>
              </a:rPr>
              <a:t>Loops</a:t>
            </a:r>
          </a:p>
          <a:p>
            <a:pPr lvl="1"/>
            <a:r>
              <a:rPr lang="en-US" sz="1800" dirty="0">
                <a:latin typeface="Segoe UI Light" panose="020B0502040204020203" pitchFamily="34" charset="0"/>
                <a:cs typeface="Segoe UI Light" panose="020B0502040204020203" pitchFamily="34" charset="0"/>
              </a:rPr>
              <a:t>Recursive calls</a:t>
            </a:r>
          </a:p>
          <a:p>
            <a:pPr marL="457200" lvl="1" indent="0">
              <a:buNone/>
            </a:pPr>
            <a:endParaRPr lang="en-US" sz="18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Calls to external systems:</a:t>
            </a:r>
          </a:p>
          <a:p>
            <a:pPr lvl="1"/>
            <a:r>
              <a:rPr lang="en-US" sz="1800" dirty="0">
                <a:latin typeface="Segoe UI Light" panose="020B0502040204020203" pitchFamily="34" charset="0"/>
                <a:cs typeface="Segoe UI Light" panose="020B0502040204020203" pitchFamily="34" charset="0"/>
              </a:rPr>
              <a:t>Custom databases</a:t>
            </a:r>
          </a:p>
          <a:p>
            <a:pPr lvl="1"/>
            <a:r>
              <a:rPr lang="en-US" sz="1800" dirty="0">
                <a:latin typeface="Segoe UI Light" panose="020B0502040204020203" pitchFamily="34" charset="0"/>
                <a:cs typeface="Segoe UI Light" panose="020B0502040204020203" pitchFamily="34" charset="0"/>
              </a:rPr>
              <a:t>3</a:t>
            </a:r>
            <a:r>
              <a:rPr lang="en-US" sz="1800" baseline="30000" dirty="0">
                <a:latin typeface="Segoe UI Light" panose="020B0502040204020203" pitchFamily="34" charset="0"/>
                <a:cs typeface="Segoe UI Light" panose="020B0502040204020203" pitchFamily="34" charset="0"/>
              </a:rPr>
              <a:t>rd</a:t>
            </a:r>
            <a:r>
              <a:rPr lang="en-US" sz="1800" dirty="0">
                <a:latin typeface="Segoe UI Light" panose="020B0502040204020203" pitchFamily="34" charset="0"/>
                <a:cs typeface="Segoe UI Light" panose="020B0502040204020203" pitchFamily="34" charset="0"/>
              </a:rPr>
              <a:t> party services (web services, web </a:t>
            </a:r>
            <a:r>
              <a:rPr lang="en-US" sz="1800" dirty="0" err="1">
                <a:latin typeface="Segoe UI Light" panose="020B0502040204020203" pitchFamily="34" charset="0"/>
                <a:cs typeface="Segoe UI Light" panose="020B0502040204020203" pitchFamily="34" charset="0"/>
              </a:rPr>
              <a:t>api</a:t>
            </a:r>
            <a:r>
              <a:rPr lang="en-US" sz="1800" dirty="0">
                <a:latin typeface="Segoe UI Light" panose="020B0502040204020203" pitchFamily="34" charset="0"/>
                <a:cs typeface="Segoe UI Light" panose="020B0502040204020203" pitchFamily="34" charset="0"/>
              </a:rPr>
              <a:t>, custom libraries)</a:t>
            </a:r>
          </a:p>
          <a:p>
            <a:pPr lvl="1"/>
            <a:r>
              <a:rPr lang="en-US" sz="1800" dirty="0">
                <a:latin typeface="Segoe UI Light" panose="020B0502040204020203" pitchFamily="34" charset="0"/>
                <a:cs typeface="Segoe UI Light" panose="020B0502040204020203" pitchFamily="34" charset="0"/>
              </a:rPr>
              <a:t>SharePoint APIs (</a:t>
            </a:r>
            <a:r>
              <a:rPr lang="en-US" sz="1800" dirty="0" err="1">
                <a:latin typeface="Segoe UI Light" panose="020B0502040204020203" pitchFamily="34" charset="0"/>
                <a:cs typeface="Segoe UI Light" panose="020B0502040204020203" pitchFamily="34" charset="0"/>
              </a:rPr>
              <a:t>CrossSiteQuery</a:t>
            </a:r>
            <a:r>
              <a:rPr lang="en-US" sz="1800" dirty="0">
                <a:latin typeface="Segoe UI Light" panose="020B0502040204020203" pitchFamily="34" charset="0"/>
                <a:cs typeface="Segoe UI Light" panose="020B0502040204020203" pitchFamily="34" charset="0"/>
              </a:rPr>
              <a:t>, managed metadata , and so on)</a:t>
            </a:r>
          </a:p>
          <a:p>
            <a:endParaRPr lang="en-US" dirty="0"/>
          </a:p>
        </p:txBody>
      </p:sp>
    </p:spTree>
    <p:extLst>
      <p:ext uri="{BB962C8B-B14F-4D97-AF65-F5344CB8AC3E}">
        <p14:creationId xmlns:p14="http://schemas.microsoft.com/office/powerpoint/2010/main" val="93930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Advanced Counters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23</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a:latin typeface="Segoe UI Light" panose="020B0502040204020203" pitchFamily="34" charset="0"/>
                <a:cs typeface="Segoe UI Light" panose="020B0502040204020203" pitchFamily="34" charset="0"/>
              </a:rPr>
              <a:t>SPExecutionTimeCounter</a:t>
            </a:r>
          </a:p>
          <a:p>
            <a:pPr lvl="1"/>
            <a:r>
              <a:rPr lang="en-US" dirty="0">
                <a:latin typeface="Segoe UI Light" panose="020B0502040204020203" pitchFamily="34" charset="0"/>
                <a:cs typeface="Segoe UI Light" panose="020B0502040204020203" pitchFamily="34" charset="0"/>
              </a:rPr>
              <a:t>Advanced monitoring of timing</a:t>
            </a:r>
          </a:p>
          <a:p>
            <a:pPr marL="285750" indent="-285750">
              <a:buFontTx/>
              <a:buChar char="-"/>
            </a:pPr>
            <a:endParaRPr lang="en-US" dirty="0">
              <a:latin typeface="Segoe UI Light" panose="020B0502040204020203" pitchFamily="34" charset="0"/>
              <a:cs typeface="Segoe UI Light" panose="020B0502040204020203" pitchFamily="34" charset="0"/>
            </a:endParaRPr>
          </a:p>
          <a:p>
            <a:r>
              <a:rPr lang="da-DK" dirty="0">
                <a:latin typeface="Segoe UI Light" panose="020B0502040204020203" pitchFamily="34" charset="0"/>
                <a:cs typeface="Segoe UI Light" panose="020B0502040204020203" pitchFamily="34" charset="0"/>
              </a:rPr>
              <a:t>SPCriticalTraceCounter</a:t>
            </a:r>
          </a:p>
          <a:p>
            <a:pPr lvl="1"/>
            <a:r>
              <a:rPr lang="en-US" dirty="0">
                <a:latin typeface="Segoe UI Light" panose="020B0502040204020203" pitchFamily="34" charset="0"/>
                <a:cs typeface="Segoe UI Light" panose="020B0502040204020203" pitchFamily="34" charset="0"/>
              </a:rPr>
              <a:t>Adding Errors/Warnings to the Output and ULS</a:t>
            </a:r>
          </a:p>
          <a:p>
            <a:pPr marL="285750" indent="-285750">
              <a:buFontTx/>
              <a:buChar char="-"/>
            </a:pPr>
            <a:endParaRPr lang="en-US" dirty="0">
              <a:latin typeface="Segoe UI Light" panose="020B0502040204020203" pitchFamily="34" charset="0"/>
              <a:cs typeface="Segoe UI Light" panose="020B0502040204020203" pitchFamily="34" charset="0"/>
            </a:endParaRPr>
          </a:p>
          <a:p>
            <a:r>
              <a:rPr lang="da-DK" dirty="0">
                <a:latin typeface="Segoe UI Light" panose="020B0502040204020203" pitchFamily="34" charset="0"/>
                <a:cs typeface="Segoe UI Light" panose="020B0502040204020203" pitchFamily="34" charset="0"/>
              </a:rPr>
              <a:t>SPRequestUsageCounter</a:t>
            </a:r>
          </a:p>
          <a:p>
            <a:pPr lvl="1"/>
            <a:r>
              <a:rPr lang="en-US" dirty="0">
                <a:latin typeface="Segoe UI Light" panose="020B0502040204020203" pitchFamily="34" charset="0"/>
                <a:cs typeface="Segoe UI Light" panose="020B0502040204020203" pitchFamily="34" charset="0"/>
              </a:rPr>
              <a:t>Keep track of the number of </a:t>
            </a:r>
            <a:r>
              <a:rPr lang="en-US" dirty="0" err="1">
                <a:latin typeface="Segoe UI Light" panose="020B0502040204020203" pitchFamily="34" charset="0"/>
                <a:cs typeface="Segoe UI Light" panose="020B0502040204020203" pitchFamily="34" charset="0"/>
              </a:rPr>
              <a:t>SPRequests</a:t>
            </a:r>
            <a:r>
              <a:rPr lang="en-US" dirty="0">
                <a:latin typeface="Segoe UI Light" panose="020B0502040204020203" pitchFamily="34" charset="0"/>
                <a:cs typeface="Segoe UI Light" panose="020B0502040204020203" pitchFamily="34" charset="0"/>
              </a:rPr>
              <a:t> you use in your code</a:t>
            </a:r>
          </a:p>
          <a:p>
            <a:pPr marL="285750" indent="-285750">
              <a:buFontTx/>
              <a:buChar char="-"/>
            </a:pPr>
            <a:endParaRPr lang="en-US" dirty="0">
              <a:latin typeface="Segoe UI Light" panose="020B0502040204020203" pitchFamily="34" charset="0"/>
              <a:cs typeface="Segoe UI Light" panose="020B0502040204020203" pitchFamily="34" charset="0"/>
            </a:endParaRPr>
          </a:p>
          <a:p>
            <a:r>
              <a:rPr lang="en-US" dirty="0" err="1">
                <a:latin typeface="Segoe UI Light" panose="020B0502040204020203" pitchFamily="34" charset="0"/>
                <a:cs typeface="Segoe UI Light" panose="020B0502040204020203" pitchFamily="34" charset="0"/>
              </a:rPr>
              <a:t>SPSqlQueryCounter</a:t>
            </a:r>
            <a:endParaRPr lang="en-US" dirty="0">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Keep track of the number of SQL Queries in you code</a:t>
            </a:r>
          </a:p>
          <a:p>
            <a:endParaRPr lang="en-US" dirty="0"/>
          </a:p>
        </p:txBody>
      </p:sp>
    </p:spTree>
    <p:extLst>
      <p:ext uri="{BB962C8B-B14F-4D97-AF65-F5344CB8AC3E}">
        <p14:creationId xmlns:p14="http://schemas.microsoft.com/office/powerpoint/2010/main" val="2038866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a:t>Demo: </a:t>
            </a:r>
            <a:br>
              <a:rPr lang="da-DK" dirty="0"/>
            </a:br>
            <a:r>
              <a:rPr lang="da-DK" dirty="0"/>
              <a:t>Custom Monitored Scopes</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977015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Final Thoughts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25</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r>
              <a:rPr lang="en-US" dirty="0">
                <a:latin typeface="Segoe UI Light" panose="020B0502040204020203" pitchFamily="34" charset="0"/>
                <a:cs typeface="Segoe UI Light" panose="020B0502040204020203" pitchFamily="34" charset="0"/>
              </a:rPr>
              <a:t>Great tool for insights into single request</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Enabling (in production) can cause much logging</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Push developers to use Custom Monitored Scopes</a:t>
            </a:r>
            <a:endParaRPr lang="da-DK" dirty="0">
              <a:latin typeface="Segoe UI Light" panose="020B0502040204020203" pitchFamily="34" charset="0"/>
              <a:cs typeface="Segoe UI Light" panose="020B0502040204020203" pitchFamily="34" charset="0"/>
            </a:endParaRPr>
          </a:p>
          <a:p>
            <a:pPr marL="0" indent="0">
              <a:buNone/>
            </a:pPr>
            <a:endParaRPr lang="en-US"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this Presentation</a:t>
            </a:r>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a:t>Notes Page </a:t>
            </a:r>
            <a:r>
              <a:rPr lang="en-US" dirty="0"/>
              <a:t>view:</a:t>
            </a:r>
          </a:p>
          <a:p>
            <a:pPr lvl="1"/>
            <a:r>
              <a:rPr lang="en-US" dirty="0"/>
              <a:t>On the ribbon, click the </a:t>
            </a:r>
            <a:r>
              <a:rPr lang="en-US" b="1" dirty="0"/>
              <a:t>View </a:t>
            </a:r>
            <a:r>
              <a:rPr lang="en-US" dirty="0"/>
              <a:t>tab, and then click </a:t>
            </a:r>
            <a:r>
              <a:rPr lang="en-US" b="1" dirty="0"/>
              <a:t>Notes Page</a:t>
            </a:r>
            <a:endParaRPr lang="en-US" dirty="0"/>
          </a:p>
          <a:p>
            <a:r>
              <a:rPr lang="en-US" dirty="0"/>
              <a:t>To navigate through notes, use the Page Up and Page Down keys</a:t>
            </a:r>
          </a:p>
          <a:p>
            <a:pPr lvl="1"/>
            <a:r>
              <a:rPr lang="en-US" dirty="0"/>
              <a:t>Zoom in or zoom out, if required</a:t>
            </a:r>
          </a:p>
          <a:p>
            <a:r>
              <a:rPr lang="en-US" dirty="0"/>
              <a:t>In the </a:t>
            </a:r>
            <a:r>
              <a:rPr lang="en-US" b="1" dirty="0"/>
              <a:t>Notes Page </a:t>
            </a:r>
            <a:r>
              <a:rPr lang="en-US" dirty="0"/>
              <a:t>view, you can:</a:t>
            </a:r>
          </a:p>
          <a:p>
            <a:pPr lvl="1"/>
            <a:r>
              <a:rPr lang="en-US" dirty="0"/>
              <a:t>Read any supporting text—now or after the delivery</a:t>
            </a:r>
          </a:p>
          <a:p>
            <a:pPr lvl="1"/>
            <a:r>
              <a:rPr lang="en-US" dirty="0"/>
              <a:t>Add notes to your copy of the presentation, if required</a:t>
            </a:r>
          </a:p>
          <a:p>
            <a:r>
              <a:rPr lang="en-US" dirty="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a:t>Developer Dashboard</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Lesson Overview and Objectives</a:t>
            </a:r>
            <a:endParaRPr lang="en-US" dirty="0"/>
          </a:p>
        </p:txBody>
      </p:sp>
      <p:sp>
        <p:nvSpPr>
          <p:cNvPr id="5" name="Text Placeholder 4"/>
          <p:cNvSpPr>
            <a:spLocks noGrp="1"/>
          </p:cNvSpPr>
          <p:nvPr>
            <p:ph type="body" sz="quarter" idx="13"/>
          </p:nvPr>
        </p:nvSpPr>
        <p:spPr/>
        <p:txBody>
          <a:bodyPr/>
          <a:lstStyle/>
          <a:p>
            <a:pPr marL="0" indent="0">
              <a:buNone/>
            </a:pPr>
            <a:r>
              <a:rPr lang="da-DK" sz="2400" dirty="0"/>
              <a:t>Overview</a:t>
            </a:r>
            <a:endParaRPr lang="en-US" sz="2400" dirty="0"/>
          </a:p>
          <a:p>
            <a:pPr marL="457200" indent="-457200"/>
            <a:r>
              <a:rPr lang="sv-SE" dirty="0">
                <a:latin typeface="Segoe UI Light" panose="020B0502040204020203" pitchFamily="34" charset="0"/>
                <a:cs typeface="Segoe UI Light" panose="020B0502040204020203" pitchFamily="34" charset="0"/>
              </a:rPr>
              <a:t>What is Developer Dashboard</a:t>
            </a:r>
          </a:p>
          <a:p>
            <a:pPr marL="457200" indent="-457200"/>
            <a:r>
              <a:rPr lang="sv-SE" dirty="0">
                <a:latin typeface="Segoe UI Light" panose="020B0502040204020203" pitchFamily="34" charset="0"/>
                <a:cs typeface="Segoe UI Light" panose="020B0502040204020203" pitchFamily="34" charset="0"/>
              </a:rPr>
              <a:t>How to configure and use it</a:t>
            </a:r>
          </a:p>
          <a:p>
            <a:pPr marL="457200" indent="-457200"/>
            <a:r>
              <a:rPr lang="sv-SE" dirty="0">
                <a:latin typeface="Segoe UI Light" panose="020B0502040204020203" pitchFamily="34" charset="0"/>
                <a:cs typeface="Segoe UI Light" panose="020B0502040204020203" pitchFamily="34" charset="0"/>
              </a:rPr>
              <a:t>Demos</a:t>
            </a:r>
            <a:endParaRPr lang="da-DK" dirty="0">
              <a:latin typeface="Segoe UI Light" panose="020B0502040204020203" pitchFamily="34" charset="0"/>
              <a:cs typeface="Segoe UI Light" panose="020B0502040204020203" pitchFamily="34" charset="0"/>
            </a:endParaRPr>
          </a:p>
          <a:p>
            <a:endParaRPr lang="da-DK" dirty="0"/>
          </a:p>
          <a:p>
            <a:pPr marL="0" indent="0">
              <a:buNone/>
            </a:pPr>
            <a:r>
              <a:rPr lang="da-DK" sz="2400" dirty="0"/>
              <a:t>Objectives</a:t>
            </a:r>
          </a:p>
          <a:p>
            <a:pPr marL="457200" indent="-457200"/>
            <a:r>
              <a:rPr lang="sv-SE" dirty="0">
                <a:latin typeface="Segoe UI Light" panose="020B0502040204020203" pitchFamily="34" charset="0"/>
                <a:cs typeface="Segoe UI Light" panose="020B0502040204020203" pitchFamily="34" charset="0"/>
              </a:rPr>
              <a:t>Know how and when to use Developer Dashboard</a:t>
            </a:r>
          </a:p>
          <a:p>
            <a:pPr marL="457200" indent="-457200"/>
            <a:r>
              <a:rPr lang="sv-SE" dirty="0">
                <a:latin typeface="Segoe UI Light" panose="020B0502040204020203" pitchFamily="34" charset="0"/>
                <a:cs typeface="Segoe UI Light" panose="020B0502040204020203" pitchFamily="34" charset="0"/>
              </a:rPr>
              <a:t>Know how to develop with Developer Dashboard</a:t>
            </a:r>
          </a:p>
          <a:p>
            <a:pPr marL="0" indent="0">
              <a:buNone/>
            </a:pPr>
            <a:endParaRPr lang="en-US" dirty="0"/>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Instructors Personal Experience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dirty="0">
              <a:solidFill>
                <a:prstClr val="black">
                  <a:tint val="75000"/>
                </a:prstClr>
              </a:solidFill>
            </a:endParaRPr>
          </a:p>
        </p:txBody>
      </p:sp>
      <p:sp>
        <p:nvSpPr>
          <p:cNvPr id="4" name="Text Placeholder 3"/>
          <p:cNvSpPr>
            <a:spLocks noGrp="1"/>
          </p:cNvSpPr>
          <p:nvPr>
            <p:ph type="body" sz="quarter" idx="13"/>
          </p:nvPr>
        </p:nvSpPr>
        <p:spPr>
          <a:xfrm>
            <a:off x="402336" y="1143000"/>
            <a:ext cx="7232904" cy="4956048"/>
          </a:xfrm>
        </p:spPr>
        <p:txBody>
          <a:bodyPr/>
          <a:lstStyle/>
          <a:p>
            <a:pPr marL="0" indent="0">
              <a:buNone/>
            </a:pPr>
            <a:r>
              <a:rPr lang="en-US" dirty="0">
                <a:latin typeface="Segoe UI Light" panose="020B0502040204020203" pitchFamily="34" charset="0"/>
                <a:cs typeface="Segoe UI Light" panose="020B0502040204020203" pitchFamily="34" charset="0"/>
              </a:rPr>
              <a:t>The tool itself has mostly been used during Development and Testing, but output to ULS (Monitored Scopes) log can be useful in Production as well.</a:t>
            </a:r>
            <a:endParaRPr lang="da-DK" dirty="0"/>
          </a:p>
          <a:p>
            <a:pPr marL="0" indent="0">
              <a:buNone/>
            </a:pPr>
            <a:endParaRPr lang="da-DK" dirty="0">
              <a:latin typeface="Segoe UI Light" panose="020B0502040204020203" pitchFamily="34" charset="0"/>
              <a:cs typeface="Segoe UI Light" panose="020B0502040204020203" pitchFamily="34" charset="0"/>
            </a:endParaRPr>
          </a:p>
          <a:p>
            <a:pPr marL="0" indent="0">
              <a:buNone/>
            </a:pPr>
            <a:r>
              <a:rPr lang="da-DK" dirty="0">
                <a:latin typeface="Segoe UI Light" panose="020B0502040204020203" pitchFamily="34" charset="0"/>
                <a:cs typeface="Segoe UI Light" panose="020B0502040204020203" pitchFamily="34" charset="0"/>
              </a:rPr>
              <a:t>Be careful with the tool in SharePoint 2010 in production, as you will enable it for all users on the server, and not just the user starting the session.</a:t>
            </a:r>
          </a:p>
        </p:txBody>
      </p:sp>
      <p:pic>
        <p:nvPicPr>
          <p:cNvPr id="6" name="Picture 5"/>
          <p:cNvPicPr>
            <a:picLocks noChangeAspect="1"/>
          </p:cNvPicPr>
          <p:nvPr/>
        </p:nvPicPr>
        <p:blipFill>
          <a:blip r:embed="rId3"/>
          <a:stretch>
            <a:fillRect/>
          </a:stretch>
        </p:blipFill>
        <p:spPr>
          <a:xfrm>
            <a:off x="8850630" y="1549307"/>
            <a:ext cx="289012" cy="2745614"/>
          </a:xfrm>
          <a:prstGeom prst="rect">
            <a:avLst/>
          </a:prstGeom>
        </p:spPr>
      </p:pic>
      <p:pic>
        <p:nvPicPr>
          <p:cNvPr id="7" name="Picture 6"/>
          <p:cNvPicPr>
            <a:picLocks noChangeAspect="1"/>
          </p:cNvPicPr>
          <p:nvPr/>
        </p:nvPicPr>
        <p:blipFill>
          <a:blip r:embed="rId4"/>
          <a:stretch>
            <a:fillRect/>
          </a:stretch>
        </p:blipFill>
        <p:spPr>
          <a:xfrm>
            <a:off x="9116952" y="1559296"/>
            <a:ext cx="313099" cy="2721541"/>
          </a:xfrm>
          <a:prstGeom prst="rect">
            <a:avLst/>
          </a:prstGeom>
        </p:spPr>
      </p:pic>
      <p:pic>
        <p:nvPicPr>
          <p:cNvPr id="8" name="Picture 7"/>
          <p:cNvPicPr>
            <a:picLocks noChangeAspect="1"/>
          </p:cNvPicPr>
          <p:nvPr/>
        </p:nvPicPr>
        <p:blipFill>
          <a:blip r:embed="rId5"/>
          <a:stretch>
            <a:fillRect/>
          </a:stretch>
        </p:blipFill>
        <p:spPr>
          <a:xfrm>
            <a:off x="9395543" y="1639291"/>
            <a:ext cx="289012" cy="2528857"/>
          </a:xfrm>
          <a:prstGeom prst="rect">
            <a:avLst/>
          </a:prstGeom>
        </p:spPr>
      </p:pic>
      <p:pic>
        <p:nvPicPr>
          <p:cNvPr id="9" name="Picture 8"/>
          <p:cNvPicPr>
            <a:picLocks noChangeAspect="1"/>
          </p:cNvPicPr>
          <p:nvPr/>
        </p:nvPicPr>
        <p:blipFill>
          <a:blip r:embed="rId6"/>
          <a:stretch>
            <a:fillRect/>
          </a:stretch>
        </p:blipFill>
        <p:spPr>
          <a:xfrm>
            <a:off x="9673115" y="1739267"/>
            <a:ext cx="313099" cy="2288022"/>
          </a:xfrm>
          <a:prstGeom prst="rect">
            <a:avLst/>
          </a:prstGeom>
        </p:spPr>
      </p:pic>
      <p:pic>
        <p:nvPicPr>
          <p:cNvPr id="10" name="Picture 9"/>
          <p:cNvPicPr>
            <a:picLocks noChangeAspect="1"/>
          </p:cNvPicPr>
          <p:nvPr/>
        </p:nvPicPr>
        <p:blipFill>
          <a:blip r:embed="rId7"/>
          <a:stretch>
            <a:fillRect/>
          </a:stretch>
        </p:blipFill>
        <p:spPr>
          <a:xfrm>
            <a:off x="9997580" y="1809259"/>
            <a:ext cx="746619" cy="2119430"/>
          </a:xfrm>
          <a:prstGeom prst="rect">
            <a:avLst/>
          </a:prstGeom>
        </p:spPr>
      </p:pic>
    </p:spTree>
    <p:extLst>
      <p:ext uri="{BB962C8B-B14F-4D97-AF65-F5344CB8AC3E}">
        <p14:creationId xmlns:p14="http://schemas.microsoft.com/office/powerpoint/2010/main" val="270647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Why Developer Dashboard</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t>Introduced in SharePoint 2010</a:t>
            </a:r>
          </a:p>
          <a:p>
            <a:endParaRPr lang="en-US" dirty="0"/>
          </a:p>
          <a:p>
            <a:r>
              <a:rPr lang="en-US" dirty="0"/>
              <a:t>Many customizations in SharePoint 2007</a:t>
            </a:r>
          </a:p>
          <a:p>
            <a:endParaRPr lang="en-US" dirty="0"/>
          </a:p>
          <a:p>
            <a:r>
              <a:rPr lang="en-US" dirty="0"/>
              <a:t>SharePoint 2007 had low visibility into what was taking up the time</a:t>
            </a:r>
          </a:p>
          <a:p>
            <a:endParaRPr lang="en-US" dirty="0"/>
          </a:p>
          <a:p>
            <a:r>
              <a:rPr lang="en-US" dirty="0"/>
              <a:t>“SharePoint” was blamed of running slow</a:t>
            </a:r>
          </a:p>
          <a:p>
            <a:pPr marL="0" indent="0">
              <a:buNone/>
            </a:pPr>
            <a:endParaRPr lang="en-US" dirty="0"/>
          </a:p>
        </p:txBody>
      </p:sp>
    </p:spTree>
    <p:extLst>
      <p:ext uri="{BB962C8B-B14F-4D97-AF65-F5344CB8AC3E}">
        <p14:creationId xmlns:p14="http://schemas.microsoft.com/office/powerpoint/2010/main" val="219748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What is Developer Dashboard</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OOTB integrated troubleshooting tool for SharePoint</a:t>
            </a:r>
          </a:p>
          <a:p>
            <a:pPr lvl="1"/>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Developer Tool, but also for IT Pros, Monitoring, etc.</a:t>
            </a:r>
          </a:p>
          <a:p>
            <a:pPr lvl="1"/>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Displays the following data</a:t>
            </a:r>
          </a:p>
          <a:p>
            <a:pPr lvl="1"/>
            <a:r>
              <a:rPr lang="sv-SE" dirty="0">
                <a:latin typeface="Segoe UI Light" panose="020B0502040204020203" pitchFamily="34" charset="0"/>
                <a:cs typeface="Segoe UI Light" panose="020B0502040204020203" pitchFamily="34" charset="0"/>
              </a:rPr>
              <a:t>Execution time of site and sub components</a:t>
            </a:r>
          </a:p>
          <a:p>
            <a:pPr lvl="1"/>
            <a:r>
              <a:rPr lang="sv-SE" dirty="0">
                <a:latin typeface="Segoe UI Light" panose="020B0502040204020203" pitchFamily="34" charset="0"/>
                <a:cs typeface="Segoe UI Light" panose="020B0502040204020203" pitchFamily="34" charset="0"/>
              </a:rPr>
              <a:t>SQL Calls and execution time of each</a:t>
            </a:r>
          </a:p>
          <a:p>
            <a:pPr lvl="1"/>
            <a:r>
              <a:rPr lang="sv-SE" dirty="0">
                <a:latin typeface="Segoe UI Light" panose="020B0502040204020203" pitchFamily="34" charset="0"/>
                <a:cs typeface="Segoe UI Light" panose="020B0502040204020203" pitchFamily="34" charset="0"/>
              </a:rPr>
              <a:t>SPRequests (SPWeb and SPSite) and callstack</a:t>
            </a:r>
          </a:p>
          <a:p>
            <a:pPr lvl="1"/>
            <a:r>
              <a:rPr lang="sv-SE" dirty="0">
                <a:latin typeface="Segoe UI Light" panose="020B0502040204020203" pitchFamily="34" charset="0"/>
                <a:cs typeface="Segoe UI Light" panose="020B0502040204020203" pitchFamily="34" charset="0"/>
              </a:rPr>
              <a:t>Service Calls (MMS, UPA, Search, etc.)</a:t>
            </a:r>
          </a:p>
          <a:p>
            <a:endParaRPr lang="en-US" dirty="0"/>
          </a:p>
        </p:txBody>
      </p:sp>
    </p:spTree>
    <p:extLst>
      <p:ext uri="{BB962C8B-B14F-4D97-AF65-F5344CB8AC3E}">
        <p14:creationId xmlns:p14="http://schemas.microsoft.com/office/powerpoint/2010/main" val="135659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Enabling Developer Dashboard</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9</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PowerShell is preferred method of enabling Developer Dashboard</a:t>
            </a:r>
          </a:p>
          <a:p>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Alternative is stsadm or Object Model</a:t>
            </a: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Settings are Farm Wide</a:t>
            </a:r>
          </a:p>
          <a:p>
            <a:endParaRPr lang="sv-SE" dirty="0">
              <a:latin typeface="Segoe UI Light" panose="020B0502040204020203" pitchFamily="34" charset="0"/>
              <a:cs typeface="Segoe UI Light" panose="020B0502040204020203" pitchFamily="34" charset="0"/>
            </a:endParaRP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490478243"/>
              </p:ext>
            </p:extLst>
          </p:nvPr>
        </p:nvGraphicFramePr>
        <p:xfrm>
          <a:off x="825391" y="1765610"/>
          <a:ext cx="5472608" cy="1910914"/>
        </p:xfrm>
        <a:graphic>
          <a:graphicData uri="http://schemas.openxmlformats.org/drawingml/2006/table">
            <a:tbl>
              <a:tblPr firstRow="1" bandRow="1"/>
              <a:tblGrid>
                <a:gridCol w="5472608">
                  <a:extLst>
                    <a:ext uri="{9D8B030D-6E8A-4147-A177-3AD203B41FA5}">
                      <a16:colId xmlns:a16="http://schemas.microsoft.com/office/drawing/2014/main" val="20000"/>
                    </a:ext>
                  </a:extLst>
                </a:gridCol>
              </a:tblGrid>
              <a:tr h="390061">
                <a:tc>
                  <a:txBody>
                    <a:bodyPr/>
                    <a:lstStyle>
                      <a:lvl1pPr marL="0" algn="l" defTabSz="914400" rtl="0" eaLnBrk="1" latinLnBrk="0" hangingPunct="1">
                        <a:defRPr sz="1800" b="1" kern="1200">
                          <a:solidFill>
                            <a:schemeClr val="bg1"/>
                          </a:solidFill>
                          <a:latin typeface="Segoe UI"/>
                        </a:defRPr>
                      </a:lvl1pPr>
                      <a:lvl2pPr marL="457200" algn="l" defTabSz="914400" rtl="0" eaLnBrk="1" latinLnBrk="0" hangingPunct="1">
                        <a:defRPr sz="1800" b="1" kern="1200">
                          <a:solidFill>
                            <a:schemeClr val="bg1"/>
                          </a:solidFill>
                          <a:latin typeface="Segoe UI"/>
                        </a:defRPr>
                      </a:lvl2pPr>
                      <a:lvl3pPr marL="914400" algn="l" defTabSz="914400" rtl="0" eaLnBrk="1" latinLnBrk="0" hangingPunct="1">
                        <a:defRPr sz="1800" b="1" kern="1200">
                          <a:solidFill>
                            <a:schemeClr val="bg1"/>
                          </a:solidFill>
                          <a:latin typeface="Segoe UI"/>
                        </a:defRPr>
                      </a:lvl3pPr>
                      <a:lvl4pPr marL="1371600" algn="l" defTabSz="914400" rtl="0" eaLnBrk="1" latinLnBrk="0" hangingPunct="1">
                        <a:defRPr sz="1800" b="1" kern="1200">
                          <a:solidFill>
                            <a:schemeClr val="bg1"/>
                          </a:solidFill>
                          <a:latin typeface="Segoe UI"/>
                        </a:defRPr>
                      </a:lvl4pPr>
                      <a:lvl5pPr marL="1828800" algn="l" defTabSz="914400" rtl="0" eaLnBrk="1" latinLnBrk="0" hangingPunct="1">
                        <a:defRPr sz="1800" b="1" kern="1200">
                          <a:solidFill>
                            <a:schemeClr val="bg1"/>
                          </a:solidFill>
                          <a:latin typeface="Segoe UI"/>
                        </a:defRPr>
                      </a:lvl5pPr>
                      <a:lvl6pPr marL="2286000" algn="l" defTabSz="914400" rtl="0" eaLnBrk="1" latinLnBrk="0" hangingPunct="1">
                        <a:defRPr sz="1800" b="1" kern="1200">
                          <a:solidFill>
                            <a:schemeClr val="bg1"/>
                          </a:solidFill>
                          <a:latin typeface="Segoe UI"/>
                        </a:defRPr>
                      </a:lvl6pPr>
                      <a:lvl7pPr marL="2743200" algn="l" defTabSz="914400" rtl="0" eaLnBrk="1" latinLnBrk="0" hangingPunct="1">
                        <a:defRPr sz="1800" b="1" kern="1200">
                          <a:solidFill>
                            <a:schemeClr val="bg1"/>
                          </a:solidFill>
                          <a:latin typeface="Segoe UI"/>
                        </a:defRPr>
                      </a:lvl7pPr>
                      <a:lvl8pPr marL="3200400" algn="l" defTabSz="914400" rtl="0" eaLnBrk="1" latinLnBrk="0" hangingPunct="1">
                        <a:defRPr sz="1800" b="1" kern="1200">
                          <a:solidFill>
                            <a:schemeClr val="bg1"/>
                          </a:solidFill>
                          <a:latin typeface="Segoe UI"/>
                        </a:defRPr>
                      </a:lvl8pPr>
                      <a:lvl9pPr marL="3657600" algn="l" defTabSz="914400" rtl="0" eaLnBrk="1" latinLnBrk="0" hangingPunct="1">
                        <a:defRPr sz="1800" b="1" kern="1200">
                          <a:solidFill>
                            <a:schemeClr val="bg1"/>
                          </a:solidFill>
                          <a:latin typeface="Segoe UI"/>
                        </a:defRPr>
                      </a:lvl9pPr>
                    </a:lstStyle>
                    <a:p>
                      <a:r>
                        <a:rPr lang="en-US" sz="1200" dirty="0"/>
                        <a:t>Enabling Developer Dashboard</a:t>
                      </a:r>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solidFill>
                      <a:srgbClr val="00B294"/>
                    </a:solidFill>
                  </a:tcPr>
                </a:tc>
                <a:extLst>
                  <a:ext uri="{0D108BD9-81ED-4DB2-BD59-A6C34878D82A}">
                    <a16:rowId xmlns:a16="http://schemas.microsoft.com/office/drawing/2014/main" val="10000"/>
                  </a:ext>
                </a:extLst>
              </a:tr>
              <a:tr h="152085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endParaRPr lang="en-US" sz="1400" dirty="0"/>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9" name="Rectangle 8"/>
          <p:cNvSpPr/>
          <p:nvPr/>
        </p:nvSpPr>
        <p:spPr>
          <a:xfrm>
            <a:off x="825391" y="2167330"/>
            <a:ext cx="5472608" cy="1509194"/>
          </a:xfrm>
          <a:prstGeom prst="rect">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801107" y="2199196"/>
            <a:ext cx="5429090" cy="1323439"/>
          </a:xfrm>
          <a:prstGeom prst="rect">
            <a:avLst/>
          </a:prstGeom>
        </p:spPr>
        <p:txBody>
          <a:bodyPr wrap="square">
            <a:spAutoFit/>
          </a:bodyPr>
          <a:lstStyle/>
          <a:p>
            <a:pPr defTabSz="457200"/>
            <a:r>
              <a:rPr lang="da-DK" sz="1000" dirty="0">
                <a:solidFill>
                  <a:srgbClr val="FF4500"/>
                </a:solidFill>
                <a:latin typeface="Lucida Console" panose="020B0609040504020204" pitchFamily="49" charset="0"/>
              </a:rPr>
              <a:t>$service</a:t>
            </a:r>
            <a:r>
              <a:rPr lang="da-DK" sz="1000" dirty="0">
                <a:solidFill>
                  <a:prstClr val="black"/>
                </a:solidFill>
                <a:latin typeface="Lucida Console" panose="020B0609040504020204" pitchFamily="49" charset="0"/>
              </a:rPr>
              <a:t> </a:t>
            </a:r>
            <a:r>
              <a:rPr lang="da-DK" sz="1000" dirty="0">
                <a:solidFill>
                  <a:srgbClr val="A9A9A9"/>
                </a:solidFill>
                <a:latin typeface="Lucida Console" panose="020B0609040504020204" pitchFamily="49" charset="0"/>
              </a:rPr>
              <a:t>=</a:t>
            </a:r>
            <a:r>
              <a:rPr lang="da-DK" sz="1000" dirty="0">
                <a:solidFill>
                  <a:prstClr val="black"/>
                </a:solidFill>
                <a:latin typeface="Lucida Console" panose="020B0609040504020204" pitchFamily="49" charset="0"/>
              </a:rPr>
              <a:t> </a:t>
            </a:r>
          </a:p>
          <a:p>
            <a:pPr defTabSz="457200"/>
            <a:r>
              <a:rPr lang="da-DK" sz="1000" dirty="0">
                <a:solidFill>
                  <a:prstClr val="black"/>
                </a:solidFill>
                <a:latin typeface="Lucida Console" panose="020B0609040504020204" pitchFamily="49" charset="0"/>
              </a:rPr>
              <a:t>  </a:t>
            </a:r>
            <a:r>
              <a:rPr lang="da-DK" sz="1000" dirty="0">
                <a:solidFill>
                  <a:srgbClr val="A9A9A9"/>
                </a:solidFill>
                <a:latin typeface="Lucida Console" panose="020B0609040504020204" pitchFamily="49" charset="0"/>
              </a:rPr>
              <a:t>[</a:t>
            </a:r>
            <a:r>
              <a:rPr lang="da-DK" sz="1000" dirty="0" err="1">
                <a:solidFill>
                  <a:srgbClr val="008080"/>
                </a:solidFill>
                <a:latin typeface="Lucida Console" panose="020B0609040504020204" pitchFamily="49" charset="0"/>
              </a:rPr>
              <a:t>Microsoft.SharePoint.Administration.SPWebService</a:t>
            </a:r>
            <a:r>
              <a:rPr lang="da-DK" sz="1000" dirty="0">
                <a:solidFill>
                  <a:srgbClr val="A9A9A9"/>
                </a:solidFill>
                <a:latin typeface="Lucida Console" panose="020B0609040504020204" pitchFamily="49" charset="0"/>
              </a:rPr>
              <a:t>]::</a:t>
            </a:r>
            <a:r>
              <a:rPr lang="da-DK" sz="1000" dirty="0" err="1">
                <a:solidFill>
                  <a:prstClr val="black"/>
                </a:solidFill>
                <a:latin typeface="Lucida Console" panose="020B0609040504020204" pitchFamily="49" charset="0"/>
              </a:rPr>
              <a:t>ContentService</a:t>
            </a:r>
            <a:endParaRPr lang="da-DK" sz="1000" dirty="0">
              <a:solidFill>
                <a:prstClr val="black"/>
              </a:solidFill>
              <a:latin typeface="Lucida Console" panose="020B0609040504020204" pitchFamily="49" charset="0"/>
            </a:endParaRPr>
          </a:p>
          <a:p>
            <a:pPr defTabSz="457200"/>
            <a:endParaRPr lang="da-DK" sz="1000" dirty="0">
              <a:solidFill>
                <a:srgbClr val="FF4500"/>
              </a:solidFill>
              <a:latin typeface="Lucida Console" panose="020B0609040504020204" pitchFamily="49" charset="0"/>
            </a:endParaRPr>
          </a:p>
          <a:p>
            <a:pPr defTabSz="457200"/>
            <a:r>
              <a:rPr lang="da-DK" sz="1000" dirty="0">
                <a:solidFill>
                  <a:srgbClr val="FF4500"/>
                </a:solidFill>
                <a:latin typeface="Lucida Console" panose="020B0609040504020204" pitchFamily="49" charset="0"/>
              </a:rPr>
              <a:t>$</a:t>
            </a:r>
            <a:r>
              <a:rPr lang="da-DK" sz="1000" dirty="0" err="1">
                <a:solidFill>
                  <a:srgbClr val="FF4500"/>
                </a:solidFill>
                <a:latin typeface="Lucida Console" panose="020B0609040504020204" pitchFamily="49" charset="0"/>
              </a:rPr>
              <a:t>ddsetting</a:t>
            </a:r>
            <a:r>
              <a:rPr lang="da-DK" sz="1000" dirty="0">
                <a:solidFill>
                  <a:prstClr val="black"/>
                </a:solidFill>
                <a:latin typeface="Lucida Console" panose="020B0609040504020204" pitchFamily="49" charset="0"/>
              </a:rPr>
              <a:t> </a:t>
            </a:r>
            <a:r>
              <a:rPr lang="da-DK" sz="1000" dirty="0">
                <a:solidFill>
                  <a:srgbClr val="A9A9A9"/>
                </a:solidFill>
                <a:latin typeface="Lucida Console" panose="020B0609040504020204" pitchFamily="49" charset="0"/>
              </a:rPr>
              <a:t>=</a:t>
            </a:r>
            <a:r>
              <a:rPr lang="da-DK" sz="1000" dirty="0">
                <a:solidFill>
                  <a:prstClr val="black"/>
                </a:solidFill>
                <a:latin typeface="Lucida Console" panose="020B0609040504020204" pitchFamily="49" charset="0"/>
              </a:rPr>
              <a:t> </a:t>
            </a:r>
            <a:r>
              <a:rPr lang="da-DK" sz="1000" dirty="0">
                <a:solidFill>
                  <a:srgbClr val="FF4500"/>
                </a:solidFill>
                <a:latin typeface="Lucida Console" panose="020B0609040504020204" pitchFamily="49" charset="0"/>
              </a:rPr>
              <a:t>$</a:t>
            </a:r>
            <a:r>
              <a:rPr lang="da-DK" sz="1000" dirty="0" err="1">
                <a:solidFill>
                  <a:srgbClr val="FF4500"/>
                </a:solidFill>
                <a:latin typeface="Lucida Console" panose="020B0609040504020204" pitchFamily="49" charset="0"/>
              </a:rPr>
              <a:t>service</a:t>
            </a:r>
            <a:r>
              <a:rPr lang="da-DK" sz="1000" dirty="0" err="1">
                <a:solidFill>
                  <a:srgbClr val="A9A9A9"/>
                </a:solidFill>
                <a:latin typeface="Lucida Console" panose="020B0609040504020204" pitchFamily="49" charset="0"/>
              </a:rPr>
              <a:t>.</a:t>
            </a:r>
            <a:r>
              <a:rPr lang="da-DK" sz="1000" dirty="0" err="1">
                <a:solidFill>
                  <a:prstClr val="black"/>
                </a:solidFill>
                <a:latin typeface="Lucida Console" panose="020B0609040504020204" pitchFamily="49" charset="0"/>
              </a:rPr>
              <a:t>DeveloperDashboardSettings</a:t>
            </a:r>
            <a:endParaRPr lang="da-DK" sz="1000" dirty="0">
              <a:solidFill>
                <a:prstClr val="black"/>
              </a:solidFill>
              <a:latin typeface="Lucida Console" panose="020B0609040504020204" pitchFamily="49" charset="0"/>
            </a:endParaRPr>
          </a:p>
          <a:p>
            <a:pPr defTabSz="457200"/>
            <a:endParaRPr lang="da-DK" sz="1000" dirty="0">
              <a:solidFill>
                <a:srgbClr val="FF4500"/>
              </a:solidFill>
              <a:latin typeface="Lucida Console" panose="020B0609040504020204" pitchFamily="49" charset="0"/>
            </a:endParaRPr>
          </a:p>
          <a:p>
            <a:pPr defTabSz="457200"/>
            <a:r>
              <a:rPr lang="da-DK" sz="1000" dirty="0">
                <a:solidFill>
                  <a:srgbClr val="FF4500"/>
                </a:solidFill>
                <a:latin typeface="Lucida Console" panose="020B0609040504020204" pitchFamily="49" charset="0"/>
              </a:rPr>
              <a:t>$</a:t>
            </a:r>
            <a:r>
              <a:rPr lang="da-DK" sz="1000" dirty="0" err="1">
                <a:solidFill>
                  <a:srgbClr val="FF4500"/>
                </a:solidFill>
                <a:latin typeface="Lucida Console" panose="020B0609040504020204" pitchFamily="49" charset="0"/>
              </a:rPr>
              <a:t>ddsetting</a:t>
            </a:r>
            <a:r>
              <a:rPr lang="da-DK" sz="1000" dirty="0" err="1">
                <a:solidFill>
                  <a:srgbClr val="A9A9A9"/>
                </a:solidFill>
                <a:latin typeface="Lucida Console" panose="020B0609040504020204" pitchFamily="49" charset="0"/>
              </a:rPr>
              <a:t>.</a:t>
            </a:r>
            <a:r>
              <a:rPr lang="da-DK" sz="1000" dirty="0" err="1">
                <a:solidFill>
                  <a:prstClr val="black"/>
                </a:solidFill>
                <a:latin typeface="Lucida Console" panose="020B0609040504020204" pitchFamily="49" charset="0"/>
              </a:rPr>
              <a:t>DisplayLevel</a:t>
            </a:r>
            <a:r>
              <a:rPr lang="da-DK" sz="1000" dirty="0">
                <a:solidFill>
                  <a:prstClr val="black"/>
                </a:solidFill>
                <a:latin typeface="Lucida Console" panose="020B0609040504020204" pitchFamily="49" charset="0"/>
              </a:rPr>
              <a:t> </a:t>
            </a:r>
            <a:r>
              <a:rPr lang="da-DK" sz="1000" dirty="0">
                <a:solidFill>
                  <a:srgbClr val="A9A9A9"/>
                </a:solidFill>
                <a:latin typeface="Lucida Console" panose="020B0609040504020204" pitchFamily="49" charset="0"/>
              </a:rPr>
              <a:t>=</a:t>
            </a:r>
            <a:r>
              <a:rPr lang="da-DK" sz="1000" dirty="0">
                <a:solidFill>
                  <a:prstClr val="black"/>
                </a:solidFill>
                <a:latin typeface="Lucida Console" panose="020B0609040504020204" pitchFamily="49" charset="0"/>
              </a:rPr>
              <a:t> </a:t>
            </a:r>
            <a:r>
              <a:rPr lang="da-DK" sz="1000" dirty="0">
                <a:solidFill>
                  <a:srgbClr val="A9A9A9"/>
                </a:solidFill>
                <a:latin typeface="Lucida Console" panose="020B0609040504020204" pitchFamily="49" charset="0"/>
              </a:rPr>
              <a:t>”On” | ”</a:t>
            </a:r>
            <a:r>
              <a:rPr lang="da-DK" sz="1000" dirty="0" err="1">
                <a:solidFill>
                  <a:srgbClr val="A9A9A9"/>
                </a:solidFill>
                <a:latin typeface="Lucida Console" panose="020B0609040504020204" pitchFamily="49" charset="0"/>
              </a:rPr>
              <a:t>Off</a:t>
            </a:r>
            <a:r>
              <a:rPr lang="da-DK" sz="1000" dirty="0">
                <a:solidFill>
                  <a:srgbClr val="A9A9A9"/>
                </a:solidFill>
                <a:latin typeface="Lucida Console" panose="020B0609040504020204" pitchFamily="49" charset="0"/>
              </a:rPr>
              <a:t>” | ”</a:t>
            </a:r>
            <a:r>
              <a:rPr lang="da-DK" sz="1000" dirty="0" err="1">
                <a:solidFill>
                  <a:srgbClr val="A9A9A9"/>
                </a:solidFill>
                <a:latin typeface="Lucida Console" panose="020B0609040504020204" pitchFamily="49" charset="0"/>
              </a:rPr>
              <a:t>OnDemand</a:t>
            </a:r>
            <a:r>
              <a:rPr lang="da-DK" sz="1000" dirty="0">
                <a:solidFill>
                  <a:srgbClr val="A9A9A9"/>
                </a:solidFill>
                <a:latin typeface="Lucida Console" panose="020B0609040504020204" pitchFamily="49" charset="0"/>
              </a:rPr>
              <a:t>”</a:t>
            </a:r>
            <a:endParaRPr lang="da-DK" sz="1000" dirty="0">
              <a:solidFill>
                <a:prstClr val="black"/>
              </a:solidFill>
              <a:latin typeface="Lucida Console" panose="020B0609040504020204" pitchFamily="49" charset="0"/>
            </a:endParaRPr>
          </a:p>
          <a:p>
            <a:pPr defTabSz="457200"/>
            <a:endParaRPr lang="da-DK" sz="1000" dirty="0">
              <a:solidFill>
                <a:srgbClr val="FF4500"/>
              </a:solidFill>
              <a:latin typeface="Lucida Console" panose="020B0609040504020204" pitchFamily="49" charset="0"/>
            </a:endParaRPr>
          </a:p>
          <a:p>
            <a:pPr defTabSz="457200"/>
            <a:r>
              <a:rPr lang="da-DK" sz="1000" dirty="0">
                <a:solidFill>
                  <a:srgbClr val="FF4500"/>
                </a:solidFill>
                <a:latin typeface="Lucida Console" panose="020B0609040504020204" pitchFamily="49" charset="0"/>
              </a:rPr>
              <a:t>$</a:t>
            </a:r>
            <a:r>
              <a:rPr lang="da-DK" sz="1000" dirty="0" err="1">
                <a:solidFill>
                  <a:srgbClr val="FF4500"/>
                </a:solidFill>
                <a:latin typeface="Lucida Console" panose="020B0609040504020204" pitchFamily="49" charset="0"/>
              </a:rPr>
              <a:t>ddsetting</a:t>
            </a:r>
            <a:r>
              <a:rPr lang="da-DK" sz="1000" dirty="0" err="1">
                <a:solidFill>
                  <a:srgbClr val="A9A9A9"/>
                </a:solidFill>
                <a:latin typeface="Lucida Console" panose="020B0609040504020204" pitchFamily="49" charset="0"/>
              </a:rPr>
              <a:t>.</a:t>
            </a:r>
            <a:r>
              <a:rPr lang="da-DK" sz="1000" dirty="0" err="1">
                <a:solidFill>
                  <a:prstClr val="black"/>
                </a:solidFill>
                <a:latin typeface="Lucida Console" panose="020B0609040504020204" pitchFamily="49" charset="0"/>
              </a:rPr>
              <a:t>Update</a:t>
            </a:r>
            <a:r>
              <a:rPr lang="da-DK" sz="10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11732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e385fb40-52d4-4fae-9c5b-3e8ff8a5878e" ContentTypeId="0x01010079CA57CA2DAD654DAB031774EE67465801" PreviousValue="false"/>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CPS030-718-233</_dlc_DocId>
    <_dlc_DocIdUrl xmlns="230e9df3-be65-4c73-a93b-d1236ebd677e">
      <Url>https://microsoft.sharepoint.com/teams/CampusProjectSites030/dzzsao7hza/_layouts/15/DocIdRedir.aspx?ID=CPS030-718-233</Url>
      <Description>CPS030-718-233</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Props1.xml><?xml version="1.0" encoding="utf-8"?>
<ds:datastoreItem xmlns:ds="http://schemas.openxmlformats.org/officeDocument/2006/customXml" ds:itemID="{2F890B22-8A34-4FE9-9B5F-39031BB7C4CB}"/>
</file>

<file path=customXml/itemProps2.xml><?xml version="1.0" encoding="utf-8"?>
<ds:datastoreItem xmlns:ds="http://schemas.openxmlformats.org/officeDocument/2006/customXml" ds:itemID="{A8ED8A4E-D10F-465B-A33C-DD7FC191A8CD}">
  <ds:schemaRefs>
    <ds:schemaRef ds:uri="http://schemas.microsoft.com/sharepoint/v3/contenttype/forms"/>
  </ds:schemaRefs>
</ds:datastoreItem>
</file>

<file path=customXml/itemProps3.xml><?xml version="1.0" encoding="utf-8"?>
<ds:datastoreItem xmlns:ds="http://schemas.openxmlformats.org/officeDocument/2006/customXml" ds:itemID="{076357F2-F7D0-45D2-8331-D95E48B9D936}">
  <ds:schemaRefs>
    <ds:schemaRef ds:uri="Microsoft.SharePoint.Taxonomy.ContentTypeSync"/>
  </ds:schemaRefs>
</ds:datastoreItem>
</file>

<file path=customXml/itemProps4.xml><?xml version="1.0" encoding="utf-8"?>
<ds:datastoreItem xmlns:ds="http://schemas.openxmlformats.org/officeDocument/2006/customXml" ds:itemID="{C2F4349C-E75B-45C2-9390-51AACC3127FB}">
  <ds:schemaRefs>
    <ds:schemaRef ds:uri="http://schemas.microsoft.com/sharepoint/events"/>
  </ds:schemaRefs>
</ds:datastoreItem>
</file>

<file path=customXml/itemProps5.xml><?xml version="1.0" encoding="utf-8"?>
<ds:datastoreItem xmlns:ds="http://schemas.openxmlformats.org/officeDocument/2006/customXml" ds:itemID="{19896733-15D4-4950-9D64-541D762A2FB3}">
  <ds:schemaRefs>
    <ds:schemaRef ds:uri="http://purl.org/dc/dcmitype/"/>
    <ds:schemaRef ds:uri="230e9df3-be65-4c73-a93b-d1236ebd677e"/>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12497</TotalTime>
  <Words>3667</Words>
  <Application>Microsoft Office PowerPoint</Application>
  <PresentationFormat>Widescreen</PresentationFormat>
  <Paragraphs>415</Paragraphs>
  <Slides>26</Slides>
  <Notes>26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Calibri</vt:lpstr>
      <vt:lpstr>Consolas</vt:lpstr>
      <vt:lpstr>Courier New</vt:lpstr>
      <vt:lpstr>Lucida Console</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Developer Dashboard</vt:lpstr>
      <vt:lpstr>Lesson Overview and Objectives</vt:lpstr>
      <vt:lpstr>Instructors Personal Experience</vt:lpstr>
      <vt:lpstr>Why Developer Dashboard</vt:lpstr>
      <vt:lpstr>What is Developer Dashboard</vt:lpstr>
      <vt:lpstr>Enabling Developer Dashboard</vt:lpstr>
      <vt:lpstr>Additional Dashboard Settings</vt:lpstr>
      <vt:lpstr>Output from Developer Dashboard in SharePoint 2010</vt:lpstr>
      <vt:lpstr>Developer Dashboard Output Details (1 of 2)</vt:lpstr>
      <vt:lpstr>Developer Dashboard Output Details (2 of 2)</vt:lpstr>
      <vt:lpstr>Developer Dashboard Page Controls</vt:lpstr>
      <vt:lpstr>Improvements in SharePoint 2013</vt:lpstr>
      <vt:lpstr>Developer Dashboard 2013: Server Info</vt:lpstr>
      <vt:lpstr>Developer Dashboard 2013: Monitored Scopes</vt:lpstr>
      <vt:lpstr>Developer Dashboard 2013: ULS</vt:lpstr>
      <vt:lpstr>PowerPoint Presentation</vt:lpstr>
      <vt:lpstr>Limitations of Developer Dashboard</vt:lpstr>
      <vt:lpstr>Extending the Developer Dashboard</vt:lpstr>
      <vt:lpstr>What code should be wrapped in a SPMonitoredScope?</vt:lpstr>
      <vt:lpstr>Advanced Counters</vt:lpstr>
      <vt:lpstr>PowerPoint Presentation</vt:lpstr>
      <vt:lpstr>Final Thoughts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Damiano Curia</cp:lastModifiedBy>
  <cp:revision>829</cp:revision>
  <dcterms:created xsi:type="dcterms:W3CDTF">2013-09-16T15:58:20Z</dcterms:created>
  <dcterms:modified xsi:type="dcterms:W3CDTF">2016-04-28T14:07:50Z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f2ec5235-2e0a-42ea-ac37-b1d9a4feceac</vt:lpwstr>
  </property>
  <property fmtid="{D5CDD505-2E9C-101B-9397-08002B2CF9AE}" pid="4" name="MSProducts">
    <vt:lpwstr/>
  </property>
  <property fmtid="{D5CDD505-2E9C-101B-9397-08002B2CF9AE}" pid="5" name="VerticalIndustries">
    <vt:lpwstr/>
  </property>
  <property fmtid="{D5CDD505-2E9C-101B-9397-08002B2CF9AE}" pid="6" name="MSLanguage">
    <vt:lpwstr>272;#English|cb91f272-ce4d-4a7e-9bbf-78b58e3d188d</vt:lpwstr>
  </property>
  <property fmtid="{D5CDD505-2E9C-101B-9397-08002B2CF9AE}" pid="7" name="ServicesIPTypes">
    <vt:lpwstr/>
  </property>
</Properties>
</file>