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20"/>
  </p:notesMasterIdLst>
  <p:handoutMasterIdLst>
    <p:handoutMasterId r:id="rId21"/>
  </p:handoutMasterIdLst>
  <p:sldIdLst>
    <p:sldId id="261" r:id="rId8"/>
    <p:sldId id="411" r:id="rId9"/>
    <p:sldId id="412" r:id="rId10"/>
    <p:sldId id="413" r:id="rId11"/>
    <p:sldId id="414" r:id="rId12"/>
    <p:sldId id="415" r:id="rId13"/>
    <p:sldId id="417" r:id="rId14"/>
    <p:sldId id="418" r:id="rId15"/>
    <p:sldId id="419" r:id="rId16"/>
    <p:sldId id="420" r:id="rId17"/>
    <p:sldId id="41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5"/>
            <p14:sldId id="417"/>
            <p14:sldId id="418"/>
            <p14:sldId id="419"/>
            <p14:sldId id="420"/>
            <p14:sldId id="416"/>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1354" autoAdjust="0"/>
  </p:normalViewPr>
  <p:slideViewPr>
    <p:cSldViewPr snapToGrid="0">
      <p:cViewPr varScale="1">
        <p:scale>
          <a:sx n="67" d="100"/>
          <a:sy n="67" d="100"/>
        </p:scale>
        <p:origin x="240" y="66"/>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7/23/2015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smtClean="0">
                <a:latin typeface="Segoe UI" pitchFamily="34" charset="0"/>
                <a:cs typeface="Segoe UI" pitchFamily="34" charset="0"/>
              </a:rPr>
              <a:t>© 2015 </a:t>
            </a:r>
            <a:r>
              <a:rPr lang="en-US" sz="1050" dirty="0" smtClean="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f7dy01k1(v=vs.110).aspx" TargetMode="External"/><Relationship Id="rId7" Type="http://schemas.openxmlformats.org/officeDocument/2006/relationships/hyperlink" Target="http://www.telerik.com/products/decompiler.aspx"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jetbrains.com/decompiler/" TargetMode="External"/><Relationship Id="rId5" Type="http://schemas.openxmlformats.org/officeDocument/2006/relationships/hyperlink" Target="http://www.red-gate.com/products/dotnet-development/reflector/" TargetMode="External"/><Relationship Id="rId4" Type="http://schemas.openxmlformats.org/officeDocument/2006/relationships/hyperlink" Target="http://ilspy.ne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0992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11</a:t>
            </a:fld>
            <a:endParaRPr lang="en-US"/>
          </a:p>
        </p:txBody>
      </p:sp>
    </p:spTree>
    <p:extLst>
      <p:ext uri="{BB962C8B-B14F-4D97-AF65-F5344CB8AC3E}">
        <p14:creationId xmlns:p14="http://schemas.microsoft.com/office/powerpoint/2010/main" val="2417022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12</a:t>
            </a:fld>
            <a:endParaRPr lang="en-US"/>
          </a:p>
        </p:txBody>
      </p:sp>
    </p:spTree>
    <p:extLst>
      <p:ext uri="{BB962C8B-B14F-4D97-AF65-F5344CB8AC3E}">
        <p14:creationId xmlns:p14="http://schemas.microsoft.com/office/powerpoint/2010/main" val="124714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200" kern="12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eaLnBrk="0" fontAlgn="base" hangingPunct="0">
              <a:spcBef>
                <a:spcPts val="0"/>
              </a:spcBef>
              <a:spcAft>
                <a:spcPts val="1200"/>
              </a:spcAft>
            </a:pPr>
            <a:r>
              <a:rPr lang="en-US" sz="1200" dirty="0" smtClean="0">
                <a:effectLst/>
                <a:latin typeface="Times New Roman" panose="02020603050405020304" pitchFamily="18" charset="0"/>
                <a:ea typeface="Times New Roman" panose="02020603050405020304" pitchFamily="18" charset="0"/>
              </a:rPr>
              <a:t>Kindly update the placeholder text.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This is</a:t>
            </a:r>
            <a:r>
              <a:rPr lang="en-US" baseline="0" dirty="0" smtClean="0"/>
              <a:t> an optional slide, where the instructor can add stories from the field where this tool was used.</a:t>
            </a:r>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6</a:t>
            </a:fld>
            <a:endParaRPr lang="en-US"/>
          </a:p>
        </p:txBody>
      </p:sp>
    </p:spTree>
    <p:extLst>
      <p:ext uri="{BB962C8B-B14F-4D97-AF65-F5344CB8AC3E}">
        <p14:creationId xmlns:p14="http://schemas.microsoft.com/office/powerpoint/2010/main" val="654146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 disassembler</a:t>
            </a:r>
            <a:r>
              <a:rPr lang="en-US" baseline="0" dirty="0" smtClean="0"/>
              <a:t> </a:t>
            </a:r>
            <a:r>
              <a:rPr lang="en-US" dirty="0" smtClean="0"/>
              <a:t>is used primarily for browsing and decompiling .NET assemblies</a:t>
            </a:r>
            <a:r>
              <a:rPr lang="en-US" baseline="0" dirty="0" smtClean="0"/>
              <a:t>. It allows a user to inspect which namespaces, types, members and constants contained in the compiled assembly, without access to the source code.</a:t>
            </a:r>
          </a:p>
          <a:p>
            <a:endParaRPr lang="en-US" baseline="0" dirty="0" smtClean="0"/>
          </a:p>
          <a:p>
            <a:pPr marL="0" indent="0">
              <a:buNone/>
            </a:pPr>
            <a:r>
              <a:rPr lang="en-US" dirty="0" smtClean="0"/>
              <a:t>Most disassembler software allows you to open assemblies either from the GAC or from the file system on the local machine.</a:t>
            </a:r>
          </a:p>
          <a:p>
            <a:endParaRPr lang="en-US" baseline="0" dirty="0" smtClean="0"/>
          </a:p>
          <a:p>
            <a:pPr marL="0" indent="0">
              <a:buNone/>
            </a:pPr>
            <a:r>
              <a:rPr lang="en-US" dirty="0" smtClean="0"/>
              <a:t>Most software also offers the user to search for types, members or constants which reduces the time spent on navigating through large assemblies.</a:t>
            </a:r>
          </a:p>
          <a:p>
            <a:endParaRPr lang="en-US" baseline="0" dirty="0" smtClean="0"/>
          </a:p>
          <a:p>
            <a:pPr marL="0" indent="0">
              <a:buNone/>
            </a:pPr>
            <a:r>
              <a:rPr lang="en-US" dirty="0" smtClean="0"/>
              <a:t>The language</a:t>
            </a:r>
            <a:r>
              <a:rPr lang="en-US" baseline="0" dirty="0" smtClean="0"/>
              <a:t> support varies a bit between the software but the common languages are MSIL, C# and VB.NET. A developer can choose the tool that fits his needs and choose the favorite language to decompile to.</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2843418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smtClean="0"/>
              <a:t>ILDasm.exe (IL Disassembler) is</a:t>
            </a:r>
            <a:r>
              <a:rPr lang="en-US" baseline="0" dirty="0" smtClean="0"/>
              <a:t> installed together with Visual Studio.</a:t>
            </a:r>
            <a:endParaRPr lang="en-US" dirty="0" smtClean="0"/>
          </a:p>
          <a:p>
            <a:endParaRPr lang="en-US" dirty="0" smtClean="0"/>
          </a:p>
          <a:p>
            <a:pPr marL="0" indent="0">
              <a:buNone/>
            </a:pPr>
            <a:r>
              <a:rPr lang="en-US" dirty="0" err="1" smtClean="0"/>
              <a:t>ILSpy</a:t>
            </a:r>
            <a:r>
              <a:rPr lang="en-US" baseline="0" dirty="0" smtClean="0"/>
              <a:t> is an open source software which you can download off the projects web site.</a:t>
            </a:r>
            <a:endParaRPr lang="en-US" dirty="0" smtClean="0"/>
          </a:p>
          <a:p>
            <a:endParaRPr lang="en-US" baseline="0" dirty="0" smtClean="0"/>
          </a:p>
          <a:p>
            <a:pPr marL="0" indent="0">
              <a:buNone/>
            </a:pPr>
            <a:r>
              <a:rPr lang="en-US" dirty="0" smtClean="0"/>
              <a:t>.NET Reflector used to be a freeware but is not anymore. It</a:t>
            </a:r>
            <a:r>
              <a:rPr lang="en-US" baseline="0" dirty="0" smtClean="0"/>
              <a:t> is a software licensed by Red-Gate.</a:t>
            </a:r>
            <a:endParaRPr lang="en-US" dirty="0" smtClean="0"/>
          </a:p>
          <a:p>
            <a:endParaRPr lang="en-US" baseline="0" dirty="0" smtClean="0"/>
          </a:p>
          <a:p>
            <a:pPr marL="0" indent="0">
              <a:buNone/>
            </a:pPr>
            <a:r>
              <a:rPr lang="en-US" dirty="0" err="1" smtClean="0"/>
              <a:t>DotPeek</a:t>
            </a:r>
            <a:r>
              <a:rPr lang="en-US" dirty="0" smtClean="0"/>
              <a:t> is published by </a:t>
            </a:r>
            <a:r>
              <a:rPr lang="en-US" dirty="0" err="1" smtClean="0"/>
              <a:t>JetBrains</a:t>
            </a:r>
            <a:r>
              <a:rPr lang="en-US" baseline="0" dirty="0" smtClean="0"/>
              <a:t> and is made available for free.</a:t>
            </a:r>
            <a:endParaRPr lang="en-US" dirty="0" smtClean="0"/>
          </a:p>
          <a:p>
            <a:endParaRPr lang="en-US" baseline="0" dirty="0" smtClean="0"/>
          </a:p>
          <a:p>
            <a:pPr marL="0" indent="0">
              <a:buNone/>
            </a:pPr>
            <a:r>
              <a:rPr lang="en-US" baseline="0" dirty="0" err="1" smtClean="0"/>
              <a:t>JustDecompile</a:t>
            </a:r>
            <a:r>
              <a:rPr lang="en-US" baseline="0" dirty="0" smtClean="0"/>
              <a:t> is developed by </a:t>
            </a:r>
            <a:r>
              <a:rPr lang="en-US" baseline="0" dirty="0" err="1" smtClean="0"/>
              <a:t>Telerik</a:t>
            </a:r>
            <a:r>
              <a:rPr lang="en-US" baseline="0" dirty="0" smtClean="0"/>
              <a:t> and is available for free.</a:t>
            </a:r>
          </a:p>
          <a:p>
            <a:endParaRPr lang="en-US" baseline="0" dirty="0" smtClean="0"/>
          </a:p>
          <a:p>
            <a:pPr marL="0" indent="0">
              <a:buNone/>
            </a:pPr>
            <a:r>
              <a:rPr lang="en-US" b="1" baseline="0" dirty="0" smtClean="0"/>
              <a:t>Resources:</a:t>
            </a:r>
          </a:p>
          <a:p>
            <a:r>
              <a:rPr lang="sv-SE" dirty="0" smtClean="0"/>
              <a:t>Ildasm.exe: </a:t>
            </a:r>
            <a:r>
              <a:rPr lang="sv-SE" dirty="0" smtClean="0">
                <a:hlinkClick r:id="rId3"/>
              </a:rPr>
              <a:t>http://msdn.microsoft.com/en-us/library/f7dy01k1(v=vs.110).aspx</a:t>
            </a:r>
            <a:endParaRPr lang="sv-SE" dirty="0" smtClean="0"/>
          </a:p>
          <a:p>
            <a:r>
              <a:rPr lang="sv-SE" b="0" dirty="0" smtClean="0"/>
              <a:t>ILSpy</a:t>
            </a:r>
            <a:r>
              <a:rPr lang="sv-SE" dirty="0" smtClean="0"/>
              <a:t>: </a:t>
            </a:r>
            <a:r>
              <a:rPr lang="sv-SE" dirty="0" smtClean="0">
                <a:hlinkClick r:id="rId4"/>
              </a:rPr>
              <a:t>http://ilspy.net/</a:t>
            </a:r>
            <a:endParaRPr lang="sv-SE" dirty="0" smtClean="0"/>
          </a:p>
          <a:p>
            <a:r>
              <a:rPr lang="sv-SE" b="0" dirty="0" smtClean="0"/>
              <a:t>.NET</a:t>
            </a:r>
            <a:r>
              <a:rPr lang="sv-SE" b="0" baseline="0" dirty="0" smtClean="0"/>
              <a:t> Reflector</a:t>
            </a:r>
            <a:r>
              <a:rPr lang="sv-SE" dirty="0" smtClean="0"/>
              <a:t>: </a:t>
            </a:r>
            <a:r>
              <a:rPr lang="sv-SE" dirty="0" smtClean="0">
                <a:hlinkClick r:id="rId5"/>
              </a:rPr>
              <a:t>http://www.red-gate.com/products/dotnet-development/reflector/</a:t>
            </a:r>
            <a:endParaRPr lang="sv-SE" dirty="0" smtClean="0"/>
          </a:p>
          <a:p>
            <a:r>
              <a:rPr lang="sv-SE" b="0" dirty="0" smtClean="0"/>
              <a:t>DotPeek</a:t>
            </a:r>
            <a:r>
              <a:rPr lang="sv-SE" dirty="0" smtClean="0"/>
              <a:t>: </a:t>
            </a:r>
            <a:r>
              <a:rPr lang="sv-SE" dirty="0" smtClean="0">
                <a:hlinkClick r:id="rId6"/>
              </a:rPr>
              <a:t>http://www.jetbrains.com/decompiler/</a:t>
            </a:r>
            <a:endParaRPr lang="sv-SE" dirty="0" smtClean="0"/>
          </a:p>
          <a:p>
            <a:r>
              <a:rPr lang="sv-SE" b="0" dirty="0" smtClean="0"/>
              <a:t>JustDecomplile</a:t>
            </a:r>
            <a:r>
              <a:rPr lang="sv-SE" dirty="0" smtClean="0"/>
              <a:t>: </a:t>
            </a:r>
            <a:r>
              <a:rPr lang="sv-SE" dirty="0" smtClean="0">
                <a:hlinkClick r:id="rId7"/>
              </a:rPr>
              <a:t>http://www.telerik.com/products/decompiler.aspx</a:t>
            </a:r>
            <a:endParaRPr lang="sv-SE"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357019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For troubleshooting purposes a disassembler gives you the ability to look into assemblies of which you don’t have access to the source code. This is useful for scenarios where you don’t have permissions to download the source code from the repository where it is stored, could be because of policy or just that the permissions administrator is unavailable. It is even more useful for troubleshooting 3</a:t>
            </a:r>
            <a:r>
              <a:rPr lang="en-US" baseline="30000" dirty="0" smtClean="0"/>
              <a:t>rd</a:t>
            </a:r>
            <a:r>
              <a:rPr lang="en-US" dirty="0" smtClean="0"/>
              <a:t> party code, where source code access might never be possible.</a:t>
            </a:r>
          </a:p>
          <a:p>
            <a:endParaRPr lang="en-US" dirty="0" smtClean="0"/>
          </a:p>
          <a:p>
            <a:pPr marL="0" indent="0">
              <a:buNone/>
            </a:pPr>
            <a:r>
              <a:rPr lang="en-US" dirty="0" smtClean="0"/>
              <a:t>Many times developers</a:t>
            </a:r>
            <a:r>
              <a:rPr lang="en-US" baseline="0" dirty="0" smtClean="0"/>
              <a:t> find themselves </a:t>
            </a:r>
            <a:r>
              <a:rPr lang="en-US" dirty="0" smtClean="0"/>
              <a:t>in situations where we have a call stack that was logged as a result of an exception occurring. Access to the call stack and disassembler software makes the task of resolving cryptic</a:t>
            </a:r>
            <a:r>
              <a:rPr lang="en-US" baseline="0" dirty="0" smtClean="0"/>
              <a:t> error message a bit easier for developers who are developing on top of products and libraries.</a:t>
            </a:r>
            <a:endParaRPr lang="en-US" dirty="0" smtClean="0"/>
          </a:p>
          <a:p>
            <a:endParaRPr lang="en-US" dirty="0" smtClean="0"/>
          </a:p>
          <a:p>
            <a:pPr marL="0" indent="0">
              <a:buNone/>
            </a:pPr>
            <a:r>
              <a:rPr lang="en-US" dirty="0" smtClean="0"/>
              <a:t>In addition to troubleshooting, a disassembler can also help developers learn how libraries and products work internally. An examples of this is finding public types in SharePoint that will help you in configuring the a site the same way the product would do it.</a:t>
            </a:r>
          </a:p>
          <a:p>
            <a:endParaRPr lang="en-US" dirty="0" smtClean="0"/>
          </a:p>
          <a:p>
            <a:pPr marL="0" indent="0">
              <a:buNone/>
            </a:pPr>
            <a:r>
              <a:rPr lang="en-US" b="1" dirty="0" smtClean="0"/>
              <a:t>WARNING: </a:t>
            </a:r>
            <a:r>
              <a:rPr lang="en-US" dirty="0" smtClean="0"/>
              <a:t>Although you can find lot of useful things by looking at the SharePoint assemblies, be aware that reverse engineering the product is a breach of the End User </a:t>
            </a:r>
            <a:r>
              <a:rPr lang="en-US" dirty="0" err="1" smtClean="0"/>
              <a:t>Licence</a:t>
            </a:r>
            <a:r>
              <a:rPr lang="en-US" dirty="0" smtClean="0"/>
              <a:t> Agreement (EULA).</a:t>
            </a:r>
          </a:p>
          <a:p>
            <a:endParaRPr lang="en-US" b="1" dirty="0" smtClean="0"/>
          </a:p>
          <a:p>
            <a:pPr marL="0" indent="0">
              <a:buNone/>
            </a:pPr>
            <a:r>
              <a:rPr lang="en-US" dirty="0" smtClean="0"/>
              <a:t>If you find yourself in a situation where you don’t have source code access, and no access to the WSP packages either, you can always extract the WSP package from the farm it is installed in through PowerShell.</a:t>
            </a:r>
          </a:p>
          <a:p>
            <a:endParaRPr lang="en-US" dirty="0" smtClean="0"/>
          </a:p>
          <a:p>
            <a:pPr marL="0" indent="0">
              <a:buNone/>
            </a:pPr>
            <a:r>
              <a:rPr lang="en-US" dirty="0" smtClean="0"/>
              <a:t>$farm = Get-</a:t>
            </a:r>
            <a:r>
              <a:rPr lang="en-US" dirty="0" err="1" smtClean="0"/>
              <a:t>SPFarm</a:t>
            </a:r>
            <a:endParaRPr lang="en-US" dirty="0" smtClean="0"/>
          </a:p>
          <a:p>
            <a:pPr marL="0" indent="0">
              <a:buNone/>
            </a:pPr>
            <a:r>
              <a:rPr lang="en-US" dirty="0" smtClean="0"/>
              <a:t>$solutions = $</a:t>
            </a:r>
            <a:r>
              <a:rPr lang="en-US" dirty="0" err="1" smtClean="0"/>
              <a:t>farm.Solutions</a:t>
            </a:r>
            <a:endParaRPr lang="en-US" dirty="0" smtClean="0"/>
          </a:p>
          <a:p>
            <a:pPr marL="0" indent="0">
              <a:buNone/>
            </a:pPr>
            <a:r>
              <a:rPr lang="en-US" dirty="0" smtClean="0"/>
              <a:t>$solution = $solutions[“</a:t>
            </a:r>
            <a:r>
              <a:rPr lang="en-US" dirty="0" err="1" smtClean="0"/>
              <a:t>assemblyname.wsp</a:t>
            </a:r>
            <a:r>
              <a:rPr lang="en-US" dirty="0" smtClean="0"/>
              <a:t>"]</a:t>
            </a:r>
          </a:p>
          <a:p>
            <a:pPr marL="0" indent="0">
              <a:buNone/>
            </a:pPr>
            <a:r>
              <a:rPr lang="en-US" dirty="0" smtClean="0"/>
              <a:t>$</a:t>
            </a:r>
            <a:r>
              <a:rPr lang="en-US" dirty="0" err="1" smtClean="0"/>
              <a:t>solution.SolutionFile.SaveAs</a:t>
            </a:r>
            <a:r>
              <a:rPr lang="en-US" dirty="0" smtClean="0"/>
              <a:t>("C:\assemblyname.wsp")</a:t>
            </a:r>
          </a:p>
          <a:p>
            <a:endParaRPr lang="en-US" dirty="0" smtClean="0"/>
          </a:p>
          <a:p>
            <a:pPr marL="0" indent="0">
              <a:buNone/>
            </a:pPr>
            <a:r>
              <a:rPr lang="en-US" dirty="0" smtClean="0"/>
              <a:t>After the WSP is saved to the local file system, your can rename it with the .cab extension and browse the content, of which assemblies are part.</a:t>
            </a: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187724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dirty="0" smtClean="0"/>
              <a:t>In this demo you will see how to use a disassembler</a:t>
            </a:r>
            <a:r>
              <a:rPr lang="en-US" baseline="0" dirty="0" smtClean="0"/>
              <a:t> </a:t>
            </a:r>
            <a:r>
              <a:rPr lang="en-US" dirty="0" smtClean="0"/>
              <a:t>to look inside .NET assemblies. In</a:t>
            </a:r>
            <a:r>
              <a:rPr lang="en-US" baseline="0" dirty="0" smtClean="0"/>
              <a:t> addition to that you will see how to get the WSP packages from a farms configuration database, and how to get to its content.</a:t>
            </a:r>
            <a:endParaRPr lang="sv-SE"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10</a:t>
            </a:fld>
            <a:endParaRPr lang="en-US"/>
          </a:p>
        </p:txBody>
      </p:sp>
    </p:spTree>
    <p:extLst>
      <p:ext uri="{BB962C8B-B14F-4D97-AF65-F5344CB8AC3E}">
        <p14:creationId xmlns:p14="http://schemas.microsoft.com/office/powerpoint/2010/main" val="26983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3460164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331739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0530333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9003420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7/23/2015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7/23/2015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7/23/2015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7/23/2015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87509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3334906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7/23/2015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113373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4978775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7/23/2015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7/23/2015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5216764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98178336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775249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1068210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3263515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7/23/2015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46013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421387008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7/23/2015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70629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408745805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370077137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21865323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1895430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7081558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9954087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2429316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7/23/2015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7/23/2015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7/23/2015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7/23/2015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4960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8885049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92885302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7/23/2015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29475419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846126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7/23/2015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7/23/2015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141389972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24918543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1225235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0250469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227964647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27096361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38684998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2172530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7/23/2015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7/23/2015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SharePoint Customizations</a:t>
            </a:r>
            <a:br>
              <a:rPr lang="en-US" dirty="0" smtClean="0"/>
            </a:br>
            <a:r>
              <a:rPr lang="en-US" dirty="0" smtClean="0"/>
              <a:t>Hands-on Troubleshooting</a:t>
            </a:r>
            <a:endParaRPr lang="en-US" dirty="0"/>
          </a:p>
        </p:txBody>
      </p:sp>
    </p:spTree>
    <p:extLst>
      <p:ext uri="{BB962C8B-B14F-4D97-AF65-F5344CB8AC3E}">
        <p14:creationId xmlns:p14="http://schemas.microsoft.com/office/powerpoint/2010/main" val="1319363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smtClean="0"/>
              <a:t>Demo: Disassembler Features</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402503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Final Thoughts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11</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4956048"/>
          </a:xfrm>
        </p:spPr>
        <p:txBody>
          <a:bodyPr/>
          <a:lstStyle/>
          <a:p>
            <a:pPr marL="0" indent="0">
              <a:buNone/>
            </a:pPr>
            <a:r>
              <a:rPr lang="en-US" dirty="0">
                <a:latin typeface="Segoe UI Light" panose="020B0502040204020203" pitchFamily="34" charset="0"/>
                <a:cs typeface="Segoe UI Light" panose="020B0502040204020203" pitchFamily="34" charset="0"/>
              </a:rPr>
              <a:t>Disassemblers are very useful for getting insight into what built-in features of SharePoint are doing. This gives us the ability to understand how you can work with the Server Object Model in a better and more reliable way.</a:t>
            </a:r>
          </a:p>
          <a:p>
            <a:pPr marL="0" indent="0">
              <a:buNone/>
            </a:pPr>
            <a:endParaRPr lang="en-US" dirty="0"/>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1450997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smtClean="0">
                <a:solidFill>
                  <a:srgbClr val="3F3F3F">
                    <a:alpha val="87000"/>
                  </a:srgbClr>
                </a:solidFill>
                <a:latin typeface="Segoe UI" panose="020B0502040204020203" pitchFamily="34" charset="0"/>
                <a:cs typeface="Segoe UI" panose="020B0502040204020203" pitchFamily="34" charset="0"/>
              </a:rPr>
              <a:t>Active Directory, Excel, Microsoft</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Microsoft Corporate Logo, Office 365, SharePoint, SQL Server, Visio, Windows</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Windows PowerShell and Windows Server are </a:t>
            </a:r>
            <a:r>
              <a:rPr lang="en-US" sz="1200" dirty="0">
                <a:solidFill>
                  <a:srgbClr val="3F3F3F">
                    <a:alpha val="87000"/>
                  </a:srgbClr>
                </a:solidFill>
                <a:latin typeface="Segoe UI" panose="020B0502040204020203" pitchFamily="34" charset="0"/>
                <a:cs typeface="Segoe UI" panose="020B0502040204020203" pitchFamily="34" charset="0"/>
              </a:rPr>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View this Presentation</a:t>
            </a:r>
            <a:endParaRPr lang="en-US" dirty="0"/>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smtClean="0"/>
              <a:t>Notes Page </a:t>
            </a:r>
            <a:r>
              <a:rPr lang="en-US" dirty="0" smtClean="0"/>
              <a:t>view:</a:t>
            </a:r>
          </a:p>
          <a:p>
            <a:pPr lvl="1"/>
            <a:r>
              <a:rPr lang="en-US" dirty="0" smtClean="0"/>
              <a:t>On </a:t>
            </a:r>
            <a:r>
              <a:rPr lang="en-US" dirty="0"/>
              <a:t>the ribbon, click the </a:t>
            </a:r>
            <a:r>
              <a:rPr lang="en-US" b="1" dirty="0"/>
              <a:t>View </a:t>
            </a:r>
            <a:r>
              <a:rPr lang="en-US" dirty="0"/>
              <a:t>tab, and then click </a:t>
            </a:r>
            <a:r>
              <a:rPr lang="en-US" b="1" dirty="0"/>
              <a:t>Notes </a:t>
            </a:r>
            <a:r>
              <a:rPr lang="en-US" b="1" dirty="0" smtClean="0"/>
              <a:t>Page</a:t>
            </a:r>
            <a:endParaRPr lang="en-US" dirty="0" smtClean="0"/>
          </a:p>
          <a:p>
            <a:r>
              <a:rPr lang="en-US" dirty="0"/>
              <a:t>To navigate through </a:t>
            </a:r>
            <a:r>
              <a:rPr lang="en-US" dirty="0" smtClean="0"/>
              <a:t>notes, </a:t>
            </a:r>
            <a:r>
              <a:rPr lang="en-US" dirty="0"/>
              <a:t>use the Page Up and Page Down </a:t>
            </a:r>
            <a:r>
              <a:rPr lang="en-US" dirty="0" smtClean="0"/>
              <a:t>keys</a:t>
            </a:r>
            <a:endParaRPr lang="en-US" dirty="0"/>
          </a:p>
          <a:p>
            <a:pPr lvl="1"/>
            <a:r>
              <a:rPr lang="en-US" dirty="0"/>
              <a:t>Zoom in or zoom out, if </a:t>
            </a:r>
            <a:r>
              <a:rPr lang="en-US" dirty="0" smtClean="0"/>
              <a:t>required</a:t>
            </a:r>
            <a:endParaRPr lang="en-US" dirty="0"/>
          </a:p>
          <a:p>
            <a:r>
              <a:rPr lang="en-US" dirty="0" smtClean="0"/>
              <a:t>In the </a:t>
            </a:r>
            <a:r>
              <a:rPr lang="en-US" b="1" dirty="0" smtClean="0"/>
              <a:t>Notes Page </a:t>
            </a:r>
            <a:r>
              <a:rPr lang="en-US" dirty="0" smtClean="0"/>
              <a:t>view, you can:</a:t>
            </a:r>
          </a:p>
          <a:p>
            <a:pPr lvl="1"/>
            <a:r>
              <a:rPr lang="en-US" dirty="0" smtClean="0"/>
              <a:t>Read any supporting </a:t>
            </a:r>
            <a:r>
              <a:rPr lang="en-US" dirty="0"/>
              <a:t>text—now or after the delivery</a:t>
            </a:r>
          </a:p>
          <a:p>
            <a:pPr lvl="1"/>
            <a:r>
              <a:rPr lang="en-US" dirty="0" smtClean="0"/>
              <a:t>Add </a:t>
            </a:r>
            <a:r>
              <a:rPr lang="en-US" dirty="0"/>
              <a:t>notes to your copy of the presentation, if </a:t>
            </a:r>
            <a:r>
              <a:rPr lang="en-US" dirty="0" smtClean="0"/>
              <a:t>required</a:t>
            </a:r>
          </a:p>
          <a:p>
            <a:r>
              <a:rPr lang="en-US" dirty="0" smtClean="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smtClean="0"/>
              <a:t>Disassembler</a:t>
            </a:r>
            <a:endParaRPr lang="en-US" dirty="0"/>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Lesson Overview and Objectives</a:t>
            </a:r>
            <a:endParaRPr lang="en-US" dirty="0"/>
          </a:p>
        </p:txBody>
      </p:sp>
      <p:sp>
        <p:nvSpPr>
          <p:cNvPr id="5" name="Text Placeholder 4"/>
          <p:cNvSpPr>
            <a:spLocks noGrp="1"/>
          </p:cNvSpPr>
          <p:nvPr>
            <p:ph type="body" sz="quarter" idx="13"/>
          </p:nvPr>
        </p:nvSpPr>
        <p:spPr/>
        <p:txBody>
          <a:bodyPr/>
          <a:lstStyle/>
          <a:p>
            <a:pPr marL="0" indent="0">
              <a:buNone/>
            </a:pPr>
            <a:r>
              <a:rPr lang="da-DK" sz="2400" dirty="0"/>
              <a:t>Overview</a:t>
            </a:r>
            <a:endParaRPr lang="en-US" sz="2400" dirty="0"/>
          </a:p>
          <a:p>
            <a:pPr marL="457200" indent="-457200"/>
            <a:r>
              <a:rPr lang="en-US" dirty="0">
                <a:latin typeface="Segoe UI Light" panose="020B0502040204020203" pitchFamily="34" charset="0"/>
                <a:cs typeface="Segoe UI Light" panose="020B0502040204020203" pitchFamily="34" charset="0"/>
              </a:rPr>
              <a:t>Common disassembler features</a:t>
            </a:r>
          </a:p>
          <a:p>
            <a:pPr marL="457200" indent="-457200"/>
            <a:r>
              <a:rPr lang="en-US" dirty="0">
                <a:latin typeface="Segoe UI Light" panose="020B0502040204020203" pitchFamily="34" charset="0"/>
                <a:cs typeface="Segoe UI Light" panose="020B0502040204020203" pitchFamily="34" charset="0"/>
              </a:rPr>
              <a:t>Disassembler software overview</a:t>
            </a:r>
          </a:p>
          <a:p>
            <a:pPr marL="457200" indent="-457200"/>
            <a:r>
              <a:rPr lang="en-US" dirty="0">
                <a:latin typeface="Segoe UI Light" panose="020B0502040204020203" pitchFamily="34" charset="0"/>
                <a:cs typeface="Segoe UI Light" panose="020B0502040204020203" pitchFamily="34" charset="0"/>
              </a:rPr>
              <a:t>Troubleshooting with a disassembler</a:t>
            </a:r>
          </a:p>
          <a:p>
            <a:endParaRPr lang="da-DK" dirty="0"/>
          </a:p>
          <a:p>
            <a:pPr marL="0" indent="0">
              <a:buNone/>
            </a:pPr>
            <a:r>
              <a:rPr lang="da-DK" sz="2400" dirty="0"/>
              <a:t>Objectives</a:t>
            </a:r>
          </a:p>
          <a:p>
            <a:pPr marL="457200" indent="-457200"/>
            <a:r>
              <a:rPr lang="en-US" dirty="0">
                <a:latin typeface="Segoe UI Light" panose="020B0502040204020203" pitchFamily="34" charset="0"/>
                <a:cs typeface="Segoe UI Light" panose="020B0502040204020203" pitchFamily="34" charset="0"/>
              </a:rPr>
              <a:t>Awareness of available disassembler software</a:t>
            </a:r>
          </a:p>
          <a:p>
            <a:pPr marL="457200" indent="-457200"/>
            <a:r>
              <a:rPr lang="sv-SE" dirty="0">
                <a:latin typeface="Segoe UI Light" panose="020B0502040204020203" pitchFamily="34" charset="0"/>
                <a:cs typeface="Segoe UI Light" panose="020B0502040204020203" pitchFamily="34" charset="0"/>
              </a:rPr>
              <a:t>Know </a:t>
            </a:r>
            <a:r>
              <a:rPr lang="en-US" dirty="0">
                <a:latin typeface="Segoe UI Light" panose="020B0502040204020203" pitchFamily="34" charset="0"/>
                <a:cs typeface="Segoe UI Light" panose="020B0502040204020203" pitchFamily="34" charset="0"/>
              </a:rPr>
              <a:t>how to use a disassembler for troubleshooting</a:t>
            </a:r>
            <a:endParaRPr lang="sv-SE" dirty="0">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490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Instructors Personal Experience</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6</a:t>
            </a:fld>
            <a:endParaRPr lang="en-US" dirty="0">
              <a:solidFill>
                <a:prstClr val="black">
                  <a:tint val="75000"/>
                </a:prstClr>
              </a:solidFill>
            </a:endParaRPr>
          </a:p>
        </p:txBody>
      </p:sp>
      <p:sp>
        <p:nvSpPr>
          <p:cNvPr id="4" name="Text Placeholder 3"/>
          <p:cNvSpPr>
            <a:spLocks noGrp="1"/>
          </p:cNvSpPr>
          <p:nvPr>
            <p:ph type="body" sz="quarter" idx="13"/>
          </p:nvPr>
        </p:nvSpPr>
        <p:spPr>
          <a:xfrm>
            <a:off x="402336" y="1143000"/>
            <a:ext cx="7232904" cy="4956048"/>
          </a:xfrm>
        </p:spPr>
        <p:txBody>
          <a:bodyPr/>
          <a:lstStyle/>
          <a:p>
            <a:pPr marL="0" indent="0">
              <a:buNone/>
            </a:pPr>
            <a:r>
              <a:rPr lang="en-US" dirty="0">
                <a:latin typeface="Segoe UI Light" panose="020B0502040204020203" pitchFamily="34" charset="0"/>
                <a:cs typeface="Segoe UI Light" panose="020B0502040204020203" pitchFamily="34" charset="0"/>
              </a:rPr>
              <a:t>When setting up SQL Server 2012 Reporting Service in SharePoint Integrated Mode with SharePoint Server 2013 I helped troubleshoot an error when creating the Service Application instance. After disassembling the DLL It turned out that a Timer Job was trying to make changes to the Windows Registry. In a least privileged environment the account for the SharePoint Timer Service does not have permission to do this</a:t>
            </a:r>
            <a:r>
              <a:rPr lang="en-US" dirty="0" smtClean="0">
                <a:latin typeface="Segoe UI Light" panose="020B0502040204020203" pitchFamily="34" charset="0"/>
                <a:cs typeface="Segoe UI Light" panose="020B0502040204020203" pitchFamily="34" charset="0"/>
              </a:rPr>
              <a:t>.</a:t>
            </a:r>
            <a:endParaRPr lang="da-DK" dirty="0"/>
          </a:p>
          <a:p>
            <a:pPr marL="0" indent="0">
              <a:buNone/>
            </a:pPr>
            <a:endParaRPr lang="da-DK" dirty="0" smtClean="0">
              <a:latin typeface="Segoe UI Light" panose="020B0502040204020203" pitchFamily="34" charset="0"/>
              <a:cs typeface="Segoe UI Light" panose="020B0502040204020203" pitchFamily="34" charset="0"/>
            </a:endParaRPr>
          </a:p>
          <a:p>
            <a:pPr marL="0" indent="0">
              <a:buNone/>
            </a:pPr>
            <a:r>
              <a:rPr lang="da-DK" dirty="0" smtClean="0">
                <a:latin typeface="Segoe UI Light" panose="020B0502040204020203" pitchFamily="34" charset="0"/>
                <a:cs typeface="Segoe UI Light" panose="020B0502040204020203" pitchFamily="34" charset="0"/>
              </a:rPr>
              <a:t>Disassembler Tools are also often used when investigating bugs and working back from a Stack Trace to understand why/who an expection could occur.</a:t>
            </a:r>
            <a:endParaRPr lang="en-US"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a:stretch>
            <a:fillRect/>
          </a:stretch>
        </p:blipFill>
        <p:spPr>
          <a:xfrm>
            <a:off x="8850630" y="1549307"/>
            <a:ext cx="289012" cy="2745614"/>
          </a:xfrm>
          <a:prstGeom prst="rect">
            <a:avLst/>
          </a:prstGeom>
        </p:spPr>
      </p:pic>
      <p:pic>
        <p:nvPicPr>
          <p:cNvPr id="7" name="Picture 6"/>
          <p:cNvPicPr>
            <a:picLocks noChangeAspect="1"/>
          </p:cNvPicPr>
          <p:nvPr/>
        </p:nvPicPr>
        <p:blipFill>
          <a:blip r:embed="rId4"/>
          <a:stretch>
            <a:fillRect/>
          </a:stretch>
        </p:blipFill>
        <p:spPr>
          <a:xfrm>
            <a:off x="9116952" y="1559296"/>
            <a:ext cx="313099" cy="2721541"/>
          </a:xfrm>
          <a:prstGeom prst="rect">
            <a:avLst/>
          </a:prstGeom>
        </p:spPr>
      </p:pic>
      <p:pic>
        <p:nvPicPr>
          <p:cNvPr id="8" name="Picture 7"/>
          <p:cNvPicPr>
            <a:picLocks noChangeAspect="1"/>
          </p:cNvPicPr>
          <p:nvPr/>
        </p:nvPicPr>
        <p:blipFill>
          <a:blip r:embed="rId5"/>
          <a:stretch>
            <a:fillRect/>
          </a:stretch>
        </p:blipFill>
        <p:spPr>
          <a:xfrm>
            <a:off x="9395543" y="1639291"/>
            <a:ext cx="289012" cy="2528857"/>
          </a:xfrm>
          <a:prstGeom prst="rect">
            <a:avLst/>
          </a:prstGeom>
        </p:spPr>
      </p:pic>
      <p:pic>
        <p:nvPicPr>
          <p:cNvPr id="9" name="Picture 8"/>
          <p:cNvPicPr>
            <a:picLocks noChangeAspect="1"/>
          </p:cNvPicPr>
          <p:nvPr/>
        </p:nvPicPr>
        <p:blipFill>
          <a:blip r:embed="rId6"/>
          <a:stretch>
            <a:fillRect/>
          </a:stretch>
        </p:blipFill>
        <p:spPr>
          <a:xfrm>
            <a:off x="9673115" y="1739267"/>
            <a:ext cx="313099" cy="2288022"/>
          </a:xfrm>
          <a:prstGeom prst="rect">
            <a:avLst/>
          </a:prstGeom>
        </p:spPr>
      </p:pic>
      <p:pic>
        <p:nvPicPr>
          <p:cNvPr id="10" name="Picture 9"/>
          <p:cNvPicPr>
            <a:picLocks noChangeAspect="1"/>
          </p:cNvPicPr>
          <p:nvPr/>
        </p:nvPicPr>
        <p:blipFill>
          <a:blip r:embed="rId7"/>
          <a:stretch>
            <a:fillRect/>
          </a:stretch>
        </p:blipFill>
        <p:spPr>
          <a:xfrm>
            <a:off x="9997580" y="1809259"/>
            <a:ext cx="746619" cy="2119430"/>
          </a:xfrm>
          <a:prstGeom prst="rect">
            <a:avLst/>
          </a:prstGeom>
        </p:spPr>
      </p:pic>
    </p:spTree>
    <p:extLst>
      <p:ext uri="{BB962C8B-B14F-4D97-AF65-F5344CB8AC3E}">
        <p14:creationId xmlns:p14="http://schemas.microsoft.com/office/powerpoint/2010/main" val="270647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Common Disassembler Features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7</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Common </a:t>
            </a:r>
            <a:r>
              <a:rPr lang="en-US" dirty="0" smtClean="0">
                <a:latin typeface="Segoe UI Light" panose="020B0502040204020203" pitchFamily="34" charset="0"/>
                <a:cs typeface="Segoe UI Light" panose="020B0502040204020203" pitchFamily="34" charset="0"/>
              </a:rPr>
              <a:t>features:</a:t>
            </a:r>
          </a:p>
          <a:p>
            <a:pPr lvl="1"/>
            <a:r>
              <a:rPr lang="en-US" dirty="0" smtClean="0">
                <a:latin typeface="Segoe UI Light" panose="020B0502040204020203" pitchFamily="34" charset="0"/>
                <a:cs typeface="Segoe UI Light" panose="020B0502040204020203" pitchFamily="34" charset="0"/>
              </a:rPr>
              <a:t>Open </a:t>
            </a:r>
            <a:r>
              <a:rPr lang="en-US" dirty="0">
                <a:latin typeface="Segoe UI Light" panose="020B0502040204020203" pitchFamily="34" charset="0"/>
                <a:cs typeface="Segoe UI Light" panose="020B0502040204020203" pitchFamily="34" charset="0"/>
              </a:rPr>
              <a:t>assemblies from GAC or file </a:t>
            </a:r>
            <a:r>
              <a:rPr lang="en-US" dirty="0" smtClean="0">
                <a:latin typeface="Segoe UI Light" panose="020B0502040204020203" pitchFamily="34" charset="0"/>
                <a:cs typeface="Segoe UI Light" panose="020B0502040204020203" pitchFamily="34" charset="0"/>
              </a:rPr>
              <a:t>system</a:t>
            </a:r>
          </a:p>
          <a:p>
            <a:pPr lvl="1"/>
            <a:r>
              <a:rPr lang="sv-SE" dirty="0" smtClean="0">
                <a:latin typeface="Segoe UI Light" panose="020B0502040204020203" pitchFamily="34" charset="0"/>
                <a:cs typeface="Segoe UI Light" panose="020B0502040204020203" pitchFamily="34" charset="0"/>
              </a:rPr>
              <a:t>Browse </a:t>
            </a:r>
            <a:r>
              <a:rPr lang="sv-SE" dirty="0">
                <a:latin typeface="Segoe UI Light" panose="020B0502040204020203" pitchFamily="34" charset="0"/>
                <a:cs typeface="Segoe UI Light" panose="020B0502040204020203" pitchFamily="34" charset="0"/>
              </a:rPr>
              <a:t>types and members in open </a:t>
            </a:r>
            <a:r>
              <a:rPr lang="sv-SE" dirty="0" smtClean="0">
                <a:latin typeface="Segoe UI Light" panose="020B0502040204020203" pitchFamily="34" charset="0"/>
                <a:cs typeface="Segoe UI Light" panose="020B0502040204020203" pitchFamily="34" charset="0"/>
              </a:rPr>
              <a:t>assemblies</a:t>
            </a:r>
          </a:p>
          <a:p>
            <a:pPr lvl="1"/>
            <a:r>
              <a:rPr lang="en-US" dirty="0" smtClean="0">
                <a:latin typeface="Segoe UI Light" panose="020B0502040204020203" pitchFamily="34" charset="0"/>
                <a:cs typeface="Segoe UI Light" panose="020B0502040204020203" pitchFamily="34" charset="0"/>
              </a:rPr>
              <a:t>Search </a:t>
            </a:r>
            <a:r>
              <a:rPr lang="en-US" dirty="0">
                <a:latin typeface="Segoe UI Light" panose="020B0502040204020203" pitchFamily="34" charset="0"/>
                <a:cs typeface="Segoe UI Light" panose="020B0502040204020203" pitchFamily="34" charset="0"/>
              </a:rPr>
              <a:t>for types, members or </a:t>
            </a:r>
            <a:r>
              <a:rPr lang="en-US" dirty="0" smtClean="0">
                <a:latin typeface="Segoe UI Light" panose="020B0502040204020203" pitchFamily="34" charset="0"/>
                <a:cs typeface="Segoe UI Light" panose="020B0502040204020203" pitchFamily="34" charset="0"/>
              </a:rPr>
              <a:t>constants</a:t>
            </a:r>
          </a:p>
          <a:p>
            <a:pPr lvl="1"/>
            <a:r>
              <a:rPr lang="en-US" dirty="0" smtClean="0">
                <a:latin typeface="Segoe UI Light" panose="020B0502040204020203" pitchFamily="34" charset="0"/>
                <a:cs typeface="Segoe UI Light" panose="020B0502040204020203" pitchFamily="34" charset="0"/>
              </a:rPr>
              <a:t>View </a:t>
            </a:r>
            <a:r>
              <a:rPr lang="en-US" dirty="0">
                <a:latin typeface="Segoe UI Light" panose="020B0502040204020203" pitchFamily="34" charset="0"/>
                <a:cs typeface="Segoe UI Light" panose="020B0502040204020203" pitchFamily="34" charset="0"/>
              </a:rPr>
              <a:t>decompiled code in either C#,VB.NET or IL</a:t>
            </a:r>
          </a:p>
          <a:p>
            <a:endParaRPr lang="en-US"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Some of the products have additional features</a:t>
            </a:r>
          </a:p>
          <a:p>
            <a:pPr marL="0" indent="0">
              <a:buNone/>
            </a:pPr>
            <a:endParaRPr lang="en-US" dirty="0"/>
          </a:p>
        </p:txBody>
      </p:sp>
    </p:spTree>
    <p:extLst>
      <p:ext uri="{BB962C8B-B14F-4D97-AF65-F5344CB8AC3E}">
        <p14:creationId xmlns:p14="http://schemas.microsoft.com/office/powerpoint/2010/main" val="219748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Disassembler Software Overview</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8</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sv-SE" dirty="0">
                <a:latin typeface="Segoe UI Light" panose="020B0502040204020203" pitchFamily="34" charset="0"/>
                <a:cs typeface="Segoe UI Light" panose="020B0502040204020203" pitchFamily="34" charset="0"/>
              </a:rPr>
              <a:t>ILDasm.exe (IL Disassembler) – Installed with Visual </a:t>
            </a:r>
            <a:r>
              <a:rPr lang="sv-SE" dirty="0" smtClean="0">
                <a:latin typeface="Segoe UI Light" panose="020B0502040204020203" pitchFamily="34" charset="0"/>
                <a:cs typeface="Segoe UI Light" panose="020B0502040204020203" pitchFamily="34" charset="0"/>
              </a:rPr>
              <a:t>Studio </a:t>
            </a:r>
            <a:endParaRPr lang="sv-SE" dirty="0">
              <a:latin typeface="Segoe UI Light" panose="020B0502040204020203" pitchFamily="34" charset="0"/>
              <a:cs typeface="Segoe UI Light" panose="020B0502040204020203" pitchFamily="34" charset="0"/>
            </a:endParaRPr>
          </a:p>
          <a:p>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ILSpy – Open source</a:t>
            </a:r>
          </a:p>
          <a:p>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.NET Reflector – </a:t>
            </a:r>
            <a:r>
              <a:rPr lang="sv-SE" dirty="0" smtClean="0">
                <a:latin typeface="Segoe UI Light" panose="020B0502040204020203" pitchFamily="34" charset="0"/>
                <a:cs typeface="Segoe UI Light" panose="020B0502040204020203" pitchFamily="34" charset="0"/>
              </a:rPr>
              <a:t>RedGate</a:t>
            </a:r>
            <a:endParaRPr lang="sv-SE" dirty="0">
              <a:latin typeface="Segoe UI Light" panose="020B0502040204020203" pitchFamily="34" charset="0"/>
              <a:cs typeface="Segoe UI Light" panose="020B0502040204020203" pitchFamily="34" charset="0"/>
            </a:endParaRPr>
          </a:p>
          <a:p>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dotPeek - JetBrains</a:t>
            </a:r>
          </a:p>
          <a:p>
            <a:endParaRPr lang="en-US" dirty="0">
              <a:latin typeface="Segoe UI Light" panose="020B0502040204020203" pitchFamily="34" charset="0"/>
              <a:cs typeface="Segoe UI Light" panose="020B0502040204020203" pitchFamily="34" charset="0"/>
            </a:endParaRPr>
          </a:p>
          <a:p>
            <a:r>
              <a:rPr lang="en-US" dirty="0" err="1">
                <a:latin typeface="Segoe UI Light" panose="020B0502040204020203" pitchFamily="34" charset="0"/>
                <a:cs typeface="Segoe UI Light" panose="020B0502040204020203" pitchFamily="34" charset="0"/>
              </a:rPr>
              <a:t>JustDecompile</a:t>
            </a:r>
            <a:r>
              <a:rPr lang="en-US" dirty="0">
                <a:latin typeface="Segoe UI Light" panose="020B0502040204020203" pitchFamily="34" charset="0"/>
                <a:cs typeface="Segoe UI Light" panose="020B0502040204020203" pitchFamily="34" charset="0"/>
              </a:rPr>
              <a:t> - </a:t>
            </a:r>
            <a:r>
              <a:rPr lang="en-US" dirty="0" err="1">
                <a:latin typeface="Segoe UI Light" panose="020B0502040204020203" pitchFamily="34" charset="0"/>
                <a:cs typeface="Segoe UI Light" panose="020B0502040204020203" pitchFamily="34" charset="0"/>
              </a:rPr>
              <a:t>Telerik</a:t>
            </a:r>
            <a:endParaRPr lang="en-US" dirty="0">
              <a:latin typeface="Segoe UI Light" panose="020B0502040204020203" pitchFamily="34" charset="0"/>
              <a:cs typeface="Segoe UI Light" panose="020B0502040204020203" pitchFamily="34" charset="0"/>
            </a:endParaRP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730" y="2063664"/>
            <a:ext cx="1282870" cy="128287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6310" y="3144774"/>
            <a:ext cx="952500" cy="9525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67518" y="3851318"/>
            <a:ext cx="1000082" cy="1000082"/>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7532" y="4662413"/>
            <a:ext cx="871496" cy="871496"/>
          </a:xfrm>
          <a:prstGeom prst="rect">
            <a:avLst/>
          </a:prstGeom>
        </p:spPr>
      </p:pic>
      <p:pic>
        <p:nvPicPr>
          <p:cNvPr id="6" name="Picture 5"/>
          <p:cNvPicPr>
            <a:picLocks noChangeAspect="1"/>
          </p:cNvPicPr>
          <p:nvPr/>
        </p:nvPicPr>
        <p:blipFill>
          <a:blip r:embed="rId7"/>
          <a:stretch>
            <a:fillRect/>
          </a:stretch>
        </p:blipFill>
        <p:spPr>
          <a:xfrm>
            <a:off x="5013462" y="1748574"/>
            <a:ext cx="815837" cy="815837"/>
          </a:xfrm>
          <a:prstGeom prst="rect">
            <a:avLst/>
          </a:prstGeom>
        </p:spPr>
      </p:pic>
    </p:spTree>
    <p:extLst>
      <p:ext uri="{BB962C8B-B14F-4D97-AF65-F5344CB8AC3E}">
        <p14:creationId xmlns:p14="http://schemas.microsoft.com/office/powerpoint/2010/main" val="8707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Troubleshooting with a Disassembler</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9</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Browse .NET assemblies without access to source code</a:t>
            </a:r>
            <a:endParaRPr lang="sv-SE" dirty="0">
              <a:latin typeface="Segoe UI Light" panose="020B0502040204020203" pitchFamily="34" charset="0"/>
              <a:cs typeface="Segoe UI Light" panose="020B0502040204020203" pitchFamily="34" charset="0"/>
            </a:endParaRPr>
          </a:p>
          <a:p>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Troubleshoot exceptions </a:t>
            </a:r>
            <a:r>
              <a:rPr lang="sv-SE" dirty="0" smtClean="0">
                <a:latin typeface="Segoe UI Light" panose="020B0502040204020203" pitchFamily="34" charset="0"/>
                <a:cs typeface="Segoe UI Light" panose="020B0502040204020203" pitchFamily="34" charset="0"/>
              </a:rPr>
              <a:t>given </a:t>
            </a:r>
            <a:r>
              <a:rPr lang="sv-SE" dirty="0">
                <a:latin typeface="Segoe UI Light" panose="020B0502040204020203" pitchFamily="34" charset="0"/>
                <a:cs typeface="Segoe UI Light" panose="020B0502040204020203" pitchFamily="34" charset="0"/>
              </a:rPr>
              <a:t>a call </a:t>
            </a:r>
            <a:r>
              <a:rPr lang="sv-SE" dirty="0" smtClean="0">
                <a:latin typeface="Segoe UI Light" panose="020B0502040204020203" pitchFamily="34" charset="0"/>
                <a:cs typeface="Segoe UI Light" panose="020B0502040204020203" pitchFamily="34" charset="0"/>
              </a:rPr>
              <a:t>stack and explore what is causing it</a:t>
            </a:r>
            <a:endParaRPr lang="sv-SE"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Explore </a:t>
            </a:r>
            <a:r>
              <a:rPr lang="en-US" dirty="0">
                <a:latin typeface="Segoe UI Light" panose="020B0502040204020203" pitchFamily="34" charset="0"/>
                <a:cs typeface="Segoe UI Light" panose="020B0502040204020203" pitchFamily="34" charset="0"/>
              </a:rPr>
              <a:t>SharePoint Object </a:t>
            </a:r>
            <a:r>
              <a:rPr lang="en-US" dirty="0" smtClean="0">
                <a:latin typeface="Segoe UI Light" panose="020B0502040204020203" pitchFamily="34" charset="0"/>
                <a:cs typeface="Segoe UI Light" panose="020B0502040204020203" pitchFamily="34" charset="0"/>
              </a:rPr>
              <a:t>Model</a:t>
            </a:r>
          </a:p>
          <a:p>
            <a:pPr lvl="1"/>
            <a:r>
              <a:rPr lang="en-US" i="1" dirty="0" smtClean="0">
                <a:latin typeface="Segoe UI Light" panose="020B0502040204020203" pitchFamily="34" charset="0"/>
                <a:cs typeface="Segoe UI Light" panose="020B0502040204020203" pitchFamily="34" charset="0"/>
              </a:rPr>
              <a:t>Warning</a:t>
            </a:r>
            <a:r>
              <a:rPr lang="en-US" i="1" dirty="0">
                <a:latin typeface="Segoe UI Light" panose="020B0502040204020203" pitchFamily="34" charset="0"/>
                <a:cs typeface="Segoe UI Light" panose="020B0502040204020203" pitchFamily="34" charset="0"/>
              </a:rPr>
              <a:t>: Reverse engineering of SharePoint code is a breach of EULA</a:t>
            </a:r>
          </a:p>
          <a:p>
            <a:endParaRPr lang="en-US" dirty="0">
              <a:latin typeface="Segoe UI Light" panose="020B0502040204020203" pitchFamily="34" charset="0"/>
              <a:cs typeface="Segoe UI Light" panose="020B0502040204020203" pitchFamily="34" charset="0"/>
            </a:endParaRPr>
          </a:p>
          <a:p>
            <a:pPr marL="0" indent="0">
              <a:buNone/>
            </a:pPr>
            <a:r>
              <a:rPr lang="en-US" i="1" dirty="0">
                <a:latin typeface="Segoe UI Light" panose="020B0502040204020203" pitchFamily="34" charset="0"/>
                <a:cs typeface="Segoe UI Light" panose="020B0502040204020203" pitchFamily="34" charset="0"/>
              </a:rPr>
              <a:t>How to get application code assemblies?</a:t>
            </a:r>
          </a:p>
          <a:p>
            <a:pPr lvl="1"/>
            <a:r>
              <a:rPr lang="da-DK" dirty="0" smtClean="0"/>
              <a:t>.Net 2.0?</a:t>
            </a:r>
          </a:p>
          <a:p>
            <a:pPr lvl="1"/>
            <a:r>
              <a:rPr lang="da-DK" dirty="0" smtClean="0"/>
              <a:t>.Net 4.0?</a:t>
            </a:r>
          </a:p>
          <a:p>
            <a:pPr lvl="1"/>
            <a:r>
              <a:rPr lang="da-DK" dirty="0" smtClean="0"/>
              <a:t>SharePoint Solutions?</a:t>
            </a:r>
            <a:endParaRPr lang="en-US" dirty="0"/>
          </a:p>
        </p:txBody>
      </p:sp>
    </p:spTree>
    <p:extLst>
      <p:ext uri="{BB962C8B-B14F-4D97-AF65-F5344CB8AC3E}">
        <p14:creationId xmlns:p14="http://schemas.microsoft.com/office/powerpoint/2010/main" val="3965401091"/>
      </p:ext>
    </p:extLst>
  </p:cSld>
  <p:clrMapOvr>
    <a:masterClrMapping/>
  </p:clrMapOvr>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e385fb40-52d4-4fae-9c5b-3e8ff8a5878e" ContentTypeId="0x01010079CA57CA2DAD654DAB031774EE674658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CPS030-718-235</_dlc_DocId>
    <_dlc_DocIdUrl xmlns="230e9df3-be65-4c73-a93b-d1236ebd677e">
      <Url>https://microsoft.sharepoint.com/teams/CampusProjectSites030/dzzsao7hza/_layouts/15/DocIdRedir.aspx?ID=CPS030-718-235</Url>
      <Description>CPS030-718-235</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272</Value>
    </TaxCatchAll>
  </documentManagement>
</p:properties>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76357F2-F7D0-45D2-8331-D95E48B9D936}"/>
</file>

<file path=customXml/itemProps2.xml><?xml version="1.0" encoding="utf-8"?>
<ds:datastoreItem xmlns:ds="http://schemas.openxmlformats.org/officeDocument/2006/customXml" ds:itemID="{A8ED8A4E-D10F-465B-A33C-DD7FC191A8CD}"/>
</file>

<file path=customXml/itemProps3.xml><?xml version="1.0" encoding="utf-8"?>
<ds:datastoreItem xmlns:ds="http://schemas.openxmlformats.org/officeDocument/2006/customXml" ds:itemID="{19896733-15D4-4950-9D64-541D762A2FB3}"/>
</file>

<file path=customXml/itemProps4.xml><?xml version="1.0" encoding="utf-8"?>
<ds:datastoreItem xmlns:ds="http://schemas.openxmlformats.org/officeDocument/2006/customXml" ds:itemID="{240E5659-3A9B-4DFE-A74E-228EA3092E34}"/>
</file>

<file path=customXml/itemProps5.xml><?xml version="1.0" encoding="utf-8"?>
<ds:datastoreItem xmlns:ds="http://schemas.openxmlformats.org/officeDocument/2006/customXml" ds:itemID="{C2F4349C-E75B-45C2-9390-51AACC3127FB}"/>
</file>

<file path=docProps/app.xml><?xml version="1.0" encoding="utf-8"?>
<Properties xmlns="http://schemas.openxmlformats.org/officeDocument/2006/extended-properties" xmlns:vt="http://schemas.openxmlformats.org/officeDocument/2006/docPropsVTypes">
  <Template/>
  <TotalTime>12444</TotalTime>
  <Words>1119</Words>
  <Application>Microsoft Office PowerPoint</Application>
  <PresentationFormat>Widescreen</PresentationFormat>
  <Paragraphs>122</Paragraphs>
  <Slides>12</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Calibri</vt:lpstr>
      <vt:lpstr>Courier New</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Disassembler</vt:lpstr>
      <vt:lpstr>Lesson Overview and Objectives</vt:lpstr>
      <vt:lpstr>Instructors Personal Experience</vt:lpstr>
      <vt:lpstr>Common Disassembler Features</vt:lpstr>
      <vt:lpstr>Disassembler Software Overview</vt:lpstr>
      <vt:lpstr>Troubleshooting with a Disassembler</vt:lpstr>
      <vt:lpstr>PowerPoint Presentation</vt:lpstr>
      <vt:lpstr>Final Thoughts</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Mads Damgård</cp:lastModifiedBy>
  <cp:revision>821</cp:revision>
  <dcterms:created xsi:type="dcterms:W3CDTF">2013-09-16T15:58:20Z</dcterms:created>
  <dcterms:modified xsi:type="dcterms:W3CDTF">2015-07-23T13:10:35Z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789c101d-57bd-49d0-8b5b-e12f41ea9568</vt:lpwstr>
  </property>
  <property fmtid="{D5CDD505-2E9C-101B-9397-08002B2CF9AE}" pid="4" name="VerticalIndustries">
    <vt:lpwstr/>
  </property>
  <property fmtid="{D5CDD505-2E9C-101B-9397-08002B2CF9AE}" pid="5" name="MSLanguage">
    <vt:lpwstr>272;#English|cb91f272-ce4d-4a7e-9bbf-78b58e3d188d</vt:lpwstr>
  </property>
  <property fmtid="{D5CDD505-2E9C-101B-9397-08002B2CF9AE}" pid="6" name="MSProducts">
    <vt:lpwstr/>
  </property>
  <property fmtid="{D5CDD505-2E9C-101B-9397-08002B2CF9AE}" pid="7" name="ServicesIPTypes">
    <vt:lpwstr/>
  </property>
</Properties>
</file>