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6"/>
    <p:sldMasterId id="2147483786" r:id="rId7"/>
  </p:sldMasterIdLst>
  <p:notesMasterIdLst>
    <p:notesMasterId r:id="rId29"/>
  </p:notesMasterIdLst>
  <p:handoutMasterIdLst>
    <p:handoutMasterId r:id="rId30"/>
  </p:handoutMasterIdLst>
  <p:sldIdLst>
    <p:sldId id="261" r:id="rId8"/>
    <p:sldId id="411" r:id="rId9"/>
    <p:sldId id="412" r:id="rId10"/>
    <p:sldId id="413" r:id="rId11"/>
    <p:sldId id="414" r:id="rId12"/>
    <p:sldId id="415" r:id="rId13"/>
    <p:sldId id="417" r:id="rId14"/>
    <p:sldId id="418" r:id="rId15"/>
    <p:sldId id="419" r:id="rId16"/>
    <p:sldId id="420" r:id="rId17"/>
    <p:sldId id="421" r:id="rId18"/>
    <p:sldId id="422" r:id="rId19"/>
    <p:sldId id="423" r:id="rId20"/>
    <p:sldId id="425" r:id="rId21"/>
    <p:sldId id="424" r:id="rId22"/>
    <p:sldId id="426" r:id="rId23"/>
    <p:sldId id="427" r:id="rId24"/>
    <p:sldId id="428" r:id="rId25"/>
    <p:sldId id="429" r:id="rId26"/>
    <p:sldId id="416"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903121-3AAA-4BC4-BB67-7BF7B9D8DBAB}">
          <p14:sldIdLst>
            <p14:sldId id="261"/>
            <p14:sldId id="411"/>
            <p14:sldId id="412"/>
          </p14:sldIdLst>
        </p14:section>
        <p14:section name="Contents" id="{DB1761B0-DEC8-4366-9E2F-32BB0D226DBC}">
          <p14:sldIdLst>
            <p14:sldId id="413"/>
            <p14:sldId id="414"/>
            <p14:sldId id="415"/>
            <p14:sldId id="417"/>
            <p14:sldId id="418"/>
            <p14:sldId id="419"/>
            <p14:sldId id="420"/>
            <p14:sldId id="421"/>
            <p14:sldId id="422"/>
            <p14:sldId id="423"/>
            <p14:sldId id="425"/>
            <p14:sldId id="424"/>
            <p14:sldId id="426"/>
            <p14:sldId id="427"/>
            <p14:sldId id="428"/>
            <p14:sldId id="429"/>
            <p14:sldId id="416"/>
            <p14:sldId id="27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WB_Shalini" initials="SG" lastIdx="39" clrIdx="0"/>
  <p:cmAuthor id="1" name="TWB_Trevor" initials="TWB_TJC" lastIdx="47" clrIdx="1"/>
  <p:cmAuthor id="2" name="Biju K (Spectrum Consultants India Pvt)" initials="BK(CIP" lastIdx="14" clrIdx="2">
    <p:extLst>
      <p:ext uri="{19B8F6BF-5375-455C-9EA6-DF929625EA0E}">
        <p15:presenceInfo xmlns:p15="http://schemas.microsoft.com/office/powerpoint/2012/main" userId="S-1-5-21-2146773085-903363285-719344707-1314905" providerId="AD"/>
      </p:ext>
    </p:extLst>
  </p:cmAuthor>
  <p:cmAuthor id="3" name="Deepankar Panda (Spectrum Consultants India Pvt)" initials="DP(CIP" lastIdx="5" clrIdx="3"/>
  <p:cmAuthor id="4" name="v-dimurt" initials="v" lastIdx="16" clrIdx="4">
    <p:extLst>
      <p:ext uri="{19B8F6BF-5375-455C-9EA6-DF929625EA0E}">
        <p15:presenceInfo xmlns:p15="http://schemas.microsoft.com/office/powerpoint/2012/main" userId="v-dimurt" providerId="None"/>
      </p:ext>
    </p:extLst>
  </p:cmAuthor>
  <p:cmAuthor id="5" name="Herry Pancariawan" initials="HP" lastIdx="1" clrIdx="5">
    <p:extLst>
      <p:ext uri="{19B8F6BF-5375-455C-9EA6-DF929625EA0E}">
        <p15:presenceInfo xmlns:p15="http://schemas.microsoft.com/office/powerpoint/2012/main" userId="S-1-5-21-38895556-1487699162-1270813805-1704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29038"/>
    <a:srgbClr val="0A5BBA"/>
    <a:srgbClr val="3F3F3F"/>
    <a:srgbClr val="002050"/>
    <a:srgbClr val="0E715F"/>
    <a:srgbClr val="15AEEF"/>
    <a:srgbClr val="0C6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81354" autoAdjust="0"/>
  </p:normalViewPr>
  <p:slideViewPr>
    <p:cSldViewPr snapToGrid="0">
      <p:cViewPr varScale="1">
        <p:scale>
          <a:sx n="67" d="100"/>
          <a:sy n="67" d="100"/>
        </p:scale>
        <p:origin x="240" y="66"/>
      </p:cViewPr>
      <p:guideLst>
        <p:guide orient="horz" pos="2160"/>
        <p:guide pos="3840"/>
      </p:guideLst>
    </p:cSldViewPr>
  </p:slideViewPr>
  <p:notesTextViewPr>
    <p:cViewPr>
      <p:scale>
        <a:sx n="1" d="1"/>
        <a:sy n="1" d="1"/>
      </p:scale>
      <p:origin x="0" y="0"/>
    </p:cViewPr>
  </p:notesTextViewPr>
  <p:notesViewPr>
    <p:cSldViewPr snapToGrid="0">
      <p:cViewPr varScale="1">
        <p:scale>
          <a:sx n="85" d="100"/>
          <a:sy n="85" d="100"/>
        </p:scale>
        <p:origin x="-37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C1D6A0-2D94-4CFE-98D5-6AA7779949E3}" type="datetimeFigureOut">
              <a:rPr lang="en-US" smtClean="0"/>
              <a:t>7/23/2015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2A0AC2-F86C-4080-B10D-5CE93AC98418}" type="slidenum">
              <a:rPr lang="en-US" smtClean="0"/>
              <a:t>‹#›</a:t>
            </a:fld>
            <a:endParaRPr lang="en-US"/>
          </a:p>
        </p:txBody>
      </p:sp>
    </p:spTree>
    <p:extLst>
      <p:ext uri="{BB962C8B-B14F-4D97-AF65-F5344CB8AC3E}">
        <p14:creationId xmlns:p14="http://schemas.microsoft.com/office/powerpoint/2010/main" val="8486871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Image Placeholder 3"/>
          <p:cNvSpPr>
            <a:spLocks noGrp="1" noRot="1" noChangeAspect="1"/>
          </p:cNvSpPr>
          <p:nvPr>
            <p:ph type="sldImg" idx="2"/>
          </p:nvPr>
        </p:nvSpPr>
        <p:spPr>
          <a:xfrm>
            <a:off x="384048" y="484632"/>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8" name="Notes Placeholder 4"/>
          <p:cNvSpPr>
            <a:spLocks noGrp="1"/>
          </p:cNvSpPr>
          <p:nvPr>
            <p:ph type="body" sz="quarter" idx="3"/>
          </p:nvPr>
        </p:nvSpPr>
        <p:spPr>
          <a:xfrm>
            <a:off x="384048" y="3913632"/>
            <a:ext cx="6099048" cy="4773168"/>
          </a:xfrm>
          <a:prstGeom prst="rect">
            <a:avLst/>
          </a:prstGeom>
          <a:ln>
            <a:solidFill>
              <a:prstClr val="black"/>
            </a:solidFill>
          </a:ln>
        </p:spPr>
        <p:txBody>
          <a:bodyPr vert="horz" lIns="91440" tIns="45720" rIns="91440" bIns="45720" rtlCol="0"/>
          <a:lstStyle/>
          <a:p>
            <a:pPr marL="171450" marR="0" lvl="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Click to edit Master text styles</a:t>
            </a:r>
          </a:p>
          <a:p>
            <a:pPr marL="344488" marR="0" lvl="1"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Second level</a:t>
            </a:r>
          </a:p>
          <a:p>
            <a:pPr marL="515938" marR="0" lvl="2" indent="-171450" algn="l" defTabSz="914400" rtl="0" eaLnBrk="1" fontAlgn="auto" latinLnBrk="0" hangingPunct="1">
              <a:lnSpc>
                <a:spcPct val="114000"/>
              </a:lnSpc>
              <a:spcBef>
                <a:spcPts val="0"/>
              </a:spcBef>
              <a:spcAft>
                <a:spcPts val="300"/>
              </a:spcAft>
              <a:buClrTx/>
              <a:buSzTx/>
              <a:buFont typeface="Wingdings" panose="05000000000000000000" pitchFamily="2" charset="2"/>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Third level</a:t>
            </a:r>
          </a:p>
          <a:p>
            <a:pPr marL="688975" marR="0" lvl="3" indent="-171450" algn="l" defTabSz="914400" rtl="0" eaLnBrk="1" fontAlgn="auto" latinLnBrk="0" hangingPunct="1">
              <a:lnSpc>
                <a:spcPct val="114000"/>
              </a:lnSpc>
              <a:spcBef>
                <a:spcPts val="0"/>
              </a:spcBef>
              <a:spcAft>
                <a:spcPts val="300"/>
              </a:spcAft>
              <a:buClrTx/>
              <a:buSzTx/>
              <a:buFont typeface="Arial" panose="020B0604020202020204" pitchFamily="34" charset="0"/>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Fourth level</a:t>
            </a:r>
          </a:p>
          <a:p>
            <a:pPr marL="857250" marR="0" lvl="4"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Fifth level</a:t>
            </a:r>
          </a:p>
          <a:p>
            <a:pPr lvl="0"/>
            <a:endParaRPr lang="en-US" dirty="0"/>
          </a:p>
        </p:txBody>
      </p:sp>
      <p:sp>
        <p:nvSpPr>
          <p:cNvPr id="11" name="TextBox 10"/>
          <p:cNvSpPr txBox="1"/>
          <p:nvPr/>
        </p:nvSpPr>
        <p:spPr>
          <a:xfrm>
            <a:off x="9525" y="8858250"/>
            <a:ext cx="4844956" cy="415498"/>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smtClean="0">
                <a:latin typeface="Segoe UI" pitchFamily="34" charset="0"/>
                <a:cs typeface="Segoe UI" pitchFamily="34" charset="0"/>
              </a:rPr>
              <a:t>© 2015 </a:t>
            </a:r>
            <a:r>
              <a:rPr lang="en-US" sz="1050" dirty="0" smtClean="0">
                <a:latin typeface="Segoe UI" pitchFamily="34" charset="0"/>
                <a:cs typeface="Segoe UI" pitchFamily="34" charset="0"/>
              </a:rPr>
              <a:t>Microsoft Corporation                                 Microsoft Confidential </a:t>
            </a:r>
          </a:p>
          <a:p>
            <a:pPr algn="l"/>
            <a:endParaRPr lang="en-US" sz="1050" dirty="0">
              <a:latin typeface="Segoe UI" pitchFamily="34" charset="0"/>
              <a:cs typeface="Segoe UI" pitchFamily="34" charset="0"/>
            </a:endParaRPr>
          </a:p>
        </p:txBody>
      </p:sp>
      <p:sp>
        <p:nvSpPr>
          <p:cNvPr id="12" name="Slide Number Placeholder 6"/>
          <p:cNvSpPr>
            <a:spLocks noGrp="1"/>
          </p:cNvSpPr>
          <p:nvPr>
            <p:ph type="sldNum" sz="quarter" idx="5"/>
          </p:nvPr>
        </p:nvSpPr>
        <p:spPr>
          <a:xfrm>
            <a:off x="5429249" y="8685213"/>
            <a:ext cx="1427163" cy="458787"/>
          </a:xfrm>
          <a:prstGeom prst="rect">
            <a:avLst/>
          </a:prstGeom>
        </p:spPr>
        <p:txBody>
          <a:bodyPr vert="horz" lIns="91440" tIns="45720" rIns="91440" bIns="45720" rtlCol="0" anchor="b"/>
          <a:lstStyle>
            <a:lvl1pPr algn="r">
              <a:defRPr sz="1200"/>
            </a:lvl1pPr>
          </a:lstStyle>
          <a:p>
            <a:fld id="{1489DB6A-E92B-415B-AFB4-9C72D4A9006D}" type="slidenum">
              <a:rPr lang="en-US" smtClean="0"/>
              <a:t>‹#›</a:t>
            </a:fld>
            <a:endParaRPr lang="en-US"/>
          </a:p>
        </p:txBody>
      </p:sp>
    </p:spTree>
    <p:extLst>
      <p:ext uri="{BB962C8B-B14F-4D97-AF65-F5344CB8AC3E}">
        <p14:creationId xmlns:p14="http://schemas.microsoft.com/office/powerpoint/2010/main" val="4085639378"/>
      </p:ext>
    </p:extLst>
  </p:cSld>
  <p:clrMap bg1="lt1" tx1="dk1" bg2="lt2" tx2="dk2" accent1="accent1" accent2="accent2" accent3="accent3" accent4="accent4" accent5="accent5" accent6="accent6" hlink="hlink" folHlink="folHlink"/>
  <p:hf hdr="0" ftr="0" dt="0"/>
  <p:notesStyle>
    <a:lvl1pPr marL="171450" marR="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1pPr>
    <a:lvl2pPr marL="344488" marR="0"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2pPr>
    <a:lvl3pPr marL="515938" marR="0" indent="-171450" algn="l" defTabSz="914400" rtl="0" eaLnBrk="1" fontAlgn="auto" latinLnBrk="0" hangingPunct="1">
      <a:lnSpc>
        <a:spcPct val="114000"/>
      </a:lnSpc>
      <a:spcBef>
        <a:spcPts val="0"/>
      </a:spcBef>
      <a:spcAft>
        <a:spcPts val="300"/>
      </a:spcAft>
      <a:buClrTx/>
      <a:buSzTx/>
      <a:buFont typeface="Wingdings" panose="05000000000000000000" pitchFamily="2" charset="2"/>
      <a:buChar char="§"/>
      <a:tabLst/>
      <a:defRPr sz="1050" kern="1200">
        <a:solidFill>
          <a:schemeClr val="tx1"/>
        </a:solidFill>
        <a:latin typeface="Segoe UI" panose="020B0502040204020203" pitchFamily="34" charset="0"/>
        <a:ea typeface="+mn-ea"/>
        <a:cs typeface="Segoe UI" panose="020B0502040204020203" pitchFamily="34" charset="0"/>
      </a:defRPr>
    </a:lvl3pPr>
    <a:lvl4pPr marL="688975" marR="0" indent="-171450" algn="l" defTabSz="914400" rtl="0" eaLnBrk="1" fontAlgn="auto" latinLnBrk="0" hangingPunct="1">
      <a:lnSpc>
        <a:spcPct val="114000"/>
      </a:lnSpc>
      <a:spcBef>
        <a:spcPts val="0"/>
      </a:spcBef>
      <a:spcAft>
        <a:spcPts val="300"/>
      </a:spcAft>
      <a:buClrTx/>
      <a:buSzTx/>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4pPr>
    <a:lvl5pPr marL="857250" marR="0"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1</a:t>
            </a:fld>
            <a:endParaRPr lang="en-US"/>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809929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da-DK" dirty="0" smtClean="0"/>
              <a:t>Network Traffic Capture allows us to track the http traffic</a:t>
            </a:r>
            <a:r>
              <a:rPr lang="da-DK" baseline="0" dirty="0" smtClean="0"/>
              <a:t> </a:t>
            </a:r>
            <a:r>
              <a:rPr lang="da-DK" dirty="0" smtClean="0"/>
              <a:t>made by</a:t>
            </a:r>
            <a:r>
              <a:rPr lang="da-DK" baseline="0" dirty="0" smtClean="0"/>
              <a:t> the browser. The tool collects data on each individual request including status code, time taken, headers and body sent and received, etc.</a:t>
            </a:r>
          </a:p>
          <a:p>
            <a:endParaRPr lang="da-DK" baseline="0" dirty="0" smtClean="0"/>
          </a:p>
          <a:p>
            <a:r>
              <a:rPr lang="da-DK" baseline="0" dirty="0" smtClean="0"/>
              <a:t>The buttons on the top nav bar allows for clearing browser cache and cookies as well as clearing requests on navigation.</a:t>
            </a:r>
            <a:endParaRPr lang="da-DK" dirty="0" smtClean="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12</a:t>
            </a:fld>
            <a:endParaRPr lang="en-US"/>
          </a:p>
        </p:txBody>
      </p:sp>
    </p:spTree>
    <p:extLst>
      <p:ext uri="{BB962C8B-B14F-4D97-AF65-F5344CB8AC3E}">
        <p14:creationId xmlns:p14="http://schemas.microsoft.com/office/powerpoint/2010/main" val="3189827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14</a:t>
            </a:fld>
            <a:endParaRPr lang="en-US"/>
          </a:p>
        </p:txBody>
      </p:sp>
    </p:spTree>
    <p:extLst>
      <p:ext uri="{BB962C8B-B14F-4D97-AF65-F5344CB8AC3E}">
        <p14:creationId xmlns:p14="http://schemas.microsoft.com/office/powerpoint/2010/main" val="1785708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da-DK" dirty="0" smtClean="0"/>
              <a:t>In this demo we will see</a:t>
            </a:r>
            <a:r>
              <a:rPr lang="da-DK" baseline="0" dirty="0" smtClean="0"/>
              <a:t> how to capture network traffic and explorer the various settings available</a:t>
            </a:r>
          </a:p>
          <a:p>
            <a:r>
              <a:rPr lang="da-DK" baseline="0" dirty="0" smtClean="0"/>
              <a:t>We will also see how Emulation can be used to simulate other browsers</a:t>
            </a:r>
          </a:p>
          <a:p>
            <a:pPr lvl="1"/>
            <a:r>
              <a:rPr lang="da-DK" baseline="0" dirty="0" smtClean="0"/>
              <a:t>Browse to a Team Site – e.g. http://intranet.contoso.com/depts/legal/</a:t>
            </a:r>
          </a:p>
          <a:p>
            <a:pPr lvl="1"/>
            <a:r>
              <a:rPr lang="da-DK" baseline="0" dirty="0" smtClean="0"/>
              <a:t>Switch to a Phone user agent string and notice how the render mode changes</a:t>
            </a:r>
          </a:p>
          <a:p>
            <a:pPr lvl="0"/>
            <a:r>
              <a:rPr lang="da-DK" baseline="0" dirty="0" smtClean="0"/>
              <a:t>Also good for testing Caching and Display Channels features</a:t>
            </a: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15</a:t>
            </a:fld>
            <a:endParaRPr lang="en-US"/>
          </a:p>
        </p:txBody>
      </p:sp>
    </p:spTree>
    <p:extLst>
      <p:ext uri="{BB962C8B-B14F-4D97-AF65-F5344CB8AC3E}">
        <p14:creationId xmlns:p14="http://schemas.microsoft.com/office/powerpoint/2010/main" val="368341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a:pPr>
            <a:r>
              <a:rPr lang="en-US" dirty="0" smtClean="0"/>
              <a:t>F12 tools enables web developers to quickly debug JavaScript code without leaving the browser. Built into every installation of Windows Internet Explorer 9 and forward, F12 tools provides debugging tools such as breakpoints, watch and local variable viewing, and a console for messages and immediate code execution. </a:t>
            </a:r>
            <a:endParaRPr lang="sv-SE" b="0" dirty="0" smtClean="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16</a:t>
            </a:fld>
            <a:endParaRPr lang="en-US"/>
          </a:p>
        </p:txBody>
      </p:sp>
    </p:spTree>
    <p:extLst>
      <p:ext uri="{BB962C8B-B14F-4D97-AF65-F5344CB8AC3E}">
        <p14:creationId xmlns:p14="http://schemas.microsoft.com/office/powerpoint/2010/main" val="2477610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In this demo we will see how to debug</a:t>
            </a:r>
            <a:r>
              <a:rPr lang="da-DK" baseline="0" dirty="0" smtClean="0"/>
              <a:t> a Search Display Template and view variable values, etc.</a:t>
            </a: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19</a:t>
            </a:fld>
            <a:endParaRPr lang="en-US"/>
          </a:p>
        </p:txBody>
      </p:sp>
    </p:spTree>
    <p:extLst>
      <p:ext uri="{BB962C8B-B14F-4D97-AF65-F5344CB8AC3E}">
        <p14:creationId xmlns:p14="http://schemas.microsoft.com/office/powerpoint/2010/main" val="4268940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20</a:t>
            </a:fld>
            <a:endParaRPr lang="en-US"/>
          </a:p>
        </p:txBody>
      </p:sp>
    </p:spTree>
    <p:extLst>
      <p:ext uri="{BB962C8B-B14F-4D97-AF65-F5344CB8AC3E}">
        <p14:creationId xmlns:p14="http://schemas.microsoft.com/office/powerpoint/2010/main" val="2417022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a:prstGeom prst="rect">
            <a:avLst/>
          </a:prstGeom>
        </p:spPr>
      </p:sp>
      <p:sp>
        <p:nvSpPr>
          <p:cNvPr id="3" name="Notes Placeholder 2"/>
          <p:cNvSpPr>
            <a:spLocks noGrp="1"/>
          </p:cNvSpPr>
          <p:nvPr>
            <p:ph type="body" idx="1"/>
          </p:nvPr>
        </p:nvSpPr>
        <p:spPr>
          <a:xfrm>
            <a:off x="384048" y="3913632"/>
            <a:ext cx="6099048" cy="4773168"/>
          </a:xfrm>
          <a:prstGeom prst="rect">
            <a:avLst/>
          </a:prstGeom>
        </p:spPr>
        <p:txBody>
          <a:bodyPr/>
          <a:lstStyle/>
          <a:p>
            <a:endParaRPr lang="en-US"/>
          </a:p>
        </p:txBody>
      </p:sp>
      <p:sp>
        <p:nvSpPr>
          <p:cNvPr id="4" name="Slide Number Placeholder 3"/>
          <p:cNvSpPr>
            <a:spLocks noGrp="1"/>
          </p:cNvSpPr>
          <p:nvPr>
            <p:ph type="sldNum" sz="quarter" idx="10"/>
          </p:nvPr>
        </p:nvSpPr>
        <p:spPr>
          <a:xfrm>
            <a:off x="5429249" y="8685213"/>
            <a:ext cx="1427163" cy="458787"/>
          </a:xfrm>
          <a:prstGeom prst="rect">
            <a:avLst/>
          </a:prstGeom>
        </p:spPr>
        <p:txBody>
          <a:bodyPr/>
          <a:lstStyle/>
          <a:p>
            <a:fld id="{1489DB6A-E92B-415B-AFB4-9C72D4A9006D}" type="slidenum">
              <a:rPr lang="en-US" smtClean="0"/>
              <a:t>21</a:t>
            </a:fld>
            <a:endParaRPr lang="en-US"/>
          </a:p>
        </p:txBody>
      </p:sp>
    </p:spTree>
    <p:extLst>
      <p:ext uri="{BB962C8B-B14F-4D97-AF65-F5344CB8AC3E}">
        <p14:creationId xmlns:p14="http://schemas.microsoft.com/office/powerpoint/2010/main" val="1247145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2</a:t>
            </a:fld>
            <a:endParaRPr lang="en-US" dirty="0"/>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0747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3</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697398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489DB6A-E92B-415B-AFB4-9C72D4A9006D}" type="slidenum">
              <a:rPr lang="en-US" smtClean="0"/>
              <a:pPr/>
              <a:t>4</a:t>
            </a:fld>
            <a:endParaRPr lang="en-US"/>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pPr marL="0" indent="0">
              <a:buNone/>
            </a:pPr>
            <a:endParaRPr lang="en-US" sz="1050" dirty="0">
              <a:latin typeface="Segoe UI" panose="020B0502040204020203" pitchFamily="34" charset="0"/>
              <a:cs typeface="Segoe UI" panose="020B0502040204020203" pitchFamily="34" charset="0"/>
            </a:endParaRPr>
          </a:p>
        </p:txBody>
      </p:sp>
      <p:sp>
        <p:nvSpPr>
          <p:cNvPr id="8" name="Rectangle 7"/>
          <p:cNvSpPr/>
          <p:nvPr/>
        </p:nvSpPr>
        <p:spPr>
          <a:xfrm>
            <a:off x="6856412" y="4080510"/>
            <a:ext cx="3175000" cy="784830"/>
          </a:xfrm>
          <a:prstGeom prst="rect">
            <a:avLst/>
          </a:prstGeom>
          <a:solidFill>
            <a:srgbClr val="FCD5B5"/>
          </a:solidFill>
          <a:effectLst>
            <a:outerShdw blurRad="190500" dist="76200" dir="2700000" algn="tl">
              <a:srgbClr val="646464"/>
            </a:outerShdw>
          </a:effectLst>
        </p:spPr>
        <p:txBody>
          <a:bodyPr>
            <a:spAutoFit/>
          </a:bodyPr>
          <a:lstStyle/>
          <a:p>
            <a:pPr marL="0" marR="0" eaLnBrk="0" fontAlgn="base" hangingPunct="0">
              <a:spcBef>
                <a:spcPts val="0"/>
              </a:spcBef>
              <a:spcAft>
                <a:spcPts val="0"/>
              </a:spcAft>
            </a:pPr>
            <a:r>
              <a:rPr lang="en-US" sz="11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[EDITOR] Divya</a:t>
            </a:r>
            <a:endParaRPr lang="en-US" sz="1200" dirty="0">
              <a:effectLst/>
              <a:latin typeface="Times New Roman" panose="02020603050405020304" pitchFamily="18" charset="0"/>
              <a:ea typeface="Times New Roman" panose="02020603050405020304" pitchFamily="18" charset="0"/>
            </a:endParaRPr>
          </a:p>
          <a:p>
            <a:pPr marL="0" marR="0" eaLnBrk="0" fontAlgn="base" hangingPunct="0">
              <a:spcBef>
                <a:spcPts val="0"/>
              </a:spcBef>
              <a:spcAft>
                <a:spcPts val="1200"/>
              </a:spcAft>
            </a:pPr>
            <a:r>
              <a:rPr lang="en-US" sz="1100" i="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15th April, 2015</a:t>
            </a:r>
            <a:r>
              <a:rPr lang="en-US" sz="1200" kern="12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200" kern="1200"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marR="0" eaLnBrk="0" fontAlgn="base" hangingPunct="0">
              <a:spcBef>
                <a:spcPts val="0"/>
              </a:spcBef>
              <a:spcAft>
                <a:spcPts val="1200"/>
              </a:spcAft>
            </a:pPr>
            <a:r>
              <a:rPr lang="en-US" sz="1200" dirty="0" smtClean="0">
                <a:effectLst/>
                <a:latin typeface="Times New Roman" panose="02020603050405020304" pitchFamily="18" charset="0"/>
                <a:ea typeface="Times New Roman" panose="02020603050405020304" pitchFamily="18" charset="0"/>
              </a:rPr>
              <a:t>Kindly update the placeholder text.</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82923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14000"/>
              </a:lnSpc>
              <a:spcBef>
                <a:spcPts val="0"/>
              </a:spcBef>
              <a:spcAft>
                <a:spcPts val="300"/>
              </a:spcAft>
              <a:buClrTx/>
              <a:buSzPct val="116000"/>
              <a:buFont typeface="Arial" panose="020B0604020202020204" pitchFamily="34" charset="0"/>
              <a:buNone/>
              <a:tabLst/>
              <a:defRPr/>
            </a:pPr>
            <a:r>
              <a:rPr lang="en-US" dirty="0" smtClean="0"/>
              <a:t>This is</a:t>
            </a:r>
            <a:r>
              <a:rPr lang="en-US" baseline="0" dirty="0" smtClean="0"/>
              <a:t> an optional slide, where the instructor can add stories from the field where this tool was used.</a:t>
            </a:r>
            <a:endParaRPr lang="da-DK" dirty="0" smtClean="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6</a:t>
            </a:fld>
            <a:endParaRPr lang="en-US"/>
          </a:p>
        </p:txBody>
      </p:sp>
    </p:spTree>
    <p:extLst>
      <p:ext uri="{BB962C8B-B14F-4D97-AF65-F5344CB8AC3E}">
        <p14:creationId xmlns:p14="http://schemas.microsoft.com/office/powerpoint/2010/main" val="654146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smtClean="0"/>
              <a:t>Using the F12 developer tools, you can debug, test, and speed up your webpages. Whether you need to fine tune your CSS layout or find a memory leak, you'll find tools to help here.</a:t>
            </a:r>
          </a:p>
          <a:p>
            <a:endParaRPr lang="en-US" baseline="0" dirty="0" smtClean="0"/>
          </a:p>
          <a:p>
            <a:pPr marL="0" indent="0">
              <a:buNone/>
            </a:pPr>
            <a:r>
              <a:rPr lang="en-US" b="1" baseline="0" dirty="0" smtClean="0"/>
              <a:t>Resources:</a:t>
            </a:r>
          </a:p>
          <a:p>
            <a:r>
              <a:rPr lang="sv-SE" b="0" dirty="0" smtClean="0"/>
              <a:t>Dev Tools for IE 9: http://msdn.microsoft.com/en-us/library/ie/gg589512(v=vs.85).aspx</a:t>
            </a:r>
          </a:p>
          <a:p>
            <a:endParaRPr lang="sv-SE" b="0" dirty="0" smtClean="0"/>
          </a:p>
          <a:p>
            <a:r>
              <a:rPr lang="sv-SE" b="0" dirty="0" smtClean="0"/>
              <a:t>Dev</a:t>
            </a:r>
            <a:r>
              <a:rPr lang="sv-SE" b="0" baseline="0" dirty="0" smtClean="0"/>
              <a:t> Tools for IE 11: http://msdn.microsoft.com/library/ie/bg182326(v=vs.85)</a:t>
            </a:r>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7</a:t>
            </a:fld>
            <a:endParaRPr lang="en-US"/>
          </a:p>
        </p:txBody>
      </p:sp>
    </p:spTree>
    <p:extLst>
      <p:ext uri="{BB962C8B-B14F-4D97-AF65-F5344CB8AC3E}">
        <p14:creationId xmlns:p14="http://schemas.microsoft.com/office/powerpoint/2010/main" val="2756761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Selecting DOM elements</a:t>
            </a:r>
            <a:r>
              <a:rPr lang="en-US" baseline="0" dirty="0" smtClean="0"/>
              <a:t>, will help in finding the correct location in the html for editing or inspection.</a:t>
            </a:r>
          </a:p>
          <a:p>
            <a:endParaRPr lang="en-US" dirty="0" smtClean="0"/>
          </a:p>
          <a:p>
            <a:r>
              <a:rPr lang="en-US" dirty="0" smtClean="0"/>
              <a:t>Outline</a:t>
            </a:r>
            <a:r>
              <a:rPr lang="en-US" baseline="0" dirty="0" smtClean="0"/>
              <a:t> Elements h</a:t>
            </a:r>
            <a:r>
              <a:rPr lang="en-US" dirty="0" smtClean="0"/>
              <a:t>elps you understand and debug page layout by making it easy to identify the size and position of elements. With the ability to change elements and content live, this will help understand the impact of changes quickly.</a:t>
            </a:r>
          </a:p>
          <a:p>
            <a:endParaRPr lang="en-US" dirty="0" smtClean="0"/>
          </a:p>
          <a:p>
            <a:r>
              <a:rPr lang="en-US" dirty="0" smtClean="0"/>
              <a:t>Color</a:t>
            </a:r>
            <a:r>
              <a:rPr lang="en-US" baseline="0" dirty="0" smtClean="0"/>
              <a:t> picker lets you identify color codes for existing colors – even outside of IE.</a:t>
            </a:r>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8</a:t>
            </a:fld>
            <a:endParaRPr lang="en-US"/>
          </a:p>
        </p:txBody>
      </p:sp>
    </p:spTree>
    <p:extLst>
      <p:ext uri="{BB962C8B-B14F-4D97-AF65-F5344CB8AC3E}">
        <p14:creationId xmlns:p14="http://schemas.microsoft.com/office/powerpoint/2010/main" val="1125403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a:pPr>
            <a:r>
              <a:rPr lang="en-US" noProof="0" dirty="0" smtClean="0"/>
              <a:t>Rich opportunity to test out </a:t>
            </a:r>
            <a:r>
              <a:rPr lang="en-US" noProof="0" dirty="0" err="1" smtClean="0"/>
              <a:t>css</a:t>
            </a:r>
            <a:r>
              <a:rPr lang="en-US" noProof="0" dirty="0" smtClean="0"/>
              <a:t> changes</a:t>
            </a:r>
            <a:r>
              <a:rPr lang="en-US" baseline="0" noProof="0" dirty="0" smtClean="0"/>
              <a:t> and discover the reason for specific styles applied.</a:t>
            </a:r>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9</a:t>
            </a:fld>
            <a:endParaRPr lang="en-US"/>
          </a:p>
        </p:txBody>
      </p:sp>
    </p:spTree>
    <p:extLst>
      <p:ext uri="{BB962C8B-B14F-4D97-AF65-F5344CB8AC3E}">
        <p14:creationId xmlns:p14="http://schemas.microsoft.com/office/powerpoint/2010/main" val="4007054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In this demo you will see how to use IE Dev Tools to explore details of the SharePoint page (or other html</a:t>
            </a:r>
            <a:r>
              <a:rPr lang="en-US" baseline="0" dirty="0" smtClean="0"/>
              <a:t> pages).</a:t>
            </a:r>
          </a:p>
          <a:p>
            <a:pPr marL="0" indent="0">
              <a:buNone/>
            </a:pPr>
            <a:r>
              <a:rPr lang="en-US" baseline="0" dirty="0" smtClean="0"/>
              <a:t>Primary features of the demo</a:t>
            </a:r>
          </a:p>
          <a:p>
            <a:pPr marL="171450" indent="-171450">
              <a:buFontTx/>
              <a:buChar char="-"/>
            </a:pPr>
            <a:r>
              <a:rPr lang="sv-SE" dirty="0" smtClean="0"/>
              <a:t>Show Color picker (If you find something</a:t>
            </a:r>
            <a:r>
              <a:rPr lang="sv-SE" baseline="0" dirty="0" smtClean="0"/>
              <a:t> you like, but do not know the color code)</a:t>
            </a:r>
          </a:p>
          <a:p>
            <a:pPr marL="171450" indent="-171450">
              <a:buFontTx/>
              <a:buChar char="-"/>
            </a:pPr>
            <a:r>
              <a:rPr lang="sv-SE" baseline="0" dirty="0" smtClean="0"/>
              <a:t>Outline elements (if you are looking for behavior of specific html tags – e.g. Div)</a:t>
            </a:r>
          </a:p>
          <a:p>
            <a:pPr marL="171450" indent="-171450">
              <a:buFontTx/>
              <a:buChar char="-"/>
            </a:pPr>
            <a:r>
              <a:rPr lang="sv-SE" baseline="0" dirty="0" smtClean="0"/>
              <a:t>Change CSS properties</a:t>
            </a:r>
          </a:p>
          <a:p>
            <a:pPr marL="171450" indent="-171450">
              <a:buFontTx/>
              <a:buChar char="-"/>
            </a:pPr>
            <a:r>
              <a:rPr lang="sv-SE" baseline="0" dirty="0" smtClean="0"/>
              <a:t>Show Console actions</a:t>
            </a:r>
          </a:p>
          <a:p>
            <a:pPr marL="344488" lvl="1" indent="-171450">
              <a:buFontTx/>
              <a:buChar char="-"/>
            </a:pPr>
            <a:r>
              <a:rPr lang="sv-SE" baseline="0" dirty="0" smtClean="0"/>
              <a:t>Show effect of console.warn, error, info and log</a:t>
            </a:r>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11</a:t>
            </a:fld>
            <a:endParaRPr lang="en-US"/>
          </a:p>
        </p:txBody>
      </p:sp>
    </p:spTree>
    <p:extLst>
      <p:ext uri="{BB962C8B-B14F-4D97-AF65-F5344CB8AC3E}">
        <p14:creationId xmlns:p14="http://schemas.microsoft.com/office/powerpoint/2010/main" val="3527791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Course Title</a:t>
            </a:r>
          </a:p>
        </p:txBody>
      </p:sp>
    </p:spTree>
    <p:extLst>
      <p:ext uri="{BB962C8B-B14F-4D97-AF65-F5344CB8AC3E}">
        <p14:creationId xmlns:p14="http://schemas.microsoft.com/office/powerpoint/2010/main" val="34601641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33173935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05303337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90034207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78807ADC-F9C1-499D-AA32-0D088C49AA48}" type="datetime1">
              <a:rPr lang="en-US" smtClean="0"/>
              <a:t>7/23/2015</a:t>
            </a:fld>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93837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5EF168D7-7DB3-4825-A59B-95EE506FC906}" type="datetime1">
              <a:rPr lang="en-US" smtClean="0"/>
              <a:t>7/23/2015</a:t>
            </a:fld>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853036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34952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E339B23B-975C-49E0-A305-250ED2F1290A}" type="datetime1">
              <a:rPr lang="en-US" smtClean="0"/>
              <a:t>7/23/2015</a:t>
            </a:fld>
            <a:endParaRPr lang="en-US" dirty="0"/>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48222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184EB47-DEF0-4DF8-BED2-8B3FD9A97192}" type="datetime1">
              <a:rPr lang="en-US" smtClean="0"/>
              <a:t>7/23/2015</a:t>
            </a:fld>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Light" panose="020B0502040204020203" pitchFamily="34" charset="0"/>
                <a:cs typeface="Segoe UI Light" panose="020B0502040204020203" pitchFamily="34" charset="0"/>
              </a:rPr>
              <a:t>Microsoft Confidential</a:t>
            </a:r>
            <a:endParaRPr lang="en-US" sz="1000" dirty="0">
              <a:latin typeface="Segoe UI Light" panose="020B0502040204020203" pitchFamily="34" charset="0"/>
              <a:cs typeface="Segoe UI Light" panose="020B0502040204020203" pitchFamily="34" charset="0"/>
            </a:endParaRPr>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021412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EB9ACAEB-5BCC-42F8-8F0D-16202E14A88B}" type="datetime1">
              <a:rPr lang="en-US" smtClean="0"/>
              <a:t>7/23/2015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2875096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3" name="Date Placeholder 2"/>
          <p:cNvSpPr>
            <a:spLocks noGrp="1"/>
          </p:cNvSpPr>
          <p:nvPr>
            <p:ph type="dt" sz="half" idx="10"/>
          </p:nvPr>
        </p:nvSpPr>
        <p:spPr/>
        <p:txBody>
          <a:bodyPr/>
          <a:lstStyle>
            <a:lvl1pPr>
              <a:defRPr>
                <a:solidFill>
                  <a:srgbClr val="3F3F3F"/>
                </a:solidFill>
              </a:defRPr>
            </a:lvl1pPr>
          </a:lstStyle>
          <a:p>
            <a:fld id="{4375E200-DEFE-443B-A310-1E7D303FE5EA}" type="datetime1">
              <a:rPr lang="en-US" smtClean="0"/>
              <a:t>7/23/2015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Picture Placeholder 22"/>
          <p:cNvSpPr>
            <a:spLocks noGrp="1"/>
          </p:cNvSpPr>
          <p:nvPr>
            <p:ph type="pic" sz="quarter" idx="15"/>
          </p:nvPr>
        </p:nvSpPr>
        <p:spPr>
          <a:xfrm>
            <a:off x="3048000" y="1143000"/>
            <a:ext cx="3048000" cy="2286000"/>
          </a:xfrm>
        </p:spPr>
        <p:txBody>
          <a:bodyPr/>
          <a:lstStyle/>
          <a:p>
            <a:r>
              <a:rPr lang="en-US" smtClean="0"/>
              <a:t>Click icon to add picture</a:t>
            </a:r>
            <a:endParaRPr lang="en-US"/>
          </a:p>
        </p:txBody>
      </p:sp>
      <p:sp>
        <p:nvSpPr>
          <p:cNvPr id="24" name="Picture Placeholder 22"/>
          <p:cNvSpPr>
            <a:spLocks noGrp="1"/>
          </p:cNvSpPr>
          <p:nvPr>
            <p:ph type="pic" sz="quarter" idx="16"/>
          </p:nvPr>
        </p:nvSpPr>
        <p:spPr>
          <a:xfrm>
            <a:off x="9144000" y="1143000"/>
            <a:ext cx="3048000" cy="2286000"/>
          </a:xfrm>
        </p:spPr>
        <p:txBody>
          <a:bodyPr/>
          <a:lstStyle/>
          <a:p>
            <a:r>
              <a:rPr lang="en-US" smtClean="0"/>
              <a:t>Click icon to add picture</a:t>
            </a:r>
            <a:endParaRPr lang="en-US"/>
          </a:p>
        </p:txBody>
      </p:sp>
      <p:sp>
        <p:nvSpPr>
          <p:cNvPr id="25" name="Picture Placeholder 22"/>
          <p:cNvSpPr>
            <a:spLocks noGrp="1"/>
          </p:cNvSpPr>
          <p:nvPr>
            <p:ph type="pic" sz="quarter" idx="17"/>
          </p:nvPr>
        </p:nvSpPr>
        <p:spPr>
          <a:xfrm>
            <a:off x="6096000" y="3429000"/>
            <a:ext cx="3048000" cy="2286000"/>
          </a:xfrm>
        </p:spPr>
        <p:txBody>
          <a:bodyPr/>
          <a:lstStyle/>
          <a:p>
            <a:r>
              <a:rPr lang="en-US" smtClean="0"/>
              <a:t>Click icon to add picture</a:t>
            </a:r>
            <a:endParaRPr lang="en-US" dirty="0"/>
          </a:p>
        </p:txBody>
      </p:sp>
    </p:spTree>
    <p:extLst>
      <p:ext uri="{BB962C8B-B14F-4D97-AF65-F5344CB8AC3E}">
        <p14:creationId xmlns:p14="http://schemas.microsoft.com/office/powerpoint/2010/main" val="33334906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3850503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A8010B8-6305-4919-A6FC-6FEE3F2B396E}" type="datetime1">
              <a:rPr lang="en-US" smtClean="0"/>
              <a:t>7/23/2015</a:t>
            </a:fld>
            <a:endParaRPr lang="en-US" dirty="0"/>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586345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401133734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49787755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56392E4B-B43B-41EB-AF12-54D03BFDB64E}" type="datetime1">
              <a:rPr lang="en-US" smtClean="0">
                <a:solidFill>
                  <a:prstClr val="white"/>
                </a:solidFill>
              </a:rPr>
              <a:t>7/23/2015</a:t>
            </a:fld>
            <a:endParaRPr lang="en-US" dirty="0">
              <a:solidFill>
                <a:prstClr val="white"/>
              </a:solidFill>
            </a:endParaRPr>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863636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smtClean="0"/>
              <a:t>Click icon to add picture</a:t>
            </a:r>
            <a:endParaRPr lang="en-US"/>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0C662066-3B25-473F-9EE0-546F296FBB68}" type="datetime1">
              <a:rPr lang="en-US" smtClean="0">
                <a:solidFill>
                  <a:prstClr val="white"/>
                </a:solidFill>
              </a:rPr>
              <a:t>7/23/2015</a:t>
            </a:fld>
            <a:endParaRPr lang="en-US" dirty="0">
              <a:solidFill>
                <a:prstClr val="white"/>
              </a:solidFill>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788923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45216764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98178336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47752498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41068210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smtClean="0"/>
              <a:t>Enter header here.</a:t>
            </a:r>
            <a:endParaRPr lang="en-US" dirty="0"/>
          </a:p>
        </p:txBody>
      </p:sp>
    </p:spTree>
    <p:extLst>
      <p:ext uri="{BB962C8B-B14F-4D97-AF65-F5344CB8AC3E}">
        <p14:creationId xmlns:p14="http://schemas.microsoft.com/office/powerpoint/2010/main" val="13263515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98DBE601-1838-467F-A091-A88901C9801E}" type="datetime1">
              <a:rPr lang="en-US" smtClean="0">
                <a:solidFill>
                  <a:prstClr val="black">
                    <a:tint val="75000"/>
                  </a:prstClr>
                </a:solidFill>
              </a:rPr>
              <a:t>7/23/2015</a:t>
            </a:fld>
            <a:endParaRPr lang="en-US">
              <a:solidFill>
                <a:prstClr val="black">
                  <a:tint val="75000"/>
                </a:prstClr>
              </a:solidFill>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8460134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438467" cy="1499840"/>
          </a:xfrm>
          <a:prstGeom prst="rect">
            <a:avLst/>
          </a:prstGeom>
          <a:noFill/>
          <a:ln>
            <a:noFill/>
          </a:ln>
        </p:spPr>
        <p:txBody>
          <a:bodyPr vert="horz" wrap="square" lIns="243840" tIns="182880" rIns="121920" bIns="60960" rtlCol="0" anchor="t" anchorCtr="0">
            <a:noAutofit/>
          </a:bodyPr>
          <a:lstStyle/>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lnSpc>
                <a:spcPct val="90000"/>
              </a:lnSpc>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Conditions and Terms of Use</a:t>
            </a:r>
            <a:endParaRPr lang="en-US" sz="1467" dirty="0">
              <a:solidFill>
                <a:prstClr val="black"/>
              </a:solidFill>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r>
              <a:rPr lang="en-US" sz="1067" dirty="0" smtClean="0">
                <a:solidFill>
                  <a:srgbClr val="277EB5"/>
                </a:solidFill>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r>
              <a:rPr lang="en-US" sz="1067" smtClean="0">
                <a:solidFill>
                  <a:srgbClr val="277EB5"/>
                </a:solidFill>
              </a:rPr>
              <a:t>© 2015 </a:t>
            </a:r>
            <a:r>
              <a:rPr lang="en-US" sz="1067" dirty="0" smtClean="0">
                <a:solidFill>
                  <a:srgbClr val="277EB5"/>
                </a:solidFill>
              </a:rPr>
              <a:t>Microsoft Corporation. All rights reserved.</a:t>
            </a:r>
          </a:p>
        </p:txBody>
      </p:sp>
      <p:sp>
        <p:nvSpPr>
          <p:cNvPr id="10" name="TextBox 9"/>
          <p:cNvSpPr txBox="1"/>
          <p:nvPr userDrawn="1"/>
        </p:nvSpPr>
        <p:spPr>
          <a:xfrm>
            <a:off x="304800" y="707073"/>
            <a:ext cx="11438467" cy="2438400"/>
          </a:xfrm>
          <a:prstGeom prst="rect">
            <a:avLst/>
          </a:prstGeom>
          <a:noFill/>
          <a:ln>
            <a:noFill/>
          </a:ln>
        </p:spPr>
        <p:txBody>
          <a:bodyPr vert="horz" wrap="square" lIns="243840" tIns="182880" rIns="121920" bIns="60960" rtlCol="0" anchor="t" anchorCtr="0">
            <a:normAutofit/>
          </a:bodyPr>
          <a:lstStyle/>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endParaRPr lang="en-US" sz="1200" dirty="0">
              <a:solidFill>
                <a:srgbClr val="3F3F3F">
                  <a:alpha val="87000"/>
                </a:srgbClr>
              </a:solidFill>
              <a:latin typeface="Segoe UI" panose="020B0502040204020203" pitchFamily="34" charset="0"/>
              <a:cs typeface="Segoe UI" panose="020B0502040204020203" pitchFamily="34" charset="0"/>
            </a:endParaRPr>
          </a:p>
          <a:p>
            <a:pPr>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8687080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416856385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Course Title</a:t>
            </a:r>
          </a:p>
        </p:txBody>
      </p:sp>
    </p:spTree>
    <p:extLst>
      <p:ext uri="{BB962C8B-B14F-4D97-AF65-F5344CB8AC3E}">
        <p14:creationId xmlns:p14="http://schemas.microsoft.com/office/powerpoint/2010/main" val="421387008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13871495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D8E4473-413B-4614-B4AE-3693BB85D35B}" type="datetime1">
              <a:rPr lang="en-US" smtClean="0">
                <a:solidFill>
                  <a:prstClr val="black">
                    <a:tint val="75000"/>
                  </a:prstClr>
                </a:solidFill>
              </a:rPr>
              <a:t>7/23/2015</a:t>
            </a:fld>
            <a:endParaRPr lang="en-US">
              <a:solidFill>
                <a:prstClr val="black">
                  <a:tint val="75000"/>
                </a:prstClr>
              </a:solidFill>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0706292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smtClean="0"/>
              <a:t>Notes Continued</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546781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smtClean="0"/>
              <a:t>Module #: Module Title</a:t>
            </a:r>
            <a:endParaRPr lang="en-US" dirty="0"/>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Module Overview</a:t>
            </a:r>
          </a:p>
        </p:txBody>
      </p:sp>
    </p:spTree>
    <p:extLst>
      <p:ext uri="{BB962C8B-B14F-4D97-AF65-F5344CB8AC3E}">
        <p14:creationId xmlns:p14="http://schemas.microsoft.com/office/powerpoint/2010/main" val="408745805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smtClean="0"/>
              <a:t>Module #: Module Title</a:t>
            </a:r>
            <a:endParaRPr lang="en-US" dirty="0"/>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smtClean="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Lesson: Lesson Title</a:t>
            </a:r>
          </a:p>
        </p:txBody>
      </p:sp>
    </p:spTree>
    <p:extLst>
      <p:ext uri="{BB962C8B-B14F-4D97-AF65-F5344CB8AC3E}">
        <p14:creationId xmlns:p14="http://schemas.microsoft.com/office/powerpoint/2010/main" val="370077137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smtClean="0"/>
              <a:t>Add single point here</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302869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Demonstration: Title of Demo</a:t>
            </a:r>
          </a:p>
        </p:txBody>
      </p:sp>
    </p:spTree>
    <p:extLst>
      <p:ext uri="{BB962C8B-B14F-4D97-AF65-F5344CB8AC3E}">
        <p14:creationId xmlns:p14="http://schemas.microsoft.com/office/powerpoint/2010/main" val="21865323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smtClean="0"/>
              <a:t>Notes Continued</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9487469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Lab: Title of Lab</a:t>
            </a:r>
          </a:p>
        </p:txBody>
      </p:sp>
    </p:spTree>
    <p:extLst>
      <p:ext uri="{BB962C8B-B14F-4D97-AF65-F5344CB8AC3E}">
        <p14:creationId xmlns:p14="http://schemas.microsoft.com/office/powerpoint/2010/main" val="189543026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70815586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995408727"/>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24293165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6E3FC57-B96F-4261-AC52-8316316858EB}" type="datetime1">
              <a:rPr lang="en-US" smtClean="0"/>
              <a:t>7/23/2015</a:t>
            </a:fld>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172497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7131DD3-04EA-4EF6-8CC9-30713945038C}" type="datetime1">
              <a:rPr lang="en-US" smtClean="0"/>
              <a:t>7/23/2015</a:t>
            </a:fld>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666356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61362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1B3AB2F-2891-42C6-B337-428F802F50D2}" type="datetime1">
              <a:rPr lang="en-US" smtClean="0"/>
              <a:t>7/23/2015</a:t>
            </a:fld>
            <a:endParaRPr lang="en-US" dirty="0"/>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968675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37E23DC6-7CA1-43E4-85E8-A49DADF0EA2F}" type="datetime1">
              <a:rPr lang="en-US" smtClean="0"/>
              <a:t>7/23/2015</a:t>
            </a:fld>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Light" panose="020B0502040204020203" pitchFamily="34" charset="0"/>
                <a:cs typeface="Segoe UI Light" panose="020B0502040204020203" pitchFamily="34" charset="0"/>
              </a:rPr>
              <a:t>Microsoft Confidential</a:t>
            </a:r>
            <a:endParaRPr lang="en-US" sz="1000" dirty="0">
              <a:latin typeface="Segoe UI Light" panose="020B0502040204020203" pitchFamily="34" charset="0"/>
              <a:cs typeface="Segoe UI Light" panose="020B0502040204020203" pitchFamily="34" charset="0"/>
            </a:endParaRPr>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384579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07027D77-150F-4BD0-8C3C-0AF466363AA9}" type="datetime1">
              <a:rPr lang="en-US" smtClean="0"/>
              <a:t>7/23/2015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364960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smtClean="0"/>
              <a:t>Module #: Module Title</a:t>
            </a:r>
            <a:endParaRPr lang="en-US" dirty="0"/>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Module Overview</a:t>
            </a:r>
          </a:p>
        </p:txBody>
      </p:sp>
    </p:spTree>
    <p:extLst>
      <p:ext uri="{BB962C8B-B14F-4D97-AF65-F5344CB8AC3E}">
        <p14:creationId xmlns:p14="http://schemas.microsoft.com/office/powerpoint/2010/main" val="288850491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3" name="Date Placeholder 2"/>
          <p:cNvSpPr>
            <a:spLocks noGrp="1"/>
          </p:cNvSpPr>
          <p:nvPr>
            <p:ph type="dt" sz="half" idx="10"/>
          </p:nvPr>
        </p:nvSpPr>
        <p:spPr/>
        <p:txBody>
          <a:bodyPr/>
          <a:lstStyle>
            <a:lvl1pPr>
              <a:defRPr>
                <a:solidFill>
                  <a:srgbClr val="3F3F3F"/>
                </a:solidFill>
              </a:defRPr>
            </a:lvl1pPr>
          </a:lstStyle>
          <a:p>
            <a:fld id="{8AE9CEB5-C76B-4C9F-91B1-C44CCB9B5E4A}" type="datetime1">
              <a:rPr lang="en-US" smtClean="0"/>
              <a:t>7/23/2015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Picture Placeholder 22"/>
          <p:cNvSpPr>
            <a:spLocks noGrp="1"/>
          </p:cNvSpPr>
          <p:nvPr>
            <p:ph type="pic" sz="quarter" idx="15"/>
          </p:nvPr>
        </p:nvSpPr>
        <p:spPr>
          <a:xfrm>
            <a:off x="3048000" y="1143000"/>
            <a:ext cx="3048000" cy="2286000"/>
          </a:xfrm>
        </p:spPr>
        <p:txBody>
          <a:bodyPr/>
          <a:lstStyle/>
          <a:p>
            <a:r>
              <a:rPr lang="en-US" smtClean="0"/>
              <a:t>Click icon to add picture</a:t>
            </a:r>
            <a:endParaRPr lang="en-US"/>
          </a:p>
        </p:txBody>
      </p:sp>
      <p:sp>
        <p:nvSpPr>
          <p:cNvPr id="24" name="Picture Placeholder 22"/>
          <p:cNvSpPr>
            <a:spLocks noGrp="1"/>
          </p:cNvSpPr>
          <p:nvPr>
            <p:ph type="pic" sz="quarter" idx="16"/>
          </p:nvPr>
        </p:nvSpPr>
        <p:spPr>
          <a:xfrm>
            <a:off x="9144000" y="1143000"/>
            <a:ext cx="3048000" cy="2286000"/>
          </a:xfrm>
        </p:spPr>
        <p:txBody>
          <a:bodyPr/>
          <a:lstStyle/>
          <a:p>
            <a:r>
              <a:rPr lang="en-US" smtClean="0"/>
              <a:t>Click icon to add picture</a:t>
            </a:r>
            <a:endParaRPr lang="en-US"/>
          </a:p>
        </p:txBody>
      </p:sp>
      <p:sp>
        <p:nvSpPr>
          <p:cNvPr id="25" name="Picture Placeholder 22"/>
          <p:cNvSpPr>
            <a:spLocks noGrp="1"/>
          </p:cNvSpPr>
          <p:nvPr>
            <p:ph type="pic" sz="quarter" idx="17"/>
          </p:nvPr>
        </p:nvSpPr>
        <p:spPr>
          <a:xfrm>
            <a:off x="6096000" y="3429000"/>
            <a:ext cx="3048000" cy="2286000"/>
          </a:xfrm>
        </p:spPr>
        <p:txBody>
          <a:bodyPr/>
          <a:lstStyle/>
          <a:p>
            <a:r>
              <a:rPr lang="en-US" smtClean="0"/>
              <a:t>Click icon to add picture</a:t>
            </a:r>
            <a:endParaRPr lang="en-US" dirty="0"/>
          </a:p>
        </p:txBody>
      </p:sp>
    </p:spTree>
    <p:extLst>
      <p:ext uri="{BB962C8B-B14F-4D97-AF65-F5344CB8AC3E}">
        <p14:creationId xmlns:p14="http://schemas.microsoft.com/office/powerpoint/2010/main" val="92885302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FEC87DF-A149-49F5-842C-834A45BAEF8C}" type="datetime1">
              <a:rPr lang="en-US" smtClean="0"/>
              <a:t>7/23/2015</a:t>
            </a:fld>
            <a:endParaRPr lang="en-US" dirty="0"/>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288813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29475419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58461263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C3CC787E-0B51-4ABE-9B68-E4A5E64C82D6}" type="datetime1">
              <a:rPr lang="en-US" smtClean="0">
                <a:solidFill>
                  <a:prstClr val="white"/>
                </a:solidFill>
              </a:rPr>
              <a:t>7/23/2015</a:t>
            </a:fld>
            <a:endParaRPr lang="en-US" dirty="0">
              <a:solidFill>
                <a:prstClr val="white"/>
              </a:solidFill>
            </a:endParaRPr>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9468231"/>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smtClean="0"/>
              <a:t>Click icon to add picture</a:t>
            </a:r>
            <a:endParaRPr lang="en-US"/>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6ED6E993-F01C-4F5C-82E8-D27A62799F46}" type="datetime1">
              <a:rPr lang="en-US" smtClean="0">
                <a:solidFill>
                  <a:prstClr val="white"/>
                </a:solidFill>
              </a:rPr>
              <a:t>7/23/2015</a:t>
            </a:fld>
            <a:endParaRPr lang="en-US" dirty="0">
              <a:solidFill>
                <a:prstClr val="white"/>
              </a:solidFill>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6944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1413899726"/>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2491854309"/>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12252358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402504695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smtClean="0"/>
              <a:t>Module #: Module Title</a:t>
            </a:r>
            <a:endParaRPr lang="en-US" dirty="0"/>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smtClean="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Lesson: Lesson Title</a:t>
            </a:r>
          </a:p>
        </p:txBody>
      </p:sp>
    </p:spTree>
    <p:extLst>
      <p:ext uri="{BB962C8B-B14F-4D97-AF65-F5344CB8AC3E}">
        <p14:creationId xmlns:p14="http://schemas.microsoft.com/office/powerpoint/2010/main" val="2279646472"/>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smtClean="0"/>
              <a:t>Enter header here.</a:t>
            </a:r>
            <a:endParaRPr lang="en-US" dirty="0"/>
          </a:p>
        </p:txBody>
      </p:sp>
    </p:spTree>
    <p:extLst>
      <p:ext uri="{BB962C8B-B14F-4D97-AF65-F5344CB8AC3E}">
        <p14:creationId xmlns:p14="http://schemas.microsoft.com/office/powerpoint/2010/main" val="1270963614"/>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438467" cy="1499840"/>
          </a:xfrm>
          <a:prstGeom prst="rect">
            <a:avLst/>
          </a:prstGeom>
          <a:noFill/>
          <a:ln>
            <a:noFill/>
          </a:ln>
        </p:spPr>
        <p:txBody>
          <a:bodyPr vert="horz" wrap="square" lIns="243840" tIns="182880" rIns="121920" bIns="60960" rtlCol="0" anchor="t" anchorCtr="0">
            <a:noAutofit/>
          </a:bodyPr>
          <a:lstStyle/>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lnSpc>
                <a:spcPct val="90000"/>
              </a:lnSpc>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Conditions and Terms of Use</a:t>
            </a:r>
            <a:endParaRPr lang="en-US" sz="1467" dirty="0">
              <a:solidFill>
                <a:prstClr val="black"/>
              </a:solidFill>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r>
              <a:rPr lang="en-US" sz="1067" dirty="0" smtClean="0">
                <a:solidFill>
                  <a:srgbClr val="277EB5"/>
                </a:solidFill>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r>
              <a:rPr lang="en-US" sz="1067" smtClean="0">
                <a:solidFill>
                  <a:srgbClr val="277EB5"/>
                </a:solidFill>
              </a:rPr>
              <a:t>© 2015 </a:t>
            </a:r>
            <a:r>
              <a:rPr lang="en-US" sz="1067" dirty="0" smtClean="0">
                <a:solidFill>
                  <a:srgbClr val="277EB5"/>
                </a:solidFill>
              </a:rPr>
              <a:t>Microsoft Corporation. All rights reserved.</a:t>
            </a:r>
          </a:p>
        </p:txBody>
      </p:sp>
      <p:sp>
        <p:nvSpPr>
          <p:cNvPr id="10" name="TextBox 9"/>
          <p:cNvSpPr txBox="1"/>
          <p:nvPr userDrawn="1"/>
        </p:nvSpPr>
        <p:spPr>
          <a:xfrm>
            <a:off x="304800" y="707073"/>
            <a:ext cx="11438467" cy="2438400"/>
          </a:xfrm>
          <a:prstGeom prst="rect">
            <a:avLst/>
          </a:prstGeom>
          <a:noFill/>
          <a:ln>
            <a:noFill/>
          </a:ln>
        </p:spPr>
        <p:txBody>
          <a:bodyPr vert="horz" wrap="square" lIns="243840" tIns="182880" rIns="121920" bIns="60960" rtlCol="0" anchor="t" anchorCtr="0">
            <a:normAutofit/>
          </a:bodyPr>
          <a:lstStyle/>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endParaRPr lang="en-US" sz="1200" dirty="0">
              <a:solidFill>
                <a:srgbClr val="3F3F3F">
                  <a:alpha val="87000"/>
                </a:srgbClr>
              </a:solidFill>
              <a:latin typeface="Segoe UI" panose="020B0502040204020203" pitchFamily="34" charset="0"/>
              <a:cs typeface="Segoe UI" panose="020B0502040204020203" pitchFamily="34" charset="0"/>
            </a:endParaRPr>
          </a:p>
          <a:p>
            <a:pPr>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77151371"/>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18481049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smtClean="0"/>
              <a:t>Add single point here</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89596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Demonstration: Title of Demo</a:t>
            </a:r>
          </a:p>
        </p:txBody>
      </p:sp>
    </p:spTree>
    <p:extLst>
      <p:ext uri="{BB962C8B-B14F-4D97-AF65-F5344CB8AC3E}">
        <p14:creationId xmlns:p14="http://schemas.microsoft.com/office/powerpoint/2010/main" val="38684998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Lab: Title of Lab</a:t>
            </a:r>
          </a:p>
        </p:txBody>
      </p:sp>
    </p:spTree>
    <p:extLst>
      <p:ext uri="{BB962C8B-B14F-4D97-AF65-F5344CB8AC3E}">
        <p14:creationId xmlns:p14="http://schemas.microsoft.com/office/powerpoint/2010/main" val="2172530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C3A81-EE8C-4651-A036-ADBA7316F1C8}" type="datetime1">
              <a:rPr lang="en-US" smtClean="0">
                <a:solidFill>
                  <a:prstClr val="black">
                    <a:tint val="75000"/>
                  </a:prstClr>
                </a:solidFill>
              </a:rPr>
              <a:t>7/23/2015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Microsoft Confidential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0173375"/>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 id="2147483783" r:id="rId29"/>
    <p:sldLayoutId id="2147483784" r:id="rId30"/>
    <p:sldLayoutId id="2147483785" r:id="rId31"/>
  </p:sldLayoutIdLst>
  <p:hf hd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03F50-555B-4489-AB86-49ABD23DB69B}" type="datetime1">
              <a:rPr lang="en-US" smtClean="0">
                <a:solidFill>
                  <a:prstClr val="black">
                    <a:tint val="75000"/>
                  </a:prstClr>
                </a:solidFill>
              </a:rPr>
              <a:t>7/23/2015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Microsoft Confidential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802753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5" r:id="rId19"/>
    <p:sldLayoutId id="2147483806" r:id="rId20"/>
    <p:sldLayoutId id="2147483807" r:id="rId21"/>
    <p:sldLayoutId id="2147483808" r:id="rId22"/>
    <p:sldLayoutId id="2147483809" r:id="rId23"/>
    <p:sldLayoutId id="2147483810" r:id="rId24"/>
    <p:sldLayoutId id="2147483811" r:id="rId25"/>
    <p:sldLayoutId id="2147483812" r:id="rId26"/>
    <p:sldLayoutId id="2147483813" r:id="rId27"/>
    <p:sldLayoutId id="2147483814" r:id="rId28"/>
    <p:sldLayoutId id="2147483815" r:id="rId29"/>
    <p:sldLayoutId id="2147483816" r:id="rId30"/>
    <p:sldLayoutId id="2147483817" r:id="rId31"/>
  </p:sldLayoutIdLst>
  <p:hf hd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en-us/legal/intellectualproperty/Permissions/default.aspx" TargetMode="External"/><Relationship Id="rId2" Type="http://schemas.openxmlformats.org/officeDocument/2006/relationships/notesSlide" Target="../notesSlides/notesSlide2.xml"/><Relationship Id="rId1" Type="http://schemas.openxmlformats.org/officeDocument/2006/relationships/slideLayout" Target="../slideLayouts/slideLayout61.xml"/></Relationships>
</file>

<file path=ppt/slides/_rels/slide2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SharePoint Customizations</a:t>
            </a:r>
            <a:br>
              <a:rPr lang="en-US" dirty="0" smtClean="0"/>
            </a:br>
            <a:r>
              <a:rPr lang="en-US" dirty="0" smtClean="0"/>
              <a:t>Hands-on Troubleshooting</a:t>
            </a:r>
            <a:endParaRPr lang="en-US" dirty="0"/>
          </a:p>
        </p:txBody>
      </p:sp>
    </p:spTree>
    <p:extLst>
      <p:ext uri="{BB962C8B-B14F-4D97-AF65-F5344CB8AC3E}">
        <p14:creationId xmlns:p14="http://schemas.microsoft.com/office/powerpoint/2010/main" val="13193638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Console</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10</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da-DK" dirty="0"/>
              <a:t>Console writes output for debugging</a:t>
            </a:r>
          </a:p>
          <a:p>
            <a:endParaRPr lang="da-DK" dirty="0"/>
          </a:p>
          <a:p>
            <a:r>
              <a:rPr lang="da-DK" dirty="0"/>
              <a:t>Console can be used to manipulate DOM</a:t>
            </a:r>
          </a:p>
          <a:p>
            <a:endParaRPr lang="en-US" dirty="0"/>
          </a:p>
        </p:txBody>
      </p:sp>
      <p:pic>
        <p:nvPicPr>
          <p:cNvPr id="5" name="Picture 4"/>
          <p:cNvPicPr>
            <a:picLocks noChangeAspect="1"/>
          </p:cNvPicPr>
          <p:nvPr/>
        </p:nvPicPr>
        <p:blipFill>
          <a:blip r:embed="rId2"/>
          <a:stretch>
            <a:fillRect/>
          </a:stretch>
        </p:blipFill>
        <p:spPr>
          <a:xfrm>
            <a:off x="866775" y="2657474"/>
            <a:ext cx="6915150" cy="2657475"/>
          </a:xfrm>
          <a:prstGeom prst="rect">
            <a:avLst/>
          </a:prstGeom>
        </p:spPr>
      </p:pic>
    </p:spTree>
    <p:extLst>
      <p:ext uri="{BB962C8B-B14F-4D97-AF65-F5344CB8AC3E}">
        <p14:creationId xmlns:p14="http://schemas.microsoft.com/office/powerpoint/2010/main" val="1366203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da-DK" dirty="0" smtClean="0"/>
              <a:t>Demo: IE Developer Tools</a:t>
            </a:r>
          </a:p>
          <a:p>
            <a:r>
              <a:rPr lang="da-DK" dirty="0" smtClean="0"/>
              <a:t>HTML and CSS</a:t>
            </a:r>
            <a:endParaRPr lang="en-US" dirty="0"/>
          </a:p>
        </p:txBody>
      </p:sp>
      <p:sp>
        <p:nvSpPr>
          <p:cNvPr id="3" name="Slide Number Placeholder 2"/>
          <p:cNvSpPr>
            <a:spLocks noGrp="1"/>
          </p:cNvSpPr>
          <p:nvPr>
            <p:ph type="sldNum" sz="quarter" idx="4294967295"/>
          </p:nvPr>
        </p:nvSpPr>
        <p:spPr>
          <a:xfrm>
            <a:off x="9448800" y="6356350"/>
            <a:ext cx="2743200" cy="365125"/>
          </a:xfrm>
        </p:spPr>
        <p:txBody>
          <a:bodyPr/>
          <a:lstStyle/>
          <a:p>
            <a:fld id="{AFFF257A-30C5-4AFB-911B-BE4CEEA1EA82}"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250997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smtClean="0"/>
              <a:t>Capture Network Traffic</a:t>
            </a:r>
            <a:endParaRPr lang="en-US" dirty="0"/>
          </a:p>
        </p:txBody>
      </p:sp>
      <p:sp>
        <p:nvSpPr>
          <p:cNvPr id="4" name="Text Placeholder 3"/>
          <p:cNvSpPr>
            <a:spLocks noGrp="1"/>
          </p:cNvSpPr>
          <p:nvPr>
            <p:ph type="body" sz="quarter" idx="13"/>
          </p:nvPr>
        </p:nvSpPr>
        <p:spPr/>
        <p:txBody>
          <a:bodyPr/>
          <a:lstStyle/>
          <a:p>
            <a:r>
              <a:rPr lang="en-US" dirty="0"/>
              <a:t>Detailed network analysis similar to Fiddler</a:t>
            </a:r>
          </a:p>
          <a:p>
            <a:pPr marL="0" indent="0">
              <a:buNone/>
            </a:pPr>
            <a:r>
              <a:rPr lang="da-DK" sz="1600" dirty="0" smtClean="0"/>
              <a:t>		Clear </a:t>
            </a:r>
            <a:r>
              <a:rPr lang="da-DK" sz="1600" dirty="0"/>
              <a:t>Browser cache and Cookies for testing e.g. ADFS </a:t>
            </a:r>
            <a:r>
              <a:rPr lang="da-DK" sz="1600" dirty="0" smtClean="0"/>
              <a:t>login</a:t>
            </a:r>
          </a:p>
          <a:p>
            <a:pPr marL="0" indent="0">
              <a:buNone/>
            </a:pPr>
            <a:r>
              <a:rPr lang="da-DK" sz="1600" dirty="0"/>
              <a:t>Force Refresh 	</a:t>
            </a:r>
          </a:p>
          <a:p>
            <a:pPr marL="0" indent="0">
              <a:buNone/>
            </a:pPr>
            <a:r>
              <a:rPr lang="da-DK" sz="1600" dirty="0" smtClean="0"/>
              <a:t>		</a:t>
            </a:r>
            <a:r>
              <a:rPr lang="da-DK" sz="1600" dirty="0"/>
              <a:t>		Maintain entries on navigate</a:t>
            </a:r>
          </a:p>
          <a:p>
            <a:endParaRPr lang="en-US" dirty="0"/>
          </a:p>
        </p:txBody>
      </p:sp>
      <p:pic>
        <p:nvPicPr>
          <p:cNvPr id="5" name="Picture 4"/>
          <p:cNvPicPr>
            <a:picLocks noChangeAspect="1"/>
          </p:cNvPicPr>
          <p:nvPr/>
        </p:nvPicPr>
        <p:blipFill>
          <a:blip r:embed="rId3"/>
          <a:stretch>
            <a:fillRect/>
          </a:stretch>
        </p:blipFill>
        <p:spPr>
          <a:xfrm>
            <a:off x="685800" y="2727198"/>
            <a:ext cx="8420100" cy="3371850"/>
          </a:xfrm>
          <a:prstGeom prst="rect">
            <a:avLst/>
          </a:prstGeom>
        </p:spPr>
      </p:pic>
      <p:cxnSp>
        <p:nvCxnSpPr>
          <p:cNvPr id="7" name="Straight Arrow Connector 6"/>
          <p:cNvCxnSpPr/>
          <p:nvPr/>
        </p:nvCxnSpPr>
        <p:spPr>
          <a:xfrm flipH="1">
            <a:off x="2128839" y="1857375"/>
            <a:ext cx="1357311" cy="2028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757489" y="2600325"/>
            <a:ext cx="1885949" cy="1300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085850" y="2243138"/>
            <a:ext cx="500063" cy="1643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477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Capture Network Traffic</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13</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da-DK" dirty="0"/>
              <a:t>Detailed view of every request – including headers and </a:t>
            </a:r>
            <a:r>
              <a:rPr lang="da-DK" dirty="0" smtClean="0"/>
              <a:t>cookies</a:t>
            </a:r>
          </a:p>
          <a:p>
            <a:r>
              <a:rPr lang="da-DK" dirty="0" smtClean="0"/>
              <a:t>Especially useful for capturing Correlation Id</a:t>
            </a:r>
            <a:endParaRPr lang="da-DK" dirty="0"/>
          </a:p>
          <a:p>
            <a:endParaRPr lang="en-US" dirty="0"/>
          </a:p>
        </p:txBody>
      </p:sp>
      <p:pic>
        <p:nvPicPr>
          <p:cNvPr id="5" name="Picture 4"/>
          <p:cNvPicPr>
            <a:picLocks noChangeAspect="1"/>
          </p:cNvPicPr>
          <p:nvPr/>
        </p:nvPicPr>
        <p:blipFill>
          <a:blip r:embed="rId2"/>
          <a:stretch>
            <a:fillRect/>
          </a:stretch>
        </p:blipFill>
        <p:spPr>
          <a:xfrm>
            <a:off x="922020" y="2174748"/>
            <a:ext cx="5067300" cy="3924300"/>
          </a:xfrm>
          <a:prstGeom prst="rect">
            <a:avLst/>
          </a:prstGeom>
        </p:spPr>
      </p:pic>
    </p:spTree>
    <p:extLst>
      <p:ext uri="{BB962C8B-B14F-4D97-AF65-F5344CB8AC3E}">
        <p14:creationId xmlns:p14="http://schemas.microsoft.com/office/powerpoint/2010/main" val="877053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Emulation</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14</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da-DK" dirty="0"/>
              <a:t>Change behavior of the </a:t>
            </a:r>
            <a:r>
              <a:rPr lang="da-DK" dirty="0" smtClean="0"/>
              <a:t>browser (Document mode)</a:t>
            </a:r>
            <a:endParaRPr lang="da-DK" dirty="0"/>
          </a:p>
          <a:p>
            <a:r>
              <a:rPr lang="da-DK" dirty="0"/>
              <a:t>Simulate other browsers </a:t>
            </a:r>
            <a:r>
              <a:rPr lang="da-DK" dirty="0" smtClean="0"/>
              <a:t>(User </a:t>
            </a:r>
            <a:r>
              <a:rPr lang="da-DK" dirty="0"/>
              <a:t>agent)</a:t>
            </a:r>
          </a:p>
          <a:p>
            <a:r>
              <a:rPr lang="da-DK" dirty="0"/>
              <a:t>Test specific resolutions</a:t>
            </a:r>
          </a:p>
          <a:p>
            <a:r>
              <a:rPr lang="da-DK" dirty="0" smtClean="0"/>
              <a:t>Simultate orientation and GPS input</a:t>
            </a:r>
            <a:endParaRPr lang="en-US" dirty="0"/>
          </a:p>
        </p:txBody>
      </p:sp>
      <p:pic>
        <p:nvPicPr>
          <p:cNvPr id="6" name="Picture 5"/>
          <p:cNvPicPr>
            <a:picLocks noChangeAspect="1"/>
          </p:cNvPicPr>
          <p:nvPr/>
        </p:nvPicPr>
        <p:blipFill>
          <a:blip r:embed="rId3"/>
          <a:stretch>
            <a:fillRect/>
          </a:stretch>
        </p:blipFill>
        <p:spPr>
          <a:xfrm>
            <a:off x="402336" y="2736850"/>
            <a:ext cx="7372350" cy="3619500"/>
          </a:xfrm>
          <a:prstGeom prst="rect">
            <a:avLst/>
          </a:prstGeom>
        </p:spPr>
      </p:pic>
    </p:spTree>
    <p:extLst>
      <p:ext uri="{BB962C8B-B14F-4D97-AF65-F5344CB8AC3E}">
        <p14:creationId xmlns:p14="http://schemas.microsoft.com/office/powerpoint/2010/main" val="3447903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da-DK" dirty="0" smtClean="0"/>
              <a:t>Demo: Network Capture and Emulation</a:t>
            </a:r>
            <a:endParaRPr lang="en-US" dirty="0"/>
          </a:p>
        </p:txBody>
      </p:sp>
      <p:sp>
        <p:nvSpPr>
          <p:cNvPr id="3" name="Slide Number Placeholder 2"/>
          <p:cNvSpPr>
            <a:spLocks noGrp="1"/>
          </p:cNvSpPr>
          <p:nvPr>
            <p:ph type="sldNum" sz="quarter" idx="4294967295"/>
          </p:nvPr>
        </p:nvSpPr>
        <p:spPr>
          <a:xfrm>
            <a:off x="9448800" y="6356350"/>
            <a:ext cx="2743200" cy="365125"/>
          </a:xfrm>
        </p:spPr>
        <p:txBody>
          <a:bodyPr/>
          <a:lstStyle/>
          <a:p>
            <a:fld id="{AFFF257A-30C5-4AFB-911B-BE4CEEA1EA82}"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111613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smtClean="0"/>
              <a:t>Javascript Debugging</a:t>
            </a:r>
            <a:endParaRPr lang="en-US" dirty="0"/>
          </a:p>
        </p:txBody>
      </p:sp>
      <p:sp>
        <p:nvSpPr>
          <p:cNvPr id="4" name="Text Placeholder 3"/>
          <p:cNvSpPr>
            <a:spLocks noGrp="1"/>
          </p:cNvSpPr>
          <p:nvPr>
            <p:ph type="body" sz="quarter" idx="13"/>
          </p:nvPr>
        </p:nvSpPr>
        <p:spPr/>
        <p:txBody>
          <a:bodyPr/>
          <a:lstStyle/>
          <a:p>
            <a:r>
              <a:rPr lang="da-DK" dirty="0">
                <a:latin typeface="Segoe UI Light" panose="020B0502040204020203" pitchFamily="34" charset="0"/>
                <a:cs typeface="Segoe UI Light" panose="020B0502040204020203" pitchFamily="34" charset="0"/>
              </a:rPr>
              <a:t>Rich features to debug and troubleshoot JavaScript</a:t>
            </a:r>
            <a:endParaRPr lang="sv-SE" dirty="0">
              <a:latin typeface="Segoe UI Light" panose="020B0502040204020203" pitchFamily="34" charset="0"/>
              <a:cs typeface="Segoe UI Light" panose="020B0502040204020203" pitchFamily="34" charset="0"/>
            </a:endParaRPr>
          </a:p>
          <a:p>
            <a:endParaRPr lang="sv-SE" dirty="0">
              <a:latin typeface="Segoe UI Light" panose="020B0502040204020203" pitchFamily="34" charset="0"/>
              <a:cs typeface="Segoe UI Light" panose="020B0502040204020203" pitchFamily="34" charset="0"/>
            </a:endParaRPr>
          </a:p>
          <a:p>
            <a:r>
              <a:rPr lang="sv-SE" dirty="0">
                <a:latin typeface="Segoe UI Light" panose="020B0502040204020203" pitchFamily="34" charset="0"/>
                <a:cs typeface="Segoe UI Light" panose="020B0502040204020203" pitchFamily="34" charset="0"/>
              </a:rPr>
              <a:t>Known Visual Studio features like Breakpoints, Locals, Callstack, etc. available</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Format JavaScript files runtime for easier readability (pretty print)</a:t>
            </a:r>
            <a:endParaRPr lang="sv-SE" dirty="0">
              <a:latin typeface="Segoe UI Light" panose="020B0502040204020203" pitchFamily="34" charset="0"/>
              <a:cs typeface="Segoe UI Light" panose="020B0502040204020203" pitchFamily="34" charset="0"/>
            </a:endParaRPr>
          </a:p>
          <a:p>
            <a:endParaRPr lang="en-US" dirty="0"/>
          </a:p>
        </p:txBody>
      </p:sp>
      <p:pic>
        <p:nvPicPr>
          <p:cNvPr id="5" name="Picture 4"/>
          <p:cNvPicPr>
            <a:picLocks noChangeAspect="1"/>
          </p:cNvPicPr>
          <p:nvPr/>
        </p:nvPicPr>
        <p:blipFill>
          <a:blip r:embed="rId3"/>
          <a:stretch>
            <a:fillRect/>
          </a:stretch>
        </p:blipFill>
        <p:spPr>
          <a:xfrm>
            <a:off x="402336" y="3463671"/>
            <a:ext cx="5724525" cy="2790825"/>
          </a:xfrm>
          <a:prstGeom prst="rect">
            <a:avLst/>
          </a:prstGeom>
        </p:spPr>
      </p:pic>
      <p:pic>
        <p:nvPicPr>
          <p:cNvPr id="6" name="Picture 5"/>
          <p:cNvPicPr>
            <a:picLocks noChangeAspect="1"/>
          </p:cNvPicPr>
          <p:nvPr/>
        </p:nvPicPr>
        <p:blipFill>
          <a:blip r:embed="rId4"/>
          <a:stretch>
            <a:fillRect/>
          </a:stretch>
        </p:blipFill>
        <p:spPr>
          <a:xfrm>
            <a:off x="7356729" y="2587371"/>
            <a:ext cx="4219575" cy="3667125"/>
          </a:xfrm>
          <a:prstGeom prst="rect">
            <a:avLst/>
          </a:prstGeom>
        </p:spPr>
      </p:pic>
      <p:sp>
        <p:nvSpPr>
          <p:cNvPr id="7" name="Right Arrow 6"/>
          <p:cNvSpPr/>
          <p:nvPr/>
        </p:nvSpPr>
        <p:spPr>
          <a:xfrm>
            <a:off x="6529388" y="4729163"/>
            <a:ext cx="557212" cy="129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3028950" y="3157538"/>
            <a:ext cx="0" cy="600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333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Javascript Debugging</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17</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da-DK" dirty="0">
                <a:latin typeface="Segoe UI Light" panose="020B0502040204020203" pitchFamily="34" charset="0"/>
                <a:cs typeface="Segoe UI Light" panose="020B0502040204020203" pitchFamily="34" charset="0"/>
              </a:rPr>
              <a:t>View loaded files (if it is not in the list, it is not loaded…)</a:t>
            </a:r>
            <a:endParaRPr lang="sv-SE" dirty="0">
              <a:latin typeface="Segoe UI Light" panose="020B0502040204020203" pitchFamily="34" charset="0"/>
              <a:cs typeface="Segoe UI Light" panose="020B0502040204020203" pitchFamily="34" charset="0"/>
            </a:endParaRPr>
          </a:p>
          <a:p>
            <a:endParaRPr lang="en-US" dirty="0"/>
          </a:p>
        </p:txBody>
      </p:sp>
      <p:pic>
        <p:nvPicPr>
          <p:cNvPr id="7" name="Picture 6"/>
          <p:cNvPicPr>
            <a:picLocks noChangeAspect="1"/>
          </p:cNvPicPr>
          <p:nvPr/>
        </p:nvPicPr>
        <p:blipFill>
          <a:blip r:embed="rId2"/>
          <a:stretch>
            <a:fillRect/>
          </a:stretch>
        </p:blipFill>
        <p:spPr>
          <a:xfrm>
            <a:off x="661987" y="1690686"/>
            <a:ext cx="5981700" cy="4105275"/>
          </a:xfrm>
          <a:prstGeom prst="rect">
            <a:avLst/>
          </a:prstGeom>
        </p:spPr>
      </p:pic>
    </p:spTree>
    <p:extLst>
      <p:ext uri="{BB962C8B-B14F-4D97-AF65-F5344CB8AC3E}">
        <p14:creationId xmlns:p14="http://schemas.microsoft.com/office/powerpoint/2010/main" val="249435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Javascript Debugging</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18</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da-DK" dirty="0">
                <a:latin typeface="Segoe UI Light" panose="020B0502040204020203" pitchFamily="34" charset="0"/>
                <a:cs typeface="Segoe UI Light" panose="020B0502040204020203" pitchFamily="34" charset="0"/>
              </a:rPr>
              <a:t>Break in the code and inspect variables, call stack, etc.</a:t>
            </a:r>
            <a:endParaRPr lang="sv-SE" dirty="0">
              <a:latin typeface="Segoe UI Light" panose="020B0502040204020203" pitchFamily="34" charset="0"/>
              <a:cs typeface="Segoe UI Light" panose="020B0502040204020203" pitchFamily="34" charset="0"/>
            </a:endParaRPr>
          </a:p>
          <a:p>
            <a:endParaRPr lang="sv-SE" dirty="0">
              <a:latin typeface="Segoe UI Light" panose="020B0502040204020203" pitchFamily="34" charset="0"/>
              <a:cs typeface="Segoe UI Light" panose="020B0502040204020203" pitchFamily="34" charset="0"/>
            </a:endParaRPr>
          </a:p>
          <a:p>
            <a:endParaRPr lang="en-US" dirty="0"/>
          </a:p>
        </p:txBody>
      </p:sp>
      <p:pic>
        <p:nvPicPr>
          <p:cNvPr id="5" name="Picture 4"/>
          <p:cNvPicPr>
            <a:picLocks noChangeAspect="1"/>
          </p:cNvPicPr>
          <p:nvPr/>
        </p:nvPicPr>
        <p:blipFill>
          <a:blip r:embed="rId2"/>
          <a:stretch>
            <a:fillRect/>
          </a:stretch>
        </p:blipFill>
        <p:spPr>
          <a:xfrm>
            <a:off x="402336" y="1683102"/>
            <a:ext cx="7717155" cy="4673248"/>
          </a:xfrm>
          <a:prstGeom prst="rect">
            <a:avLst/>
          </a:prstGeom>
        </p:spPr>
      </p:pic>
    </p:spTree>
    <p:extLst>
      <p:ext uri="{BB962C8B-B14F-4D97-AF65-F5344CB8AC3E}">
        <p14:creationId xmlns:p14="http://schemas.microsoft.com/office/powerpoint/2010/main" val="2065391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da-DK" dirty="0" smtClean="0"/>
              <a:t>Demo: Javascript Debugging</a:t>
            </a:r>
            <a:endParaRPr lang="en-US" dirty="0"/>
          </a:p>
        </p:txBody>
      </p:sp>
      <p:sp>
        <p:nvSpPr>
          <p:cNvPr id="3" name="Slide Number Placeholder 2"/>
          <p:cNvSpPr>
            <a:spLocks noGrp="1"/>
          </p:cNvSpPr>
          <p:nvPr>
            <p:ph type="sldNum" sz="quarter" idx="4294967295"/>
          </p:nvPr>
        </p:nvSpPr>
        <p:spPr>
          <a:xfrm>
            <a:off x="9448800" y="6356350"/>
            <a:ext cx="2743200" cy="365125"/>
          </a:xfrm>
        </p:spPr>
        <p:txBody>
          <a:bodyPr/>
          <a:lstStyle/>
          <a:p>
            <a:fld id="{AFFF257A-30C5-4AFB-911B-BE4CEEA1EA82}"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117069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5478" y="4804516"/>
            <a:ext cx="11039789" cy="1243417"/>
          </a:xfrm>
          <a:prstGeom prst="rect">
            <a:avLst/>
          </a:prstGeom>
        </p:spPr>
        <p:txBody>
          <a:bodyPr wrap="square">
            <a:spAutoFit/>
          </a:bodyPr>
          <a:lstStyle/>
          <a:p>
            <a:pPr algn="ctr">
              <a:lnSpc>
                <a:spcPct val="90000"/>
              </a:lnSpc>
              <a:spcAft>
                <a:spcPts val="400"/>
              </a:spcAft>
            </a:pPr>
            <a:r>
              <a:rPr lang="en-US" sz="1200" dirty="0">
                <a:solidFill>
                  <a:srgbClr val="3F3F3F">
                    <a:alpha val="87000"/>
                  </a:srgbClr>
                </a:solidFill>
                <a:latin typeface="Segoe UI" panose="020B0502040204020203" pitchFamily="34" charset="0"/>
                <a:cs typeface="Segoe UI" panose="020B0502040204020203" pitchFamily="34" charset="0"/>
              </a:rPr>
              <a:t>For more information, see Use of Microsoft Copyrighted Content at</a:t>
            </a:r>
          </a:p>
          <a:p>
            <a:pPr algn="ctr">
              <a:lnSpc>
                <a:spcPct val="90000"/>
              </a:lnSpc>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hlinkClick r:id="rId3"/>
              </a:rPr>
              <a:t>http://www.microsoft.com/en-us/legal/intellectualproperty/Permissions/default.aspx</a:t>
            </a:r>
            <a:endParaRPr lang="en-US" sz="1200" dirty="0">
              <a:solidFill>
                <a:srgbClr val="3F3F3F">
                  <a:alpha val="87000"/>
                </a:srgbClr>
              </a:solidFill>
              <a:latin typeface="Segoe UI" panose="020B0502040204020203" pitchFamily="34" charset="0"/>
              <a:cs typeface="Segoe UI" panose="020B0502040204020203" pitchFamily="34" charset="0"/>
            </a:endParaRPr>
          </a:p>
          <a:p>
            <a:pPr>
              <a:lnSpc>
                <a:spcPct val="90000"/>
              </a:lnSpc>
            </a:pPr>
            <a:r>
              <a:rPr lang="en-US" sz="1200" dirty="0" smtClean="0">
                <a:solidFill>
                  <a:srgbClr val="3F3F3F">
                    <a:alpha val="87000"/>
                  </a:srgbClr>
                </a:solidFill>
                <a:latin typeface="Segoe UI" panose="020B0502040204020203" pitchFamily="34" charset="0"/>
                <a:cs typeface="Segoe UI" panose="020B0502040204020203" pitchFamily="34" charset="0"/>
              </a:rPr>
              <a:t>Active Directory, Excel, Microsoft</a:t>
            </a:r>
            <a:r>
              <a:rPr lang="en-US" sz="1200" dirty="0">
                <a:solidFill>
                  <a:srgbClr val="3F3F3F">
                    <a:alpha val="87000"/>
                  </a:srgbClr>
                </a:solidFill>
                <a:latin typeface="Segoe UI" panose="020B0502040204020203" pitchFamily="34" charset="0"/>
                <a:cs typeface="Segoe UI" panose="020B0502040204020203" pitchFamily="34" charset="0"/>
              </a:rPr>
              <a:t>, </a:t>
            </a:r>
            <a:r>
              <a:rPr lang="en-US" sz="1200" dirty="0" smtClean="0">
                <a:solidFill>
                  <a:srgbClr val="3F3F3F">
                    <a:alpha val="87000"/>
                  </a:srgbClr>
                </a:solidFill>
                <a:latin typeface="Segoe UI" panose="020B0502040204020203" pitchFamily="34" charset="0"/>
                <a:cs typeface="Segoe UI" panose="020B0502040204020203" pitchFamily="34" charset="0"/>
              </a:rPr>
              <a:t>Microsoft Corporate Logo, Office 365, SharePoint, SQL Server, Visio, Windows</a:t>
            </a:r>
            <a:r>
              <a:rPr lang="en-US" sz="1200" dirty="0">
                <a:solidFill>
                  <a:srgbClr val="3F3F3F">
                    <a:alpha val="87000"/>
                  </a:srgbClr>
                </a:solidFill>
                <a:latin typeface="Segoe UI" panose="020B0502040204020203" pitchFamily="34" charset="0"/>
                <a:cs typeface="Segoe UI" panose="020B0502040204020203" pitchFamily="34" charset="0"/>
              </a:rPr>
              <a:t>, </a:t>
            </a:r>
            <a:r>
              <a:rPr lang="en-US" sz="1200" dirty="0" smtClean="0">
                <a:solidFill>
                  <a:srgbClr val="3F3F3F">
                    <a:alpha val="87000"/>
                  </a:srgbClr>
                </a:solidFill>
                <a:latin typeface="Segoe UI" panose="020B0502040204020203" pitchFamily="34" charset="0"/>
                <a:cs typeface="Segoe UI" panose="020B0502040204020203" pitchFamily="34" charset="0"/>
              </a:rPr>
              <a:t>Windows PowerShell and Windows Server are </a:t>
            </a:r>
            <a:r>
              <a:rPr lang="en-US" sz="1200" dirty="0">
                <a:solidFill>
                  <a:srgbClr val="3F3F3F">
                    <a:alpha val="87000"/>
                  </a:srgbClr>
                </a:solidFill>
                <a:latin typeface="Segoe UI" panose="020B0502040204020203" pitchFamily="34" charset="0"/>
                <a:cs typeface="Segoe UI" panose="020B0502040204020203" pitchFamily="34" charset="0"/>
              </a:rPr>
              <a:t>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195621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Final Thoughts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20</a:t>
            </a:fld>
            <a:endParaRPr lang="en-US">
              <a:solidFill>
                <a:prstClr val="black">
                  <a:tint val="75000"/>
                </a:prstClr>
              </a:solidFill>
            </a:endParaRPr>
          </a:p>
        </p:txBody>
      </p:sp>
      <p:sp>
        <p:nvSpPr>
          <p:cNvPr id="4" name="Text Placeholder 3"/>
          <p:cNvSpPr>
            <a:spLocks noGrp="1"/>
          </p:cNvSpPr>
          <p:nvPr>
            <p:ph type="body" sz="quarter" idx="13"/>
          </p:nvPr>
        </p:nvSpPr>
        <p:spPr>
          <a:xfrm>
            <a:off x="402336" y="1143000"/>
            <a:ext cx="6711897" cy="4956048"/>
          </a:xfrm>
        </p:spPr>
        <p:txBody>
          <a:bodyPr/>
          <a:lstStyle/>
          <a:p>
            <a:pPr marL="0" indent="0">
              <a:buNone/>
            </a:pPr>
            <a:r>
              <a:rPr lang="en-US" dirty="0">
                <a:latin typeface="Segoe UI Light" panose="020B0502040204020203" pitchFamily="34" charset="0"/>
                <a:cs typeface="Segoe UI Light" panose="020B0502040204020203" pitchFamily="34" charset="0"/>
              </a:rPr>
              <a:t>IE F12 Developer Tools offer rich capabilities for working with client side development and UI customizations</a:t>
            </a:r>
            <a:r>
              <a:rPr lang="en-US" dirty="0" smtClean="0">
                <a:latin typeface="Segoe UI Light" panose="020B0502040204020203" pitchFamily="34" charset="0"/>
                <a:cs typeface="Segoe UI Light" panose="020B0502040204020203" pitchFamily="34" charset="0"/>
              </a:rPr>
              <a:t>.</a:t>
            </a:r>
            <a:endParaRPr lang="sv-SE"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stretch>
            <a:fillRect/>
          </a:stretch>
        </p:blipFill>
        <p:spPr>
          <a:xfrm>
            <a:off x="8039177" y="987552"/>
            <a:ext cx="1622905" cy="3082030"/>
          </a:xfrm>
          <a:prstGeom prst="rect">
            <a:avLst/>
          </a:prstGeom>
        </p:spPr>
      </p:pic>
    </p:spTree>
    <p:extLst>
      <p:ext uri="{BB962C8B-B14F-4D97-AF65-F5344CB8AC3E}">
        <p14:creationId xmlns:p14="http://schemas.microsoft.com/office/powerpoint/2010/main" val="1450997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3416602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View this Presentation</a:t>
            </a:r>
            <a:endParaRPr lang="en-US" dirty="0"/>
          </a:p>
        </p:txBody>
      </p:sp>
      <p:sp>
        <p:nvSpPr>
          <p:cNvPr id="5" name="Slide Number Placeholder 4"/>
          <p:cNvSpPr>
            <a:spLocks noGrp="1"/>
          </p:cNvSpPr>
          <p:nvPr>
            <p:ph type="sldNum" sz="quarter" idx="12"/>
          </p:nvPr>
        </p:nvSpPr>
        <p:spPr/>
        <p:txBody>
          <a:bodyPr/>
          <a:lstStyle/>
          <a:p>
            <a:fld id="{74A398B2-5A34-1A4A-811E-F4027282568C}" type="slidenum">
              <a:rPr lang="en-US" smtClean="0">
                <a:solidFill>
                  <a:prstClr val="black">
                    <a:tint val="75000"/>
                  </a:prstClr>
                </a:solidFill>
              </a:rPr>
              <a:pPr/>
              <a:t>3</a:t>
            </a:fld>
            <a:endParaRPr lang="en-US" dirty="0">
              <a:solidFill>
                <a:prstClr val="black">
                  <a:tint val="75000"/>
                </a:prstClr>
              </a:solidFill>
            </a:endParaRPr>
          </a:p>
        </p:txBody>
      </p:sp>
      <p:sp>
        <p:nvSpPr>
          <p:cNvPr id="3" name="Content Placeholder 2"/>
          <p:cNvSpPr>
            <a:spLocks noGrp="1"/>
          </p:cNvSpPr>
          <p:nvPr>
            <p:ph type="body" sz="quarter" idx="13"/>
          </p:nvPr>
        </p:nvSpPr>
        <p:spPr/>
        <p:txBody>
          <a:bodyPr/>
          <a:lstStyle/>
          <a:p>
            <a:r>
              <a:rPr lang="en-US" dirty="0"/>
              <a:t>To switch to </a:t>
            </a:r>
            <a:r>
              <a:rPr lang="en-US" b="1" dirty="0" smtClean="0"/>
              <a:t>Notes Page </a:t>
            </a:r>
            <a:r>
              <a:rPr lang="en-US" dirty="0" smtClean="0"/>
              <a:t>view:</a:t>
            </a:r>
          </a:p>
          <a:p>
            <a:pPr lvl="1"/>
            <a:r>
              <a:rPr lang="en-US" dirty="0" smtClean="0"/>
              <a:t>On </a:t>
            </a:r>
            <a:r>
              <a:rPr lang="en-US" dirty="0"/>
              <a:t>the ribbon, click the </a:t>
            </a:r>
            <a:r>
              <a:rPr lang="en-US" b="1" dirty="0"/>
              <a:t>View </a:t>
            </a:r>
            <a:r>
              <a:rPr lang="en-US" dirty="0"/>
              <a:t>tab, and then click </a:t>
            </a:r>
            <a:r>
              <a:rPr lang="en-US" b="1" dirty="0"/>
              <a:t>Notes </a:t>
            </a:r>
            <a:r>
              <a:rPr lang="en-US" b="1" dirty="0" smtClean="0"/>
              <a:t>Page</a:t>
            </a:r>
            <a:endParaRPr lang="en-US" dirty="0" smtClean="0"/>
          </a:p>
          <a:p>
            <a:r>
              <a:rPr lang="en-US" dirty="0"/>
              <a:t>To navigate through </a:t>
            </a:r>
            <a:r>
              <a:rPr lang="en-US" dirty="0" smtClean="0"/>
              <a:t>notes, </a:t>
            </a:r>
            <a:r>
              <a:rPr lang="en-US" dirty="0"/>
              <a:t>use the Page Up and Page Down </a:t>
            </a:r>
            <a:r>
              <a:rPr lang="en-US" dirty="0" smtClean="0"/>
              <a:t>keys</a:t>
            </a:r>
            <a:endParaRPr lang="en-US" dirty="0"/>
          </a:p>
          <a:p>
            <a:pPr lvl="1"/>
            <a:r>
              <a:rPr lang="en-US" dirty="0"/>
              <a:t>Zoom in or zoom out, if </a:t>
            </a:r>
            <a:r>
              <a:rPr lang="en-US" dirty="0" smtClean="0"/>
              <a:t>required</a:t>
            </a:r>
            <a:endParaRPr lang="en-US" dirty="0"/>
          </a:p>
          <a:p>
            <a:r>
              <a:rPr lang="en-US" dirty="0" smtClean="0"/>
              <a:t>In the </a:t>
            </a:r>
            <a:r>
              <a:rPr lang="en-US" b="1" dirty="0" smtClean="0"/>
              <a:t>Notes Page </a:t>
            </a:r>
            <a:r>
              <a:rPr lang="en-US" dirty="0" smtClean="0"/>
              <a:t>view, you can:</a:t>
            </a:r>
          </a:p>
          <a:p>
            <a:pPr lvl="1"/>
            <a:r>
              <a:rPr lang="en-US" dirty="0" smtClean="0"/>
              <a:t>Read any supporting </a:t>
            </a:r>
            <a:r>
              <a:rPr lang="en-US" dirty="0"/>
              <a:t>text—now or after the delivery</a:t>
            </a:r>
          </a:p>
          <a:p>
            <a:pPr lvl="1"/>
            <a:r>
              <a:rPr lang="en-US" dirty="0" smtClean="0"/>
              <a:t>Add </a:t>
            </a:r>
            <a:r>
              <a:rPr lang="en-US" dirty="0"/>
              <a:t>notes to your copy of the presentation, if </a:t>
            </a:r>
            <a:r>
              <a:rPr lang="en-US" dirty="0" smtClean="0"/>
              <a:t>required</a:t>
            </a:r>
          </a:p>
          <a:p>
            <a:r>
              <a:rPr lang="en-US" dirty="0" smtClean="0"/>
              <a:t>Take the presentation files home with you</a:t>
            </a:r>
          </a:p>
          <a:p>
            <a:endParaRPr lang="en-US" dirty="0"/>
          </a:p>
        </p:txBody>
      </p:sp>
    </p:spTree>
    <p:extLst>
      <p:ext uri="{BB962C8B-B14F-4D97-AF65-F5344CB8AC3E}">
        <p14:creationId xmlns:p14="http://schemas.microsoft.com/office/powerpoint/2010/main" val="190916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a-DK" dirty="0" smtClean="0"/>
              <a:t>Internet </a:t>
            </a:r>
            <a:r>
              <a:rPr lang="da-DK" smtClean="0"/>
              <a:t>Explorer </a:t>
            </a:r>
            <a:br>
              <a:rPr lang="da-DK" smtClean="0"/>
            </a:br>
            <a:r>
              <a:rPr lang="da-DK" smtClean="0"/>
              <a:t>F12 Developer </a:t>
            </a:r>
            <a:r>
              <a:rPr lang="da-DK" dirty="0" smtClean="0"/>
              <a:t>Tools</a:t>
            </a:r>
            <a:endParaRPr lang="en-US" dirty="0"/>
          </a:p>
        </p:txBody>
      </p:sp>
      <p:sp>
        <p:nvSpPr>
          <p:cNvPr id="8" name="Text Placeholder 7"/>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1377066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smtClean="0"/>
              <a:t>Lesson Overview and Objectives</a:t>
            </a:r>
            <a:endParaRPr lang="en-US" dirty="0"/>
          </a:p>
        </p:txBody>
      </p:sp>
      <p:sp>
        <p:nvSpPr>
          <p:cNvPr id="5" name="Text Placeholder 4"/>
          <p:cNvSpPr>
            <a:spLocks noGrp="1"/>
          </p:cNvSpPr>
          <p:nvPr>
            <p:ph type="body" sz="quarter" idx="13"/>
          </p:nvPr>
        </p:nvSpPr>
        <p:spPr/>
        <p:txBody>
          <a:bodyPr/>
          <a:lstStyle/>
          <a:p>
            <a:pPr marL="0" indent="0">
              <a:buNone/>
            </a:pPr>
            <a:r>
              <a:rPr lang="da-DK" sz="2400" dirty="0"/>
              <a:t>Overview</a:t>
            </a:r>
            <a:endParaRPr lang="en-US" sz="2400" dirty="0"/>
          </a:p>
          <a:p>
            <a:pPr marL="457200" indent="-457200"/>
            <a:r>
              <a:rPr lang="en-US" dirty="0">
                <a:latin typeface="Segoe UI Light" panose="020B0502040204020203" pitchFamily="34" charset="0"/>
                <a:cs typeface="Segoe UI Light" panose="020B0502040204020203" pitchFamily="34" charset="0"/>
              </a:rPr>
              <a:t>IE Dev Tools overview</a:t>
            </a:r>
          </a:p>
          <a:p>
            <a:pPr marL="457200" indent="-457200"/>
            <a:r>
              <a:rPr lang="en-US" dirty="0">
                <a:latin typeface="Segoe UI Light" panose="020B0502040204020203" pitchFamily="34" charset="0"/>
                <a:cs typeface="Segoe UI Light" panose="020B0502040204020203" pitchFamily="34" charset="0"/>
              </a:rPr>
              <a:t>Troubleshooting with IE Dev Tools</a:t>
            </a:r>
          </a:p>
          <a:p>
            <a:endParaRPr lang="da-DK" dirty="0"/>
          </a:p>
          <a:p>
            <a:pPr marL="0" indent="0">
              <a:buNone/>
            </a:pPr>
            <a:r>
              <a:rPr lang="da-DK" sz="2400" dirty="0"/>
              <a:t>Objectives</a:t>
            </a:r>
          </a:p>
          <a:p>
            <a:pPr marL="457200" indent="-457200"/>
            <a:r>
              <a:rPr lang="en-US" dirty="0">
                <a:latin typeface="Segoe UI Light" panose="020B0502040204020203" pitchFamily="34" charset="0"/>
                <a:cs typeface="Segoe UI Light" panose="020B0502040204020203" pitchFamily="34" charset="0"/>
              </a:rPr>
              <a:t>Know what features IE Dev Tools offer</a:t>
            </a:r>
          </a:p>
          <a:p>
            <a:pPr marL="457200" indent="-457200"/>
            <a:r>
              <a:rPr lang="sv-SE" dirty="0">
                <a:latin typeface="Segoe UI Light" panose="020B0502040204020203" pitchFamily="34" charset="0"/>
                <a:cs typeface="Segoe UI Light" panose="020B0502040204020203" pitchFamily="34" charset="0"/>
              </a:rPr>
              <a:t>Know </a:t>
            </a:r>
            <a:r>
              <a:rPr lang="en-US" dirty="0">
                <a:latin typeface="Segoe UI Light" panose="020B0502040204020203" pitchFamily="34" charset="0"/>
                <a:cs typeface="Segoe UI Light" panose="020B0502040204020203" pitchFamily="34" charset="0"/>
              </a:rPr>
              <a:t>how to use IE for troubleshooting JavaScript</a:t>
            </a:r>
            <a:endParaRPr lang="sv-SE" dirty="0">
              <a:latin typeface="Segoe UI Light" panose="020B0502040204020203" pitchFamily="34" charset="0"/>
              <a:cs typeface="Segoe UI Light" panose="020B0502040204020203" pitchFamily="34" charset="0"/>
            </a:endParaRPr>
          </a:p>
          <a:p>
            <a:pPr marL="0" indent="0">
              <a:buNone/>
            </a:pP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9021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Instructors Personal Experience</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6</a:t>
            </a:fld>
            <a:endParaRPr lang="en-US" dirty="0">
              <a:solidFill>
                <a:prstClr val="black">
                  <a:tint val="75000"/>
                </a:prstClr>
              </a:solidFill>
            </a:endParaRPr>
          </a:p>
        </p:txBody>
      </p:sp>
      <p:sp>
        <p:nvSpPr>
          <p:cNvPr id="4" name="Text Placeholder 3"/>
          <p:cNvSpPr>
            <a:spLocks noGrp="1"/>
          </p:cNvSpPr>
          <p:nvPr>
            <p:ph type="body" sz="quarter" idx="13"/>
          </p:nvPr>
        </p:nvSpPr>
        <p:spPr>
          <a:xfrm>
            <a:off x="402336" y="1143000"/>
            <a:ext cx="7232904" cy="4956048"/>
          </a:xfrm>
        </p:spPr>
        <p:txBody>
          <a:bodyPr/>
          <a:lstStyle/>
          <a:p>
            <a:pPr marL="0" indent="0">
              <a:buNone/>
            </a:pPr>
            <a:r>
              <a:rPr lang="en-US" dirty="0">
                <a:latin typeface="Segoe UI Light" panose="020B0502040204020203" pitchFamily="34" charset="0"/>
                <a:cs typeface="Segoe UI Light" panose="020B0502040204020203" pitchFamily="34" charset="0"/>
              </a:rPr>
              <a:t>During development of Display Templates and Apps, F12 in IE is an invaluable tools for easy debugging of JavaScript code.</a:t>
            </a:r>
          </a:p>
          <a:p>
            <a:pPr marL="0" indent="0">
              <a:buNone/>
            </a:pPr>
            <a:endParaRPr lang="da-DK" dirty="0" smtClean="0">
              <a:latin typeface="Segoe UI Light" panose="020B0502040204020203" pitchFamily="34" charset="0"/>
              <a:cs typeface="Segoe UI Light" panose="020B0502040204020203" pitchFamily="34" charset="0"/>
            </a:endParaRPr>
          </a:p>
          <a:p>
            <a:pPr marL="0" indent="0">
              <a:buNone/>
            </a:pPr>
            <a:r>
              <a:rPr lang="da-DK" dirty="0" smtClean="0">
                <a:latin typeface="Segoe UI Light" panose="020B0502040204020203" pitchFamily="34" charset="0"/>
                <a:cs typeface="Segoe UI Light" panose="020B0502040204020203" pitchFamily="34" charset="0"/>
              </a:rPr>
              <a:t>For troubleshooting problems that are not ”hard” errors, this is also a good way to capture correlation id from the Response Headers and find the matching server-side trace on the SharePoint servers.</a:t>
            </a:r>
          </a:p>
          <a:p>
            <a:pPr marL="0" indent="0">
              <a:buNone/>
            </a:pPr>
            <a:endParaRPr lang="en-US" dirty="0">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rPr>
              <a:t>There are several other good browser developer extensions – but IE is always on the machine.</a:t>
            </a:r>
          </a:p>
          <a:p>
            <a:pPr marL="0" indent="0">
              <a:buNone/>
            </a:pPr>
            <a:endParaRPr lang="en-US" dirty="0"/>
          </a:p>
        </p:txBody>
      </p:sp>
      <p:pic>
        <p:nvPicPr>
          <p:cNvPr id="6" name="Picture 5"/>
          <p:cNvPicPr>
            <a:picLocks noChangeAspect="1"/>
          </p:cNvPicPr>
          <p:nvPr/>
        </p:nvPicPr>
        <p:blipFill>
          <a:blip r:embed="rId3"/>
          <a:stretch>
            <a:fillRect/>
          </a:stretch>
        </p:blipFill>
        <p:spPr>
          <a:xfrm>
            <a:off x="8850630" y="1549307"/>
            <a:ext cx="289012" cy="2745614"/>
          </a:xfrm>
          <a:prstGeom prst="rect">
            <a:avLst/>
          </a:prstGeom>
        </p:spPr>
      </p:pic>
      <p:pic>
        <p:nvPicPr>
          <p:cNvPr id="7" name="Picture 6"/>
          <p:cNvPicPr>
            <a:picLocks noChangeAspect="1"/>
          </p:cNvPicPr>
          <p:nvPr/>
        </p:nvPicPr>
        <p:blipFill>
          <a:blip r:embed="rId4"/>
          <a:stretch>
            <a:fillRect/>
          </a:stretch>
        </p:blipFill>
        <p:spPr>
          <a:xfrm>
            <a:off x="9116952" y="1559296"/>
            <a:ext cx="313099" cy="2721541"/>
          </a:xfrm>
          <a:prstGeom prst="rect">
            <a:avLst/>
          </a:prstGeom>
        </p:spPr>
      </p:pic>
      <p:pic>
        <p:nvPicPr>
          <p:cNvPr id="8" name="Picture 7"/>
          <p:cNvPicPr>
            <a:picLocks noChangeAspect="1"/>
          </p:cNvPicPr>
          <p:nvPr/>
        </p:nvPicPr>
        <p:blipFill>
          <a:blip r:embed="rId5"/>
          <a:stretch>
            <a:fillRect/>
          </a:stretch>
        </p:blipFill>
        <p:spPr>
          <a:xfrm>
            <a:off x="9395543" y="1639291"/>
            <a:ext cx="289012" cy="2528857"/>
          </a:xfrm>
          <a:prstGeom prst="rect">
            <a:avLst/>
          </a:prstGeom>
        </p:spPr>
      </p:pic>
      <p:pic>
        <p:nvPicPr>
          <p:cNvPr id="9" name="Picture 8"/>
          <p:cNvPicPr>
            <a:picLocks noChangeAspect="1"/>
          </p:cNvPicPr>
          <p:nvPr/>
        </p:nvPicPr>
        <p:blipFill>
          <a:blip r:embed="rId6"/>
          <a:stretch>
            <a:fillRect/>
          </a:stretch>
        </p:blipFill>
        <p:spPr>
          <a:xfrm>
            <a:off x="9673115" y="1739267"/>
            <a:ext cx="313099" cy="2288022"/>
          </a:xfrm>
          <a:prstGeom prst="rect">
            <a:avLst/>
          </a:prstGeom>
        </p:spPr>
      </p:pic>
      <p:pic>
        <p:nvPicPr>
          <p:cNvPr id="10" name="Picture 9"/>
          <p:cNvPicPr>
            <a:picLocks noChangeAspect="1"/>
          </p:cNvPicPr>
          <p:nvPr/>
        </p:nvPicPr>
        <p:blipFill>
          <a:blip r:embed="rId7"/>
          <a:stretch>
            <a:fillRect/>
          </a:stretch>
        </p:blipFill>
        <p:spPr>
          <a:xfrm>
            <a:off x="9997580" y="1809259"/>
            <a:ext cx="746619" cy="2119430"/>
          </a:xfrm>
          <a:prstGeom prst="rect">
            <a:avLst/>
          </a:prstGeom>
        </p:spPr>
      </p:pic>
    </p:spTree>
    <p:extLst>
      <p:ext uri="{BB962C8B-B14F-4D97-AF65-F5344CB8AC3E}">
        <p14:creationId xmlns:p14="http://schemas.microsoft.com/office/powerpoint/2010/main" val="2706474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IE Developer Tools Overview</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7</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sv-SE" dirty="0">
                <a:latin typeface="Segoe UI Light" panose="020B0502040204020203" pitchFamily="34" charset="0"/>
                <a:cs typeface="Segoe UI Light" panose="020B0502040204020203" pitchFamily="34" charset="0"/>
              </a:rPr>
              <a:t>A built in tool for Internet Explorer from version 9</a:t>
            </a:r>
          </a:p>
          <a:p>
            <a:endParaRPr lang="sv-SE" dirty="0">
              <a:latin typeface="Segoe UI Light" panose="020B0502040204020203" pitchFamily="34" charset="0"/>
              <a:cs typeface="Segoe UI Light" panose="020B0502040204020203" pitchFamily="34" charset="0"/>
            </a:endParaRPr>
          </a:p>
          <a:p>
            <a:r>
              <a:rPr lang="da-DK" dirty="0">
                <a:latin typeface="Segoe UI Light" panose="020B0502040204020203" pitchFamily="34" charset="0"/>
                <a:cs typeface="Segoe UI Light" panose="020B0502040204020203" pitchFamily="34" charset="0"/>
              </a:rPr>
              <a:t>Rich features to debug and troubleshoot JavaScript</a:t>
            </a:r>
            <a:endParaRPr lang="sv-SE" dirty="0">
              <a:latin typeface="Segoe UI Light" panose="020B0502040204020203" pitchFamily="34" charset="0"/>
              <a:cs typeface="Segoe UI Light" panose="020B0502040204020203" pitchFamily="34" charset="0"/>
            </a:endParaRPr>
          </a:p>
          <a:p>
            <a:endParaRPr lang="sv-SE"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Control browser behavior and simulate other browsers</a:t>
            </a:r>
          </a:p>
          <a:p>
            <a:endParaRPr lang="en-US" dirty="0">
              <a:latin typeface="Segoe UI Light" panose="020B0502040204020203" pitchFamily="34" charset="0"/>
              <a:cs typeface="Segoe UI Light" panose="020B0502040204020203" pitchFamily="34" charset="0"/>
            </a:endParaRPr>
          </a:p>
          <a:p>
            <a:r>
              <a:rPr lang="sv-SE" dirty="0" smtClean="0">
                <a:latin typeface="Segoe UI Light" panose="020B0502040204020203" pitchFamily="34" charset="0"/>
                <a:cs typeface="Segoe UI Light" panose="020B0502040204020203" pitchFamily="34" charset="0"/>
              </a:rPr>
              <a:t>Navigate and Manipulate </a:t>
            </a:r>
            <a:r>
              <a:rPr lang="sv-SE" dirty="0">
                <a:latin typeface="Segoe UI Light" panose="020B0502040204020203" pitchFamily="34" charset="0"/>
                <a:cs typeface="Segoe UI Light" panose="020B0502040204020203" pitchFamily="34" charset="0"/>
              </a:rPr>
              <a:t>the </a:t>
            </a:r>
            <a:r>
              <a:rPr lang="sv-SE" dirty="0" smtClean="0">
                <a:latin typeface="Segoe UI Light" panose="020B0502040204020203" pitchFamily="34" charset="0"/>
                <a:cs typeface="Segoe UI Light" panose="020B0502040204020203" pitchFamily="34" charset="0"/>
              </a:rPr>
              <a:t>Browser DOM and CSS</a:t>
            </a:r>
            <a:endParaRPr lang="en-US" dirty="0"/>
          </a:p>
        </p:txBody>
      </p:sp>
      <p:pic>
        <p:nvPicPr>
          <p:cNvPr id="5" name="Picture 4"/>
          <p:cNvPicPr>
            <a:picLocks noChangeAspect="1"/>
          </p:cNvPicPr>
          <p:nvPr/>
        </p:nvPicPr>
        <p:blipFill>
          <a:blip r:embed="rId3"/>
          <a:stretch>
            <a:fillRect/>
          </a:stretch>
        </p:blipFill>
        <p:spPr>
          <a:xfrm>
            <a:off x="600074" y="4605337"/>
            <a:ext cx="7419975" cy="276225"/>
          </a:xfrm>
          <a:prstGeom prst="rect">
            <a:avLst/>
          </a:prstGeom>
        </p:spPr>
      </p:pic>
      <p:pic>
        <p:nvPicPr>
          <p:cNvPr id="6" name="Picture 5"/>
          <p:cNvPicPr>
            <a:picLocks noChangeAspect="1"/>
          </p:cNvPicPr>
          <p:nvPr/>
        </p:nvPicPr>
        <p:blipFill>
          <a:blip r:embed="rId4"/>
          <a:stretch>
            <a:fillRect/>
          </a:stretch>
        </p:blipFill>
        <p:spPr>
          <a:xfrm>
            <a:off x="6796087" y="1547812"/>
            <a:ext cx="400050" cy="2447925"/>
          </a:xfrm>
          <a:prstGeom prst="rect">
            <a:avLst/>
          </a:prstGeom>
        </p:spPr>
      </p:pic>
      <p:pic>
        <p:nvPicPr>
          <p:cNvPr id="7" name="Picture 6"/>
          <p:cNvPicPr>
            <a:picLocks noChangeAspect="1"/>
          </p:cNvPicPr>
          <p:nvPr/>
        </p:nvPicPr>
        <p:blipFill>
          <a:blip r:embed="rId5"/>
          <a:stretch>
            <a:fillRect/>
          </a:stretch>
        </p:blipFill>
        <p:spPr>
          <a:xfrm>
            <a:off x="1262062" y="5256149"/>
            <a:ext cx="5534025" cy="647700"/>
          </a:xfrm>
          <a:prstGeom prst="rect">
            <a:avLst/>
          </a:prstGeom>
        </p:spPr>
      </p:pic>
    </p:spTree>
    <p:extLst>
      <p:ext uri="{BB962C8B-B14F-4D97-AF65-F5344CB8AC3E}">
        <p14:creationId xmlns:p14="http://schemas.microsoft.com/office/powerpoint/2010/main" val="2197483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Basic Page Inspection (DOM Explorer)</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8</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da-DK" dirty="0">
                <a:latin typeface="Segoe UI Light" panose="020B0502040204020203" pitchFamily="34" charset="0"/>
                <a:cs typeface="Segoe UI Light" panose="020B0502040204020203" pitchFamily="34" charset="0"/>
              </a:rPr>
              <a:t>Select DOM Element</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Color Picker</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DOM Outline and manipulation</a:t>
            </a:r>
          </a:p>
          <a:p>
            <a:endParaRPr lang="en-US" dirty="0"/>
          </a:p>
        </p:txBody>
      </p:sp>
      <p:pic>
        <p:nvPicPr>
          <p:cNvPr id="5" name="Picture 4"/>
          <p:cNvPicPr>
            <a:picLocks noChangeAspect="1"/>
          </p:cNvPicPr>
          <p:nvPr/>
        </p:nvPicPr>
        <p:blipFill>
          <a:blip r:embed="rId3"/>
          <a:stretch>
            <a:fillRect/>
          </a:stretch>
        </p:blipFill>
        <p:spPr>
          <a:xfrm>
            <a:off x="578168" y="3356786"/>
            <a:ext cx="3530869" cy="2424179"/>
          </a:xfrm>
          <a:prstGeom prst="rect">
            <a:avLst/>
          </a:prstGeom>
        </p:spPr>
      </p:pic>
      <p:pic>
        <p:nvPicPr>
          <p:cNvPr id="6" name="Picture 5"/>
          <p:cNvPicPr>
            <a:picLocks noChangeAspect="1"/>
          </p:cNvPicPr>
          <p:nvPr/>
        </p:nvPicPr>
        <p:blipFill>
          <a:blip r:embed="rId4"/>
          <a:stretch>
            <a:fillRect/>
          </a:stretch>
        </p:blipFill>
        <p:spPr>
          <a:xfrm>
            <a:off x="4892993" y="1143000"/>
            <a:ext cx="3656261" cy="1609403"/>
          </a:xfrm>
          <a:prstGeom prst="rect">
            <a:avLst/>
          </a:prstGeom>
        </p:spPr>
      </p:pic>
      <p:pic>
        <p:nvPicPr>
          <p:cNvPr id="7" name="Picture 6"/>
          <p:cNvPicPr>
            <a:picLocks noChangeAspect="1"/>
          </p:cNvPicPr>
          <p:nvPr/>
        </p:nvPicPr>
        <p:blipFill>
          <a:blip r:embed="rId5"/>
          <a:stretch>
            <a:fillRect/>
          </a:stretch>
        </p:blipFill>
        <p:spPr>
          <a:xfrm>
            <a:off x="5939028" y="3356786"/>
            <a:ext cx="1555601" cy="2131174"/>
          </a:xfrm>
          <a:prstGeom prst="rect">
            <a:avLst/>
          </a:prstGeom>
        </p:spPr>
      </p:pic>
    </p:spTree>
    <p:extLst>
      <p:ext uri="{BB962C8B-B14F-4D97-AF65-F5344CB8AC3E}">
        <p14:creationId xmlns:p14="http://schemas.microsoft.com/office/powerpoint/2010/main" val="271280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Cascading Style Sheets (CSS)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9</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da-DK" dirty="0" smtClean="0"/>
              <a:t>CSS Manipulation/Inspection</a:t>
            </a:r>
            <a:endParaRPr lang="en-US" dirty="0"/>
          </a:p>
        </p:txBody>
      </p:sp>
      <p:pic>
        <p:nvPicPr>
          <p:cNvPr id="5" name="Picture 4"/>
          <p:cNvPicPr>
            <a:picLocks noChangeAspect="1"/>
          </p:cNvPicPr>
          <p:nvPr/>
        </p:nvPicPr>
        <p:blipFill>
          <a:blip r:embed="rId3"/>
          <a:stretch>
            <a:fillRect/>
          </a:stretch>
        </p:blipFill>
        <p:spPr>
          <a:xfrm>
            <a:off x="541151" y="1668463"/>
            <a:ext cx="8309479" cy="4006977"/>
          </a:xfrm>
          <a:prstGeom prst="rect">
            <a:avLst/>
          </a:prstGeom>
        </p:spPr>
      </p:pic>
    </p:spTree>
    <p:extLst>
      <p:ext uri="{BB962C8B-B14F-4D97-AF65-F5344CB8AC3E}">
        <p14:creationId xmlns:p14="http://schemas.microsoft.com/office/powerpoint/2010/main" val="650098636"/>
      </p:ext>
    </p:extLst>
  </p:cSld>
  <p:clrMapOvr>
    <a:masterClrMapping/>
  </p:clrMapOvr>
</p:sld>
</file>

<file path=ppt/theme/theme1.xml><?xml version="1.0" encoding="utf-8"?>
<a:theme xmlns:a="http://schemas.openxmlformats.org/drawingml/2006/main" name="WS_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dlc_DocId xmlns="230e9df3-be65-4c73-a93b-d1236ebd677e">CPS030-718-231</_dlc_DocId>
    <_dlc_DocIdUrl xmlns="230e9df3-be65-4c73-a93b-d1236ebd677e">
      <Url>https://microsoft.sharepoint.com/teams/CampusProjectSites030/dzzsao7hza/_layouts/15/DocIdRedir.aspx?ID=CPS030-718-231</Url>
      <Description>CPS030-718-231</Description>
    </_dlc_DocIdUrl>
    <DocumentDescription xmlns="230e9df3-be65-4c73-a93b-d1236ebd677e" xsi:nil="true"/>
    <bc28b5f076654a3b96073bbbebfeb8c9 xmlns="230e9df3-be65-4c73-a93b-d1236ebd677e">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bc28b5f076654a3b96073bbbebfeb8c9>
    <MSProductsTaxHTField0 xmlns="230e9df3-be65-4c73-a93b-d1236ebd677e">
      <Terms xmlns="http://schemas.microsoft.com/office/infopath/2007/PartnerControls"/>
    </MSProductsTaxHTField0>
    <m74a2925250f485f9486ed3f97e2a6b3 xmlns="230e9df3-be65-4c73-a93b-d1236ebd677e">
      <Terms xmlns="http://schemas.microsoft.com/office/infopath/2007/PartnerControls"/>
    </m74a2925250f485f9486ed3f97e2a6b3>
    <oad7af80ad0f4ba99bb03b3894ab533c xmlns="230e9df3-be65-4c73-a93b-d1236ebd677e">
      <Terms xmlns="http://schemas.microsoft.com/office/infopath/2007/PartnerControls"/>
    </oad7af80ad0f4ba99bb03b3894ab533c>
    <Authors xmlns="230e9df3-be65-4c73-a93b-d1236ebd677e">
      <UserInfo>
        <DisplayName/>
        <AccountId xsi:nil="true"/>
        <AccountType/>
      </UserInfo>
    </Authors>
    <DerivedFromID xmlns="230e9df3-be65-4c73-a93b-d1236ebd677e">Original</DerivedFromID>
    <TaxCatchAll xmlns="230e9df3-be65-4c73-a93b-d1236ebd677e">
      <Value>272</Value>
    </TaxCatchAl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Campus – Individual IP" ma:contentTypeID="0x01010079CA57CA2DAD654DAB031774EE6746580100BF33FFFB79D9DA4E83D1DB827802D1A1" ma:contentTypeVersion="39" ma:contentTypeDescription="This content type is produced by an individual or team as part of a team collaboration effort, such as customer engagement. Reuse this type of content at your own risk." ma:contentTypeScope="" ma:versionID="08bb1bcd90a638ede75738531e3091f7">
  <xsd:schema xmlns:xsd="http://www.w3.org/2001/XMLSchema" xmlns:xs="http://www.w3.org/2001/XMLSchema" xmlns:p="http://schemas.microsoft.com/office/2006/metadata/properties" xmlns:ns2="230e9df3-be65-4c73-a93b-d1236ebd677e" targetNamespace="http://schemas.microsoft.com/office/2006/metadata/properties" ma:root="true" ma:fieldsID="3b903c73d7499ed86d7414e3200f1271" ns2:_="">
    <xsd:import namespace="230e9df3-be65-4c73-a93b-d1236ebd677e"/>
    <xsd:element name="properties">
      <xsd:complexType>
        <xsd:sequence>
          <xsd:element name="documentManagement">
            <xsd:complexType>
              <xsd:all>
                <xsd:element ref="ns2:DerivedFromID" minOccurs="0"/>
                <xsd:element ref="ns2:DocumentDescription" minOccurs="0"/>
                <xsd:element ref="ns2:Authors" minOccurs="0"/>
                <xsd:element ref="ns2:_dlc_DocIdUrl" minOccurs="0"/>
                <xsd:element ref="ns2:_dlc_DocIdPersistId" minOccurs="0"/>
                <xsd:element ref="ns2:MSProductsTaxHTField0" minOccurs="0"/>
                <xsd:element ref="ns2:TaxCatchAll" minOccurs="0"/>
                <xsd:element ref="ns2:TaxCatchAllLabel" minOccurs="0"/>
                <xsd:element ref="ns2:m74a2925250f485f9486ed3f97e2a6b3" minOccurs="0"/>
                <xsd:element ref="ns2:oad7af80ad0f4ba99bb03b3894ab533c" minOccurs="0"/>
                <xsd:element ref="ns2:bc28b5f076654a3b96073bbbebfeb8c9" minOccurs="0"/>
                <xsd:element ref="ns2:_dlc_Doc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erivedFromID" ma:index="2" nillable="true" ma:displayName="Derived from ID" ma:default="Original" ma:description="Holds the Document Id if the document is derived from an existing document in Campus." ma:internalName="DerivedFromID">
      <xsd:simpleType>
        <xsd:restriction base="dms:Text">
          <xsd:maxLength value="255"/>
        </xsd:restriction>
      </xsd:simpleType>
    </xsd:element>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Authors" ma:index="4" nillable="true" ma:displayName="Authors" ma:description="The individuals who contributed to the creation of this content. Includes both primary and secondary authors." ma:list="UserInfo" ma:SharePointGroup="0" ma:internalName="Autho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MSProductsTaxHTField0" ma:index="13" nillable="true" ma:taxonomy="true" ma:internalName="MSProductsTaxHTField0" ma:taxonomyFieldName="MSProducts" ma:displayName="MS Products" ma:default="" ma:fieldId="{ee77c2ea-e1b9-4a90-85df-76a95e6ae936}"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TaxCatchAll" ma:index="14" nillable="true" ma:displayName="Taxonomy Catch All Column" ma:hidden="true" ma:list="{1c4f5508-5e58-4013-951f-32711031a382}" ma:internalName="TaxCatchAll" ma:showField="CatchAllData" ma:web="be64cf0b-c41c-4198-9870-831cd54d476f">
      <xsd:complexType>
        <xsd:complexContent>
          <xsd:extension base="dms:MultiChoiceLookup">
            <xsd:sequence>
              <xsd:element name="Value" type="dms:Lookup" maxOccurs="unbounded" minOccurs="0" nillable="true"/>
            </xsd:sequence>
          </xsd:extension>
        </xsd:complexContent>
      </xsd:complexType>
    </xsd:element>
    <xsd:element name="TaxCatchAllLabel" ma:index="15" nillable="true" ma:displayName="Taxonomy Catch All Column1" ma:hidden="true" ma:list="{1c4f5508-5e58-4013-951f-32711031a382}" ma:internalName="TaxCatchAllLabel" ma:readOnly="true" ma:showField="CatchAllDataLabel" ma:web="be64cf0b-c41c-4198-9870-831cd54d476f">
      <xsd:complexType>
        <xsd:complexContent>
          <xsd:extension base="dms:MultiChoiceLookup">
            <xsd:sequence>
              <xsd:element name="Value" type="dms:Lookup" maxOccurs="unbounded" minOccurs="0" nillable="true"/>
            </xsd:sequence>
          </xsd:extension>
        </xsd:complexContent>
      </xsd:complexType>
    </xsd:element>
    <xsd:element name="m74a2925250f485f9486ed3f97e2a6b3" ma:index="17" nillable="true" ma:taxonomy="true" ma:internalName="m74a2925250f485f9486ed3f97e2a6b3" ma:taxonomyFieldName="VerticalIndustries" ma:displayName="Vertical Industries" ma:readOnly="false" ma:default="" ma:fieldId="{674a2925-250f-485f-9486-ed3f97e2a6b3}" ma:taxonomyMulti="true" ma:sspId="e385fb40-52d4-4fae-9c5b-3e8ff8a5878e" ma:termSetId="91b0d1e0-9f22-4aab-a1ef-fa1358a21588" ma:anchorId="00000000-0000-0000-0000-000000000000" ma:open="false" ma:isKeyword="false">
      <xsd:complexType>
        <xsd:sequence>
          <xsd:element ref="pc:Terms" minOccurs="0" maxOccurs="1"/>
        </xsd:sequence>
      </xsd:complexType>
    </xsd:element>
    <xsd:element name="oad7af80ad0f4ba99bb03b3894ab533c" ma:index="19" nillable="true" ma:taxonomy="true" ma:internalName="oad7af80ad0f4ba99bb03b3894ab533c" ma:taxonomyFieldName="ServicesIPTypes" ma:displayName="Services IP Type" ma:default="" ma:fieldId="{8ad7af80-ad0f-4ba9-9bb0-3b3894ab533c}" ma:taxonomyMulti="true" ma:sspId="e385fb40-52d4-4fae-9c5b-3e8ff8a5878e" ma:termSetId="030f38bb-a2c5-4da9-8933-47d85a151cf1" ma:anchorId="00000000-0000-0000-0000-000000000000" ma:open="false" ma:isKeyword="false">
      <xsd:complexType>
        <xsd:sequence>
          <xsd:element ref="pc:Terms" minOccurs="0" maxOccurs="1"/>
        </xsd:sequence>
      </xsd:complexType>
    </xsd:element>
    <xsd:element name="bc28b5f076654a3b96073bbbebfeb8c9" ma:index="21" nillable="true" ma:taxonomy="true" ma:internalName="bc28b5f076654a3b96073bbbebfeb8c9" ma:taxonomyFieldName="MSLanguage" ma:displayName="MS Language" ma:default="" ma:fieldId="{bc28b5f0-7665-4a3b-9607-3bbbebfeb8c9}" ma:taxonomyMulti="true" ma:sspId="e385fb40-52d4-4fae-9c5b-3e8ff8a5878e" ma:termSetId="2851bb56-f3b7-4d07-b1ba-07ede7d3b149" ma:anchorId="00000000-0000-0000-0000-000000000000" ma:open="false" ma:isKeyword="false">
      <xsd:complexType>
        <xsd:sequence>
          <xsd:element ref="pc:Terms" minOccurs="0" maxOccurs="1"/>
        </xsd:sequence>
      </xsd:complexType>
    </xsd:element>
    <xsd:element name="_dlc_DocId" ma:index="22" nillable="true" ma:displayName="Document ID Value" ma:description="The value of the document ID assigned to this item." ma:internalName="_dlc_DocId"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3"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haredContentType xmlns="Microsoft.SharePoint.Taxonomy.ContentTypeSync" SourceId="e385fb40-52d4-4fae-9c5b-3e8ff8a5878e" ContentTypeId="0x01010079CA57CA2DAD654DAB031774EE67465801" PreviousValue="false"/>
</file>

<file path=customXml/itemProps1.xml><?xml version="1.0" encoding="utf-8"?>
<ds:datastoreItem xmlns:ds="http://schemas.openxmlformats.org/officeDocument/2006/customXml" ds:itemID="{C2F4349C-E75B-45C2-9390-51AACC3127FB}"/>
</file>

<file path=customXml/itemProps2.xml><?xml version="1.0" encoding="utf-8"?>
<ds:datastoreItem xmlns:ds="http://schemas.openxmlformats.org/officeDocument/2006/customXml" ds:itemID="{19896733-15D4-4950-9D64-541D762A2FB3}"/>
</file>

<file path=customXml/itemProps3.xml><?xml version="1.0" encoding="utf-8"?>
<ds:datastoreItem xmlns:ds="http://schemas.openxmlformats.org/officeDocument/2006/customXml" ds:itemID="{A8ED8A4E-D10F-465B-A33C-DD7FC191A8CD}"/>
</file>

<file path=customXml/itemProps4.xml><?xml version="1.0" encoding="utf-8"?>
<ds:datastoreItem xmlns:ds="http://schemas.openxmlformats.org/officeDocument/2006/customXml" ds:itemID="{C11D8E25-8216-4752-8B28-21B2D6DD9EE8}"/>
</file>

<file path=customXml/itemProps5.xml><?xml version="1.0" encoding="utf-8"?>
<ds:datastoreItem xmlns:ds="http://schemas.openxmlformats.org/officeDocument/2006/customXml" ds:itemID="{076357F2-F7D0-45D2-8331-D95E48B9D936}"/>
</file>

<file path=docProps/app.xml><?xml version="1.0" encoding="utf-8"?>
<Properties xmlns="http://schemas.openxmlformats.org/officeDocument/2006/extended-properties" xmlns:vt="http://schemas.openxmlformats.org/officeDocument/2006/docPropsVTypes">
  <Template/>
  <TotalTime>12553</TotalTime>
  <Words>984</Words>
  <Application>Microsoft Office PowerPoint</Application>
  <PresentationFormat>Widescreen</PresentationFormat>
  <Paragraphs>140</Paragraphs>
  <Slides>21</Slides>
  <Notes>16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Arial</vt:lpstr>
      <vt:lpstr>Calibri</vt:lpstr>
      <vt:lpstr>Courier New</vt:lpstr>
      <vt:lpstr>Segoe Pro Light</vt:lpstr>
      <vt:lpstr>Segoe Pro Semibold</vt:lpstr>
      <vt:lpstr>Segoe UI</vt:lpstr>
      <vt:lpstr>Segoe UI Light</vt:lpstr>
      <vt:lpstr>Times New Roman</vt:lpstr>
      <vt:lpstr>Wingdings</vt:lpstr>
      <vt:lpstr>WS_1_Office Theme</vt:lpstr>
      <vt:lpstr>1_Office Theme</vt:lpstr>
      <vt:lpstr>PowerPoint Presentation</vt:lpstr>
      <vt:lpstr>PowerPoint Presentation</vt:lpstr>
      <vt:lpstr>How to View this Presentation</vt:lpstr>
      <vt:lpstr>Internet Explorer  F12 Developer Tools</vt:lpstr>
      <vt:lpstr>Lesson Overview and Objectives</vt:lpstr>
      <vt:lpstr>Instructors Personal Experience</vt:lpstr>
      <vt:lpstr>IE Developer Tools Overview</vt:lpstr>
      <vt:lpstr>Basic Page Inspection (DOM Explorer)</vt:lpstr>
      <vt:lpstr>Cascading Style Sheets (CSS)</vt:lpstr>
      <vt:lpstr>Console</vt:lpstr>
      <vt:lpstr>PowerPoint Presentation</vt:lpstr>
      <vt:lpstr>Capture Network Traffic</vt:lpstr>
      <vt:lpstr>Capture Network Traffic</vt:lpstr>
      <vt:lpstr>Emulation</vt:lpstr>
      <vt:lpstr>PowerPoint Presentation</vt:lpstr>
      <vt:lpstr>Javascript Debugging</vt:lpstr>
      <vt:lpstr>Javascript Debugging</vt:lpstr>
      <vt:lpstr>Javascript Debugging</vt:lpstr>
      <vt:lpstr>PowerPoint Presentation</vt:lpstr>
      <vt:lpstr>Final Thoughts</vt:lpstr>
      <vt:lpstr>PowerPoint Presentation</vt:lpstr>
    </vt:vector>
  </TitlesOfParts>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madsd@microsoft.com</dc:creator>
  <cp:lastModifiedBy>Mads Damgård</cp:lastModifiedBy>
  <cp:revision>833</cp:revision>
  <dcterms:created xsi:type="dcterms:W3CDTF">2013-09-16T15:58:20Z</dcterms:created>
  <dcterms:modified xsi:type="dcterms:W3CDTF">2015-07-23T13:15:01Z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0x01010079CA57CA2DAD654DAB031774EE6746580100BF33FFFB79D9DA4E83D1DB827802D1A1</vt:lpwstr>
  </property>
  <property fmtid="{D5CDD505-2E9C-101B-9397-08002B2CF9AE}" pid="3" name="_dlc_DocIdItemGuid">
    <vt:lpwstr>7c139c2b-ee35-44bd-8fa2-b448b2007b25</vt:lpwstr>
  </property>
  <property fmtid="{D5CDD505-2E9C-101B-9397-08002B2CF9AE}" pid="4" name="MSProducts">
    <vt:lpwstr/>
  </property>
  <property fmtid="{D5CDD505-2E9C-101B-9397-08002B2CF9AE}" pid="5" name="VerticalIndustries">
    <vt:lpwstr/>
  </property>
  <property fmtid="{D5CDD505-2E9C-101B-9397-08002B2CF9AE}" pid="6" name="MSLanguage">
    <vt:lpwstr>272;#English|cb91f272-ce4d-4a7e-9bbf-78b58e3d188d</vt:lpwstr>
  </property>
  <property fmtid="{D5CDD505-2E9C-101B-9397-08002B2CF9AE}" pid="7" name="ServicesIPTypes">
    <vt:lpwstr/>
  </property>
</Properties>
</file>