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6"/>
    <p:sldMasterId id="2147483786" r:id="rId7"/>
  </p:sldMasterIdLst>
  <p:notesMasterIdLst>
    <p:notesMasterId r:id="rId22"/>
  </p:notesMasterIdLst>
  <p:handoutMasterIdLst>
    <p:handoutMasterId r:id="rId23"/>
  </p:handoutMasterIdLst>
  <p:sldIdLst>
    <p:sldId id="261" r:id="rId8"/>
    <p:sldId id="411" r:id="rId9"/>
    <p:sldId id="412" r:id="rId10"/>
    <p:sldId id="413" r:id="rId11"/>
    <p:sldId id="414" r:id="rId12"/>
    <p:sldId id="415" r:id="rId13"/>
    <p:sldId id="417" r:id="rId14"/>
    <p:sldId id="418" r:id="rId15"/>
    <p:sldId id="419" r:id="rId16"/>
    <p:sldId id="420" r:id="rId17"/>
    <p:sldId id="421" r:id="rId18"/>
    <p:sldId id="422" r:id="rId19"/>
    <p:sldId id="416"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F903121-3AAA-4BC4-BB67-7BF7B9D8DBAB}">
          <p14:sldIdLst>
            <p14:sldId id="261"/>
            <p14:sldId id="411"/>
            <p14:sldId id="412"/>
          </p14:sldIdLst>
        </p14:section>
        <p14:section name="Contents" id="{DB1761B0-DEC8-4366-9E2F-32BB0D226DBC}">
          <p14:sldIdLst>
            <p14:sldId id="413"/>
            <p14:sldId id="414"/>
            <p14:sldId id="415"/>
            <p14:sldId id="417"/>
            <p14:sldId id="418"/>
            <p14:sldId id="419"/>
            <p14:sldId id="420"/>
            <p14:sldId id="421"/>
            <p14:sldId id="422"/>
            <p14:sldId id="416"/>
            <p14:sldId id="27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WB_Shalini" initials="SG" lastIdx="39" clrIdx="0"/>
  <p:cmAuthor id="1" name="TWB_Trevor" initials="TWB_TJC" lastIdx="47" clrIdx="1"/>
  <p:cmAuthor id="2" name="Biju K (Spectrum Consultants India Pvt)" initials="BK(CIP" lastIdx="14" clrIdx="2">
    <p:extLst>
      <p:ext uri="{19B8F6BF-5375-455C-9EA6-DF929625EA0E}">
        <p15:presenceInfo xmlns:p15="http://schemas.microsoft.com/office/powerpoint/2012/main" userId="S-1-5-21-2146773085-903363285-719344707-1314905" providerId="AD"/>
      </p:ext>
    </p:extLst>
  </p:cmAuthor>
  <p:cmAuthor id="3" name="Deepankar Panda (Spectrum Consultants India Pvt)" initials="DP(CIP" lastIdx="5" clrIdx="3"/>
  <p:cmAuthor id="4" name="v-dimurt" initials="v" lastIdx="16" clrIdx="4">
    <p:extLst>
      <p:ext uri="{19B8F6BF-5375-455C-9EA6-DF929625EA0E}">
        <p15:presenceInfo xmlns:p15="http://schemas.microsoft.com/office/powerpoint/2012/main" userId="v-dimurt" providerId="None"/>
      </p:ext>
    </p:extLst>
  </p:cmAuthor>
  <p:cmAuthor id="5" name="Herry Pancariawan" initials="HP" lastIdx="1" clrIdx="5">
    <p:extLst>
      <p:ext uri="{19B8F6BF-5375-455C-9EA6-DF929625EA0E}">
        <p15:presenceInfo xmlns:p15="http://schemas.microsoft.com/office/powerpoint/2012/main" userId="S-1-5-21-38895556-1487699162-1270813805-1704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29038"/>
    <a:srgbClr val="0A5BBA"/>
    <a:srgbClr val="3F3F3F"/>
    <a:srgbClr val="002050"/>
    <a:srgbClr val="0E715F"/>
    <a:srgbClr val="15AEEF"/>
    <a:srgbClr val="0C61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5" autoAdjust="0"/>
    <p:restoredTop sz="81354" autoAdjust="0"/>
  </p:normalViewPr>
  <p:slideViewPr>
    <p:cSldViewPr snapToGrid="0">
      <p:cViewPr varScale="1">
        <p:scale>
          <a:sx n="46" d="100"/>
          <a:sy n="46" d="100"/>
        </p:scale>
        <p:origin x="634" y="38"/>
      </p:cViewPr>
      <p:guideLst>
        <p:guide orient="horz" pos="2160"/>
        <p:guide pos="3840"/>
      </p:guideLst>
    </p:cSldViewPr>
  </p:slideViewPr>
  <p:notesTextViewPr>
    <p:cViewPr>
      <p:scale>
        <a:sx n="1" d="1"/>
        <a:sy n="1" d="1"/>
      </p:scale>
      <p:origin x="0" y="0"/>
    </p:cViewPr>
  </p:notesTextViewPr>
  <p:notesViewPr>
    <p:cSldViewPr snapToGrid="0">
      <p:cViewPr varScale="1">
        <p:scale>
          <a:sx n="85" d="100"/>
          <a:sy n="85" d="100"/>
        </p:scale>
        <p:origin x="-37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24" Type="http://schemas.openxmlformats.org/officeDocument/2006/relationships/commentAuthors" Target="commentAuthors.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9C1D6A0-2D94-4CFE-98D5-6AA7779949E3}" type="datetimeFigureOut">
              <a:rPr lang="en-US" smtClean="0"/>
              <a:t>12/3/2015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2A0AC2-F86C-4080-B10D-5CE93AC98418}" type="slidenum">
              <a:rPr lang="en-US" smtClean="0"/>
              <a:t>‹#›</a:t>
            </a:fld>
            <a:endParaRPr lang="en-US"/>
          </a:p>
        </p:txBody>
      </p:sp>
    </p:spTree>
    <p:extLst>
      <p:ext uri="{BB962C8B-B14F-4D97-AF65-F5344CB8AC3E}">
        <p14:creationId xmlns:p14="http://schemas.microsoft.com/office/powerpoint/2010/main" val="8486871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Image Placeholder 3"/>
          <p:cNvSpPr>
            <a:spLocks noGrp="1" noRot="1" noChangeAspect="1"/>
          </p:cNvSpPr>
          <p:nvPr>
            <p:ph type="sldImg" idx="2"/>
          </p:nvPr>
        </p:nvSpPr>
        <p:spPr>
          <a:xfrm>
            <a:off x="384048" y="484632"/>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8" name="Notes Placeholder 4"/>
          <p:cNvSpPr>
            <a:spLocks noGrp="1"/>
          </p:cNvSpPr>
          <p:nvPr>
            <p:ph type="body" sz="quarter" idx="3"/>
          </p:nvPr>
        </p:nvSpPr>
        <p:spPr>
          <a:xfrm>
            <a:off x="384048" y="3913632"/>
            <a:ext cx="6099048" cy="4773168"/>
          </a:xfrm>
          <a:prstGeom prst="rect">
            <a:avLst/>
          </a:prstGeom>
          <a:ln>
            <a:solidFill>
              <a:prstClr val="black"/>
            </a:solidFill>
          </a:ln>
        </p:spPr>
        <p:txBody>
          <a:bodyPr vert="horz" lIns="91440" tIns="45720" rIns="91440" bIns="45720" rtlCol="0"/>
          <a:lstStyle/>
          <a:p>
            <a:pPr marL="171450" marR="0" lvl="0" indent="-171450" algn="l" defTabSz="914400" rtl="0" eaLnBrk="1" fontAlgn="auto" latinLnBrk="0" hangingPunct="1">
              <a:lnSpc>
                <a:spcPct val="114000"/>
              </a:lnSpc>
              <a:spcBef>
                <a:spcPts val="0"/>
              </a:spcBef>
              <a:spcAft>
                <a:spcPts val="300"/>
              </a:spcAft>
              <a:buClrTx/>
              <a:buSzPct val="116000"/>
              <a:buFont typeface="Arial" panose="020B0604020202020204" pitchFamily="34" charset="0"/>
              <a:buChar char="•"/>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Click to edit Master text styles</a:t>
            </a:r>
          </a:p>
          <a:p>
            <a:pPr marL="344488" marR="0" lvl="1"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Second level</a:t>
            </a:r>
          </a:p>
          <a:p>
            <a:pPr marL="515938" marR="0" lvl="2" indent="-171450" algn="l" defTabSz="914400" rtl="0" eaLnBrk="1" fontAlgn="auto" latinLnBrk="0" hangingPunct="1">
              <a:lnSpc>
                <a:spcPct val="114000"/>
              </a:lnSpc>
              <a:spcBef>
                <a:spcPts val="0"/>
              </a:spcBef>
              <a:spcAft>
                <a:spcPts val="300"/>
              </a:spcAft>
              <a:buClrTx/>
              <a:buSzTx/>
              <a:buFont typeface="Wingdings" panose="05000000000000000000" pitchFamily="2" charset="2"/>
              <a:buChar char="§"/>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Third level</a:t>
            </a:r>
          </a:p>
          <a:p>
            <a:pPr marL="688975" marR="0" lvl="3" indent="-171450" algn="l" defTabSz="914400" rtl="0" eaLnBrk="1" fontAlgn="auto" latinLnBrk="0" hangingPunct="1">
              <a:lnSpc>
                <a:spcPct val="114000"/>
              </a:lnSpc>
              <a:spcBef>
                <a:spcPts val="0"/>
              </a:spcBef>
              <a:spcAft>
                <a:spcPts val="300"/>
              </a:spcAft>
              <a:buClrTx/>
              <a:buSzTx/>
              <a:buFont typeface="Arial" panose="020B0604020202020204" pitchFamily="34" charset="0"/>
              <a:buChar char="•"/>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Fourth level</a:t>
            </a:r>
          </a:p>
          <a:p>
            <a:pPr marL="857250" marR="0" lvl="4"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Fifth level</a:t>
            </a:r>
          </a:p>
          <a:p>
            <a:pPr lvl="0"/>
            <a:endParaRPr lang="en-US" dirty="0"/>
          </a:p>
        </p:txBody>
      </p:sp>
      <p:sp>
        <p:nvSpPr>
          <p:cNvPr id="11" name="TextBox 10"/>
          <p:cNvSpPr txBox="1"/>
          <p:nvPr/>
        </p:nvSpPr>
        <p:spPr>
          <a:xfrm>
            <a:off x="9525" y="8858250"/>
            <a:ext cx="4844956" cy="415498"/>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smtClean="0">
                <a:latin typeface="Segoe UI" pitchFamily="34" charset="0"/>
                <a:cs typeface="Segoe UI" pitchFamily="34" charset="0"/>
              </a:rPr>
              <a:t>© 2015 </a:t>
            </a:r>
            <a:r>
              <a:rPr lang="en-US" sz="1050" dirty="0" smtClean="0">
                <a:latin typeface="Segoe UI" pitchFamily="34" charset="0"/>
                <a:cs typeface="Segoe UI" pitchFamily="34" charset="0"/>
              </a:rPr>
              <a:t>Microsoft Corporation                                 Microsoft Confidential </a:t>
            </a:r>
          </a:p>
          <a:p>
            <a:pPr algn="l"/>
            <a:endParaRPr lang="en-US" sz="1050" dirty="0">
              <a:latin typeface="Segoe UI" pitchFamily="34" charset="0"/>
              <a:cs typeface="Segoe UI" pitchFamily="34" charset="0"/>
            </a:endParaRPr>
          </a:p>
        </p:txBody>
      </p:sp>
      <p:sp>
        <p:nvSpPr>
          <p:cNvPr id="12" name="Slide Number Placeholder 6"/>
          <p:cNvSpPr>
            <a:spLocks noGrp="1"/>
          </p:cNvSpPr>
          <p:nvPr>
            <p:ph type="sldNum" sz="quarter" idx="5"/>
          </p:nvPr>
        </p:nvSpPr>
        <p:spPr>
          <a:xfrm>
            <a:off x="5429249" y="8685213"/>
            <a:ext cx="1427163" cy="458787"/>
          </a:xfrm>
          <a:prstGeom prst="rect">
            <a:avLst/>
          </a:prstGeom>
        </p:spPr>
        <p:txBody>
          <a:bodyPr vert="horz" lIns="91440" tIns="45720" rIns="91440" bIns="45720" rtlCol="0" anchor="b"/>
          <a:lstStyle>
            <a:lvl1pPr algn="r">
              <a:defRPr sz="1200"/>
            </a:lvl1pPr>
          </a:lstStyle>
          <a:p>
            <a:fld id="{1489DB6A-E92B-415B-AFB4-9C72D4A9006D}" type="slidenum">
              <a:rPr lang="en-US" smtClean="0"/>
              <a:t>‹#›</a:t>
            </a:fld>
            <a:endParaRPr lang="en-US"/>
          </a:p>
        </p:txBody>
      </p:sp>
    </p:spTree>
    <p:extLst>
      <p:ext uri="{BB962C8B-B14F-4D97-AF65-F5344CB8AC3E}">
        <p14:creationId xmlns:p14="http://schemas.microsoft.com/office/powerpoint/2010/main" val="4085639378"/>
      </p:ext>
    </p:extLst>
  </p:cSld>
  <p:clrMap bg1="lt1" tx1="dk1" bg2="lt2" tx2="dk2" accent1="accent1" accent2="accent2" accent3="accent3" accent4="accent4" accent5="accent5" accent6="accent6" hlink="hlink" folHlink="folHlink"/>
  <p:hf hdr="0" ftr="0" dt="0"/>
  <p:notesStyle>
    <a:lvl1pPr marL="171450" marR="0" indent="-171450" algn="l" defTabSz="914400" rtl="0" eaLnBrk="1" fontAlgn="auto" latinLnBrk="0" hangingPunct="1">
      <a:lnSpc>
        <a:spcPct val="114000"/>
      </a:lnSpc>
      <a:spcBef>
        <a:spcPts val="0"/>
      </a:spcBef>
      <a:spcAft>
        <a:spcPts val="300"/>
      </a:spcAft>
      <a:buClrTx/>
      <a:buSzPct val="116000"/>
      <a:buFont typeface="Arial" panose="020B0604020202020204" pitchFamily="34" charset="0"/>
      <a:buChar char="•"/>
      <a:tabLst/>
      <a:defRPr sz="1050" kern="1200">
        <a:solidFill>
          <a:schemeClr val="tx1"/>
        </a:solidFill>
        <a:latin typeface="Segoe UI" panose="020B0502040204020203" pitchFamily="34" charset="0"/>
        <a:ea typeface="+mn-ea"/>
        <a:cs typeface="Segoe UI" panose="020B0502040204020203" pitchFamily="34" charset="0"/>
      </a:defRPr>
    </a:lvl1pPr>
    <a:lvl2pPr marL="344488" marR="0"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sz="1050" kern="1200">
        <a:solidFill>
          <a:schemeClr val="tx1"/>
        </a:solidFill>
        <a:latin typeface="Segoe UI" panose="020B0502040204020203" pitchFamily="34" charset="0"/>
        <a:ea typeface="+mn-ea"/>
        <a:cs typeface="Segoe UI" panose="020B0502040204020203" pitchFamily="34" charset="0"/>
      </a:defRPr>
    </a:lvl2pPr>
    <a:lvl3pPr marL="515938" marR="0" indent="-171450" algn="l" defTabSz="914400" rtl="0" eaLnBrk="1" fontAlgn="auto" latinLnBrk="0" hangingPunct="1">
      <a:lnSpc>
        <a:spcPct val="114000"/>
      </a:lnSpc>
      <a:spcBef>
        <a:spcPts val="0"/>
      </a:spcBef>
      <a:spcAft>
        <a:spcPts val="300"/>
      </a:spcAft>
      <a:buClrTx/>
      <a:buSzTx/>
      <a:buFont typeface="Wingdings" panose="05000000000000000000" pitchFamily="2" charset="2"/>
      <a:buChar char="§"/>
      <a:tabLst/>
      <a:defRPr sz="1050" kern="1200">
        <a:solidFill>
          <a:schemeClr val="tx1"/>
        </a:solidFill>
        <a:latin typeface="Segoe UI" panose="020B0502040204020203" pitchFamily="34" charset="0"/>
        <a:ea typeface="+mn-ea"/>
        <a:cs typeface="Segoe UI" panose="020B0502040204020203" pitchFamily="34" charset="0"/>
      </a:defRPr>
    </a:lvl3pPr>
    <a:lvl4pPr marL="688975" marR="0" indent="-171450" algn="l" defTabSz="914400" rtl="0" eaLnBrk="1" fontAlgn="auto" latinLnBrk="0" hangingPunct="1">
      <a:lnSpc>
        <a:spcPct val="114000"/>
      </a:lnSpc>
      <a:spcBef>
        <a:spcPts val="0"/>
      </a:spcBef>
      <a:spcAft>
        <a:spcPts val="300"/>
      </a:spcAft>
      <a:buClrTx/>
      <a:buSzTx/>
      <a:buFont typeface="Arial" panose="020B0604020202020204" pitchFamily="34" charset="0"/>
      <a:buChar char="•"/>
      <a:tabLst/>
      <a:defRPr sz="1050" kern="1200">
        <a:solidFill>
          <a:schemeClr val="tx1"/>
        </a:solidFill>
        <a:latin typeface="Segoe UI" panose="020B0502040204020203" pitchFamily="34" charset="0"/>
        <a:ea typeface="+mn-ea"/>
        <a:cs typeface="Segoe UI" panose="020B0502040204020203" pitchFamily="34" charset="0"/>
      </a:defRPr>
    </a:lvl4pPr>
    <a:lvl5pPr marL="857250" marR="0"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sz="1050" kern="1200">
        <a:solidFill>
          <a:schemeClr val="tx1"/>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1</a:t>
            </a:fld>
            <a:endParaRPr lang="en-US"/>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1809929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dirty="0" smtClean="0"/>
              <a:t>SNAP can be a fantastic tool when troubleshooting performance problems in custom code, or in configurable customizations. Even for 3</a:t>
            </a:r>
            <a:r>
              <a:rPr lang="en-US" baseline="30000" dirty="0" smtClean="0"/>
              <a:t>rd</a:t>
            </a:r>
            <a:r>
              <a:rPr lang="en-US" dirty="0" smtClean="0"/>
              <a:t> party products running in your environment it can be helpful to troubleshoot and to provide details about an issue to their support organization.</a:t>
            </a:r>
          </a:p>
          <a:p>
            <a:endParaRPr lang="en-US" dirty="0" smtClean="0"/>
          </a:p>
          <a:p>
            <a:pPr marL="0" indent="0">
              <a:buNone/>
            </a:pPr>
            <a:r>
              <a:rPr lang="en-US" dirty="0" smtClean="0"/>
              <a:t>A good use of the tool is to run it while load testing if you see poor performance patterns. This way you can catch, and hopefully resolve, performance issues before they reach production. But if the problem only show up in production the tools can help you zero in on what is causing the performance degradation</a:t>
            </a:r>
          </a:p>
          <a:p>
            <a:endParaRPr lang="en-US" dirty="0" smtClean="0"/>
          </a:p>
          <a:p>
            <a:pPr marL="0" indent="0">
              <a:buNone/>
            </a:pPr>
            <a:r>
              <a:rPr lang="en-US" b="1" dirty="0" smtClean="0"/>
              <a:t>WARNING: </a:t>
            </a:r>
            <a:r>
              <a:rPr lang="en-US" dirty="0" smtClean="0"/>
              <a:t>SNAP will add an additional performance hit on the environment while it is executing during an iteration. Therefore you have to make an informed decision if you want to run this in production or not.</a:t>
            </a:r>
          </a:p>
          <a:p>
            <a:pPr marL="0" indent="0">
              <a:buNone/>
            </a:pPr>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11</a:t>
            </a:fld>
            <a:endParaRPr lang="en-US"/>
          </a:p>
        </p:txBody>
      </p:sp>
    </p:spTree>
    <p:extLst>
      <p:ext uri="{BB962C8B-B14F-4D97-AF65-F5344CB8AC3E}">
        <p14:creationId xmlns:p14="http://schemas.microsoft.com/office/powerpoint/2010/main" val="3447280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14000"/>
              </a:lnSpc>
              <a:spcBef>
                <a:spcPts val="0"/>
              </a:spcBef>
              <a:spcAft>
                <a:spcPts val="300"/>
              </a:spcAft>
              <a:buClrTx/>
              <a:buSzPct val="116000"/>
              <a:buFont typeface="Arial" panose="020B0604020202020204" pitchFamily="34" charset="0"/>
              <a:buNone/>
              <a:tabLst/>
              <a:defRPr/>
            </a:pPr>
            <a:r>
              <a:rPr lang="en-US" dirty="0" smtClean="0"/>
              <a:t>In this demo you will see how to run the SNAP command and attach to an IIS worker process running a SharePoint web application. It will show you how you can find hot lock issues I custom code.</a:t>
            </a:r>
            <a:endParaRPr lang="sv-SE" dirty="0" smtClean="0"/>
          </a:p>
          <a:p>
            <a:pPr marL="0" indent="0">
              <a:buNone/>
            </a:pPr>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12</a:t>
            </a:fld>
            <a:endParaRPr lang="en-US"/>
          </a:p>
        </p:txBody>
      </p:sp>
    </p:spTree>
    <p:extLst>
      <p:ext uri="{BB962C8B-B14F-4D97-AF65-F5344CB8AC3E}">
        <p14:creationId xmlns:p14="http://schemas.microsoft.com/office/powerpoint/2010/main" val="2596891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13</a:t>
            </a:fld>
            <a:endParaRPr lang="en-US"/>
          </a:p>
        </p:txBody>
      </p:sp>
    </p:spTree>
    <p:extLst>
      <p:ext uri="{BB962C8B-B14F-4D97-AF65-F5344CB8AC3E}">
        <p14:creationId xmlns:p14="http://schemas.microsoft.com/office/powerpoint/2010/main" val="2417022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a:prstGeom prst="rect">
            <a:avLst/>
          </a:prstGeom>
        </p:spPr>
      </p:sp>
      <p:sp>
        <p:nvSpPr>
          <p:cNvPr id="3" name="Notes Placeholder 2"/>
          <p:cNvSpPr>
            <a:spLocks noGrp="1"/>
          </p:cNvSpPr>
          <p:nvPr>
            <p:ph type="body" idx="1"/>
          </p:nvPr>
        </p:nvSpPr>
        <p:spPr>
          <a:xfrm>
            <a:off x="384048" y="3913632"/>
            <a:ext cx="6099048" cy="4773168"/>
          </a:xfrm>
          <a:prstGeom prst="rect">
            <a:avLst/>
          </a:prstGeom>
        </p:spPr>
        <p:txBody>
          <a:bodyPr/>
          <a:lstStyle/>
          <a:p>
            <a:endParaRPr lang="en-US"/>
          </a:p>
        </p:txBody>
      </p:sp>
      <p:sp>
        <p:nvSpPr>
          <p:cNvPr id="4" name="Slide Number Placeholder 3"/>
          <p:cNvSpPr>
            <a:spLocks noGrp="1"/>
          </p:cNvSpPr>
          <p:nvPr>
            <p:ph type="sldNum" sz="quarter" idx="10"/>
          </p:nvPr>
        </p:nvSpPr>
        <p:spPr>
          <a:xfrm>
            <a:off x="5429249" y="8685213"/>
            <a:ext cx="1427163" cy="458787"/>
          </a:xfrm>
          <a:prstGeom prst="rect">
            <a:avLst/>
          </a:prstGeom>
        </p:spPr>
        <p:txBody>
          <a:bodyPr/>
          <a:lstStyle/>
          <a:p>
            <a:fld id="{1489DB6A-E92B-415B-AFB4-9C72D4A9006D}" type="slidenum">
              <a:rPr lang="en-US" smtClean="0"/>
              <a:t>14</a:t>
            </a:fld>
            <a:endParaRPr lang="en-US"/>
          </a:p>
        </p:txBody>
      </p:sp>
    </p:spTree>
    <p:extLst>
      <p:ext uri="{BB962C8B-B14F-4D97-AF65-F5344CB8AC3E}">
        <p14:creationId xmlns:p14="http://schemas.microsoft.com/office/powerpoint/2010/main" val="1247145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2</a:t>
            </a:fld>
            <a:endParaRPr lang="en-US" dirty="0"/>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0747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3</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3697398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489DB6A-E92B-415B-AFB4-9C72D4A9006D}" type="slidenum">
              <a:rPr lang="en-US" smtClean="0"/>
              <a:pPr/>
              <a:t>4</a:t>
            </a:fld>
            <a:endParaRPr lang="en-US"/>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pPr marL="0" indent="0">
              <a:buNone/>
            </a:pPr>
            <a:endParaRPr lang="en-US" sz="1050" dirty="0">
              <a:latin typeface="Segoe UI" panose="020B0502040204020203" pitchFamily="34" charset="0"/>
              <a:cs typeface="Segoe UI" panose="020B0502040204020203" pitchFamily="34" charset="0"/>
            </a:endParaRPr>
          </a:p>
        </p:txBody>
      </p:sp>
      <p:sp>
        <p:nvSpPr>
          <p:cNvPr id="8" name="Rectangle 7"/>
          <p:cNvSpPr/>
          <p:nvPr/>
        </p:nvSpPr>
        <p:spPr>
          <a:xfrm>
            <a:off x="6856412" y="4080510"/>
            <a:ext cx="3175000" cy="784830"/>
          </a:xfrm>
          <a:prstGeom prst="rect">
            <a:avLst/>
          </a:prstGeom>
          <a:solidFill>
            <a:srgbClr val="FCD5B5"/>
          </a:solidFill>
          <a:effectLst>
            <a:outerShdw blurRad="190500" dist="76200" dir="2700000" algn="tl">
              <a:srgbClr val="646464"/>
            </a:outerShdw>
          </a:effectLst>
        </p:spPr>
        <p:txBody>
          <a:bodyPr>
            <a:spAutoFit/>
          </a:bodyPr>
          <a:lstStyle/>
          <a:p>
            <a:pPr marL="0" marR="0" eaLnBrk="0" fontAlgn="base" hangingPunct="0">
              <a:spcBef>
                <a:spcPts val="0"/>
              </a:spcBef>
              <a:spcAft>
                <a:spcPts val="0"/>
              </a:spcAft>
            </a:pPr>
            <a:r>
              <a:rPr lang="en-US" sz="11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[EDITOR] Divya</a:t>
            </a:r>
            <a:endParaRPr lang="en-US" sz="1200" dirty="0">
              <a:effectLst/>
              <a:latin typeface="Times New Roman" panose="02020603050405020304" pitchFamily="18" charset="0"/>
              <a:ea typeface="Times New Roman" panose="02020603050405020304" pitchFamily="18" charset="0"/>
            </a:endParaRPr>
          </a:p>
          <a:p>
            <a:pPr marL="0" marR="0" eaLnBrk="0" fontAlgn="base" hangingPunct="0">
              <a:spcBef>
                <a:spcPts val="0"/>
              </a:spcBef>
              <a:spcAft>
                <a:spcPts val="1200"/>
              </a:spcAft>
            </a:pPr>
            <a:r>
              <a:rPr lang="en-US" sz="1100" i="1"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15th April, 2015</a:t>
            </a:r>
            <a:r>
              <a:rPr lang="en-US" sz="1200" kern="12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US" sz="1200" kern="1200" dirty="0" smtClean="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0" marR="0" eaLnBrk="0" fontAlgn="base" hangingPunct="0">
              <a:spcBef>
                <a:spcPts val="0"/>
              </a:spcBef>
              <a:spcAft>
                <a:spcPts val="1200"/>
              </a:spcAft>
            </a:pPr>
            <a:r>
              <a:rPr lang="en-US" sz="1200" dirty="0" smtClean="0">
                <a:effectLst/>
                <a:latin typeface="Times New Roman" panose="02020603050405020304" pitchFamily="18" charset="0"/>
                <a:ea typeface="Times New Roman" panose="02020603050405020304" pitchFamily="18" charset="0"/>
              </a:rPr>
              <a:t>Kindly update the placeholder text.</a:t>
            </a: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82923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dirty="0" smtClean="0"/>
              <a:t>This lesson will be covering SNAP as a tool and how to use it in troubleshooting scenarios</a:t>
            </a:r>
          </a:p>
          <a:p>
            <a:endParaRPr lang="en-US" dirty="0" smtClean="0"/>
          </a:p>
          <a:p>
            <a:pPr marL="0" indent="0">
              <a:buNone/>
            </a:pPr>
            <a:r>
              <a:rPr lang="en-US" dirty="0" smtClean="0"/>
              <a:t>Resources:</a:t>
            </a:r>
          </a:p>
          <a:p>
            <a:r>
              <a:rPr lang="en-US" dirty="0" smtClean="0"/>
              <a:t>Making Debugging a SNAP: http://toddcarter.net/post/2012/05/05/making-debugging-a-snap/ </a:t>
            </a:r>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5</a:t>
            </a:fld>
            <a:endParaRPr lang="en-US"/>
          </a:p>
        </p:txBody>
      </p:sp>
    </p:spTree>
    <p:extLst>
      <p:ext uri="{BB962C8B-B14F-4D97-AF65-F5344CB8AC3E}">
        <p14:creationId xmlns:p14="http://schemas.microsoft.com/office/powerpoint/2010/main" val="1131783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14000"/>
              </a:lnSpc>
              <a:spcBef>
                <a:spcPts val="0"/>
              </a:spcBef>
              <a:spcAft>
                <a:spcPts val="300"/>
              </a:spcAft>
              <a:buClrTx/>
              <a:buSzPct val="116000"/>
              <a:buFont typeface="Arial" panose="020B0604020202020204" pitchFamily="34" charset="0"/>
              <a:buNone/>
              <a:tabLst/>
              <a:defRPr/>
            </a:pPr>
            <a:r>
              <a:rPr lang="en-US" dirty="0" smtClean="0"/>
              <a:t>This is</a:t>
            </a:r>
            <a:r>
              <a:rPr lang="en-US" baseline="0" dirty="0" smtClean="0"/>
              <a:t> an optional slide, where the instructor can add stories from the field where this tool was used.</a:t>
            </a:r>
            <a:endParaRPr lang="da-DK" dirty="0" smtClean="0"/>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6</a:t>
            </a:fld>
            <a:endParaRPr lang="en-US"/>
          </a:p>
        </p:txBody>
      </p:sp>
    </p:spTree>
    <p:extLst>
      <p:ext uri="{BB962C8B-B14F-4D97-AF65-F5344CB8AC3E}">
        <p14:creationId xmlns:p14="http://schemas.microsoft.com/office/powerpoint/2010/main" val="654146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SNAP is a utility</a:t>
            </a:r>
            <a:r>
              <a:rPr lang="en-US" baseline="0" dirty="0" smtClean="0"/>
              <a:t> which helps you debug managed processes while reproducing a problem in an environment.</a:t>
            </a:r>
            <a:r>
              <a:rPr lang="en-US" dirty="0" smtClean="0"/>
              <a:t> It is a command line tool the provides four commands: SNAP, DUMP, LIST, EMON.</a:t>
            </a:r>
          </a:p>
          <a:p>
            <a:endParaRPr lang="en-US" dirty="0" smtClean="0"/>
          </a:p>
          <a:p>
            <a:pPr marL="0" indent="0">
              <a:buNone/>
            </a:pPr>
            <a:r>
              <a:rPr lang="en-US" b="1" dirty="0" smtClean="0"/>
              <a:t>SNAP</a:t>
            </a:r>
          </a:p>
          <a:p>
            <a:r>
              <a:rPr lang="en-US" dirty="0" smtClean="0"/>
              <a:t>When running under this command the tools will attach to a chosen managed process on the machine and according to a defines interval it will output what all the threads are currently working on. This can be very useful when looking for performance issues in an environment. The key is looking for pattern in the stack trace. If many threads have the same method on the top of the stack, that means that you might have what is called a hot lock. If many threads have a similar call stack, but currently in varying level of depth it is an indicator that this is a hot path and it is important that it performs well.</a:t>
            </a:r>
          </a:p>
          <a:p>
            <a:endParaRPr lang="en-US" dirty="0" smtClean="0"/>
          </a:p>
          <a:p>
            <a:pPr marL="0" indent="0">
              <a:buNone/>
            </a:pPr>
            <a:r>
              <a:rPr lang="en-US" b="1" dirty="0" smtClean="0"/>
              <a:t>DUMP</a:t>
            </a:r>
            <a:endParaRPr lang="en-US" dirty="0" smtClean="0"/>
          </a:p>
          <a:p>
            <a:r>
              <a:rPr lang="en-US" dirty="0" smtClean="0"/>
              <a:t>This command helps an administrator in creating memory dump in a scheduled and repeatable fashion while reproducing the issue. This command is useful if you need to provide a memory dump to someone else, e.g. if you are involved in a support case with Premier Support at Microsoft.</a:t>
            </a:r>
          </a:p>
          <a:p>
            <a:pPr marL="0" indent="0">
              <a:buNone/>
            </a:pPr>
            <a:endParaRPr lang="en-US" b="0" dirty="0" smtClean="0"/>
          </a:p>
          <a:p>
            <a:pPr marL="0" indent="0">
              <a:buNone/>
            </a:pPr>
            <a:r>
              <a:rPr lang="en-US" b="1" dirty="0" smtClean="0"/>
              <a:t>LIST</a:t>
            </a:r>
          </a:p>
          <a:p>
            <a:r>
              <a:rPr lang="en-US" dirty="0" smtClean="0"/>
              <a:t>This command outputs a list of managed processes running on the local machine. All the other command attach to a managed process so this your way of identifying which one you want to attach to and what ID it has.</a:t>
            </a:r>
          </a:p>
          <a:p>
            <a:endParaRPr lang="en-US" dirty="0" smtClean="0"/>
          </a:p>
          <a:p>
            <a:pPr marL="0" indent="0">
              <a:buNone/>
            </a:pPr>
            <a:r>
              <a:rPr lang="en-US" b="1" dirty="0" smtClean="0"/>
              <a:t>EMON</a:t>
            </a:r>
          </a:p>
          <a:p>
            <a:r>
              <a:rPr lang="en-US" dirty="0" smtClean="0"/>
              <a:t>When running under this command SNAP will monitor exceptions raised in the process, and output them together with the stack trace belonging to each exception. Very useful under testing t figure out if you have a high number of exceptions being raised which can have a performance implication.</a:t>
            </a:r>
          </a:p>
          <a:p>
            <a:pPr marL="0" indent="0">
              <a:buNone/>
            </a:pPr>
            <a:endParaRPr lang="da-DK" dirty="0" smtClean="0"/>
          </a:p>
          <a:p>
            <a:pPr marL="0" marR="0" indent="0" algn="l" defTabSz="914400" rtl="0" eaLnBrk="1" fontAlgn="auto" latinLnBrk="0" hangingPunct="1">
              <a:lnSpc>
                <a:spcPct val="114000"/>
              </a:lnSpc>
              <a:spcBef>
                <a:spcPts val="0"/>
              </a:spcBef>
              <a:spcAft>
                <a:spcPts val="300"/>
              </a:spcAft>
              <a:buClrTx/>
              <a:buSzPct val="116000"/>
              <a:buFont typeface="Arial" panose="020B0604020202020204" pitchFamily="34" charset="0"/>
              <a:buNone/>
              <a:tabLst/>
              <a:defRPr/>
            </a:pPr>
            <a:r>
              <a:rPr lang="en-US" dirty="0" smtClean="0"/>
              <a:t>There are other tools that can help you get insight into what a process is doing at a given point in time, but one of the most attractive thing about SNAP is that it does not require an administrator to install is. It is a stand alone .exe file that just needs to be invoked from the Command Prompt or from PowerShell.</a:t>
            </a:r>
          </a:p>
          <a:p>
            <a:pPr marL="0" indent="0">
              <a:buNone/>
            </a:pPr>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7</a:t>
            </a:fld>
            <a:endParaRPr lang="en-US"/>
          </a:p>
        </p:txBody>
      </p:sp>
    </p:spTree>
    <p:extLst>
      <p:ext uri="{BB962C8B-B14F-4D97-AF65-F5344CB8AC3E}">
        <p14:creationId xmlns:p14="http://schemas.microsoft.com/office/powerpoint/2010/main" val="1738657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dirty="0" smtClean="0"/>
              <a:t>Here you can see a sample of the output from running the SNAP command. It shows key information like:</a:t>
            </a:r>
          </a:p>
          <a:p>
            <a:endParaRPr lang="en-US" dirty="0" smtClean="0"/>
          </a:p>
          <a:p>
            <a:pPr marL="171450" indent="-171450">
              <a:buFont typeface="Arial" panose="020B0604020202020204" pitchFamily="34" charset="0"/>
              <a:buChar char="•"/>
            </a:pPr>
            <a:r>
              <a:rPr lang="en-US" dirty="0" smtClean="0"/>
              <a:t>What time the SNAP was taken</a:t>
            </a:r>
          </a:p>
          <a:p>
            <a:pPr marL="171450" indent="-171450">
              <a:buFont typeface="Arial" panose="020B0604020202020204" pitchFamily="34" charset="0"/>
              <a:buChar char="•"/>
            </a:pPr>
            <a:r>
              <a:rPr lang="en-US" dirty="0" smtClean="0"/>
              <a:t>Which machine the SNAP was taken on</a:t>
            </a:r>
          </a:p>
          <a:p>
            <a:pPr marL="171450" indent="-171450">
              <a:buFont typeface="Arial" panose="020B0604020202020204" pitchFamily="34" charset="0"/>
              <a:buChar char="•"/>
            </a:pPr>
            <a:r>
              <a:rPr lang="en-US" dirty="0" smtClean="0"/>
              <a:t>How long SNAP took to run</a:t>
            </a:r>
          </a:p>
          <a:p>
            <a:pPr marL="171450" indent="-171450">
              <a:buFont typeface="Arial" panose="020B0604020202020204" pitchFamily="34" charset="0"/>
              <a:buChar char="•"/>
            </a:pPr>
            <a:r>
              <a:rPr lang="en-US" dirty="0" smtClean="0"/>
              <a:t>Which user account the tool ran under</a:t>
            </a:r>
          </a:p>
          <a:p>
            <a:pPr marL="171450" indent="-171450">
              <a:buFont typeface="Arial" panose="020B0604020202020204" pitchFamily="34" charset="0"/>
              <a:buChar char="•"/>
            </a:pPr>
            <a:r>
              <a:rPr lang="en-US" dirty="0" smtClean="0"/>
              <a:t>Which process SNAP was attached to</a:t>
            </a:r>
          </a:p>
          <a:p>
            <a:pPr marL="171450" indent="-171450">
              <a:buFont typeface="Arial" panose="020B0604020202020204" pitchFamily="34" charset="0"/>
              <a:buChar char="•"/>
            </a:pPr>
            <a:r>
              <a:rPr lang="en-US" dirty="0" smtClean="0"/>
              <a:t>Which application pool SNAP was attached to</a:t>
            </a:r>
          </a:p>
          <a:p>
            <a:pPr marL="171450" indent="-171450">
              <a:buFont typeface="Arial" panose="020B0604020202020204" pitchFamily="34" charset="0"/>
              <a:buChar char="•"/>
            </a:pPr>
            <a:r>
              <a:rPr lang="en-US" dirty="0" smtClean="0"/>
              <a:t>Number of threads</a:t>
            </a:r>
          </a:p>
          <a:p>
            <a:pPr marL="171450" indent="-171450">
              <a:buFont typeface="Arial" panose="020B0604020202020204" pitchFamily="34" charset="0"/>
              <a:buChar char="•"/>
            </a:pPr>
            <a:r>
              <a:rPr lang="en-US" dirty="0" smtClean="0"/>
              <a:t>Detailed information about each frame on a thread</a:t>
            </a:r>
            <a:endParaRPr lang="sv-SE" dirty="0" smtClean="0"/>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9</a:t>
            </a:fld>
            <a:endParaRPr lang="en-US"/>
          </a:p>
        </p:txBody>
      </p:sp>
    </p:spTree>
    <p:extLst>
      <p:ext uri="{BB962C8B-B14F-4D97-AF65-F5344CB8AC3E}">
        <p14:creationId xmlns:p14="http://schemas.microsoft.com/office/powerpoint/2010/main" val="103655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Above you can see a sample of the output from running the EMON command. It shows key information like:</a:t>
            </a:r>
          </a:p>
          <a:p>
            <a:endParaRPr lang="en-US" dirty="0" smtClean="0"/>
          </a:p>
          <a:p>
            <a:pPr marL="171450" indent="-171450">
              <a:buFont typeface="Arial" panose="020B0604020202020204" pitchFamily="34" charset="0"/>
              <a:buChar char="•"/>
            </a:pPr>
            <a:r>
              <a:rPr lang="en-US" dirty="0" smtClean="0"/>
              <a:t>What time the EMON was started</a:t>
            </a:r>
          </a:p>
          <a:p>
            <a:pPr marL="171450" indent="-171450">
              <a:buFont typeface="Arial" panose="020B0604020202020204" pitchFamily="34" charset="0"/>
              <a:buChar char="•"/>
            </a:pPr>
            <a:r>
              <a:rPr lang="en-US" dirty="0" smtClean="0"/>
              <a:t>What time the EMON was ended</a:t>
            </a:r>
          </a:p>
          <a:p>
            <a:pPr marL="171450" indent="-171450">
              <a:buFont typeface="Arial" panose="020B0604020202020204" pitchFamily="34" charset="0"/>
              <a:buChar char="•"/>
            </a:pPr>
            <a:r>
              <a:rPr lang="en-US" dirty="0" smtClean="0"/>
              <a:t>Which machine the EMON was taken on</a:t>
            </a:r>
          </a:p>
          <a:p>
            <a:pPr marL="171450" indent="-171450">
              <a:buFont typeface="Arial" panose="020B0604020202020204" pitchFamily="34" charset="0"/>
              <a:buChar char="•"/>
            </a:pPr>
            <a:r>
              <a:rPr lang="en-US" dirty="0" smtClean="0"/>
              <a:t>Which user account the tool ran under</a:t>
            </a:r>
          </a:p>
          <a:p>
            <a:pPr marL="171450" indent="-171450">
              <a:buFont typeface="Arial" panose="020B0604020202020204" pitchFamily="34" charset="0"/>
              <a:buChar char="•"/>
            </a:pPr>
            <a:r>
              <a:rPr lang="en-US" dirty="0" smtClean="0"/>
              <a:t>Which process SNAP was attached to</a:t>
            </a:r>
          </a:p>
          <a:p>
            <a:pPr marL="171450" indent="-171450">
              <a:buFont typeface="Arial" panose="020B0604020202020204" pitchFamily="34" charset="0"/>
              <a:buChar char="•"/>
            </a:pPr>
            <a:r>
              <a:rPr lang="en-US" dirty="0" smtClean="0"/>
              <a:t>Which application pool SNAP was attached to</a:t>
            </a:r>
          </a:p>
          <a:p>
            <a:pPr marL="171450" indent="-171450">
              <a:buFont typeface="Arial" panose="020B0604020202020204" pitchFamily="34" charset="0"/>
              <a:buChar char="•"/>
            </a:pPr>
            <a:r>
              <a:rPr lang="en-US" dirty="0" smtClean="0"/>
              <a:t>Number of exceptions</a:t>
            </a:r>
          </a:p>
          <a:p>
            <a:pPr marL="171450" indent="-171450">
              <a:buFont typeface="Arial" panose="020B0604020202020204" pitchFamily="34" charset="0"/>
              <a:buChar char="•"/>
            </a:pPr>
            <a:r>
              <a:rPr lang="en-US" dirty="0" smtClean="0"/>
              <a:t>Stack trace and basic details for each exception</a:t>
            </a:r>
          </a:p>
          <a:p>
            <a:pPr marL="171450" indent="-171450">
              <a:buFont typeface="Arial" panose="020B0604020202020204" pitchFamily="34" charset="0"/>
              <a:buChar char="•"/>
            </a:pPr>
            <a:endParaRPr lang="sv-SE" dirty="0" smtClean="0"/>
          </a:p>
          <a:p>
            <a:pPr marL="0" indent="0">
              <a:buNone/>
            </a:pPr>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10</a:t>
            </a:fld>
            <a:endParaRPr lang="en-US"/>
          </a:p>
        </p:txBody>
      </p:sp>
    </p:spTree>
    <p:extLst>
      <p:ext uri="{BB962C8B-B14F-4D97-AF65-F5344CB8AC3E}">
        <p14:creationId xmlns:p14="http://schemas.microsoft.com/office/powerpoint/2010/main" val="708006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949440" cy="2286000"/>
          </a:xfrm>
          <a:solidFill>
            <a:srgbClr val="0A5BBA">
              <a:alpha val="90000"/>
            </a:srgbClr>
          </a:solidFill>
        </p:spPr>
        <p:txBody>
          <a:bodyPr lIns="91440" tIns="91440">
            <a:noAutofit/>
          </a:bodyPr>
          <a:lstStyle>
            <a:lvl1pPr marL="0" indent="0">
              <a:lnSpc>
                <a:spcPct val="100000"/>
              </a:lnSpc>
              <a:buNone/>
              <a:defRPr sz="36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Course Title</a:t>
            </a:r>
          </a:p>
        </p:txBody>
      </p:sp>
    </p:spTree>
    <p:extLst>
      <p:ext uri="{BB962C8B-B14F-4D97-AF65-F5344CB8AC3E}">
        <p14:creationId xmlns:p14="http://schemas.microsoft.com/office/powerpoint/2010/main" val="346016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9" name="Text Placeholder 18"/>
          <p:cNvSpPr>
            <a:spLocks noGrp="1"/>
          </p:cNvSpPr>
          <p:nvPr>
            <p:ph type="body" sz="quarter" idx="16" hasCustomPrompt="1"/>
          </p:nvPr>
        </p:nvSpPr>
        <p:spPr>
          <a:xfrm>
            <a:off x="0" y="3429000"/>
            <a:ext cx="3048000" cy="1143000"/>
          </a:xfrm>
          <a:prstGeom prst="rect">
            <a:avLst/>
          </a:prstGeom>
          <a:solidFill>
            <a:srgbClr val="002050">
              <a:alpha val="90000"/>
            </a:srgbClr>
          </a:solidFill>
        </p:spPr>
        <p:txBody>
          <a:bodyPr vert="horz" lIns="91440" tIns="9144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331739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rgbClr val="15AEEF">
              <a:alpha val="89804"/>
            </a:srgbClr>
          </a:solidFill>
        </p:spPr>
        <p:txBody>
          <a:bodyPr vert="horz" lIns="91440" tIns="91440">
            <a:normAutofit/>
          </a:bodyPr>
          <a:lstStyle>
            <a:lvl1pPr marL="0" indent="0">
              <a:lnSpc>
                <a:spcPct val="100000"/>
              </a:lnSpc>
              <a:buFontTx/>
              <a:buNone/>
              <a:defRPr sz="1600" baseline="0">
                <a:solidFill>
                  <a:schemeClr val="tx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1"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053033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8" name="Text Placeholder 18"/>
          <p:cNvSpPr>
            <a:spLocks noGrp="1"/>
          </p:cNvSpPr>
          <p:nvPr>
            <p:ph type="body" sz="quarter" idx="16" hasCustomPrompt="1"/>
          </p:nvPr>
        </p:nvSpPr>
        <p:spPr>
          <a:xfrm>
            <a:off x="9144000" y="3429000"/>
            <a:ext cx="3048000" cy="1143000"/>
          </a:xfrm>
          <a:prstGeom prst="rect">
            <a:avLst/>
          </a:prstGeom>
          <a:solidFill>
            <a:srgbClr val="002050">
              <a:alpha val="90000"/>
            </a:srgbClr>
          </a:solidFill>
        </p:spPr>
        <p:txBody>
          <a:bodyPr vert="horz" lIns="182880" tIns="13716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2" name="Text Placeholder 9"/>
          <p:cNvSpPr>
            <a:spLocks noGrp="1"/>
          </p:cNvSpPr>
          <p:nvPr>
            <p:ph type="body" sz="quarter" idx="13"/>
          </p:nvPr>
        </p:nvSpPr>
        <p:spPr>
          <a:xfrm>
            <a:off x="609600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9003420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18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78807ADC-F9C1-499D-AA32-0D088C49AA48}" type="datetime1">
              <a:rPr lang="en-US" smtClean="0"/>
              <a:t>12/3/2015</a:t>
            </a:fld>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29383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5EF168D7-7DB3-4825-A59B-95EE506FC906}" type="datetime1">
              <a:rPr lang="en-US" smtClean="0"/>
              <a:t>12/3/2015</a:t>
            </a:fld>
            <a:endParaRPr lang="en-US" dirty="0"/>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Segoe UI" panose="020B0502040204020203" pitchFamily="34" charset="0"/>
                <a:cs typeface="Segoe UI" panose="020B0502040204020203" pitchFamily="34" charset="0"/>
              </a:defRPr>
            </a:lvl1pPr>
          </a:lstStyle>
          <a:p>
            <a:pPr lvl="0"/>
            <a:r>
              <a:rPr lang="en-US" dirty="0"/>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7"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8530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alpha val="89804"/>
            </a:srgbClr>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3" name="Slide Number Placeholder 4"/>
          <p:cNvSpPr>
            <a:spLocks noGrp="1"/>
          </p:cNvSpPr>
          <p:nvPr>
            <p:ph type="sldNum" sz="quarter" idx="17"/>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349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1800">
                <a:solidFill>
                  <a:srgbClr val="3F3F3F"/>
                </a:solidFill>
              </a:defRPr>
            </a:lvl1pPr>
            <a:lvl2pPr>
              <a:defRPr sz="1600">
                <a:solidFill>
                  <a:srgbClr val="3F3F3F"/>
                </a:solidFill>
              </a:defRPr>
            </a:lvl2pPr>
            <a:lvl3pPr>
              <a:lnSpc>
                <a:spcPct val="100000"/>
              </a:lnSpc>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E339B23B-975C-49E0-A305-250ED2F1290A}" type="datetime1">
              <a:rPr lang="en-US" smtClean="0"/>
              <a:t>12/3/2015</a:t>
            </a:fld>
            <a:endParaRPr lang="en-US" dirty="0"/>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4" name="Slide Number Placeholder 4"/>
          <p:cNvSpPr>
            <a:spLocks noGrp="1"/>
          </p:cNvSpPr>
          <p:nvPr>
            <p:ph type="sldNum" sz="quarter" idx="18"/>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3482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15AEEF">
              <a:alpha val="89804"/>
            </a:srgb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89804"/>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4184EB47-DEF0-4DF8-BED2-8B3FD9A97192}" type="datetime1">
              <a:rPr lang="en-US" smtClean="0"/>
              <a:t>12/3/2015</a:t>
            </a:fld>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Light" panose="020B0502040204020203" pitchFamily="34" charset="0"/>
                <a:cs typeface="Segoe UI Light" panose="020B0502040204020203" pitchFamily="34" charset="0"/>
              </a:rPr>
              <a:t>Microsoft Confidential</a:t>
            </a:r>
            <a:endParaRPr lang="en-US" sz="1000" dirty="0">
              <a:latin typeface="Segoe UI Light" panose="020B0502040204020203" pitchFamily="34" charset="0"/>
              <a:cs typeface="Segoe UI Light" panose="020B0502040204020203" pitchFamily="34" charset="0"/>
            </a:endParaRPr>
          </a:p>
        </p:txBody>
      </p:sp>
      <p:sp>
        <p:nvSpPr>
          <p:cNvPr id="13" name="Slide Number Placeholder 4"/>
          <p:cNvSpPr>
            <a:spLocks noGrp="1"/>
          </p:cNvSpPr>
          <p:nvPr>
            <p:ph type="sldNum" sz="quarter" idx="16"/>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02141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EB9ACAEB-5BCC-42F8-8F0D-16202E14A88B}" type="datetime1">
              <a:rPr lang="en-US" smtClean="0"/>
              <a:t>12/3/2015</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800">
                <a:solidFill>
                  <a:srgbClr val="3F3F3F"/>
                </a:solidFill>
              </a:defRPr>
            </a:lvl1pPr>
            <a:lvl2pPr>
              <a:defRPr sz="1600">
                <a:solidFill>
                  <a:srgbClr val="3F3F3F"/>
                </a:solidFill>
              </a:defRPr>
            </a:lvl2pPr>
            <a:lvl3pPr>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9" name="Text Placeholder 14"/>
          <p:cNvSpPr>
            <a:spLocks noGrp="1"/>
          </p:cNvSpPr>
          <p:nvPr>
            <p:ph type="body" sz="quarter" idx="12"/>
          </p:nvPr>
        </p:nvSpPr>
        <p:spPr>
          <a:xfrm>
            <a:off x="9144000" y="1143000"/>
            <a:ext cx="3048000" cy="2286000"/>
          </a:xfrm>
          <a:solidFill>
            <a:srgbClr val="002050"/>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14"/>
          <p:cNvSpPr>
            <a:spLocks noGrp="1"/>
          </p:cNvSpPr>
          <p:nvPr>
            <p:ph type="body" sz="quarter" idx="16"/>
          </p:nvPr>
        </p:nvSpPr>
        <p:spPr>
          <a:xfrm>
            <a:off x="9144000" y="3429000"/>
            <a:ext cx="3048000" cy="2286000"/>
          </a:xfrm>
          <a:solidFill>
            <a:srgbClr val="15AEEF"/>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287509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3" name="Date Placeholder 2"/>
          <p:cNvSpPr>
            <a:spLocks noGrp="1"/>
          </p:cNvSpPr>
          <p:nvPr>
            <p:ph type="dt" sz="half" idx="10"/>
          </p:nvPr>
        </p:nvSpPr>
        <p:spPr/>
        <p:txBody>
          <a:bodyPr/>
          <a:lstStyle>
            <a:lvl1pPr>
              <a:defRPr>
                <a:solidFill>
                  <a:srgbClr val="3F3F3F"/>
                </a:solidFill>
              </a:defRPr>
            </a:lvl1pPr>
          </a:lstStyle>
          <a:p>
            <a:fld id="{4375E200-DEFE-443B-A310-1E7D303FE5EA}" type="datetime1">
              <a:rPr lang="en-US" smtClean="0"/>
              <a:t>12/3/2015</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rgbClr val="15AEEF"/>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18"/>
          <p:cNvSpPr>
            <a:spLocks noGrp="1"/>
          </p:cNvSpPr>
          <p:nvPr>
            <p:ph type="body" sz="quarter" idx="13"/>
          </p:nvPr>
        </p:nvSpPr>
        <p:spPr>
          <a:xfrm>
            <a:off x="9144000" y="3429000"/>
            <a:ext cx="3048000" cy="2286000"/>
          </a:xfrm>
          <a:solidFill>
            <a:srgbClr val="0E715F"/>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20"/>
          <p:cNvSpPr>
            <a:spLocks noGrp="1"/>
          </p:cNvSpPr>
          <p:nvPr>
            <p:ph type="body" sz="quarter" idx="14"/>
          </p:nvPr>
        </p:nvSpPr>
        <p:spPr>
          <a:xfrm>
            <a:off x="3048000" y="3429000"/>
            <a:ext cx="3048000" cy="2286000"/>
          </a:xfrm>
          <a:solidFill>
            <a:srgbClr val="002050"/>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Picture Placeholder 22"/>
          <p:cNvSpPr>
            <a:spLocks noGrp="1"/>
          </p:cNvSpPr>
          <p:nvPr>
            <p:ph type="pic" sz="quarter" idx="15"/>
          </p:nvPr>
        </p:nvSpPr>
        <p:spPr>
          <a:xfrm>
            <a:off x="3048000" y="1143000"/>
            <a:ext cx="3048000" cy="2286000"/>
          </a:xfrm>
        </p:spPr>
        <p:txBody>
          <a:bodyPr/>
          <a:lstStyle/>
          <a:p>
            <a:r>
              <a:rPr lang="en-US" smtClean="0"/>
              <a:t>Click icon to add picture</a:t>
            </a:r>
            <a:endParaRPr lang="en-US"/>
          </a:p>
        </p:txBody>
      </p:sp>
      <p:sp>
        <p:nvSpPr>
          <p:cNvPr id="24" name="Picture Placeholder 22"/>
          <p:cNvSpPr>
            <a:spLocks noGrp="1"/>
          </p:cNvSpPr>
          <p:nvPr>
            <p:ph type="pic" sz="quarter" idx="16"/>
          </p:nvPr>
        </p:nvSpPr>
        <p:spPr>
          <a:xfrm>
            <a:off x="9144000" y="1143000"/>
            <a:ext cx="3048000" cy="2286000"/>
          </a:xfrm>
        </p:spPr>
        <p:txBody>
          <a:bodyPr/>
          <a:lstStyle/>
          <a:p>
            <a:r>
              <a:rPr lang="en-US" smtClean="0"/>
              <a:t>Click icon to add picture</a:t>
            </a:r>
            <a:endParaRPr lang="en-US"/>
          </a:p>
        </p:txBody>
      </p:sp>
      <p:sp>
        <p:nvSpPr>
          <p:cNvPr id="25" name="Picture Placeholder 22"/>
          <p:cNvSpPr>
            <a:spLocks noGrp="1"/>
          </p:cNvSpPr>
          <p:nvPr>
            <p:ph type="pic" sz="quarter" idx="17"/>
          </p:nvPr>
        </p:nvSpPr>
        <p:spPr>
          <a:xfrm>
            <a:off x="6096000" y="3429000"/>
            <a:ext cx="3048000" cy="2286000"/>
          </a:xfrm>
        </p:spPr>
        <p:txBody>
          <a:bodyPr/>
          <a:lstStyle/>
          <a:p>
            <a:r>
              <a:rPr lang="en-US" smtClean="0"/>
              <a:t>Click icon to add picture</a:t>
            </a:r>
            <a:endParaRPr lang="en-US" dirty="0"/>
          </a:p>
        </p:txBody>
      </p:sp>
    </p:spTree>
    <p:extLst>
      <p:ext uri="{BB962C8B-B14F-4D97-AF65-F5344CB8AC3E}">
        <p14:creationId xmlns:p14="http://schemas.microsoft.com/office/powerpoint/2010/main" val="3333490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userDrawn="1"/>
        </p:nvSpPr>
        <p:spPr>
          <a:xfrm>
            <a:off x="304800" y="3376960"/>
            <a:ext cx="11684000" cy="2235200"/>
          </a:xfrm>
          <a:prstGeom prst="rect">
            <a:avLst/>
          </a:prstGeom>
          <a:noFill/>
          <a:ln>
            <a:noFill/>
          </a:ln>
        </p:spPr>
        <p:txBody>
          <a:bodyPr vert="horz" wrap="square" lIns="243840" tIns="182880" rIns="121920" bIns="60960" rtlCol="0" anchor="t" anchorCtr="0">
            <a:noAutofit/>
          </a:bodyPr>
          <a:lstStyle/>
          <a:p>
            <a:pPr defTabSz="609585">
              <a:lnSpc>
                <a:spcPct val="90000"/>
              </a:lnSpc>
              <a:spcAft>
                <a:spcPts val="800"/>
              </a:spcAft>
            </a:pPr>
            <a:r>
              <a:rPr lang="en-US" sz="1333" dirty="0">
                <a:solidFill>
                  <a:srgbClr val="000000">
                    <a:alpha val="87000"/>
                  </a:srgbClr>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609585">
              <a:lnSpc>
                <a:spcPct val="90000"/>
              </a:lnSpc>
              <a:spcAft>
                <a:spcPts val="800"/>
              </a:spcAft>
            </a:pPr>
            <a:r>
              <a:rPr lang="en-US" sz="1333" dirty="0">
                <a:solidFill>
                  <a:srgbClr val="000000">
                    <a:alpha val="87000"/>
                  </a:srgbClr>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609585">
              <a:lnSpc>
                <a:spcPct val="90000"/>
              </a:lnSpc>
              <a:spcAft>
                <a:spcPts val="800"/>
              </a:spcAft>
            </a:pPr>
            <a:r>
              <a:rPr lang="en-US" sz="1333" dirty="0">
                <a:solidFill>
                  <a:srgbClr val="000000">
                    <a:alpha val="87000"/>
                  </a:srgbClr>
                </a:solidFill>
              </a:rPr>
              <a:t>For more information, see Use of Microsoft Copyrighted Content at</a:t>
            </a:r>
          </a:p>
          <a:p>
            <a:pPr algn="ctr" defTabSz="609585">
              <a:lnSpc>
                <a:spcPct val="90000"/>
              </a:lnSpc>
              <a:spcAft>
                <a:spcPts val="800"/>
              </a:spcAft>
            </a:pPr>
            <a:r>
              <a:rPr lang="en-US" sz="1333" dirty="0">
                <a:solidFill>
                  <a:srgbClr val="000000">
                    <a:alpha val="87000"/>
                  </a:srgbClr>
                </a:solidFill>
                <a:hlinkClick r:id="rId2"/>
              </a:rPr>
              <a:t>http://www.microsoft.com/about/legal/permissions/</a:t>
            </a:r>
            <a:endParaRPr lang="en-US" sz="1333" dirty="0">
              <a:solidFill>
                <a:srgbClr val="000000">
                  <a:alpha val="87000"/>
                </a:srgbClr>
              </a:solidFill>
            </a:endParaRPr>
          </a:p>
        </p:txBody>
      </p:sp>
      <p:sp>
        <p:nvSpPr>
          <p:cNvPr id="7" name="TextBox 6"/>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Conditions and Terms of Use</a:t>
            </a:r>
            <a:endParaRPr lang="en-US" sz="1467" dirty="0">
              <a:solidFill>
                <a:srgbClr val="000000"/>
              </a:solidFill>
            </a:endParaRPr>
          </a:p>
        </p:txBody>
      </p:sp>
      <p:sp>
        <p:nvSpPr>
          <p:cNvPr id="8" name="TextBox 7"/>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Copyright and Trademarks</a:t>
            </a:r>
          </a:p>
        </p:txBody>
      </p:sp>
      <p:sp>
        <p:nvSpPr>
          <p:cNvPr id="9" name="TextBox 8"/>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Microsoft Confidential</a:t>
            </a:r>
          </a:p>
        </p:txBody>
      </p:sp>
      <p:sp>
        <p:nvSpPr>
          <p:cNvPr id="10" name="TextBox 9"/>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 2013 Microsoft Corporation. All rights reserved.</a:t>
            </a:r>
          </a:p>
        </p:txBody>
      </p:sp>
      <p:sp>
        <p:nvSpPr>
          <p:cNvPr id="11" name="TextBox 10"/>
          <p:cNvSpPr txBox="1"/>
          <p:nvPr userDrawn="1"/>
        </p:nvSpPr>
        <p:spPr>
          <a:xfrm>
            <a:off x="304800" y="613936"/>
            <a:ext cx="11684000" cy="2438400"/>
          </a:xfrm>
          <a:prstGeom prst="rect">
            <a:avLst/>
          </a:prstGeom>
          <a:noFill/>
          <a:ln>
            <a:noFill/>
          </a:ln>
        </p:spPr>
        <p:txBody>
          <a:bodyPr vert="horz" wrap="square" lIns="243840" tIns="182880" rIns="121920" bIns="60960" rtlCol="0" anchor="t" anchorCtr="0">
            <a:normAutofit lnSpcReduction="10000"/>
          </a:bodyPr>
          <a:lstStyle/>
          <a:p>
            <a:pPr defTabSz="609585">
              <a:spcAft>
                <a:spcPts val="800"/>
              </a:spcAft>
            </a:pPr>
            <a:r>
              <a:rPr lang="en-US" sz="1333" dirty="0">
                <a:solidFill>
                  <a:srgbClr val="000000">
                    <a:alpha val="87000"/>
                  </a:srgbClr>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609585">
              <a:spcAft>
                <a:spcPts val="800"/>
              </a:spcAft>
            </a:pPr>
            <a:r>
              <a:rPr lang="en-US" sz="1333" dirty="0">
                <a:solidFill>
                  <a:srgbClr val="000000">
                    <a:alpha val="87000"/>
                  </a:srgbClr>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609585">
              <a:spcAft>
                <a:spcPts val="800"/>
              </a:spcAft>
            </a:pPr>
            <a:r>
              <a:rPr lang="en-US" sz="1333" dirty="0">
                <a:solidFill>
                  <a:srgbClr val="000000">
                    <a:alpha val="87000"/>
                  </a:srgbClr>
                </a:solidFill>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609585">
              <a:spcAft>
                <a:spcPts val="800"/>
              </a:spcAft>
            </a:pPr>
            <a:endParaRPr lang="en-US" sz="1333" dirty="0">
              <a:solidFill>
                <a:srgbClr val="000000">
                  <a:alpha val="87000"/>
                </a:srgbClr>
              </a:solidFill>
            </a:endParaRPr>
          </a:p>
        </p:txBody>
      </p:sp>
    </p:spTree>
    <p:extLst>
      <p:ext uri="{BB962C8B-B14F-4D97-AF65-F5344CB8AC3E}">
        <p14:creationId xmlns:p14="http://schemas.microsoft.com/office/powerpoint/2010/main" val="38505039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smtClean="0"/>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smtClean="0"/>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4A8010B8-6305-4919-A6FC-6FEE3F2B396E}" type="datetime1">
              <a:rPr lang="en-US" smtClean="0"/>
              <a:t>12/3/2015</a:t>
            </a:fld>
            <a:endParaRPr lang="en-US" dirty="0"/>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1" name="Slide Number Placeholder 4"/>
          <p:cNvSpPr>
            <a:spLocks noGrp="1"/>
          </p:cNvSpPr>
          <p:nvPr>
            <p:ph type="sldNum" sz="quarter" idx="15"/>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658634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40113373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24978775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56392E4B-B43B-41EB-AF12-54D03BFDB64E}" type="datetime1">
              <a:rPr lang="en-US" smtClean="0">
                <a:solidFill>
                  <a:prstClr val="white"/>
                </a:solidFill>
              </a:rPr>
              <a:t>12/3/2015</a:t>
            </a:fld>
            <a:endParaRPr lang="en-US" dirty="0">
              <a:solidFill>
                <a:prstClr val="white"/>
              </a:solidFill>
            </a:endParaRPr>
          </a:p>
        </p:txBody>
      </p:sp>
      <p:sp>
        <p:nvSpPr>
          <p:cNvPr id="8"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686363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smtClean="0"/>
              <a:t>Click icon to add picture</a:t>
            </a:r>
            <a:endParaRPr lang="en-US"/>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0C662066-3B25-473F-9EE0-546F296FBB68}" type="datetime1">
              <a:rPr lang="en-US" smtClean="0">
                <a:solidFill>
                  <a:prstClr val="white"/>
                </a:solidFill>
              </a:rPr>
              <a:t>12/3/2015</a:t>
            </a:fld>
            <a:endParaRPr lang="en-US" dirty="0">
              <a:solidFill>
                <a:prstClr val="white"/>
              </a:solidFill>
            </a:endParaRP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778892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4521676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39817833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34775249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34106821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1800" baseline="0">
                <a:solidFill>
                  <a:schemeClr val="tx1"/>
                </a:solidFill>
                <a:latin typeface="Segoe UI" panose="020B0502040204020203" pitchFamily="34" charset="0"/>
                <a:cs typeface="Segoe UI" panose="020B0502040204020203" pitchFamily="34" charset="0"/>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Section Title</a:t>
            </a:r>
            <a:endParaRPr lang="en-US" dirty="0"/>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smtClean="0"/>
              <a:t>Enter header here.</a:t>
            </a:r>
            <a:endParaRPr lang="en-US" dirty="0"/>
          </a:p>
        </p:txBody>
      </p:sp>
    </p:spTree>
    <p:extLst>
      <p:ext uri="{BB962C8B-B14F-4D97-AF65-F5344CB8AC3E}">
        <p14:creationId xmlns:p14="http://schemas.microsoft.com/office/powerpoint/2010/main" val="1326351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98DBE601-1838-467F-A091-A88901C9801E}" type="datetime1">
              <a:rPr lang="en-US" smtClean="0">
                <a:solidFill>
                  <a:prstClr val="black">
                    <a:tint val="75000"/>
                  </a:prstClr>
                </a:solidFill>
              </a:rPr>
              <a:t>12/3/2015</a:t>
            </a:fld>
            <a:endParaRPr lang="en-US">
              <a:solidFill>
                <a:prstClr val="black">
                  <a:tint val="75000"/>
                </a:prstClr>
              </a:solidFill>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
        <p:nvSpPr>
          <p:cNvPr id="7" name="Text Placeholder 6"/>
          <p:cNvSpPr>
            <a:spLocks noGrp="1"/>
          </p:cNvSpPr>
          <p:nvPr>
            <p:ph type="body" sz="quarter" idx="13"/>
          </p:nvPr>
        </p:nvSpPr>
        <p:spPr>
          <a:xfrm>
            <a:off x="402336" y="1143000"/>
            <a:ext cx="11173968" cy="4956048"/>
          </a:xfrm>
        </p:spPr>
        <p:txBody>
          <a:bodyPr/>
          <a:lstStyle>
            <a:lvl2pPr>
              <a:buSzPct val="90000"/>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3"/>
          <p:cNvSpPr txBox="1">
            <a:spLocks/>
          </p:cNvSpPr>
          <p:nvPr userDrawn="1"/>
        </p:nvSpPr>
        <p:spPr>
          <a:xfrm>
            <a:off x="4673600" y="6355080"/>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84601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ULA">
    <p:bg>
      <p:bgPr>
        <a:solidFill>
          <a:schemeClr val="bg1"/>
        </a:solidFill>
        <a:effectLst/>
      </p:bgPr>
    </p:bg>
    <p:spTree>
      <p:nvGrpSpPr>
        <p:cNvPr id="1" name=""/>
        <p:cNvGrpSpPr/>
        <p:nvPr/>
      </p:nvGrpSpPr>
      <p:grpSpPr>
        <a:xfrm>
          <a:off x="0" y="0"/>
          <a:ext cx="0" cy="0"/>
          <a:chOff x="0" y="0"/>
          <a:chExt cx="0" cy="0"/>
        </a:xfrm>
      </p:grpSpPr>
      <p:sp>
        <p:nvSpPr>
          <p:cNvPr id="12" name="TextBox 11"/>
          <p:cNvSpPr txBox="1"/>
          <p:nvPr userDrawn="1"/>
        </p:nvSpPr>
        <p:spPr>
          <a:xfrm>
            <a:off x="304800" y="3376960"/>
            <a:ext cx="11438467" cy="1499840"/>
          </a:xfrm>
          <a:prstGeom prst="rect">
            <a:avLst/>
          </a:prstGeom>
          <a:noFill/>
          <a:ln>
            <a:noFill/>
          </a:ln>
        </p:spPr>
        <p:txBody>
          <a:bodyPr vert="horz" wrap="square" lIns="243840" tIns="182880" rIns="121920" bIns="60960" rtlCol="0" anchor="t" anchorCtr="0">
            <a:noAutofit/>
          </a:bodyPr>
          <a:lstStyle/>
          <a:p>
            <a:pPr>
              <a:lnSpc>
                <a:spcPct val="90000"/>
              </a:lnSpc>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a:lnSpc>
                <a:spcPct val="90000"/>
              </a:lnSpc>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lnSpc>
                <a:spcPct val="90000"/>
              </a:lnSpc>
              <a:spcAft>
                <a:spcPts val="800"/>
              </a:spcAft>
            </a:pPr>
            <a:endParaRPr lang="en-US" sz="1100" dirty="0" smtClean="0">
              <a:solidFill>
                <a:srgbClr val="3F3F3F">
                  <a:alpha val="87000"/>
                </a:srgbClr>
              </a:solidFill>
              <a:latin typeface="Segoe UI" panose="020B0502040204020203" pitchFamily="34" charset="0"/>
              <a:cs typeface="Segoe UI" panose="020B0502040204020203" pitchFamily="34" charset="0"/>
            </a:endParaRPr>
          </a:p>
        </p:txBody>
      </p:sp>
      <p:sp>
        <p:nvSpPr>
          <p:cNvPr id="2" name="TextBox 1"/>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r>
              <a:rPr lang="en-US" sz="1467" b="1" dirty="0" smtClean="0">
                <a:solidFill>
                  <a:prstClr val="black"/>
                </a:solidFill>
              </a:rPr>
              <a:t>Conditions and Terms of Use</a:t>
            </a:r>
            <a:endParaRPr lang="en-US" sz="1467" dirty="0">
              <a:solidFill>
                <a:prstClr val="black"/>
              </a:solidFill>
            </a:endParaRPr>
          </a:p>
        </p:txBody>
      </p:sp>
      <p:sp>
        <p:nvSpPr>
          <p:cNvPr id="6" name="TextBox 5"/>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r>
              <a:rPr lang="en-US" sz="1467" b="1" dirty="0" smtClean="0">
                <a:solidFill>
                  <a:prstClr val="black"/>
                </a:solidFill>
              </a:rPr>
              <a:t>Copyright and Trademarks</a:t>
            </a:r>
          </a:p>
        </p:txBody>
      </p:sp>
      <p:sp>
        <p:nvSpPr>
          <p:cNvPr id="7" name="TextBox 6"/>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r>
              <a:rPr lang="en-US" sz="1067" dirty="0" smtClean="0">
                <a:solidFill>
                  <a:srgbClr val="277EB5"/>
                </a:solidFill>
              </a:rPr>
              <a:t>Microsoft Confidential</a:t>
            </a:r>
          </a:p>
        </p:txBody>
      </p:sp>
      <p:sp>
        <p:nvSpPr>
          <p:cNvPr id="8" name="TextBox 7"/>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r>
              <a:rPr lang="en-US" sz="1067" smtClean="0">
                <a:solidFill>
                  <a:srgbClr val="277EB5"/>
                </a:solidFill>
              </a:rPr>
              <a:t>© 2015 </a:t>
            </a:r>
            <a:r>
              <a:rPr lang="en-US" sz="1067" dirty="0" smtClean="0">
                <a:solidFill>
                  <a:srgbClr val="277EB5"/>
                </a:solidFill>
              </a:rPr>
              <a:t>Microsoft Corporation. All rights reserved.</a:t>
            </a:r>
          </a:p>
        </p:txBody>
      </p:sp>
      <p:sp>
        <p:nvSpPr>
          <p:cNvPr id="10" name="TextBox 9"/>
          <p:cNvSpPr txBox="1"/>
          <p:nvPr userDrawn="1"/>
        </p:nvSpPr>
        <p:spPr>
          <a:xfrm>
            <a:off x="304800" y="707073"/>
            <a:ext cx="11438467" cy="2438400"/>
          </a:xfrm>
          <a:prstGeom prst="rect">
            <a:avLst/>
          </a:prstGeom>
          <a:noFill/>
          <a:ln>
            <a:noFill/>
          </a:ln>
        </p:spPr>
        <p:txBody>
          <a:bodyPr vert="horz" wrap="square" lIns="243840" tIns="182880" rIns="121920" bIns="60960" rtlCol="0" anchor="t" anchorCtr="0">
            <a:normAutofit/>
          </a:bodyPr>
          <a:lstStyle/>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endParaRPr lang="en-US" sz="1200" dirty="0">
              <a:solidFill>
                <a:srgbClr val="3F3F3F">
                  <a:alpha val="87000"/>
                </a:srgbClr>
              </a:solidFill>
              <a:latin typeface="Segoe UI" panose="020B0502040204020203" pitchFamily="34" charset="0"/>
              <a:cs typeface="Segoe UI" panose="020B0502040204020203" pitchFamily="34" charset="0"/>
            </a:endParaRPr>
          </a:p>
          <a:p>
            <a:pPr>
              <a:spcAft>
                <a:spcPts val="800"/>
              </a:spcAft>
            </a:pPr>
            <a:endParaRPr lang="en-US" sz="1100" dirty="0" smtClean="0">
              <a:solidFill>
                <a:srgbClr val="3F3F3F">
                  <a:alpha val="87000"/>
                </a:srgb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868708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41685638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949440" cy="2286000"/>
          </a:xfrm>
          <a:solidFill>
            <a:srgbClr val="0A5BBA">
              <a:alpha val="90000"/>
            </a:srgbClr>
          </a:solidFill>
        </p:spPr>
        <p:txBody>
          <a:bodyPr lIns="91440" tIns="91440">
            <a:noAutofit/>
          </a:bodyPr>
          <a:lstStyle>
            <a:lvl1pPr marL="0" indent="0">
              <a:lnSpc>
                <a:spcPct val="100000"/>
              </a:lnSpc>
              <a:buNone/>
              <a:defRPr sz="36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Course Title</a:t>
            </a:r>
          </a:p>
        </p:txBody>
      </p:sp>
    </p:spTree>
    <p:extLst>
      <p:ext uri="{BB962C8B-B14F-4D97-AF65-F5344CB8AC3E}">
        <p14:creationId xmlns:p14="http://schemas.microsoft.com/office/powerpoint/2010/main" val="42138700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userDrawn="1"/>
        </p:nvSpPr>
        <p:spPr>
          <a:xfrm>
            <a:off x="304800" y="3376960"/>
            <a:ext cx="11684000" cy="2235200"/>
          </a:xfrm>
          <a:prstGeom prst="rect">
            <a:avLst/>
          </a:prstGeom>
          <a:noFill/>
          <a:ln>
            <a:noFill/>
          </a:ln>
        </p:spPr>
        <p:txBody>
          <a:bodyPr vert="horz" wrap="square" lIns="243840" tIns="182880" rIns="121920" bIns="60960" rtlCol="0" anchor="t" anchorCtr="0">
            <a:noAutofit/>
          </a:bodyPr>
          <a:lstStyle/>
          <a:p>
            <a:pPr defTabSz="609585">
              <a:lnSpc>
                <a:spcPct val="90000"/>
              </a:lnSpc>
              <a:spcAft>
                <a:spcPts val="800"/>
              </a:spcAft>
            </a:pPr>
            <a:r>
              <a:rPr lang="en-US" sz="1333" dirty="0">
                <a:solidFill>
                  <a:srgbClr val="000000">
                    <a:alpha val="87000"/>
                  </a:srgbClr>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609585">
              <a:lnSpc>
                <a:spcPct val="90000"/>
              </a:lnSpc>
              <a:spcAft>
                <a:spcPts val="800"/>
              </a:spcAft>
            </a:pPr>
            <a:r>
              <a:rPr lang="en-US" sz="1333" dirty="0">
                <a:solidFill>
                  <a:srgbClr val="000000">
                    <a:alpha val="87000"/>
                  </a:srgbClr>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609585">
              <a:lnSpc>
                <a:spcPct val="90000"/>
              </a:lnSpc>
              <a:spcAft>
                <a:spcPts val="800"/>
              </a:spcAft>
            </a:pPr>
            <a:r>
              <a:rPr lang="en-US" sz="1333" dirty="0">
                <a:solidFill>
                  <a:srgbClr val="000000">
                    <a:alpha val="87000"/>
                  </a:srgbClr>
                </a:solidFill>
              </a:rPr>
              <a:t>For more information, see Use of Microsoft Copyrighted Content at</a:t>
            </a:r>
          </a:p>
          <a:p>
            <a:pPr algn="ctr" defTabSz="609585">
              <a:lnSpc>
                <a:spcPct val="90000"/>
              </a:lnSpc>
              <a:spcAft>
                <a:spcPts val="800"/>
              </a:spcAft>
            </a:pPr>
            <a:r>
              <a:rPr lang="en-US" sz="1333" dirty="0">
                <a:solidFill>
                  <a:srgbClr val="000000">
                    <a:alpha val="87000"/>
                  </a:srgbClr>
                </a:solidFill>
                <a:hlinkClick r:id="rId2"/>
              </a:rPr>
              <a:t>http://www.microsoft.com/about/legal/permissions/</a:t>
            </a:r>
            <a:endParaRPr lang="en-US" sz="1333" dirty="0">
              <a:solidFill>
                <a:srgbClr val="000000">
                  <a:alpha val="87000"/>
                </a:srgbClr>
              </a:solidFill>
            </a:endParaRPr>
          </a:p>
        </p:txBody>
      </p:sp>
      <p:sp>
        <p:nvSpPr>
          <p:cNvPr id="7" name="TextBox 6"/>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Conditions and Terms of Use</a:t>
            </a:r>
            <a:endParaRPr lang="en-US" sz="1467" dirty="0">
              <a:solidFill>
                <a:srgbClr val="000000"/>
              </a:solidFill>
            </a:endParaRPr>
          </a:p>
        </p:txBody>
      </p:sp>
      <p:sp>
        <p:nvSpPr>
          <p:cNvPr id="8" name="TextBox 7"/>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Copyright and Trademarks</a:t>
            </a:r>
          </a:p>
        </p:txBody>
      </p:sp>
      <p:sp>
        <p:nvSpPr>
          <p:cNvPr id="9" name="TextBox 8"/>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Microsoft Confidential</a:t>
            </a:r>
          </a:p>
        </p:txBody>
      </p:sp>
      <p:sp>
        <p:nvSpPr>
          <p:cNvPr id="10" name="TextBox 9"/>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 2013 Microsoft Corporation. All rights reserved.</a:t>
            </a:r>
          </a:p>
        </p:txBody>
      </p:sp>
      <p:sp>
        <p:nvSpPr>
          <p:cNvPr id="11" name="TextBox 10"/>
          <p:cNvSpPr txBox="1"/>
          <p:nvPr userDrawn="1"/>
        </p:nvSpPr>
        <p:spPr>
          <a:xfrm>
            <a:off x="304800" y="613936"/>
            <a:ext cx="11684000" cy="2438400"/>
          </a:xfrm>
          <a:prstGeom prst="rect">
            <a:avLst/>
          </a:prstGeom>
          <a:noFill/>
          <a:ln>
            <a:noFill/>
          </a:ln>
        </p:spPr>
        <p:txBody>
          <a:bodyPr vert="horz" wrap="square" lIns="243840" tIns="182880" rIns="121920" bIns="60960" rtlCol="0" anchor="t" anchorCtr="0">
            <a:normAutofit lnSpcReduction="10000"/>
          </a:bodyPr>
          <a:lstStyle/>
          <a:p>
            <a:pPr defTabSz="609585">
              <a:spcAft>
                <a:spcPts val="800"/>
              </a:spcAft>
            </a:pPr>
            <a:r>
              <a:rPr lang="en-US" sz="1333" dirty="0">
                <a:solidFill>
                  <a:srgbClr val="000000">
                    <a:alpha val="87000"/>
                  </a:srgbClr>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609585">
              <a:spcAft>
                <a:spcPts val="800"/>
              </a:spcAft>
            </a:pPr>
            <a:r>
              <a:rPr lang="en-US" sz="1333" dirty="0">
                <a:solidFill>
                  <a:srgbClr val="000000">
                    <a:alpha val="87000"/>
                  </a:srgbClr>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609585">
              <a:spcAft>
                <a:spcPts val="800"/>
              </a:spcAft>
            </a:pPr>
            <a:r>
              <a:rPr lang="en-US" sz="1333" dirty="0">
                <a:solidFill>
                  <a:srgbClr val="000000">
                    <a:alpha val="87000"/>
                  </a:srgbClr>
                </a:solidFill>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609585">
              <a:spcAft>
                <a:spcPts val="800"/>
              </a:spcAft>
            </a:pPr>
            <a:endParaRPr lang="en-US" sz="1333" dirty="0">
              <a:solidFill>
                <a:srgbClr val="000000">
                  <a:alpha val="87000"/>
                </a:srgbClr>
              </a:solidFill>
            </a:endParaRPr>
          </a:p>
        </p:txBody>
      </p:sp>
    </p:spTree>
    <p:extLst>
      <p:ext uri="{BB962C8B-B14F-4D97-AF65-F5344CB8AC3E}">
        <p14:creationId xmlns:p14="http://schemas.microsoft.com/office/powerpoint/2010/main" val="13871495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D8E4473-413B-4614-B4AE-3693BB85D35B}" type="datetime1">
              <a:rPr lang="en-US" smtClean="0">
                <a:solidFill>
                  <a:prstClr val="black">
                    <a:tint val="75000"/>
                  </a:prstClr>
                </a:solidFill>
              </a:rPr>
              <a:t>12/3/2015</a:t>
            </a:fld>
            <a:endParaRPr lang="en-US">
              <a:solidFill>
                <a:prstClr val="black">
                  <a:tint val="75000"/>
                </a:prstClr>
              </a:solidFill>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
        <p:nvSpPr>
          <p:cNvPr id="7" name="Text Placeholder 6"/>
          <p:cNvSpPr>
            <a:spLocks noGrp="1"/>
          </p:cNvSpPr>
          <p:nvPr>
            <p:ph type="body" sz="quarter" idx="13"/>
          </p:nvPr>
        </p:nvSpPr>
        <p:spPr>
          <a:xfrm>
            <a:off x="402336" y="1143000"/>
            <a:ext cx="11173968" cy="4956048"/>
          </a:xfrm>
        </p:spPr>
        <p:txBody>
          <a:bodyPr/>
          <a:lstStyle>
            <a:lvl2pPr>
              <a:buSzPct val="90000"/>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3"/>
          <p:cNvSpPr txBox="1">
            <a:spLocks/>
          </p:cNvSpPr>
          <p:nvPr userDrawn="1"/>
        </p:nvSpPr>
        <p:spPr>
          <a:xfrm>
            <a:off x="4673600" y="6355080"/>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070629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rgbClr val="0A5BBA"/>
                </a:solidFill>
                <a:latin typeface="Segoe UI Light" panose="020B0502040204020203" pitchFamily="34" charset="0"/>
                <a:cs typeface="Segoe UI Light" panose="020B0502040204020203" pitchFamily="34" charset="0"/>
              </a:defRPr>
            </a:lvl1pPr>
          </a:lstStyle>
          <a:p>
            <a:r>
              <a:rPr lang="en-US" dirty="0" smtClean="0"/>
              <a:t>Notes Continued</a:t>
            </a:r>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54678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rIns="91440" anchor="t" anchorCtr="0">
            <a:normAutofit/>
          </a:bodyPr>
          <a:lstStyle>
            <a:lvl1pPr>
              <a:defRPr sz="2800" baseline="0">
                <a:solidFill>
                  <a:schemeClr val="bg1"/>
                </a:solidFill>
                <a:latin typeface="Segoe UI Light" panose="020B0502040204020203" pitchFamily="34" charset="0"/>
              </a:defRPr>
            </a:lvl1pPr>
          </a:lstStyle>
          <a:p>
            <a:r>
              <a:rPr lang="en-US" dirty="0" smtClean="0"/>
              <a:t>Module #: Module Title</a:t>
            </a:r>
            <a:endParaRPr lang="en-US" dirty="0"/>
          </a:p>
        </p:txBody>
      </p:sp>
      <p:sp>
        <p:nvSpPr>
          <p:cNvPr id="9" name="Text Placeholder 18"/>
          <p:cNvSpPr>
            <a:spLocks noGrp="1"/>
          </p:cNvSpPr>
          <p:nvPr>
            <p:ph type="body" sz="quarter" idx="16" hasCustomPrompt="1"/>
          </p:nvPr>
        </p:nvSpPr>
        <p:spPr>
          <a:xfrm>
            <a:off x="0" y="3200400"/>
            <a:ext cx="4572000" cy="704088"/>
          </a:xfrm>
          <a:prstGeom prst="rect">
            <a:avLst/>
          </a:prstGeom>
          <a:solidFill>
            <a:srgbClr val="002050">
              <a:alpha val="89804"/>
            </a:srgbClr>
          </a:solidFill>
        </p:spPr>
        <p:txBody>
          <a:bodyPr vert="horz" lIns="91440" tIns="91440">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Module Overview</a:t>
            </a:r>
          </a:p>
        </p:txBody>
      </p:sp>
    </p:spTree>
    <p:extLst>
      <p:ext uri="{BB962C8B-B14F-4D97-AF65-F5344CB8AC3E}">
        <p14:creationId xmlns:p14="http://schemas.microsoft.com/office/powerpoint/2010/main" val="408745805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anchor="t" anchorCtr="0">
            <a:normAutofit/>
          </a:bodyPr>
          <a:lstStyle>
            <a:lvl1pPr>
              <a:defRPr sz="2400">
                <a:solidFill>
                  <a:schemeClr val="bg1"/>
                </a:solidFill>
                <a:latin typeface="Segoe UI Light" panose="020B0502040204020203" pitchFamily="34" charset="0"/>
              </a:defRPr>
            </a:lvl1pPr>
          </a:lstStyle>
          <a:p>
            <a:r>
              <a:rPr lang="en-US" dirty="0" smtClean="0"/>
              <a:t>Module #: Module Title</a:t>
            </a:r>
            <a:endParaRPr lang="en-US" dirty="0"/>
          </a:p>
        </p:txBody>
      </p:sp>
      <p:sp>
        <p:nvSpPr>
          <p:cNvPr id="16" name="Text Placeholder 14"/>
          <p:cNvSpPr>
            <a:spLocks noGrp="1"/>
          </p:cNvSpPr>
          <p:nvPr>
            <p:ph type="body" sz="quarter" idx="12" hasCustomPrompt="1"/>
          </p:nvPr>
        </p:nvSpPr>
        <p:spPr>
          <a:xfrm>
            <a:off x="0" y="3200400"/>
            <a:ext cx="4572000" cy="1828800"/>
          </a:xfrm>
          <a:solidFill>
            <a:srgbClr val="002050"/>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smtClean="0"/>
              <a:t>Section #: Section Title</a:t>
            </a:r>
          </a:p>
        </p:txBody>
      </p:sp>
      <p:sp>
        <p:nvSpPr>
          <p:cNvPr id="18" name="Text Placeholder 14"/>
          <p:cNvSpPr>
            <a:spLocks noGrp="1"/>
          </p:cNvSpPr>
          <p:nvPr>
            <p:ph type="body" sz="quarter" idx="14" hasCustomPrompt="1"/>
          </p:nvPr>
        </p:nvSpPr>
        <p:spPr>
          <a:xfrm>
            <a:off x="4572000" y="3200400"/>
            <a:ext cx="4572000" cy="1828800"/>
          </a:xfrm>
          <a:solidFill>
            <a:srgbClr val="129038"/>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smtClean="0"/>
              <a:t>Lesson: Lesson Title</a:t>
            </a:r>
          </a:p>
        </p:txBody>
      </p:sp>
    </p:spTree>
    <p:extLst>
      <p:ext uri="{BB962C8B-B14F-4D97-AF65-F5344CB8AC3E}">
        <p14:creationId xmlns:p14="http://schemas.microsoft.com/office/powerpoint/2010/main" val="37007713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smtClean="0"/>
              <a:t>Add single point here</a:t>
            </a:r>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530286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Demonstration: Title of Demo</a:t>
            </a:r>
          </a:p>
        </p:txBody>
      </p:sp>
    </p:spTree>
    <p:extLst>
      <p:ext uri="{BB962C8B-B14F-4D97-AF65-F5344CB8AC3E}">
        <p14:creationId xmlns:p14="http://schemas.microsoft.com/office/powerpoint/2010/main" val="2186532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rgbClr val="0A5BBA"/>
                </a:solidFill>
                <a:latin typeface="Segoe UI Light" panose="020B0502040204020203" pitchFamily="34" charset="0"/>
                <a:cs typeface="Segoe UI Light" panose="020B0502040204020203" pitchFamily="34" charset="0"/>
              </a:defRPr>
            </a:lvl1pPr>
          </a:lstStyle>
          <a:p>
            <a:r>
              <a:rPr lang="en-US" dirty="0" smtClean="0"/>
              <a:t>Notes Continued</a:t>
            </a:r>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948746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Lab: Title of Lab</a:t>
            </a:r>
          </a:p>
        </p:txBody>
      </p:sp>
    </p:spTree>
    <p:extLst>
      <p:ext uri="{BB962C8B-B14F-4D97-AF65-F5344CB8AC3E}">
        <p14:creationId xmlns:p14="http://schemas.microsoft.com/office/powerpoint/2010/main" val="18954302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9" name="Text Placeholder 18"/>
          <p:cNvSpPr>
            <a:spLocks noGrp="1"/>
          </p:cNvSpPr>
          <p:nvPr>
            <p:ph type="body" sz="quarter" idx="16" hasCustomPrompt="1"/>
          </p:nvPr>
        </p:nvSpPr>
        <p:spPr>
          <a:xfrm>
            <a:off x="0" y="3429000"/>
            <a:ext cx="3048000" cy="1143000"/>
          </a:xfrm>
          <a:prstGeom prst="rect">
            <a:avLst/>
          </a:prstGeom>
          <a:solidFill>
            <a:srgbClr val="002050">
              <a:alpha val="90000"/>
            </a:srgbClr>
          </a:solidFill>
        </p:spPr>
        <p:txBody>
          <a:bodyPr vert="horz" lIns="91440" tIns="9144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27081558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rgbClr val="15AEEF">
              <a:alpha val="89804"/>
            </a:srgbClr>
          </a:solidFill>
        </p:spPr>
        <p:txBody>
          <a:bodyPr vert="horz" lIns="91440" tIns="91440">
            <a:normAutofit/>
          </a:bodyPr>
          <a:lstStyle>
            <a:lvl1pPr marL="0" indent="0">
              <a:lnSpc>
                <a:spcPct val="100000"/>
              </a:lnSpc>
              <a:buFontTx/>
              <a:buNone/>
              <a:defRPr sz="1600" baseline="0">
                <a:solidFill>
                  <a:schemeClr val="tx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1"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99540872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8" name="Text Placeholder 18"/>
          <p:cNvSpPr>
            <a:spLocks noGrp="1"/>
          </p:cNvSpPr>
          <p:nvPr>
            <p:ph type="body" sz="quarter" idx="16" hasCustomPrompt="1"/>
          </p:nvPr>
        </p:nvSpPr>
        <p:spPr>
          <a:xfrm>
            <a:off x="9144000" y="3429000"/>
            <a:ext cx="3048000" cy="1143000"/>
          </a:xfrm>
          <a:prstGeom prst="rect">
            <a:avLst/>
          </a:prstGeom>
          <a:solidFill>
            <a:srgbClr val="002050">
              <a:alpha val="90000"/>
            </a:srgbClr>
          </a:solidFill>
        </p:spPr>
        <p:txBody>
          <a:bodyPr vert="horz" lIns="182880" tIns="13716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2" name="Text Placeholder 9"/>
          <p:cNvSpPr>
            <a:spLocks noGrp="1"/>
          </p:cNvSpPr>
          <p:nvPr>
            <p:ph type="body" sz="quarter" idx="13"/>
          </p:nvPr>
        </p:nvSpPr>
        <p:spPr>
          <a:xfrm>
            <a:off x="609600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24293165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18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06E3FC57-B96F-4261-AC52-8316316858EB}" type="datetime1">
              <a:rPr lang="en-US" smtClean="0"/>
              <a:t>12/3/2015</a:t>
            </a:fld>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517249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87131DD3-04EA-4EF6-8CC9-30713945038C}" type="datetime1">
              <a:rPr lang="en-US" smtClean="0"/>
              <a:t>12/3/2015</a:t>
            </a:fld>
            <a:endParaRPr lang="en-US" dirty="0"/>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Segoe UI" panose="020B0502040204020203" pitchFamily="34" charset="0"/>
                <a:cs typeface="Segoe UI" panose="020B0502040204020203" pitchFamily="34" charset="0"/>
              </a:defRPr>
            </a:lvl1pPr>
          </a:lstStyle>
          <a:p>
            <a:pPr lvl="0"/>
            <a:r>
              <a:rPr lang="en-US" dirty="0"/>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7"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1666356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alpha val="89804"/>
            </a:srgbClr>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3" name="Slide Number Placeholder 4"/>
          <p:cNvSpPr>
            <a:spLocks noGrp="1"/>
          </p:cNvSpPr>
          <p:nvPr>
            <p:ph type="sldNum" sz="quarter" idx="17"/>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661362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1800">
                <a:solidFill>
                  <a:srgbClr val="3F3F3F"/>
                </a:solidFill>
              </a:defRPr>
            </a:lvl1pPr>
            <a:lvl2pPr>
              <a:defRPr sz="1600">
                <a:solidFill>
                  <a:srgbClr val="3F3F3F"/>
                </a:solidFill>
              </a:defRPr>
            </a:lvl2pPr>
            <a:lvl3pPr>
              <a:lnSpc>
                <a:spcPct val="100000"/>
              </a:lnSpc>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81B3AB2F-2891-42C6-B337-428F802F50D2}" type="datetime1">
              <a:rPr lang="en-US" smtClean="0"/>
              <a:t>12/3/2015</a:t>
            </a:fld>
            <a:endParaRPr lang="en-US" dirty="0"/>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4" name="Slide Number Placeholder 4"/>
          <p:cNvSpPr>
            <a:spLocks noGrp="1"/>
          </p:cNvSpPr>
          <p:nvPr>
            <p:ph type="sldNum" sz="quarter" idx="18"/>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8968675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15AEEF">
              <a:alpha val="89804"/>
            </a:srgb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89804"/>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37E23DC6-7CA1-43E4-85E8-A49DADF0EA2F}" type="datetime1">
              <a:rPr lang="en-US" smtClean="0"/>
              <a:t>12/3/2015</a:t>
            </a:fld>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Light" panose="020B0502040204020203" pitchFamily="34" charset="0"/>
                <a:cs typeface="Segoe UI Light" panose="020B0502040204020203" pitchFamily="34" charset="0"/>
              </a:rPr>
              <a:t>Microsoft Confidential</a:t>
            </a:r>
            <a:endParaRPr lang="en-US" sz="1000" dirty="0">
              <a:latin typeface="Segoe UI Light" panose="020B0502040204020203" pitchFamily="34" charset="0"/>
              <a:cs typeface="Segoe UI Light" panose="020B0502040204020203" pitchFamily="34" charset="0"/>
            </a:endParaRPr>
          </a:p>
        </p:txBody>
      </p:sp>
      <p:sp>
        <p:nvSpPr>
          <p:cNvPr id="13" name="Slide Number Placeholder 4"/>
          <p:cNvSpPr>
            <a:spLocks noGrp="1"/>
          </p:cNvSpPr>
          <p:nvPr>
            <p:ph type="sldNum" sz="quarter" idx="16"/>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2384579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07027D77-150F-4BD0-8C3C-0AF466363AA9}" type="datetime1">
              <a:rPr lang="en-US" smtClean="0"/>
              <a:t>12/3/2015</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800">
                <a:solidFill>
                  <a:srgbClr val="3F3F3F"/>
                </a:solidFill>
              </a:defRPr>
            </a:lvl1pPr>
            <a:lvl2pPr>
              <a:defRPr sz="1600">
                <a:solidFill>
                  <a:srgbClr val="3F3F3F"/>
                </a:solidFill>
              </a:defRPr>
            </a:lvl2pPr>
            <a:lvl3pPr>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9" name="Text Placeholder 14"/>
          <p:cNvSpPr>
            <a:spLocks noGrp="1"/>
          </p:cNvSpPr>
          <p:nvPr>
            <p:ph type="body" sz="quarter" idx="12"/>
          </p:nvPr>
        </p:nvSpPr>
        <p:spPr>
          <a:xfrm>
            <a:off x="9144000" y="1143000"/>
            <a:ext cx="3048000" cy="2286000"/>
          </a:xfrm>
          <a:solidFill>
            <a:srgbClr val="002050"/>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14"/>
          <p:cNvSpPr>
            <a:spLocks noGrp="1"/>
          </p:cNvSpPr>
          <p:nvPr>
            <p:ph type="body" sz="quarter" idx="16"/>
          </p:nvPr>
        </p:nvSpPr>
        <p:spPr>
          <a:xfrm>
            <a:off x="9144000" y="3429000"/>
            <a:ext cx="3048000" cy="2286000"/>
          </a:xfrm>
          <a:solidFill>
            <a:srgbClr val="15AEEF"/>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36496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rIns="91440" anchor="t" anchorCtr="0">
            <a:normAutofit/>
          </a:bodyPr>
          <a:lstStyle>
            <a:lvl1pPr>
              <a:defRPr sz="2800" baseline="0">
                <a:solidFill>
                  <a:schemeClr val="bg1"/>
                </a:solidFill>
                <a:latin typeface="Segoe UI Light" panose="020B0502040204020203" pitchFamily="34" charset="0"/>
              </a:defRPr>
            </a:lvl1pPr>
          </a:lstStyle>
          <a:p>
            <a:r>
              <a:rPr lang="en-US" dirty="0" smtClean="0"/>
              <a:t>Module #: Module Title</a:t>
            </a:r>
            <a:endParaRPr lang="en-US" dirty="0"/>
          </a:p>
        </p:txBody>
      </p:sp>
      <p:sp>
        <p:nvSpPr>
          <p:cNvPr id="9" name="Text Placeholder 18"/>
          <p:cNvSpPr>
            <a:spLocks noGrp="1"/>
          </p:cNvSpPr>
          <p:nvPr>
            <p:ph type="body" sz="quarter" idx="16" hasCustomPrompt="1"/>
          </p:nvPr>
        </p:nvSpPr>
        <p:spPr>
          <a:xfrm>
            <a:off x="0" y="3200400"/>
            <a:ext cx="4572000" cy="704088"/>
          </a:xfrm>
          <a:prstGeom prst="rect">
            <a:avLst/>
          </a:prstGeom>
          <a:solidFill>
            <a:srgbClr val="002050">
              <a:alpha val="89804"/>
            </a:srgbClr>
          </a:solidFill>
        </p:spPr>
        <p:txBody>
          <a:bodyPr vert="horz" lIns="91440" tIns="91440">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Module Overview</a:t>
            </a:r>
          </a:p>
        </p:txBody>
      </p:sp>
    </p:spTree>
    <p:extLst>
      <p:ext uri="{BB962C8B-B14F-4D97-AF65-F5344CB8AC3E}">
        <p14:creationId xmlns:p14="http://schemas.microsoft.com/office/powerpoint/2010/main" val="288850491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3" name="Date Placeholder 2"/>
          <p:cNvSpPr>
            <a:spLocks noGrp="1"/>
          </p:cNvSpPr>
          <p:nvPr>
            <p:ph type="dt" sz="half" idx="10"/>
          </p:nvPr>
        </p:nvSpPr>
        <p:spPr/>
        <p:txBody>
          <a:bodyPr/>
          <a:lstStyle>
            <a:lvl1pPr>
              <a:defRPr>
                <a:solidFill>
                  <a:srgbClr val="3F3F3F"/>
                </a:solidFill>
              </a:defRPr>
            </a:lvl1pPr>
          </a:lstStyle>
          <a:p>
            <a:fld id="{8AE9CEB5-C76B-4C9F-91B1-C44CCB9B5E4A}" type="datetime1">
              <a:rPr lang="en-US" smtClean="0"/>
              <a:t>12/3/2015</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rgbClr val="15AEEF"/>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18"/>
          <p:cNvSpPr>
            <a:spLocks noGrp="1"/>
          </p:cNvSpPr>
          <p:nvPr>
            <p:ph type="body" sz="quarter" idx="13"/>
          </p:nvPr>
        </p:nvSpPr>
        <p:spPr>
          <a:xfrm>
            <a:off x="9144000" y="3429000"/>
            <a:ext cx="3048000" cy="2286000"/>
          </a:xfrm>
          <a:solidFill>
            <a:srgbClr val="0E715F"/>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20"/>
          <p:cNvSpPr>
            <a:spLocks noGrp="1"/>
          </p:cNvSpPr>
          <p:nvPr>
            <p:ph type="body" sz="quarter" idx="14"/>
          </p:nvPr>
        </p:nvSpPr>
        <p:spPr>
          <a:xfrm>
            <a:off x="3048000" y="3429000"/>
            <a:ext cx="3048000" cy="2286000"/>
          </a:xfrm>
          <a:solidFill>
            <a:srgbClr val="002050"/>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Picture Placeholder 22"/>
          <p:cNvSpPr>
            <a:spLocks noGrp="1"/>
          </p:cNvSpPr>
          <p:nvPr>
            <p:ph type="pic" sz="quarter" idx="15"/>
          </p:nvPr>
        </p:nvSpPr>
        <p:spPr>
          <a:xfrm>
            <a:off x="3048000" y="1143000"/>
            <a:ext cx="3048000" cy="2286000"/>
          </a:xfrm>
        </p:spPr>
        <p:txBody>
          <a:bodyPr/>
          <a:lstStyle/>
          <a:p>
            <a:r>
              <a:rPr lang="en-US" smtClean="0"/>
              <a:t>Click icon to add picture</a:t>
            </a:r>
            <a:endParaRPr lang="en-US"/>
          </a:p>
        </p:txBody>
      </p:sp>
      <p:sp>
        <p:nvSpPr>
          <p:cNvPr id="24" name="Picture Placeholder 22"/>
          <p:cNvSpPr>
            <a:spLocks noGrp="1"/>
          </p:cNvSpPr>
          <p:nvPr>
            <p:ph type="pic" sz="quarter" idx="16"/>
          </p:nvPr>
        </p:nvSpPr>
        <p:spPr>
          <a:xfrm>
            <a:off x="9144000" y="1143000"/>
            <a:ext cx="3048000" cy="2286000"/>
          </a:xfrm>
        </p:spPr>
        <p:txBody>
          <a:bodyPr/>
          <a:lstStyle/>
          <a:p>
            <a:r>
              <a:rPr lang="en-US" smtClean="0"/>
              <a:t>Click icon to add picture</a:t>
            </a:r>
            <a:endParaRPr lang="en-US"/>
          </a:p>
        </p:txBody>
      </p:sp>
      <p:sp>
        <p:nvSpPr>
          <p:cNvPr id="25" name="Picture Placeholder 22"/>
          <p:cNvSpPr>
            <a:spLocks noGrp="1"/>
          </p:cNvSpPr>
          <p:nvPr>
            <p:ph type="pic" sz="quarter" idx="17"/>
          </p:nvPr>
        </p:nvSpPr>
        <p:spPr>
          <a:xfrm>
            <a:off x="6096000" y="3429000"/>
            <a:ext cx="3048000" cy="2286000"/>
          </a:xfrm>
        </p:spPr>
        <p:txBody>
          <a:bodyPr/>
          <a:lstStyle/>
          <a:p>
            <a:r>
              <a:rPr lang="en-US" smtClean="0"/>
              <a:t>Click icon to add picture</a:t>
            </a:r>
            <a:endParaRPr lang="en-US" dirty="0"/>
          </a:p>
        </p:txBody>
      </p:sp>
    </p:spTree>
    <p:extLst>
      <p:ext uri="{BB962C8B-B14F-4D97-AF65-F5344CB8AC3E}">
        <p14:creationId xmlns:p14="http://schemas.microsoft.com/office/powerpoint/2010/main" val="92885302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smtClean="0"/>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smtClean="0"/>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4FEC87DF-A149-49F5-842C-834A45BAEF8C}" type="datetime1">
              <a:rPr lang="en-US" smtClean="0"/>
              <a:t>12/3/2015</a:t>
            </a:fld>
            <a:endParaRPr lang="en-US" dirty="0"/>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1" name="Slide Number Placeholder 4"/>
          <p:cNvSpPr>
            <a:spLocks noGrp="1"/>
          </p:cNvSpPr>
          <p:nvPr>
            <p:ph type="sldNum" sz="quarter" idx="15"/>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288813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229475419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5846126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C3CC787E-0B51-4ABE-9B68-E4A5E64C82D6}" type="datetime1">
              <a:rPr lang="en-US" smtClean="0">
                <a:solidFill>
                  <a:prstClr val="white"/>
                </a:solidFill>
              </a:rPr>
              <a:t>12/3/2015</a:t>
            </a:fld>
            <a:endParaRPr lang="en-US" dirty="0">
              <a:solidFill>
                <a:prstClr val="white"/>
              </a:solidFill>
            </a:endParaRPr>
          </a:p>
        </p:txBody>
      </p:sp>
      <p:sp>
        <p:nvSpPr>
          <p:cNvPr id="8"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946823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smtClean="0"/>
              <a:t>Click icon to add picture</a:t>
            </a:r>
            <a:endParaRPr lang="en-US"/>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6ED6E993-F01C-4F5C-82E8-D27A62799F46}" type="datetime1">
              <a:rPr lang="en-US" smtClean="0">
                <a:solidFill>
                  <a:prstClr val="white"/>
                </a:solidFill>
              </a:rPr>
              <a:t>12/3/2015</a:t>
            </a:fld>
            <a:endParaRPr lang="en-US" dirty="0">
              <a:solidFill>
                <a:prstClr val="white"/>
              </a:solidFill>
            </a:endParaRP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16944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141389972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249185430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312252358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4025046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anchor="t" anchorCtr="0">
            <a:normAutofit/>
          </a:bodyPr>
          <a:lstStyle>
            <a:lvl1pPr>
              <a:defRPr sz="2400">
                <a:solidFill>
                  <a:schemeClr val="bg1"/>
                </a:solidFill>
                <a:latin typeface="Segoe UI Light" panose="020B0502040204020203" pitchFamily="34" charset="0"/>
              </a:defRPr>
            </a:lvl1pPr>
          </a:lstStyle>
          <a:p>
            <a:r>
              <a:rPr lang="en-US" dirty="0" smtClean="0"/>
              <a:t>Module #: Module Title</a:t>
            </a:r>
            <a:endParaRPr lang="en-US" dirty="0"/>
          </a:p>
        </p:txBody>
      </p:sp>
      <p:sp>
        <p:nvSpPr>
          <p:cNvPr id="16" name="Text Placeholder 14"/>
          <p:cNvSpPr>
            <a:spLocks noGrp="1"/>
          </p:cNvSpPr>
          <p:nvPr>
            <p:ph type="body" sz="quarter" idx="12" hasCustomPrompt="1"/>
          </p:nvPr>
        </p:nvSpPr>
        <p:spPr>
          <a:xfrm>
            <a:off x="0" y="3200400"/>
            <a:ext cx="4572000" cy="1828800"/>
          </a:xfrm>
          <a:solidFill>
            <a:srgbClr val="002050"/>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smtClean="0"/>
              <a:t>Section #: Section Title</a:t>
            </a:r>
          </a:p>
        </p:txBody>
      </p:sp>
      <p:sp>
        <p:nvSpPr>
          <p:cNvPr id="18" name="Text Placeholder 14"/>
          <p:cNvSpPr>
            <a:spLocks noGrp="1"/>
          </p:cNvSpPr>
          <p:nvPr>
            <p:ph type="body" sz="quarter" idx="14" hasCustomPrompt="1"/>
          </p:nvPr>
        </p:nvSpPr>
        <p:spPr>
          <a:xfrm>
            <a:off x="4572000" y="3200400"/>
            <a:ext cx="4572000" cy="1828800"/>
          </a:xfrm>
          <a:solidFill>
            <a:srgbClr val="129038"/>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smtClean="0"/>
              <a:t>Lesson: Lesson Title</a:t>
            </a:r>
          </a:p>
        </p:txBody>
      </p:sp>
    </p:spTree>
    <p:extLst>
      <p:ext uri="{BB962C8B-B14F-4D97-AF65-F5344CB8AC3E}">
        <p14:creationId xmlns:p14="http://schemas.microsoft.com/office/powerpoint/2010/main" val="227964647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1800" baseline="0">
                <a:solidFill>
                  <a:schemeClr val="tx1"/>
                </a:solidFill>
                <a:latin typeface="Segoe UI" panose="020B0502040204020203" pitchFamily="34" charset="0"/>
                <a:cs typeface="Segoe UI" panose="020B0502040204020203" pitchFamily="34" charset="0"/>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Section Title</a:t>
            </a:r>
            <a:endParaRPr lang="en-US" dirty="0"/>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smtClean="0"/>
              <a:t>Enter header here.</a:t>
            </a:r>
            <a:endParaRPr lang="en-US" dirty="0"/>
          </a:p>
        </p:txBody>
      </p:sp>
    </p:spTree>
    <p:extLst>
      <p:ext uri="{BB962C8B-B14F-4D97-AF65-F5344CB8AC3E}">
        <p14:creationId xmlns:p14="http://schemas.microsoft.com/office/powerpoint/2010/main" val="127096361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EULA">
    <p:bg>
      <p:bgPr>
        <a:solidFill>
          <a:schemeClr val="bg1"/>
        </a:solidFill>
        <a:effectLst/>
      </p:bgPr>
    </p:bg>
    <p:spTree>
      <p:nvGrpSpPr>
        <p:cNvPr id="1" name=""/>
        <p:cNvGrpSpPr/>
        <p:nvPr/>
      </p:nvGrpSpPr>
      <p:grpSpPr>
        <a:xfrm>
          <a:off x="0" y="0"/>
          <a:ext cx="0" cy="0"/>
          <a:chOff x="0" y="0"/>
          <a:chExt cx="0" cy="0"/>
        </a:xfrm>
      </p:grpSpPr>
      <p:sp>
        <p:nvSpPr>
          <p:cNvPr id="12" name="TextBox 11"/>
          <p:cNvSpPr txBox="1"/>
          <p:nvPr userDrawn="1"/>
        </p:nvSpPr>
        <p:spPr>
          <a:xfrm>
            <a:off x="304800" y="3376960"/>
            <a:ext cx="11438467" cy="1499840"/>
          </a:xfrm>
          <a:prstGeom prst="rect">
            <a:avLst/>
          </a:prstGeom>
          <a:noFill/>
          <a:ln>
            <a:noFill/>
          </a:ln>
        </p:spPr>
        <p:txBody>
          <a:bodyPr vert="horz" wrap="square" lIns="243840" tIns="182880" rIns="121920" bIns="60960" rtlCol="0" anchor="t" anchorCtr="0">
            <a:noAutofit/>
          </a:bodyPr>
          <a:lstStyle/>
          <a:p>
            <a:pPr>
              <a:lnSpc>
                <a:spcPct val="90000"/>
              </a:lnSpc>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a:lnSpc>
                <a:spcPct val="90000"/>
              </a:lnSpc>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lnSpc>
                <a:spcPct val="90000"/>
              </a:lnSpc>
              <a:spcAft>
                <a:spcPts val="800"/>
              </a:spcAft>
            </a:pPr>
            <a:endParaRPr lang="en-US" sz="1100" dirty="0" smtClean="0">
              <a:solidFill>
                <a:srgbClr val="3F3F3F">
                  <a:alpha val="87000"/>
                </a:srgbClr>
              </a:solidFill>
              <a:latin typeface="Segoe UI" panose="020B0502040204020203" pitchFamily="34" charset="0"/>
              <a:cs typeface="Segoe UI" panose="020B0502040204020203" pitchFamily="34" charset="0"/>
            </a:endParaRPr>
          </a:p>
        </p:txBody>
      </p:sp>
      <p:sp>
        <p:nvSpPr>
          <p:cNvPr id="2" name="TextBox 1"/>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r>
              <a:rPr lang="en-US" sz="1467" b="1" dirty="0" smtClean="0">
                <a:solidFill>
                  <a:prstClr val="black"/>
                </a:solidFill>
              </a:rPr>
              <a:t>Conditions and Terms of Use</a:t>
            </a:r>
            <a:endParaRPr lang="en-US" sz="1467" dirty="0">
              <a:solidFill>
                <a:prstClr val="black"/>
              </a:solidFill>
            </a:endParaRPr>
          </a:p>
        </p:txBody>
      </p:sp>
      <p:sp>
        <p:nvSpPr>
          <p:cNvPr id="6" name="TextBox 5"/>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r>
              <a:rPr lang="en-US" sz="1467" b="1" dirty="0" smtClean="0">
                <a:solidFill>
                  <a:prstClr val="black"/>
                </a:solidFill>
              </a:rPr>
              <a:t>Copyright and Trademarks</a:t>
            </a:r>
          </a:p>
        </p:txBody>
      </p:sp>
      <p:sp>
        <p:nvSpPr>
          <p:cNvPr id="7" name="TextBox 6"/>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r>
              <a:rPr lang="en-US" sz="1067" dirty="0" smtClean="0">
                <a:solidFill>
                  <a:srgbClr val="277EB5"/>
                </a:solidFill>
              </a:rPr>
              <a:t>Microsoft Confidential</a:t>
            </a:r>
          </a:p>
        </p:txBody>
      </p:sp>
      <p:sp>
        <p:nvSpPr>
          <p:cNvPr id="8" name="TextBox 7"/>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r>
              <a:rPr lang="en-US" sz="1067" smtClean="0">
                <a:solidFill>
                  <a:srgbClr val="277EB5"/>
                </a:solidFill>
              </a:rPr>
              <a:t>© 2015 </a:t>
            </a:r>
            <a:r>
              <a:rPr lang="en-US" sz="1067" dirty="0" smtClean="0">
                <a:solidFill>
                  <a:srgbClr val="277EB5"/>
                </a:solidFill>
              </a:rPr>
              <a:t>Microsoft Corporation. All rights reserved.</a:t>
            </a:r>
          </a:p>
        </p:txBody>
      </p:sp>
      <p:sp>
        <p:nvSpPr>
          <p:cNvPr id="10" name="TextBox 9"/>
          <p:cNvSpPr txBox="1"/>
          <p:nvPr userDrawn="1"/>
        </p:nvSpPr>
        <p:spPr>
          <a:xfrm>
            <a:off x="304800" y="707073"/>
            <a:ext cx="11438467" cy="2438400"/>
          </a:xfrm>
          <a:prstGeom prst="rect">
            <a:avLst/>
          </a:prstGeom>
          <a:noFill/>
          <a:ln>
            <a:noFill/>
          </a:ln>
        </p:spPr>
        <p:txBody>
          <a:bodyPr vert="horz" wrap="square" lIns="243840" tIns="182880" rIns="121920" bIns="60960" rtlCol="0" anchor="t" anchorCtr="0">
            <a:normAutofit/>
          </a:bodyPr>
          <a:lstStyle/>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endParaRPr lang="en-US" sz="1200" dirty="0">
              <a:solidFill>
                <a:srgbClr val="3F3F3F">
                  <a:alpha val="87000"/>
                </a:srgbClr>
              </a:solidFill>
              <a:latin typeface="Segoe UI" panose="020B0502040204020203" pitchFamily="34" charset="0"/>
              <a:cs typeface="Segoe UI" panose="020B0502040204020203" pitchFamily="34" charset="0"/>
            </a:endParaRPr>
          </a:p>
          <a:p>
            <a:pPr>
              <a:spcAft>
                <a:spcPts val="800"/>
              </a:spcAft>
            </a:pPr>
            <a:endParaRPr lang="en-US" sz="1100" dirty="0" smtClean="0">
              <a:solidFill>
                <a:srgbClr val="3F3F3F">
                  <a:alpha val="87000"/>
                </a:srgb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7715137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184810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smtClean="0"/>
              <a:t>Add single point here</a:t>
            </a:r>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78959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Demonstration: Title of Demo</a:t>
            </a:r>
          </a:p>
        </p:txBody>
      </p:sp>
    </p:spTree>
    <p:extLst>
      <p:ext uri="{BB962C8B-B14F-4D97-AF65-F5344CB8AC3E}">
        <p14:creationId xmlns:p14="http://schemas.microsoft.com/office/powerpoint/2010/main" val="3868499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Lab: Title of Lab</a:t>
            </a:r>
          </a:p>
        </p:txBody>
      </p:sp>
    </p:spTree>
    <p:extLst>
      <p:ext uri="{BB962C8B-B14F-4D97-AF65-F5344CB8AC3E}">
        <p14:creationId xmlns:p14="http://schemas.microsoft.com/office/powerpoint/2010/main" val="2172530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2C3A81-EE8C-4651-A036-ADBA7316F1C8}" type="datetime1">
              <a:rPr lang="en-US" smtClean="0">
                <a:solidFill>
                  <a:prstClr val="black">
                    <a:tint val="75000"/>
                  </a:prstClr>
                </a:solidFill>
              </a:rPr>
              <a:t>12/3/2015</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Microsoft Confidential</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80173375"/>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 id="2147483772" r:id="rId18"/>
    <p:sldLayoutId id="2147483773" r:id="rId19"/>
    <p:sldLayoutId id="2147483774" r:id="rId20"/>
    <p:sldLayoutId id="2147483775" r:id="rId21"/>
    <p:sldLayoutId id="2147483776" r:id="rId22"/>
    <p:sldLayoutId id="2147483777" r:id="rId23"/>
    <p:sldLayoutId id="2147483778" r:id="rId24"/>
    <p:sldLayoutId id="2147483779" r:id="rId25"/>
    <p:sldLayoutId id="2147483780" r:id="rId26"/>
    <p:sldLayoutId id="2147483781" r:id="rId27"/>
    <p:sldLayoutId id="2147483782" r:id="rId28"/>
    <p:sldLayoutId id="2147483783" r:id="rId29"/>
    <p:sldLayoutId id="2147483784" r:id="rId30"/>
    <p:sldLayoutId id="2147483785" r:id="rId31"/>
  </p:sldLayoutIdLst>
  <p:hf hdr="0" dt="0"/>
  <p:txStyles>
    <p:titleStyle>
      <a:lvl1pPr algn="l" defTabSz="914400"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spcAft>
          <a:spcPts val="300"/>
        </a:spcAft>
        <a:buFont typeface="Arial" panose="020B0604020202020204" pitchFamily="34" charset="0"/>
        <a:buChar char="•"/>
        <a:defRPr sz="1800" kern="1200">
          <a:solidFill>
            <a:srgbClr val="3F3F3F"/>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spcAft>
          <a:spcPts val="300"/>
        </a:spcAft>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spcAft>
          <a:spcPts val="300"/>
        </a:spcAft>
        <a:buFont typeface="Wingdings" panose="05000000000000000000" pitchFamily="2" charset="2"/>
        <a:buChar char="§"/>
        <a:defRPr sz="1400" kern="1200">
          <a:solidFill>
            <a:srgbClr val="3F3F3F"/>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spcAft>
          <a:spcPts val="300"/>
        </a:spcAft>
        <a:buFont typeface="Arial" panose="020B0604020202020204" pitchFamily="34" charset="0"/>
        <a:buChar char="•"/>
        <a:defRPr sz="1400" kern="1200">
          <a:solidFill>
            <a:srgbClr val="3F3F3F"/>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spcAft>
          <a:spcPts val="300"/>
        </a:spcAft>
        <a:buFont typeface="Courier New" panose="02070309020205020404" pitchFamily="49" charset="0"/>
        <a:buChar char="o"/>
        <a:defRPr sz="1400" kern="1200">
          <a:solidFill>
            <a:srgbClr val="3F3F3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903F50-555B-4489-AB86-49ABD23DB69B}" type="datetime1">
              <a:rPr lang="en-US" smtClean="0">
                <a:solidFill>
                  <a:prstClr val="black">
                    <a:tint val="75000"/>
                  </a:prstClr>
                </a:solidFill>
              </a:rPr>
              <a:t>12/3/2015</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Microsoft Confidential</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28027538"/>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 id="2147483804" r:id="rId18"/>
    <p:sldLayoutId id="2147483805" r:id="rId19"/>
    <p:sldLayoutId id="2147483806" r:id="rId20"/>
    <p:sldLayoutId id="2147483807" r:id="rId21"/>
    <p:sldLayoutId id="2147483808" r:id="rId22"/>
    <p:sldLayoutId id="2147483809" r:id="rId23"/>
    <p:sldLayoutId id="2147483810" r:id="rId24"/>
    <p:sldLayoutId id="2147483811" r:id="rId25"/>
    <p:sldLayoutId id="2147483812" r:id="rId26"/>
    <p:sldLayoutId id="2147483813" r:id="rId27"/>
    <p:sldLayoutId id="2147483814" r:id="rId28"/>
    <p:sldLayoutId id="2147483815" r:id="rId29"/>
    <p:sldLayoutId id="2147483816" r:id="rId30"/>
    <p:sldLayoutId id="2147483817" r:id="rId31"/>
  </p:sldLayoutIdLst>
  <p:hf hdr="0" dt="0"/>
  <p:txStyles>
    <p:titleStyle>
      <a:lvl1pPr algn="l" defTabSz="914400"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spcAft>
          <a:spcPts val="300"/>
        </a:spcAft>
        <a:buFont typeface="Arial" panose="020B0604020202020204" pitchFamily="34" charset="0"/>
        <a:buChar char="•"/>
        <a:defRPr sz="1800" kern="1200">
          <a:solidFill>
            <a:srgbClr val="3F3F3F"/>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spcAft>
          <a:spcPts val="300"/>
        </a:spcAft>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spcAft>
          <a:spcPts val="300"/>
        </a:spcAft>
        <a:buFont typeface="Wingdings" panose="05000000000000000000" pitchFamily="2" charset="2"/>
        <a:buChar char="§"/>
        <a:defRPr sz="1400" kern="1200">
          <a:solidFill>
            <a:srgbClr val="3F3F3F"/>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spcAft>
          <a:spcPts val="300"/>
        </a:spcAft>
        <a:buFont typeface="Arial" panose="020B0604020202020204" pitchFamily="34" charset="0"/>
        <a:buChar char="•"/>
        <a:defRPr sz="1400" kern="1200">
          <a:solidFill>
            <a:srgbClr val="3F3F3F"/>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spcAft>
          <a:spcPts val="300"/>
        </a:spcAft>
        <a:buFont typeface="Courier New" panose="02070309020205020404" pitchFamily="49" charset="0"/>
        <a:buChar char="o"/>
        <a:defRPr sz="1400" kern="1200">
          <a:solidFill>
            <a:srgbClr val="3F3F3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en-us/legal/intellectualproperty/Permissions/default.aspx" TargetMode="External"/><Relationship Id="rId2" Type="http://schemas.openxmlformats.org/officeDocument/2006/relationships/notesSlide" Target="../notesSlides/notesSlide2.xml"/><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SharePoint Customizations</a:t>
            </a:r>
            <a:br>
              <a:rPr lang="en-US" dirty="0" smtClean="0"/>
            </a:br>
            <a:r>
              <a:rPr lang="en-US" dirty="0" smtClean="0"/>
              <a:t>Hands-on Troubleshooting</a:t>
            </a:r>
            <a:endParaRPr lang="en-US" dirty="0"/>
          </a:p>
        </p:txBody>
      </p:sp>
    </p:spTree>
    <p:extLst>
      <p:ext uri="{BB962C8B-B14F-4D97-AF65-F5344CB8AC3E}">
        <p14:creationId xmlns:p14="http://schemas.microsoft.com/office/powerpoint/2010/main" val="1319363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SNAP Overview</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10</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r>
              <a:rPr lang="da-DK" dirty="0" smtClean="0"/>
              <a:t>Output from EMON (snap.exe –c emon)</a:t>
            </a:r>
          </a:p>
          <a:p>
            <a:r>
              <a:rPr lang="da-DK" dirty="0" smtClean="0"/>
              <a:t>Live </a:t>
            </a:r>
            <a:r>
              <a:rPr lang="da-DK" dirty="0"/>
              <a:t>monitoring </a:t>
            </a:r>
            <a:r>
              <a:rPr lang="da-DK" dirty="0" smtClean="0"/>
              <a:t> and capturing of </a:t>
            </a:r>
            <a:r>
              <a:rPr lang="da-DK" i="1" dirty="0" smtClean="0"/>
              <a:t>all</a:t>
            </a:r>
            <a:r>
              <a:rPr lang="da-DK" dirty="0" smtClean="0"/>
              <a:t> Exceptions thrown</a:t>
            </a:r>
          </a:p>
          <a:p>
            <a:endParaRPr lang="da-DK" dirty="0"/>
          </a:p>
          <a:p>
            <a:endParaRPr lang="da-DK" dirty="0" smtClean="0"/>
          </a:p>
          <a:p>
            <a:endParaRPr lang="da-DK" dirty="0"/>
          </a:p>
          <a:p>
            <a:endParaRPr lang="da-DK" dirty="0" smtClean="0"/>
          </a:p>
          <a:p>
            <a:endParaRPr lang="da-DK" dirty="0"/>
          </a:p>
          <a:p>
            <a:endParaRPr lang="da-DK" dirty="0" smtClean="0"/>
          </a:p>
          <a:p>
            <a:endParaRPr lang="da-DK" dirty="0"/>
          </a:p>
          <a:p>
            <a:endParaRPr lang="da-DK" dirty="0" smtClean="0"/>
          </a:p>
          <a:p>
            <a:endParaRPr lang="da-DK" dirty="0"/>
          </a:p>
          <a:p>
            <a:pPr marL="0" indent="0">
              <a:buNone/>
            </a:pPr>
            <a:r>
              <a:rPr lang="da-DK" i="1" dirty="0" smtClean="0"/>
              <a:t>Note: Will kill running process once detached!</a:t>
            </a:r>
          </a:p>
          <a:p>
            <a:endParaRPr lang="en-US" dirty="0"/>
          </a:p>
        </p:txBody>
      </p:sp>
      <p:pic>
        <p:nvPicPr>
          <p:cNvPr id="5" name="Picture 4"/>
          <p:cNvPicPr>
            <a:picLocks noChangeAspect="1"/>
          </p:cNvPicPr>
          <p:nvPr/>
        </p:nvPicPr>
        <p:blipFill rotWithShape="1">
          <a:blip r:embed="rId3"/>
          <a:srcRect r="26089"/>
          <a:stretch/>
        </p:blipFill>
        <p:spPr>
          <a:xfrm>
            <a:off x="764006" y="2019301"/>
            <a:ext cx="5695654" cy="35051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02688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11</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r>
              <a:rPr lang="en-US" dirty="0">
                <a:latin typeface="Segoe UI Light" panose="020B0502040204020203" pitchFamily="34" charset="0"/>
                <a:cs typeface="Segoe UI Light" panose="020B0502040204020203" pitchFamily="34" charset="0"/>
              </a:rPr>
              <a:t>Find performance problems in production or test environment </a:t>
            </a:r>
          </a:p>
          <a:p>
            <a:pPr lvl="1"/>
            <a:r>
              <a:rPr lang="en-US" b="1" dirty="0" smtClean="0">
                <a:latin typeface="Segoe UI Light" panose="020B0502040204020203" pitchFamily="34" charset="0"/>
                <a:cs typeface="Segoe UI Light" panose="020B0502040204020203" pitchFamily="34" charset="0"/>
              </a:rPr>
              <a:t>Warning</a:t>
            </a:r>
            <a:r>
              <a:rPr lang="en-US" dirty="0">
                <a:latin typeface="Segoe UI Light" panose="020B0502040204020203" pitchFamily="34" charset="0"/>
                <a:cs typeface="Segoe UI Light" panose="020B0502040204020203" pitchFamily="34" charset="0"/>
              </a:rPr>
              <a:t>: Will add some performance overhead to already slow </a:t>
            </a:r>
            <a:r>
              <a:rPr lang="en-US" dirty="0" smtClean="0">
                <a:latin typeface="Segoe UI Light" panose="020B0502040204020203" pitchFamily="34" charset="0"/>
                <a:cs typeface="Segoe UI Light" panose="020B0502040204020203" pitchFamily="34" charset="0"/>
              </a:rPr>
              <a:t>environment</a:t>
            </a:r>
          </a:p>
          <a:p>
            <a:pPr lvl="1"/>
            <a:r>
              <a:rPr lang="da-DK" dirty="0" smtClean="0">
                <a:latin typeface="Segoe UI Light" panose="020B0502040204020203" pitchFamily="34" charset="0"/>
                <a:cs typeface="Segoe UI Light" panose="020B0502040204020203" pitchFamily="34" charset="0"/>
              </a:rPr>
              <a:t>Can pause and kill (emon) processes</a:t>
            </a:r>
            <a:endParaRPr lang="en-US" dirty="0">
              <a:latin typeface="Segoe UI Light" panose="020B0502040204020203" pitchFamily="34" charset="0"/>
              <a:cs typeface="Segoe UI Light" panose="020B0502040204020203" pitchFamily="34" charset="0"/>
            </a:endParaRPr>
          </a:p>
          <a:p>
            <a:endParaRPr lang="da-DK" dirty="0" smtClean="0">
              <a:latin typeface="Segoe UI Light" panose="020B0502040204020203" pitchFamily="34" charset="0"/>
              <a:cs typeface="Segoe UI Light" panose="020B0502040204020203" pitchFamily="34" charset="0"/>
            </a:endParaRPr>
          </a:p>
          <a:p>
            <a:r>
              <a:rPr lang="en-US" dirty="0" smtClean="0">
                <a:latin typeface="Segoe UI Light" panose="020B0502040204020203" pitchFamily="34" charset="0"/>
                <a:cs typeface="Segoe UI Light" panose="020B0502040204020203" pitchFamily="34" charset="0"/>
              </a:rPr>
              <a:t>Use </a:t>
            </a:r>
            <a:r>
              <a:rPr lang="en-US" dirty="0">
                <a:latin typeface="Segoe UI Light" panose="020B0502040204020203" pitchFamily="34" charset="0"/>
                <a:cs typeface="Segoe UI Light" panose="020B0502040204020203" pitchFamily="34" charset="0"/>
              </a:rPr>
              <a:t>while load testing your application to find hot </a:t>
            </a:r>
            <a:r>
              <a:rPr lang="en-US" dirty="0" smtClean="0">
                <a:latin typeface="Segoe UI Light" panose="020B0502040204020203" pitchFamily="34" charset="0"/>
                <a:cs typeface="Segoe UI Light" panose="020B0502040204020203" pitchFamily="34" charset="0"/>
              </a:rPr>
              <a:t>spots</a:t>
            </a:r>
          </a:p>
          <a:p>
            <a:endParaRPr lang="sv-SE" dirty="0" smtClean="0">
              <a:latin typeface="Segoe UI Light" panose="020B0502040204020203" pitchFamily="34" charset="0"/>
              <a:cs typeface="Segoe UI Light" panose="020B0502040204020203" pitchFamily="34" charset="0"/>
            </a:endParaRPr>
          </a:p>
          <a:p>
            <a:r>
              <a:rPr lang="sv-SE" dirty="0" smtClean="0">
                <a:latin typeface="Segoe UI Light" panose="020B0502040204020203" pitchFamily="34" charset="0"/>
                <a:cs typeface="Segoe UI Light" panose="020B0502040204020203" pitchFamily="34" charset="0"/>
              </a:rPr>
              <a:t>Find </a:t>
            </a:r>
            <a:r>
              <a:rPr lang="sv-SE" dirty="0">
                <a:latin typeface="Segoe UI Light" panose="020B0502040204020203" pitchFamily="34" charset="0"/>
                <a:cs typeface="Segoe UI Light" panose="020B0502040204020203" pitchFamily="34" charset="0"/>
              </a:rPr>
              <a:t>unknown swallowed exceptions that </a:t>
            </a:r>
            <a:r>
              <a:rPr lang="sv-SE">
                <a:latin typeface="Segoe UI Light" panose="020B0502040204020203" pitchFamily="34" charset="0"/>
                <a:cs typeface="Segoe UI Light" panose="020B0502040204020203" pitchFamily="34" charset="0"/>
              </a:rPr>
              <a:t>are </a:t>
            </a:r>
            <a:r>
              <a:rPr lang="sv-SE" smtClean="0">
                <a:latin typeface="Segoe UI Light" panose="020B0502040204020203" pitchFamily="34" charset="0"/>
                <a:cs typeface="Segoe UI Light" panose="020B0502040204020203" pitchFamily="34" charset="0"/>
              </a:rPr>
              <a:t>causing </a:t>
            </a:r>
            <a:r>
              <a:rPr lang="sv-SE" dirty="0">
                <a:latin typeface="Segoe UI Light" panose="020B0502040204020203" pitchFamily="34" charset="0"/>
                <a:cs typeface="Segoe UI Light" panose="020B0502040204020203" pitchFamily="34" charset="0"/>
              </a:rPr>
              <a:t>problems</a:t>
            </a:r>
          </a:p>
          <a:p>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Catch memory dumps for support cases</a:t>
            </a:r>
          </a:p>
          <a:p>
            <a:endParaRPr lang="en-US" dirty="0"/>
          </a:p>
        </p:txBody>
      </p:sp>
    </p:spTree>
    <p:extLst>
      <p:ext uri="{BB962C8B-B14F-4D97-AF65-F5344CB8AC3E}">
        <p14:creationId xmlns:p14="http://schemas.microsoft.com/office/powerpoint/2010/main" val="1653966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da-DK" dirty="0" smtClean="0"/>
              <a:t>Demo: SNAP</a:t>
            </a:r>
            <a:endParaRPr lang="en-US" dirty="0"/>
          </a:p>
        </p:txBody>
      </p:sp>
      <p:sp>
        <p:nvSpPr>
          <p:cNvPr id="3" name="Slide Number Placeholder 2"/>
          <p:cNvSpPr>
            <a:spLocks noGrp="1"/>
          </p:cNvSpPr>
          <p:nvPr>
            <p:ph type="sldNum" sz="quarter" idx="4294967295"/>
          </p:nvPr>
        </p:nvSpPr>
        <p:spPr>
          <a:xfrm>
            <a:off x="9448800" y="6356350"/>
            <a:ext cx="2743200" cy="365125"/>
          </a:xfrm>
        </p:spPr>
        <p:txBody>
          <a:bodyPr/>
          <a:lstStyle/>
          <a:p>
            <a:fld id="{AFFF257A-30C5-4AFB-911B-BE4CEEA1EA82}" type="slidenum">
              <a:rPr lang="en-US" smtClean="0">
                <a:solidFill>
                  <a:prstClr val="black">
                    <a:tint val="75000"/>
                  </a:prstClr>
                </a:solidFill>
              </a:rPr>
              <a:pPr/>
              <a:t>12</a:t>
            </a:fld>
            <a:endParaRPr lang="en-US">
              <a:solidFill>
                <a:prstClr val="black">
                  <a:tint val="75000"/>
                </a:prstClr>
              </a:solidFill>
            </a:endParaRPr>
          </a:p>
        </p:txBody>
      </p:sp>
    </p:spTree>
    <p:extLst>
      <p:ext uri="{BB962C8B-B14F-4D97-AF65-F5344CB8AC3E}">
        <p14:creationId xmlns:p14="http://schemas.microsoft.com/office/powerpoint/2010/main" val="1552915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Final Thoughts</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13</a:t>
            </a:fld>
            <a:endParaRPr lang="en-US">
              <a:solidFill>
                <a:prstClr val="black">
                  <a:tint val="75000"/>
                </a:prstClr>
              </a:solidFill>
            </a:endParaRPr>
          </a:p>
        </p:txBody>
      </p:sp>
      <p:sp>
        <p:nvSpPr>
          <p:cNvPr id="4" name="Text Placeholder 3"/>
          <p:cNvSpPr>
            <a:spLocks noGrp="1"/>
          </p:cNvSpPr>
          <p:nvPr>
            <p:ph type="body" sz="quarter" idx="13"/>
          </p:nvPr>
        </p:nvSpPr>
        <p:spPr>
          <a:xfrm>
            <a:off x="402336" y="1143000"/>
            <a:ext cx="6711897" cy="4956048"/>
          </a:xfrm>
        </p:spPr>
        <p:txBody>
          <a:bodyPr/>
          <a:lstStyle/>
          <a:p>
            <a:pPr marL="0" indent="0">
              <a:buNone/>
            </a:pPr>
            <a:r>
              <a:rPr lang="en-US" dirty="0">
                <a:latin typeface="Segoe UI Light" panose="020B0502040204020203" pitchFamily="34" charset="0"/>
                <a:cs typeface="Segoe UI Light" panose="020B0502040204020203" pitchFamily="34" charset="0"/>
              </a:rPr>
              <a:t>SNAP can effectively be leveraged to get insight into what is going on inside a SharePoint worker process.</a:t>
            </a:r>
          </a:p>
          <a:p>
            <a:endParaRPr lang="en-US" dirty="0">
              <a:latin typeface="Segoe UI Light" panose="020B0502040204020203" pitchFamily="34" charset="0"/>
              <a:cs typeface="Segoe UI Light" panose="020B0502040204020203" pitchFamily="34" charset="0"/>
            </a:endParaRPr>
          </a:p>
          <a:p>
            <a:pPr marL="0" indent="0">
              <a:buNone/>
            </a:pPr>
            <a:r>
              <a:rPr lang="en-US" dirty="0">
                <a:latin typeface="Segoe UI Light" panose="020B0502040204020203" pitchFamily="34" charset="0"/>
                <a:cs typeface="Segoe UI Light" panose="020B0502040204020203" pitchFamily="34" charset="0"/>
              </a:rPr>
              <a:t>If using it to troubleshoot production, make sure to test the impact of attaching </a:t>
            </a:r>
            <a:r>
              <a:rPr lang="en-US" dirty="0" smtClean="0">
                <a:latin typeface="Segoe UI Light" panose="020B0502040204020203" pitchFamily="34" charset="0"/>
                <a:cs typeface="Segoe UI Light" panose="020B0502040204020203" pitchFamily="34" charset="0"/>
              </a:rPr>
              <a:t>it.</a:t>
            </a:r>
            <a:endParaRPr lang="sv-SE" dirty="0">
              <a:latin typeface="Segoe UI Light" panose="020B0502040204020203" pitchFamily="34" charset="0"/>
              <a:cs typeface="Segoe UI Light" panose="020B0502040204020203" pitchFamily="34" charset="0"/>
            </a:endParaRPr>
          </a:p>
          <a:p>
            <a:pPr marL="0" indent="0">
              <a:buNone/>
            </a:pPr>
            <a:endParaRPr lang="en-US" dirty="0"/>
          </a:p>
        </p:txBody>
      </p:sp>
      <p:pic>
        <p:nvPicPr>
          <p:cNvPr id="5" name="Picture 4"/>
          <p:cNvPicPr>
            <a:picLocks noChangeAspect="1"/>
          </p:cNvPicPr>
          <p:nvPr/>
        </p:nvPicPr>
        <p:blipFill>
          <a:blip r:embed="rId3"/>
          <a:stretch>
            <a:fillRect/>
          </a:stretch>
        </p:blipFill>
        <p:spPr>
          <a:xfrm>
            <a:off x="8039177" y="987552"/>
            <a:ext cx="1622905" cy="3082030"/>
          </a:xfrm>
          <a:prstGeom prst="rect">
            <a:avLst/>
          </a:prstGeom>
        </p:spPr>
      </p:pic>
    </p:spTree>
    <p:extLst>
      <p:ext uri="{BB962C8B-B14F-4D97-AF65-F5344CB8AC3E}">
        <p14:creationId xmlns:p14="http://schemas.microsoft.com/office/powerpoint/2010/main" val="1450997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3416602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5478" y="4804516"/>
            <a:ext cx="11039789" cy="1243417"/>
          </a:xfrm>
          <a:prstGeom prst="rect">
            <a:avLst/>
          </a:prstGeom>
        </p:spPr>
        <p:txBody>
          <a:bodyPr wrap="square">
            <a:spAutoFit/>
          </a:bodyPr>
          <a:lstStyle/>
          <a:p>
            <a:pPr algn="ctr">
              <a:lnSpc>
                <a:spcPct val="90000"/>
              </a:lnSpc>
              <a:spcAft>
                <a:spcPts val="400"/>
              </a:spcAft>
            </a:pPr>
            <a:r>
              <a:rPr lang="en-US" sz="1200" dirty="0">
                <a:solidFill>
                  <a:srgbClr val="3F3F3F">
                    <a:alpha val="87000"/>
                  </a:srgbClr>
                </a:solidFill>
                <a:latin typeface="Segoe UI" panose="020B0502040204020203" pitchFamily="34" charset="0"/>
                <a:cs typeface="Segoe UI" panose="020B0502040204020203" pitchFamily="34" charset="0"/>
              </a:rPr>
              <a:t>For more information, see Use of Microsoft Copyrighted Content at</a:t>
            </a:r>
          </a:p>
          <a:p>
            <a:pPr algn="ctr">
              <a:lnSpc>
                <a:spcPct val="90000"/>
              </a:lnSpc>
              <a:spcAft>
                <a:spcPts val="800"/>
              </a:spcAft>
            </a:pPr>
            <a:r>
              <a:rPr lang="en-US" sz="1200" dirty="0">
                <a:solidFill>
                  <a:srgbClr val="3F3F3F">
                    <a:alpha val="87000"/>
                  </a:srgbClr>
                </a:solidFill>
                <a:latin typeface="Segoe UI" panose="020B0502040204020203" pitchFamily="34" charset="0"/>
                <a:cs typeface="Segoe UI" panose="020B0502040204020203" pitchFamily="34" charset="0"/>
                <a:hlinkClick r:id="rId3"/>
              </a:rPr>
              <a:t>http://www.microsoft.com/en-us/legal/intellectualproperty/Permissions/default.aspx</a:t>
            </a:r>
            <a:endParaRPr lang="en-US" sz="1200" dirty="0">
              <a:solidFill>
                <a:srgbClr val="3F3F3F">
                  <a:alpha val="87000"/>
                </a:srgbClr>
              </a:solidFill>
              <a:latin typeface="Segoe UI" panose="020B0502040204020203" pitchFamily="34" charset="0"/>
              <a:cs typeface="Segoe UI" panose="020B0502040204020203" pitchFamily="34" charset="0"/>
            </a:endParaRPr>
          </a:p>
          <a:p>
            <a:pPr>
              <a:lnSpc>
                <a:spcPct val="90000"/>
              </a:lnSpc>
            </a:pPr>
            <a:r>
              <a:rPr lang="en-US" sz="1200" dirty="0" smtClean="0">
                <a:solidFill>
                  <a:srgbClr val="3F3F3F">
                    <a:alpha val="87000"/>
                  </a:srgbClr>
                </a:solidFill>
                <a:latin typeface="Segoe UI" panose="020B0502040204020203" pitchFamily="34" charset="0"/>
                <a:cs typeface="Segoe UI" panose="020B0502040204020203" pitchFamily="34" charset="0"/>
              </a:rPr>
              <a:t>Active Directory, Excel, Microsoft</a:t>
            </a:r>
            <a:r>
              <a:rPr lang="en-US" sz="1200" dirty="0">
                <a:solidFill>
                  <a:srgbClr val="3F3F3F">
                    <a:alpha val="87000"/>
                  </a:srgbClr>
                </a:solidFill>
                <a:latin typeface="Segoe UI" panose="020B0502040204020203" pitchFamily="34" charset="0"/>
                <a:cs typeface="Segoe UI" panose="020B0502040204020203" pitchFamily="34" charset="0"/>
              </a:rPr>
              <a:t>, </a:t>
            </a:r>
            <a:r>
              <a:rPr lang="en-US" sz="1200" dirty="0" smtClean="0">
                <a:solidFill>
                  <a:srgbClr val="3F3F3F">
                    <a:alpha val="87000"/>
                  </a:srgbClr>
                </a:solidFill>
                <a:latin typeface="Segoe UI" panose="020B0502040204020203" pitchFamily="34" charset="0"/>
                <a:cs typeface="Segoe UI" panose="020B0502040204020203" pitchFamily="34" charset="0"/>
              </a:rPr>
              <a:t>Microsoft Corporate Logo, Office 365, SharePoint, SQL Server, Visio, Windows</a:t>
            </a:r>
            <a:r>
              <a:rPr lang="en-US" sz="1200" dirty="0">
                <a:solidFill>
                  <a:srgbClr val="3F3F3F">
                    <a:alpha val="87000"/>
                  </a:srgbClr>
                </a:solidFill>
                <a:latin typeface="Segoe UI" panose="020B0502040204020203" pitchFamily="34" charset="0"/>
                <a:cs typeface="Segoe UI" panose="020B0502040204020203" pitchFamily="34" charset="0"/>
              </a:rPr>
              <a:t>, </a:t>
            </a:r>
            <a:r>
              <a:rPr lang="en-US" sz="1200" dirty="0" smtClean="0">
                <a:solidFill>
                  <a:srgbClr val="3F3F3F">
                    <a:alpha val="87000"/>
                  </a:srgbClr>
                </a:solidFill>
                <a:latin typeface="Segoe UI" panose="020B0502040204020203" pitchFamily="34" charset="0"/>
                <a:cs typeface="Segoe UI" panose="020B0502040204020203" pitchFamily="34" charset="0"/>
              </a:rPr>
              <a:t>Windows PowerShell and Windows Server are </a:t>
            </a:r>
            <a:r>
              <a:rPr lang="en-US" sz="1200" dirty="0">
                <a:solidFill>
                  <a:srgbClr val="3F3F3F">
                    <a:alpha val="87000"/>
                  </a:srgbClr>
                </a:solidFill>
                <a:latin typeface="Segoe UI" panose="020B0502040204020203" pitchFamily="34" charset="0"/>
                <a:cs typeface="Segoe UI" panose="020B0502040204020203" pitchFamily="34" charset="0"/>
              </a:rPr>
              <a:t>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195621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View this Presentation</a:t>
            </a:r>
            <a:endParaRPr lang="en-US" dirty="0"/>
          </a:p>
        </p:txBody>
      </p:sp>
      <p:sp>
        <p:nvSpPr>
          <p:cNvPr id="5" name="Slide Number Placeholder 4"/>
          <p:cNvSpPr>
            <a:spLocks noGrp="1"/>
          </p:cNvSpPr>
          <p:nvPr>
            <p:ph type="sldNum" sz="quarter" idx="12"/>
          </p:nvPr>
        </p:nvSpPr>
        <p:spPr/>
        <p:txBody>
          <a:bodyPr/>
          <a:lstStyle/>
          <a:p>
            <a:fld id="{74A398B2-5A34-1A4A-811E-F4027282568C}" type="slidenum">
              <a:rPr lang="en-US" smtClean="0">
                <a:solidFill>
                  <a:prstClr val="black">
                    <a:tint val="75000"/>
                  </a:prstClr>
                </a:solidFill>
              </a:rPr>
              <a:pPr/>
              <a:t>3</a:t>
            </a:fld>
            <a:endParaRPr lang="en-US" dirty="0">
              <a:solidFill>
                <a:prstClr val="black">
                  <a:tint val="75000"/>
                </a:prstClr>
              </a:solidFill>
            </a:endParaRPr>
          </a:p>
        </p:txBody>
      </p:sp>
      <p:sp>
        <p:nvSpPr>
          <p:cNvPr id="3" name="Content Placeholder 2"/>
          <p:cNvSpPr>
            <a:spLocks noGrp="1"/>
          </p:cNvSpPr>
          <p:nvPr>
            <p:ph type="body" sz="quarter" idx="13"/>
          </p:nvPr>
        </p:nvSpPr>
        <p:spPr/>
        <p:txBody>
          <a:bodyPr/>
          <a:lstStyle/>
          <a:p>
            <a:r>
              <a:rPr lang="en-US" dirty="0"/>
              <a:t>To switch to </a:t>
            </a:r>
            <a:r>
              <a:rPr lang="en-US" b="1" dirty="0" smtClean="0"/>
              <a:t>Notes Page </a:t>
            </a:r>
            <a:r>
              <a:rPr lang="en-US" dirty="0" smtClean="0"/>
              <a:t>view:</a:t>
            </a:r>
          </a:p>
          <a:p>
            <a:pPr lvl="1"/>
            <a:r>
              <a:rPr lang="en-US" dirty="0" smtClean="0"/>
              <a:t>On </a:t>
            </a:r>
            <a:r>
              <a:rPr lang="en-US" dirty="0"/>
              <a:t>the ribbon, click the </a:t>
            </a:r>
            <a:r>
              <a:rPr lang="en-US" b="1" dirty="0"/>
              <a:t>View </a:t>
            </a:r>
            <a:r>
              <a:rPr lang="en-US" dirty="0"/>
              <a:t>tab, and then click </a:t>
            </a:r>
            <a:r>
              <a:rPr lang="en-US" b="1" dirty="0"/>
              <a:t>Notes </a:t>
            </a:r>
            <a:r>
              <a:rPr lang="en-US" b="1" dirty="0" smtClean="0"/>
              <a:t>Page</a:t>
            </a:r>
            <a:endParaRPr lang="en-US" dirty="0" smtClean="0"/>
          </a:p>
          <a:p>
            <a:r>
              <a:rPr lang="en-US" dirty="0"/>
              <a:t>To navigate through </a:t>
            </a:r>
            <a:r>
              <a:rPr lang="en-US" dirty="0" smtClean="0"/>
              <a:t>notes, </a:t>
            </a:r>
            <a:r>
              <a:rPr lang="en-US" dirty="0"/>
              <a:t>use the Page Up and Page Down </a:t>
            </a:r>
            <a:r>
              <a:rPr lang="en-US" dirty="0" smtClean="0"/>
              <a:t>keys</a:t>
            </a:r>
            <a:endParaRPr lang="en-US" dirty="0"/>
          </a:p>
          <a:p>
            <a:pPr lvl="1"/>
            <a:r>
              <a:rPr lang="en-US" dirty="0"/>
              <a:t>Zoom in or zoom out, if </a:t>
            </a:r>
            <a:r>
              <a:rPr lang="en-US" dirty="0" smtClean="0"/>
              <a:t>required</a:t>
            </a:r>
            <a:endParaRPr lang="en-US" dirty="0"/>
          </a:p>
          <a:p>
            <a:r>
              <a:rPr lang="en-US" dirty="0" smtClean="0"/>
              <a:t>In the </a:t>
            </a:r>
            <a:r>
              <a:rPr lang="en-US" b="1" dirty="0" smtClean="0"/>
              <a:t>Notes Page </a:t>
            </a:r>
            <a:r>
              <a:rPr lang="en-US" dirty="0" smtClean="0"/>
              <a:t>view, you can:</a:t>
            </a:r>
          </a:p>
          <a:p>
            <a:pPr lvl="1"/>
            <a:r>
              <a:rPr lang="en-US" dirty="0" smtClean="0"/>
              <a:t>Read any supporting </a:t>
            </a:r>
            <a:r>
              <a:rPr lang="en-US" dirty="0"/>
              <a:t>text—now or after the delivery</a:t>
            </a:r>
          </a:p>
          <a:p>
            <a:pPr lvl="1"/>
            <a:r>
              <a:rPr lang="en-US" dirty="0" smtClean="0"/>
              <a:t>Add </a:t>
            </a:r>
            <a:r>
              <a:rPr lang="en-US" dirty="0"/>
              <a:t>notes to your copy of the presentation, if </a:t>
            </a:r>
            <a:r>
              <a:rPr lang="en-US" dirty="0" smtClean="0"/>
              <a:t>required</a:t>
            </a:r>
          </a:p>
          <a:p>
            <a:r>
              <a:rPr lang="en-US" dirty="0" smtClean="0"/>
              <a:t>Take the presentation files home with you</a:t>
            </a:r>
          </a:p>
          <a:p>
            <a:endParaRPr lang="en-US" dirty="0"/>
          </a:p>
        </p:txBody>
      </p:sp>
    </p:spTree>
    <p:extLst>
      <p:ext uri="{BB962C8B-B14F-4D97-AF65-F5344CB8AC3E}">
        <p14:creationId xmlns:p14="http://schemas.microsoft.com/office/powerpoint/2010/main" val="190916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a-DK" dirty="0" smtClean="0"/>
              <a:t>SNAP</a:t>
            </a:r>
            <a:endParaRPr lang="en-US" dirty="0"/>
          </a:p>
        </p:txBody>
      </p:sp>
      <p:sp>
        <p:nvSpPr>
          <p:cNvPr id="8" name="Text Placeholder 7"/>
          <p:cNvSpPr>
            <a:spLocks noGrp="1"/>
          </p:cNvSpPr>
          <p:nvPr>
            <p:ph type="body" sz="quarter" idx="16"/>
          </p:nvPr>
        </p:nvSpPr>
        <p:spPr/>
        <p:txBody>
          <a:bodyPr/>
          <a:lstStyle/>
          <a:p>
            <a:endParaRPr lang="en-US" dirty="0"/>
          </a:p>
        </p:txBody>
      </p:sp>
    </p:spTree>
    <p:extLst>
      <p:ext uri="{BB962C8B-B14F-4D97-AF65-F5344CB8AC3E}">
        <p14:creationId xmlns:p14="http://schemas.microsoft.com/office/powerpoint/2010/main" val="1377066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a-DK" dirty="0" smtClean="0"/>
              <a:t>Lesson Overview and Objectives</a:t>
            </a:r>
            <a:endParaRPr lang="en-US" dirty="0"/>
          </a:p>
        </p:txBody>
      </p:sp>
      <p:sp>
        <p:nvSpPr>
          <p:cNvPr id="5" name="Text Placeholder 4"/>
          <p:cNvSpPr>
            <a:spLocks noGrp="1"/>
          </p:cNvSpPr>
          <p:nvPr>
            <p:ph type="body" sz="quarter" idx="13"/>
          </p:nvPr>
        </p:nvSpPr>
        <p:spPr/>
        <p:txBody>
          <a:bodyPr/>
          <a:lstStyle/>
          <a:p>
            <a:pPr marL="0" indent="0">
              <a:buNone/>
            </a:pPr>
            <a:r>
              <a:rPr lang="da-DK" sz="2400" dirty="0"/>
              <a:t>Overview</a:t>
            </a:r>
            <a:endParaRPr lang="en-US" sz="2400" dirty="0"/>
          </a:p>
          <a:p>
            <a:pPr marL="457200" indent="-457200"/>
            <a:r>
              <a:rPr lang="en-US" dirty="0">
                <a:latin typeface="Segoe UI Light" panose="020B0502040204020203" pitchFamily="34" charset="0"/>
                <a:cs typeface="Segoe UI Light" panose="020B0502040204020203" pitchFamily="34" charset="0"/>
              </a:rPr>
              <a:t>SNAP overview</a:t>
            </a:r>
          </a:p>
          <a:p>
            <a:pPr marL="457200" indent="-457200"/>
            <a:r>
              <a:rPr lang="en-US" dirty="0">
                <a:latin typeface="Segoe UI Light" panose="020B0502040204020203" pitchFamily="34" charset="0"/>
                <a:cs typeface="Segoe UI Light" panose="020B0502040204020203" pitchFamily="34" charset="0"/>
              </a:rPr>
              <a:t>Troubleshooting with SNAP</a:t>
            </a:r>
          </a:p>
          <a:p>
            <a:pPr marL="457200" indent="-457200"/>
            <a:r>
              <a:rPr lang="en-US" dirty="0">
                <a:latin typeface="Segoe UI Light" panose="020B0502040204020203" pitchFamily="34" charset="0"/>
                <a:cs typeface="Segoe UI Light" panose="020B0502040204020203" pitchFamily="34" charset="0"/>
              </a:rPr>
              <a:t>Demo</a:t>
            </a:r>
            <a:endParaRPr lang="sv-SE" dirty="0">
              <a:latin typeface="Segoe UI Light" panose="020B0502040204020203" pitchFamily="34" charset="0"/>
              <a:cs typeface="Segoe UI Light" panose="020B0502040204020203" pitchFamily="34" charset="0"/>
            </a:endParaRPr>
          </a:p>
          <a:p>
            <a:endParaRPr lang="da-DK" dirty="0"/>
          </a:p>
          <a:p>
            <a:pPr marL="0" indent="0">
              <a:buNone/>
            </a:pPr>
            <a:r>
              <a:rPr lang="da-DK" sz="2400" dirty="0"/>
              <a:t>Objectives</a:t>
            </a:r>
          </a:p>
          <a:p>
            <a:pPr marL="457200" indent="-457200"/>
            <a:r>
              <a:rPr lang="en-US" dirty="0">
                <a:latin typeface="Segoe UI Light" panose="020B0502040204020203" pitchFamily="34" charset="0"/>
                <a:cs typeface="Segoe UI Light" panose="020B0502040204020203" pitchFamily="34" charset="0"/>
              </a:rPr>
              <a:t>Familiar with SNAP features</a:t>
            </a:r>
            <a:endParaRPr lang="sv-SE" dirty="0">
              <a:latin typeface="Segoe UI Light" panose="020B0502040204020203" pitchFamily="34" charset="0"/>
              <a:cs typeface="Segoe UI Light" panose="020B0502040204020203" pitchFamily="34" charset="0"/>
            </a:endParaRPr>
          </a:p>
          <a:p>
            <a:pPr marL="457200" indent="-457200"/>
            <a:r>
              <a:rPr lang="sv-SE" dirty="0">
                <a:latin typeface="Segoe UI Light" panose="020B0502040204020203" pitchFamily="34" charset="0"/>
                <a:cs typeface="Segoe UI Light" panose="020B0502040204020203" pitchFamily="34" charset="0"/>
              </a:rPr>
              <a:t>Know when and </a:t>
            </a:r>
            <a:r>
              <a:rPr lang="en-US" dirty="0">
                <a:latin typeface="Segoe UI Light" panose="020B0502040204020203" pitchFamily="34" charset="0"/>
                <a:cs typeface="Segoe UI Light" panose="020B0502040204020203" pitchFamily="34" charset="0"/>
              </a:rPr>
              <a:t>how to use SNAP for troubleshooting</a:t>
            </a:r>
            <a:endParaRPr lang="sv-SE" dirty="0">
              <a:latin typeface="Segoe UI Light" panose="020B0502040204020203" pitchFamily="34" charset="0"/>
              <a:cs typeface="Segoe UI Light" panose="020B0502040204020203" pitchFamily="34" charset="0"/>
            </a:endParaRPr>
          </a:p>
          <a:p>
            <a:pPr marL="0" indent="0">
              <a:buNone/>
            </a:pPr>
            <a:endParaRPr lang="en-US" dirty="0"/>
          </a:p>
        </p:txBody>
      </p:sp>
    </p:spTree>
    <p:extLst>
      <p:ext uri="{BB962C8B-B14F-4D97-AF65-F5344CB8AC3E}">
        <p14:creationId xmlns:p14="http://schemas.microsoft.com/office/powerpoint/2010/main" val="490217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Instructors Personal Experience</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6</a:t>
            </a:fld>
            <a:endParaRPr lang="en-US" dirty="0">
              <a:solidFill>
                <a:prstClr val="black">
                  <a:tint val="75000"/>
                </a:prstClr>
              </a:solidFill>
            </a:endParaRPr>
          </a:p>
        </p:txBody>
      </p:sp>
      <p:sp>
        <p:nvSpPr>
          <p:cNvPr id="4" name="Text Placeholder 3"/>
          <p:cNvSpPr>
            <a:spLocks noGrp="1"/>
          </p:cNvSpPr>
          <p:nvPr>
            <p:ph type="body" sz="quarter" idx="13"/>
          </p:nvPr>
        </p:nvSpPr>
        <p:spPr>
          <a:xfrm>
            <a:off x="402336" y="1143000"/>
            <a:ext cx="7232904" cy="4956048"/>
          </a:xfrm>
        </p:spPr>
        <p:txBody>
          <a:bodyPr/>
          <a:lstStyle/>
          <a:p>
            <a:pPr marL="0" indent="0">
              <a:buNone/>
            </a:pPr>
            <a:r>
              <a:rPr lang="en-US" dirty="0">
                <a:latin typeface="Segoe UI Light" panose="020B0502040204020203" pitchFamily="34" charset="0"/>
                <a:cs typeface="Segoe UI Light" panose="020B0502040204020203" pitchFamily="34" charset="0"/>
              </a:rPr>
              <a:t>While troubleshooting severe performance problems on a public facing site based on SharePoint Server 2010 I used SNAP to get insight into what was going on inside the process. At a given time up to 67% of the threads where fetching data through </a:t>
            </a:r>
            <a:r>
              <a:rPr lang="en-US" dirty="0" err="1">
                <a:latin typeface="Segoe UI Light" panose="020B0502040204020203" pitchFamily="34" charset="0"/>
                <a:cs typeface="Segoe UI Light" panose="020B0502040204020203" pitchFamily="34" charset="0"/>
              </a:rPr>
              <a:t>CrossListQueryCache</a:t>
            </a:r>
            <a:r>
              <a:rPr lang="en-US" dirty="0">
                <a:latin typeface="Segoe UI Light" panose="020B0502040204020203" pitchFamily="34" charset="0"/>
                <a:cs typeface="Segoe UI Light" panose="020B0502040204020203" pitchFamily="34" charset="0"/>
              </a:rPr>
              <a:t> API, and up to 47% of the threads were busy working on site navigation</a:t>
            </a:r>
            <a:r>
              <a:rPr lang="en-US" dirty="0" smtClean="0">
                <a:latin typeface="Segoe UI Light" panose="020B0502040204020203" pitchFamily="34" charset="0"/>
                <a:cs typeface="Segoe UI Light" panose="020B0502040204020203" pitchFamily="34" charset="0"/>
              </a:rPr>
              <a:t>.</a:t>
            </a:r>
          </a:p>
          <a:p>
            <a:pPr marL="0" indent="0">
              <a:buNone/>
            </a:pPr>
            <a:endParaRPr lang="da-DK" dirty="0">
              <a:latin typeface="Segoe UI Light" panose="020B0502040204020203" pitchFamily="34" charset="0"/>
              <a:cs typeface="Segoe UI Light" panose="020B0502040204020203" pitchFamily="34" charset="0"/>
            </a:endParaRPr>
          </a:p>
          <a:p>
            <a:pPr marL="0" indent="0">
              <a:buNone/>
            </a:pPr>
            <a:r>
              <a:rPr lang="da-DK" dirty="0" smtClean="0">
                <a:latin typeface="Segoe UI Light" panose="020B0502040204020203" pitchFamily="34" charset="0"/>
                <a:cs typeface="Segoe UI Light" panose="020B0502040204020203" pitchFamily="34" charset="0"/>
              </a:rPr>
              <a:t>SNAP is also often used to quickly identifying code locks and stalled processes waiting for IO.</a:t>
            </a:r>
            <a:endParaRPr lang="sv-SE" dirty="0">
              <a:latin typeface="Segoe UI Light" panose="020B0502040204020203" pitchFamily="34" charset="0"/>
              <a:cs typeface="Segoe UI Light" panose="020B0502040204020203" pitchFamily="34" charset="0"/>
            </a:endParaRPr>
          </a:p>
          <a:p>
            <a:pPr marL="0" indent="0">
              <a:buNone/>
            </a:pPr>
            <a:endParaRPr lang="en-US" dirty="0"/>
          </a:p>
        </p:txBody>
      </p:sp>
      <p:pic>
        <p:nvPicPr>
          <p:cNvPr id="6" name="Picture 5"/>
          <p:cNvPicPr>
            <a:picLocks noChangeAspect="1"/>
          </p:cNvPicPr>
          <p:nvPr/>
        </p:nvPicPr>
        <p:blipFill>
          <a:blip r:embed="rId3"/>
          <a:stretch>
            <a:fillRect/>
          </a:stretch>
        </p:blipFill>
        <p:spPr>
          <a:xfrm>
            <a:off x="8850630" y="1549307"/>
            <a:ext cx="289012" cy="2745614"/>
          </a:xfrm>
          <a:prstGeom prst="rect">
            <a:avLst/>
          </a:prstGeom>
        </p:spPr>
      </p:pic>
      <p:pic>
        <p:nvPicPr>
          <p:cNvPr id="7" name="Picture 6"/>
          <p:cNvPicPr>
            <a:picLocks noChangeAspect="1"/>
          </p:cNvPicPr>
          <p:nvPr/>
        </p:nvPicPr>
        <p:blipFill>
          <a:blip r:embed="rId4"/>
          <a:stretch>
            <a:fillRect/>
          </a:stretch>
        </p:blipFill>
        <p:spPr>
          <a:xfrm>
            <a:off x="9116952" y="1559296"/>
            <a:ext cx="313099" cy="2721541"/>
          </a:xfrm>
          <a:prstGeom prst="rect">
            <a:avLst/>
          </a:prstGeom>
        </p:spPr>
      </p:pic>
      <p:pic>
        <p:nvPicPr>
          <p:cNvPr id="8" name="Picture 7"/>
          <p:cNvPicPr>
            <a:picLocks noChangeAspect="1"/>
          </p:cNvPicPr>
          <p:nvPr/>
        </p:nvPicPr>
        <p:blipFill>
          <a:blip r:embed="rId5"/>
          <a:stretch>
            <a:fillRect/>
          </a:stretch>
        </p:blipFill>
        <p:spPr>
          <a:xfrm>
            <a:off x="9395543" y="1639291"/>
            <a:ext cx="289012" cy="2528857"/>
          </a:xfrm>
          <a:prstGeom prst="rect">
            <a:avLst/>
          </a:prstGeom>
        </p:spPr>
      </p:pic>
      <p:pic>
        <p:nvPicPr>
          <p:cNvPr id="9" name="Picture 8"/>
          <p:cNvPicPr>
            <a:picLocks noChangeAspect="1"/>
          </p:cNvPicPr>
          <p:nvPr/>
        </p:nvPicPr>
        <p:blipFill>
          <a:blip r:embed="rId6"/>
          <a:stretch>
            <a:fillRect/>
          </a:stretch>
        </p:blipFill>
        <p:spPr>
          <a:xfrm>
            <a:off x="9673115" y="1739267"/>
            <a:ext cx="313099" cy="2288022"/>
          </a:xfrm>
          <a:prstGeom prst="rect">
            <a:avLst/>
          </a:prstGeom>
        </p:spPr>
      </p:pic>
      <p:pic>
        <p:nvPicPr>
          <p:cNvPr id="10" name="Picture 9"/>
          <p:cNvPicPr>
            <a:picLocks noChangeAspect="1"/>
          </p:cNvPicPr>
          <p:nvPr/>
        </p:nvPicPr>
        <p:blipFill>
          <a:blip r:embed="rId7"/>
          <a:stretch>
            <a:fillRect/>
          </a:stretch>
        </p:blipFill>
        <p:spPr>
          <a:xfrm>
            <a:off x="9997580" y="1809259"/>
            <a:ext cx="746619" cy="2119430"/>
          </a:xfrm>
          <a:prstGeom prst="rect">
            <a:avLst/>
          </a:prstGeom>
        </p:spPr>
      </p:pic>
    </p:spTree>
    <p:extLst>
      <p:ext uri="{BB962C8B-B14F-4D97-AF65-F5344CB8AC3E}">
        <p14:creationId xmlns:p14="http://schemas.microsoft.com/office/powerpoint/2010/main" val="2706474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SNAP Overview</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7</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r>
              <a:rPr lang="sv-SE" dirty="0">
                <a:latin typeface="Segoe UI Light" panose="020B0502040204020203" pitchFamily="34" charset="0"/>
                <a:cs typeface="Segoe UI Light" panose="020B0502040204020203" pitchFamily="34" charset="0"/>
              </a:rPr>
              <a:t>Managed process debugging utility</a:t>
            </a:r>
          </a:p>
          <a:p>
            <a:pPr lvl="1"/>
            <a:r>
              <a:rPr lang="sv-SE" dirty="0" smtClean="0">
                <a:latin typeface="Segoe UI Light" panose="020B0502040204020203" pitchFamily="34" charset="0"/>
                <a:cs typeface="Segoe UI Light" panose="020B0502040204020203" pitchFamily="34" charset="0"/>
              </a:rPr>
              <a:t>Attaching </a:t>
            </a:r>
            <a:r>
              <a:rPr lang="sv-SE" dirty="0">
                <a:latin typeface="Segoe UI Light" panose="020B0502040204020203" pitchFamily="34" charset="0"/>
                <a:cs typeface="Segoe UI Light" panose="020B0502040204020203" pitchFamily="34" charset="0"/>
              </a:rPr>
              <a:t>to any .NET process on a </a:t>
            </a:r>
            <a:r>
              <a:rPr lang="sv-SE" dirty="0" smtClean="0">
                <a:latin typeface="Segoe UI Light" panose="020B0502040204020203" pitchFamily="34" charset="0"/>
                <a:cs typeface="Segoe UI Light" panose="020B0502040204020203" pitchFamily="34" charset="0"/>
              </a:rPr>
              <a:t>machine</a:t>
            </a:r>
          </a:p>
          <a:p>
            <a:pPr lvl="1"/>
            <a:r>
              <a:rPr lang="sv-SE" dirty="0">
                <a:latin typeface="Segoe UI Light" panose="020B0502040204020203" pitchFamily="34" charset="0"/>
                <a:cs typeface="Segoe UI Light" panose="020B0502040204020203" pitchFamily="34" charset="0"/>
              </a:rPr>
              <a:t>EXE file format, no installer </a:t>
            </a:r>
            <a:r>
              <a:rPr lang="sv-SE" dirty="0" smtClean="0">
                <a:latin typeface="Segoe UI Light" panose="020B0502040204020203" pitchFamily="34" charset="0"/>
                <a:cs typeface="Segoe UI Light" panose="020B0502040204020203" pitchFamily="34" charset="0"/>
              </a:rPr>
              <a:t>required</a:t>
            </a:r>
            <a:endParaRPr lang="sv-SE" dirty="0">
              <a:latin typeface="Segoe UI Light" panose="020B0502040204020203" pitchFamily="34" charset="0"/>
              <a:cs typeface="Segoe UI Light" panose="020B0502040204020203" pitchFamily="34" charset="0"/>
            </a:endParaRPr>
          </a:p>
          <a:p>
            <a:endParaRPr lang="sv-SE"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Four commands: SNAP, DUMP, LIST, EMON</a:t>
            </a:r>
          </a:p>
          <a:p>
            <a:pPr lvl="1"/>
            <a:r>
              <a:rPr lang="en-US" dirty="0" smtClean="0">
                <a:latin typeface="Segoe UI Light" panose="020B0502040204020203" pitchFamily="34" charset="0"/>
                <a:cs typeface="Segoe UI Light" panose="020B0502040204020203" pitchFamily="34" charset="0"/>
              </a:rPr>
              <a:t>Parameters to configure </a:t>
            </a:r>
            <a:r>
              <a:rPr lang="en-US" dirty="0">
                <a:latin typeface="Segoe UI Light" panose="020B0502040204020203" pitchFamily="34" charset="0"/>
                <a:cs typeface="Segoe UI Light" panose="020B0502040204020203" pitchFamily="34" charset="0"/>
              </a:rPr>
              <a:t>interval, count, time to run and output directory</a:t>
            </a:r>
          </a:p>
          <a:p>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Outputs XML </a:t>
            </a:r>
            <a:r>
              <a:rPr lang="en-US" dirty="0" smtClean="0">
                <a:latin typeface="Segoe UI Light" panose="020B0502040204020203" pitchFamily="34" charset="0"/>
                <a:cs typeface="Segoe UI Light" panose="020B0502040204020203" pitchFamily="34" charset="0"/>
              </a:rPr>
              <a:t>data</a:t>
            </a:r>
            <a:endParaRPr lang="sv-SE" dirty="0">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a:p>
            <a:pPr marL="0" indent="0">
              <a:buNone/>
            </a:pPr>
            <a:endParaRPr lang="en-US" dirty="0"/>
          </a:p>
        </p:txBody>
      </p:sp>
    </p:spTree>
    <p:extLst>
      <p:ext uri="{BB962C8B-B14F-4D97-AF65-F5344CB8AC3E}">
        <p14:creationId xmlns:p14="http://schemas.microsoft.com/office/powerpoint/2010/main" val="2197483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SNAP Overview</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8</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r>
              <a:rPr lang="da-DK" dirty="0" smtClean="0"/>
              <a:t>SNAP Help Documentation (snap.exe –help)</a:t>
            </a:r>
            <a:endParaRPr lang="en-US" dirty="0"/>
          </a:p>
        </p:txBody>
      </p:sp>
      <p:pic>
        <p:nvPicPr>
          <p:cNvPr id="5"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336" y="1605843"/>
            <a:ext cx="7674864" cy="4510346"/>
          </a:xfrm>
          <a:prstGeom prst="rect">
            <a:avLst/>
          </a:prstGeom>
        </p:spPr>
      </p:pic>
    </p:spTree>
    <p:extLst>
      <p:ext uri="{BB962C8B-B14F-4D97-AF65-F5344CB8AC3E}">
        <p14:creationId xmlns:p14="http://schemas.microsoft.com/office/powerpoint/2010/main" val="2886503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SNAP Overview</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9</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r>
              <a:rPr lang="da-DK" dirty="0" smtClean="0"/>
              <a:t>Output from SNAP (snap.exe –c snap)</a:t>
            </a:r>
          </a:p>
          <a:p>
            <a:r>
              <a:rPr lang="da-DK" dirty="0" smtClean="0"/>
              <a:t>Captures point in time running thread with full Call Stack </a:t>
            </a:r>
            <a:endParaRPr lang="en-US" dirty="0"/>
          </a:p>
        </p:txBody>
      </p:sp>
      <p:pic>
        <p:nvPicPr>
          <p:cNvPr id="5" name="Picture 4"/>
          <p:cNvPicPr>
            <a:picLocks noChangeAspect="1"/>
          </p:cNvPicPr>
          <p:nvPr/>
        </p:nvPicPr>
        <p:blipFill rotWithShape="1">
          <a:blip r:embed="rId3"/>
          <a:srcRect l="1" r="39082"/>
          <a:stretch/>
        </p:blipFill>
        <p:spPr>
          <a:xfrm>
            <a:off x="734333" y="2003957"/>
            <a:ext cx="6860267" cy="40950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39240849"/>
      </p:ext>
    </p:extLst>
  </p:cSld>
  <p:clrMapOvr>
    <a:masterClrMapping/>
  </p:clrMapOvr>
</p:sld>
</file>

<file path=ppt/theme/theme1.xml><?xml version="1.0" encoding="utf-8"?>
<a:theme xmlns:a="http://schemas.openxmlformats.org/drawingml/2006/main" name="WS_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haredContentType xmlns="Microsoft.SharePoint.Taxonomy.ContentTypeSync" SourceId="e385fb40-52d4-4fae-9c5b-3e8ff8a5878e" ContentTypeId="0x01010079CA57CA2DAD654DAB031774EE67465801" PreviousValue="false"/>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_dlc_DocId xmlns="230e9df3-be65-4c73-a93b-d1236ebd677e">CPS030-718-234</_dlc_DocId>
    <_dlc_DocIdUrl xmlns="230e9df3-be65-4c73-a93b-d1236ebd677e">
      <Url>https://microsoft.sharepoint.com/teams/CampusProjectSites030/dzzsao7hza/_layouts/15/DocIdRedir.aspx?ID=CPS030-718-234</Url>
      <Description>CPS030-718-234</Description>
    </_dlc_DocIdUrl>
    <DocumentDescription xmlns="230e9df3-be65-4c73-a93b-d1236ebd677e" xsi:nil="true"/>
    <bc28b5f076654a3b96073bbbebfeb8c9 xmlns="230e9df3-be65-4c73-a93b-d1236ebd677e">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cb91f272-ce4d-4a7e-9bbf-78b58e3d188d</TermId>
        </TermInfo>
      </Terms>
    </bc28b5f076654a3b96073bbbebfeb8c9>
    <MSProductsTaxHTField0 xmlns="230e9df3-be65-4c73-a93b-d1236ebd677e">
      <Terms xmlns="http://schemas.microsoft.com/office/infopath/2007/PartnerControls"/>
    </MSProductsTaxHTField0>
    <m74a2925250f485f9486ed3f97e2a6b3 xmlns="230e9df3-be65-4c73-a93b-d1236ebd677e">
      <Terms xmlns="http://schemas.microsoft.com/office/infopath/2007/PartnerControls"/>
    </m74a2925250f485f9486ed3f97e2a6b3>
    <oad7af80ad0f4ba99bb03b3894ab533c xmlns="230e9df3-be65-4c73-a93b-d1236ebd677e">
      <Terms xmlns="http://schemas.microsoft.com/office/infopath/2007/PartnerControls"/>
    </oad7af80ad0f4ba99bb03b3894ab533c>
    <Authors xmlns="230e9df3-be65-4c73-a93b-d1236ebd677e">
      <UserInfo>
        <DisplayName/>
        <AccountId xsi:nil="true"/>
        <AccountType/>
      </UserInfo>
    </Authors>
    <DerivedFromID xmlns="230e9df3-be65-4c73-a93b-d1236ebd677e">Original</DerivedFromID>
    <TaxCatchAll xmlns="230e9df3-be65-4c73-a93b-d1236ebd677e">
      <Value>272</Value>
    </TaxCatchAl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ct:contentTypeSchema xmlns:ct="http://schemas.microsoft.com/office/2006/metadata/contentType" xmlns:ma="http://schemas.microsoft.com/office/2006/metadata/properties/metaAttributes" ct:_="" ma:_="" ma:contentTypeName="Campus – Individual IP" ma:contentTypeID="0x01010079CA57CA2DAD654DAB031774EE6746580100BF33FFFB79D9DA4E83D1DB827802D1A1" ma:contentTypeVersion="39" ma:contentTypeDescription="This content type is produced by an individual or team as part of a team collaboration effort, such as customer engagement. Reuse this type of content at your own risk." ma:contentTypeScope="" ma:versionID="08bb1bcd90a638ede75738531e3091f7">
  <xsd:schema xmlns:xsd="http://www.w3.org/2001/XMLSchema" xmlns:xs="http://www.w3.org/2001/XMLSchema" xmlns:p="http://schemas.microsoft.com/office/2006/metadata/properties" xmlns:ns2="230e9df3-be65-4c73-a93b-d1236ebd677e" targetNamespace="http://schemas.microsoft.com/office/2006/metadata/properties" ma:root="true" ma:fieldsID="3b903c73d7499ed86d7414e3200f1271" ns2:_="">
    <xsd:import namespace="230e9df3-be65-4c73-a93b-d1236ebd677e"/>
    <xsd:element name="properties">
      <xsd:complexType>
        <xsd:sequence>
          <xsd:element name="documentManagement">
            <xsd:complexType>
              <xsd:all>
                <xsd:element ref="ns2:DerivedFromID" minOccurs="0"/>
                <xsd:element ref="ns2:DocumentDescription" minOccurs="0"/>
                <xsd:element ref="ns2:Authors" minOccurs="0"/>
                <xsd:element ref="ns2:_dlc_DocIdUrl" minOccurs="0"/>
                <xsd:element ref="ns2:_dlc_DocIdPersistId" minOccurs="0"/>
                <xsd:element ref="ns2:MSProductsTaxHTField0" minOccurs="0"/>
                <xsd:element ref="ns2:TaxCatchAll" minOccurs="0"/>
                <xsd:element ref="ns2:TaxCatchAllLabel" minOccurs="0"/>
                <xsd:element ref="ns2:m74a2925250f485f9486ed3f97e2a6b3" minOccurs="0"/>
                <xsd:element ref="ns2:oad7af80ad0f4ba99bb03b3894ab533c" minOccurs="0"/>
                <xsd:element ref="ns2:bc28b5f076654a3b96073bbbebfeb8c9" minOccurs="0"/>
                <xsd:element ref="ns2:_dlc_Doc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erivedFromID" ma:index="2" nillable="true" ma:displayName="Derived from ID" ma:default="Original" ma:description="Holds the Document Id if the document is derived from an existing document in Campus." ma:internalName="DerivedFromID">
      <xsd:simpleType>
        <xsd:restriction base="dms:Text">
          <xsd:maxLength value="255"/>
        </xsd:restriction>
      </xsd:simpleType>
    </xsd:element>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Authors" ma:index="4" nillable="true" ma:displayName="Authors" ma:description="The individuals who contributed to the creation of this content. Includes both primary and secondary authors." ma:list="UserInfo" ma:SharePointGroup="0" ma:internalName="Authors"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MSProductsTaxHTField0" ma:index="13" nillable="true" ma:taxonomy="true" ma:internalName="MSProductsTaxHTField0" ma:taxonomyFieldName="MSProducts" ma:displayName="MS Products" ma:default="" ma:fieldId="{ee77c2ea-e1b9-4a90-85df-76a95e6ae936}"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TaxCatchAll" ma:index="14" nillable="true" ma:displayName="Taxonomy Catch All Column" ma:hidden="true" ma:list="{1c4f5508-5e58-4013-951f-32711031a382}" ma:internalName="TaxCatchAll" ma:showField="CatchAllData" ma:web="be64cf0b-c41c-4198-9870-831cd54d476f">
      <xsd:complexType>
        <xsd:complexContent>
          <xsd:extension base="dms:MultiChoiceLookup">
            <xsd:sequence>
              <xsd:element name="Value" type="dms:Lookup" maxOccurs="unbounded" minOccurs="0" nillable="true"/>
            </xsd:sequence>
          </xsd:extension>
        </xsd:complexContent>
      </xsd:complexType>
    </xsd:element>
    <xsd:element name="TaxCatchAllLabel" ma:index="15" nillable="true" ma:displayName="Taxonomy Catch All Column1" ma:hidden="true" ma:list="{1c4f5508-5e58-4013-951f-32711031a382}" ma:internalName="TaxCatchAllLabel" ma:readOnly="true" ma:showField="CatchAllDataLabel" ma:web="be64cf0b-c41c-4198-9870-831cd54d476f">
      <xsd:complexType>
        <xsd:complexContent>
          <xsd:extension base="dms:MultiChoiceLookup">
            <xsd:sequence>
              <xsd:element name="Value" type="dms:Lookup" maxOccurs="unbounded" minOccurs="0" nillable="true"/>
            </xsd:sequence>
          </xsd:extension>
        </xsd:complexContent>
      </xsd:complexType>
    </xsd:element>
    <xsd:element name="m74a2925250f485f9486ed3f97e2a6b3" ma:index="17" nillable="true" ma:taxonomy="true" ma:internalName="m74a2925250f485f9486ed3f97e2a6b3" ma:taxonomyFieldName="VerticalIndustries" ma:displayName="Vertical Industries" ma:readOnly="false" ma:default="" ma:fieldId="{674a2925-250f-485f-9486-ed3f97e2a6b3}" ma:taxonomyMulti="true" ma:sspId="e385fb40-52d4-4fae-9c5b-3e8ff8a5878e" ma:termSetId="91b0d1e0-9f22-4aab-a1ef-fa1358a21588" ma:anchorId="00000000-0000-0000-0000-000000000000" ma:open="false" ma:isKeyword="false">
      <xsd:complexType>
        <xsd:sequence>
          <xsd:element ref="pc:Terms" minOccurs="0" maxOccurs="1"/>
        </xsd:sequence>
      </xsd:complexType>
    </xsd:element>
    <xsd:element name="oad7af80ad0f4ba99bb03b3894ab533c" ma:index="19" nillable="true" ma:taxonomy="true" ma:internalName="oad7af80ad0f4ba99bb03b3894ab533c" ma:taxonomyFieldName="ServicesIPTypes" ma:displayName="Services IP Type" ma:default="" ma:fieldId="{8ad7af80-ad0f-4ba9-9bb0-3b3894ab533c}" ma:taxonomyMulti="true" ma:sspId="e385fb40-52d4-4fae-9c5b-3e8ff8a5878e" ma:termSetId="030f38bb-a2c5-4da9-8933-47d85a151cf1" ma:anchorId="00000000-0000-0000-0000-000000000000" ma:open="false" ma:isKeyword="false">
      <xsd:complexType>
        <xsd:sequence>
          <xsd:element ref="pc:Terms" minOccurs="0" maxOccurs="1"/>
        </xsd:sequence>
      </xsd:complexType>
    </xsd:element>
    <xsd:element name="bc28b5f076654a3b96073bbbebfeb8c9" ma:index="21" nillable="true" ma:taxonomy="true" ma:internalName="bc28b5f076654a3b96073bbbebfeb8c9" ma:taxonomyFieldName="MSLanguage" ma:displayName="MS Language" ma:default="" ma:fieldId="{bc28b5f0-7665-4a3b-9607-3bbbebfeb8c9}" ma:taxonomyMulti="true" ma:sspId="e385fb40-52d4-4fae-9c5b-3e8ff8a5878e" ma:termSetId="2851bb56-f3b7-4d07-b1ba-07ede7d3b149" ma:anchorId="00000000-0000-0000-0000-000000000000" ma:open="false" ma:isKeyword="false">
      <xsd:complexType>
        <xsd:sequence>
          <xsd:element ref="pc:Terms" minOccurs="0" maxOccurs="1"/>
        </xsd:sequence>
      </xsd:complexType>
    </xsd:element>
    <xsd:element name="_dlc_DocId" ma:index="22" nillable="true" ma:displayName="Document ID Value" ma:description="The value of the document ID assigned to this item." ma:internalName="_dlc_DocId"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3"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76357F2-F7D0-45D2-8331-D95E48B9D936}"/>
</file>

<file path=customXml/itemProps2.xml><?xml version="1.0" encoding="utf-8"?>
<ds:datastoreItem xmlns:ds="http://schemas.openxmlformats.org/officeDocument/2006/customXml" ds:itemID="{C2F4349C-E75B-45C2-9390-51AACC3127FB}"/>
</file>

<file path=customXml/itemProps3.xml><?xml version="1.0" encoding="utf-8"?>
<ds:datastoreItem xmlns:ds="http://schemas.openxmlformats.org/officeDocument/2006/customXml" ds:itemID="{19896733-15D4-4950-9D64-541D762A2FB3}"/>
</file>

<file path=customXml/itemProps4.xml><?xml version="1.0" encoding="utf-8"?>
<ds:datastoreItem xmlns:ds="http://schemas.openxmlformats.org/officeDocument/2006/customXml" ds:itemID="{A8ED8A4E-D10F-465B-A33C-DD7FC191A8CD}"/>
</file>

<file path=customXml/itemProps5.xml><?xml version="1.0" encoding="utf-8"?>
<ds:datastoreItem xmlns:ds="http://schemas.openxmlformats.org/officeDocument/2006/customXml" ds:itemID="{19BEDF35-94EA-4D44-B86D-3904CA95F2A6}"/>
</file>

<file path=docProps/app.xml><?xml version="1.0" encoding="utf-8"?>
<Properties xmlns="http://schemas.openxmlformats.org/officeDocument/2006/extended-properties" xmlns:vt="http://schemas.openxmlformats.org/officeDocument/2006/docPropsVTypes">
  <Template/>
  <TotalTime>12474</TotalTime>
  <Words>1264</Words>
  <Application>Microsoft Office PowerPoint</Application>
  <PresentationFormat>Widescreen</PresentationFormat>
  <Paragraphs>139</Paragraphs>
  <Slides>14</Slides>
  <Notes>13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Arial</vt:lpstr>
      <vt:lpstr>Calibri</vt:lpstr>
      <vt:lpstr>Courier New</vt:lpstr>
      <vt:lpstr>Segoe Pro Light</vt:lpstr>
      <vt:lpstr>Segoe Pro Semibold</vt:lpstr>
      <vt:lpstr>Segoe UI</vt:lpstr>
      <vt:lpstr>Segoe UI Light</vt:lpstr>
      <vt:lpstr>Times New Roman</vt:lpstr>
      <vt:lpstr>Wingdings</vt:lpstr>
      <vt:lpstr>WS_1_Office Theme</vt:lpstr>
      <vt:lpstr>1_Office Theme</vt:lpstr>
      <vt:lpstr>PowerPoint Presentation</vt:lpstr>
      <vt:lpstr>PowerPoint Presentation</vt:lpstr>
      <vt:lpstr>How to View this Presentation</vt:lpstr>
      <vt:lpstr>SNAP</vt:lpstr>
      <vt:lpstr>Lesson Overview and Objectives</vt:lpstr>
      <vt:lpstr>Instructors Personal Experience</vt:lpstr>
      <vt:lpstr>SNAP Overview</vt:lpstr>
      <vt:lpstr>SNAP Overview</vt:lpstr>
      <vt:lpstr>SNAP Overview</vt:lpstr>
      <vt:lpstr>SNAP Overview</vt:lpstr>
      <vt:lpstr>PowerPoint Presentation</vt:lpstr>
      <vt:lpstr>PowerPoint Presentation</vt:lpstr>
      <vt:lpstr>Final Thoughts</vt:lpstr>
      <vt:lpstr>PowerPoint Presentation</vt:lpstr>
    </vt:vector>
  </TitlesOfParts>
  <Company>Microsoft 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madsd@microsoft.com</dc:creator>
  <cp:lastModifiedBy>Herman Solberg</cp:lastModifiedBy>
  <cp:revision>823</cp:revision>
  <dcterms:created xsi:type="dcterms:W3CDTF">2013-09-16T15:58:20Z</dcterms:created>
  <dcterms:modified xsi:type="dcterms:W3CDTF">2015-12-03T11:00:23Z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0x01010079CA57CA2DAD654DAB031774EE6746580100BF33FFFB79D9DA4E83D1DB827802D1A1</vt:lpwstr>
  </property>
  <property fmtid="{D5CDD505-2E9C-101B-9397-08002B2CF9AE}" pid="3" name="_dlc_DocIdItemGuid">
    <vt:lpwstr>b1714ab7-effe-40d2-8596-e35657dc74a8</vt:lpwstr>
  </property>
  <property fmtid="{D5CDD505-2E9C-101B-9397-08002B2CF9AE}" pid="4" name="MSProducts">
    <vt:lpwstr/>
  </property>
  <property fmtid="{D5CDD505-2E9C-101B-9397-08002B2CF9AE}" pid="5" name="VerticalIndustries">
    <vt:lpwstr/>
  </property>
  <property fmtid="{D5CDD505-2E9C-101B-9397-08002B2CF9AE}" pid="6" name="MSLanguage">
    <vt:lpwstr>272;#English|cb91f272-ce4d-4a7e-9bbf-78b58e3d188d</vt:lpwstr>
  </property>
  <property fmtid="{D5CDD505-2E9C-101B-9397-08002B2CF9AE}" pid="7" name="ServicesIPTypes">
    <vt:lpwstr/>
  </property>
</Properties>
</file>