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6"/>
    <p:sldMasterId id="2147483786" r:id="rId7"/>
  </p:sldMasterIdLst>
  <p:notesMasterIdLst>
    <p:notesMasterId r:id="rId29"/>
  </p:notesMasterIdLst>
  <p:handoutMasterIdLst>
    <p:handoutMasterId r:id="rId30"/>
  </p:handoutMasterIdLst>
  <p:sldIdLst>
    <p:sldId id="261" r:id="rId8"/>
    <p:sldId id="411" r:id="rId9"/>
    <p:sldId id="412" r:id="rId10"/>
    <p:sldId id="413" r:id="rId11"/>
    <p:sldId id="414" r:id="rId12"/>
    <p:sldId id="415"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16"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903121-3AAA-4BC4-BB67-7BF7B9D8DBAB}">
          <p14:sldIdLst>
            <p14:sldId id="261"/>
            <p14:sldId id="411"/>
            <p14:sldId id="412"/>
          </p14:sldIdLst>
        </p14:section>
        <p14:section name="Contents" id="{DB1761B0-DEC8-4366-9E2F-32BB0D226DBC}">
          <p14:sldIdLst>
            <p14:sldId id="413"/>
            <p14:sldId id="414"/>
            <p14:sldId id="415"/>
            <p14:sldId id="417"/>
            <p14:sldId id="418"/>
            <p14:sldId id="419"/>
            <p14:sldId id="420"/>
            <p14:sldId id="421"/>
            <p14:sldId id="422"/>
            <p14:sldId id="423"/>
            <p14:sldId id="424"/>
            <p14:sldId id="425"/>
            <p14:sldId id="426"/>
            <p14:sldId id="427"/>
            <p14:sldId id="428"/>
            <p14:sldId id="429"/>
            <p14:sldId id="416"/>
            <p14:sldId id="27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WB_Shalini" initials="SG" lastIdx="39" clrIdx="0"/>
  <p:cmAuthor id="1" name="TWB_Trevor" initials="TWB_TJC" lastIdx="47" clrIdx="1"/>
  <p:cmAuthor id="2" name="Biju K (Spectrum Consultants India Pvt)" initials="BK(CIP" lastIdx="14" clrIdx="2">
    <p:extLst>
      <p:ext uri="{19B8F6BF-5375-455C-9EA6-DF929625EA0E}">
        <p15:presenceInfo xmlns:p15="http://schemas.microsoft.com/office/powerpoint/2012/main" userId="S-1-5-21-2146773085-903363285-719344707-1314905" providerId="AD"/>
      </p:ext>
    </p:extLst>
  </p:cmAuthor>
  <p:cmAuthor id="3" name="Deepankar Panda (Spectrum Consultants India Pvt)" initials="DP(CIP" lastIdx="5" clrIdx="3"/>
  <p:cmAuthor id="4" name="v-dimurt" initials="v" lastIdx="16" clrIdx="4">
    <p:extLst>
      <p:ext uri="{19B8F6BF-5375-455C-9EA6-DF929625EA0E}">
        <p15:presenceInfo xmlns:p15="http://schemas.microsoft.com/office/powerpoint/2012/main" userId="v-dimurt" providerId="None"/>
      </p:ext>
    </p:extLst>
  </p:cmAuthor>
  <p:cmAuthor id="5" name="Herry Pancariawan" initials="HP" lastIdx="1" clrIdx="5">
    <p:extLst>
      <p:ext uri="{19B8F6BF-5375-455C-9EA6-DF929625EA0E}">
        <p15:presenceInfo xmlns:p15="http://schemas.microsoft.com/office/powerpoint/2012/main" userId="S-1-5-21-38895556-1487699162-1270813805-1704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9038"/>
    <a:srgbClr val="0A5BBA"/>
    <a:srgbClr val="3F3F3F"/>
    <a:srgbClr val="002050"/>
    <a:srgbClr val="0E715F"/>
    <a:srgbClr val="15AEEF"/>
    <a:srgbClr val="0C61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71971" autoAdjust="0"/>
  </p:normalViewPr>
  <p:slideViewPr>
    <p:cSldViewPr snapToGrid="0">
      <p:cViewPr varScale="1">
        <p:scale>
          <a:sx n="59" d="100"/>
          <a:sy n="59" d="100"/>
        </p:scale>
        <p:origin x="558" y="72"/>
      </p:cViewPr>
      <p:guideLst>
        <p:guide orient="horz" pos="2160"/>
        <p:guide pos="3840"/>
      </p:guideLst>
    </p:cSldViewPr>
  </p:slideViewPr>
  <p:notesTextViewPr>
    <p:cViewPr>
      <p:scale>
        <a:sx n="1" d="1"/>
        <a:sy n="1" d="1"/>
      </p:scale>
      <p:origin x="0" y="0"/>
    </p:cViewPr>
  </p:notesTextViewPr>
  <p:notesViewPr>
    <p:cSldViewPr snapToGrid="0">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C1D6A0-2D94-4CFE-98D5-6AA7779949E3}" type="datetimeFigureOut">
              <a:rPr lang="en-US" smtClean="0"/>
              <a:t>7/23/2015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2A0AC2-F86C-4080-B10D-5CE93AC98418}" type="slidenum">
              <a:rPr lang="en-US" smtClean="0"/>
              <a:t>‹#›</a:t>
            </a:fld>
            <a:endParaRPr lang="en-US"/>
          </a:p>
        </p:txBody>
      </p:sp>
    </p:spTree>
    <p:extLst>
      <p:ext uri="{BB962C8B-B14F-4D97-AF65-F5344CB8AC3E}">
        <p14:creationId xmlns:p14="http://schemas.microsoft.com/office/powerpoint/2010/main" val="84868712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Image Placeholder 3"/>
          <p:cNvSpPr>
            <a:spLocks noGrp="1" noRot="1" noChangeAspect="1"/>
          </p:cNvSpPr>
          <p:nvPr>
            <p:ph type="sldImg" idx="2"/>
          </p:nvPr>
        </p:nvSpPr>
        <p:spPr>
          <a:xfrm>
            <a:off x="384048" y="484632"/>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4"/>
          <p:cNvSpPr>
            <a:spLocks noGrp="1"/>
          </p:cNvSpPr>
          <p:nvPr>
            <p:ph type="body" sz="quarter" idx="3"/>
          </p:nvPr>
        </p:nvSpPr>
        <p:spPr>
          <a:xfrm>
            <a:off x="384048" y="3913632"/>
            <a:ext cx="6099048" cy="4773168"/>
          </a:xfrm>
          <a:prstGeom prst="rect">
            <a:avLst/>
          </a:prstGeom>
          <a:ln>
            <a:solidFill>
              <a:prstClr val="black"/>
            </a:solidFill>
          </a:ln>
        </p:spPr>
        <p:txBody>
          <a:bodyPr vert="horz" lIns="91440" tIns="45720" rIns="91440" bIns="45720" rtlCol="0"/>
          <a:lstStyle/>
          <a:p>
            <a:pPr marL="171450" marR="0" lvl="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Click to edit Master text styles</a:t>
            </a:r>
          </a:p>
          <a:p>
            <a:pPr marL="344488" marR="0" lvl="1"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Second level</a:t>
            </a:r>
          </a:p>
          <a:p>
            <a:pPr marL="515938" marR="0" lvl="2"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Third level</a:t>
            </a:r>
          </a:p>
          <a:p>
            <a:pPr marL="688975" marR="0" lvl="3"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Fourth level</a:t>
            </a:r>
          </a:p>
          <a:p>
            <a:pPr marL="857250" marR="0" lvl="4"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a:pPr>
            <a:r>
              <a:rPr kumimoji="0" lang="en-US" sz="1050"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Fifth level</a:t>
            </a:r>
          </a:p>
          <a:p>
            <a:pPr lvl="0"/>
            <a:endParaRPr lang="en-US" dirty="0"/>
          </a:p>
        </p:txBody>
      </p:sp>
      <p:sp>
        <p:nvSpPr>
          <p:cNvPr id="11" name="TextBox 10"/>
          <p:cNvSpPr txBox="1"/>
          <p:nvPr/>
        </p:nvSpPr>
        <p:spPr>
          <a:xfrm>
            <a:off x="9525" y="8858250"/>
            <a:ext cx="4844956" cy="415498"/>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50" smtClean="0">
                <a:latin typeface="Segoe UI" pitchFamily="34" charset="0"/>
                <a:cs typeface="Segoe UI" pitchFamily="34" charset="0"/>
              </a:rPr>
              <a:t>© 2015 </a:t>
            </a:r>
            <a:r>
              <a:rPr lang="en-US" sz="1050" dirty="0" smtClean="0">
                <a:latin typeface="Segoe UI" pitchFamily="34" charset="0"/>
                <a:cs typeface="Segoe UI" pitchFamily="34" charset="0"/>
              </a:rPr>
              <a:t>Microsoft Corporation                                 Microsoft Confidential </a:t>
            </a:r>
          </a:p>
          <a:p>
            <a:pPr algn="l"/>
            <a:endParaRPr lang="en-US" sz="1050" dirty="0">
              <a:latin typeface="Segoe UI" pitchFamily="34" charset="0"/>
              <a:cs typeface="Segoe UI" pitchFamily="34" charset="0"/>
            </a:endParaRPr>
          </a:p>
        </p:txBody>
      </p:sp>
      <p:sp>
        <p:nvSpPr>
          <p:cNvPr id="12" name="Slide Number Placeholder 6"/>
          <p:cNvSpPr>
            <a:spLocks noGrp="1"/>
          </p:cNvSpPr>
          <p:nvPr>
            <p:ph type="sldNum" sz="quarter" idx="5"/>
          </p:nvPr>
        </p:nvSpPr>
        <p:spPr>
          <a:xfrm>
            <a:off x="5429249" y="8685213"/>
            <a:ext cx="1427163" cy="458787"/>
          </a:xfrm>
          <a:prstGeom prst="rect">
            <a:avLst/>
          </a:prstGeom>
        </p:spPr>
        <p:txBody>
          <a:bodyPr vert="horz" lIns="91440" tIns="45720" rIns="91440" bIns="45720" rtlCol="0" anchor="b"/>
          <a:lstStyle>
            <a:lvl1pPr algn="r">
              <a:defRPr sz="1200"/>
            </a:lvl1pPr>
          </a:lstStyle>
          <a:p>
            <a:fld id="{1489DB6A-E92B-415B-AFB4-9C72D4A9006D}" type="slidenum">
              <a:rPr lang="en-US" smtClean="0"/>
              <a:t>‹#›</a:t>
            </a:fld>
            <a:endParaRPr lang="en-US"/>
          </a:p>
        </p:txBody>
      </p:sp>
    </p:spTree>
    <p:extLst>
      <p:ext uri="{BB962C8B-B14F-4D97-AF65-F5344CB8AC3E}">
        <p14:creationId xmlns:p14="http://schemas.microsoft.com/office/powerpoint/2010/main" val="4085639378"/>
      </p:ext>
    </p:extLst>
  </p:cSld>
  <p:clrMap bg1="lt1" tx1="dk1" bg2="lt2" tx2="dk2" accent1="accent1" accent2="accent2" accent3="accent3" accent4="accent4" accent5="accent5" accent6="accent6" hlink="hlink" folHlink="folHlink"/>
  <p:hf hdr="0" ftr="0" dt="0"/>
  <p:notesStyle>
    <a:lvl1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1pPr>
    <a:lvl2pPr marL="344488"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2pPr>
    <a:lvl3pPr marL="515938" marR="0" indent="-171450" algn="l" defTabSz="914400" rtl="0" eaLnBrk="1" fontAlgn="auto" latinLnBrk="0" hangingPunct="1">
      <a:lnSpc>
        <a:spcPct val="114000"/>
      </a:lnSpc>
      <a:spcBef>
        <a:spcPts val="0"/>
      </a:spcBef>
      <a:spcAft>
        <a:spcPts val="300"/>
      </a:spcAft>
      <a:buClrTx/>
      <a:buSzTx/>
      <a:buFont typeface="Wingdings" panose="05000000000000000000" pitchFamily="2" charset="2"/>
      <a:buChar char="§"/>
      <a:tabLst/>
      <a:defRPr sz="1050" kern="1200">
        <a:solidFill>
          <a:schemeClr val="tx1"/>
        </a:solidFill>
        <a:latin typeface="Segoe UI" panose="020B0502040204020203" pitchFamily="34" charset="0"/>
        <a:ea typeface="+mn-ea"/>
        <a:cs typeface="Segoe UI" panose="020B0502040204020203" pitchFamily="34" charset="0"/>
      </a:defRPr>
    </a:lvl3pPr>
    <a:lvl4pPr marL="688975" marR="0" indent="-171450" algn="l" defTabSz="914400" rtl="0" eaLnBrk="1" fontAlgn="auto" latinLnBrk="0" hangingPunct="1">
      <a:lnSpc>
        <a:spcPct val="114000"/>
      </a:lnSpc>
      <a:spcBef>
        <a:spcPts val="0"/>
      </a:spcBef>
      <a:spcAft>
        <a:spcPts val="300"/>
      </a:spcAft>
      <a:buClrTx/>
      <a:buSzTx/>
      <a:buFont typeface="Arial" panose="020B0604020202020204" pitchFamily="34" charset="0"/>
      <a:buChar char="•"/>
      <a:tabLst/>
      <a:defRPr sz="1050" kern="1200">
        <a:solidFill>
          <a:schemeClr val="tx1"/>
        </a:solidFill>
        <a:latin typeface="Segoe UI" panose="020B0502040204020203" pitchFamily="34" charset="0"/>
        <a:ea typeface="+mn-ea"/>
        <a:cs typeface="Segoe UI" panose="020B0502040204020203" pitchFamily="34" charset="0"/>
      </a:defRPr>
    </a:lvl4pPr>
    <a:lvl5pPr marL="857250" marR="0" indent="-171450" algn="l" defTabSz="914400" rtl="0" eaLnBrk="1" fontAlgn="auto" latinLnBrk="0" hangingPunct="1">
      <a:lnSpc>
        <a:spcPct val="114000"/>
      </a:lnSpc>
      <a:spcBef>
        <a:spcPts val="0"/>
      </a:spcBef>
      <a:spcAft>
        <a:spcPts val="300"/>
      </a:spcAft>
      <a:buClrTx/>
      <a:buSzTx/>
      <a:buFont typeface="Courier New" panose="02070309020205020404" pitchFamily="49" charset="0"/>
      <a:buChar char="o"/>
      <a:tabLst/>
      <a:defRPr sz="1050" kern="1200">
        <a:solidFill>
          <a:schemeClr val="tx1"/>
        </a:solidFill>
        <a:latin typeface="Segoe UI" panose="020B0502040204020203" pitchFamily="34" charset="0"/>
        <a:ea typeface="+mn-ea"/>
        <a:cs typeface="Segoe UI" panose="020B05020402040202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1</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809929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Event Classes</a:t>
            </a:r>
            <a:r>
              <a:rPr lang="en-US" baseline="0" dirty="0" smtClean="0"/>
              <a:t> are the specific implementation of an event. For more information, s</a:t>
            </a:r>
            <a:r>
              <a:rPr lang="en-US" dirty="0" smtClean="0"/>
              <a:t>ee description from slide on events</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10</a:t>
            </a:fld>
            <a:endParaRPr lang="en-US"/>
          </a:p>
        </p:txBody>
      </p:sp>
    </p:spTree>
    <p:extLst>
      <p:ext uri="{BB962C8B-B14F-4D97-AF65-F5344CB8AC3E}">
        <p14:creationId xmlns:p14="http://schemas.microsoft.com/office/powerpoint/2010/main" val="4272283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See</a:t>
            </a:r>
            <a:r>
              <a:rPr lang="en-US" baseline="0" dirty="0" smtClean="0"/>
              <a:t> description from slide on events</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11</a:t>
            </a:fld>
            <a:endParaRPr lang="en-US"/>
          </a:p>
        </p:txBody>
      </p:sp>
    </p:spTree>
    <p:extLst>
      <p:ext uri="{BB962C8B-B14F-4D97-AF65-F5344CB8AC3E}">
        <p14:creationId xmlns:p14="http://schemas.microsoft.com/office/powerpoint/2010/main" val="4079799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effectLst/>
              </a:rPr>
              <a:t>SQL Trace uses data columns in the trace output to describe events that are returned when the trace runs. Data columns</a:t>
            </a:r>
            <a:r>
              <a:rPr lang="en-US" baseline="0" dirty="0" smtClean="0">
                <a:effectLst/>
              </a:rPr>
              <a:t> could be Duration, Reads, Writes, </a:t>
            </a:r>
            <a:r>
              <a:rPr lang="en-US" baseline="0" dirty="0" err="1" smtClean="0">
                <a:effectLst/>
              </a:rPr>
              <a:t>DatabaseName</a:t>
            </a:r>
            <a:r>
              <a:rPr lang="en-US" baseline="0" dirty="0" smtClean="0">
                <a:effectLst/>
              </a:rPr>
              <a:t>, </a:t>
            </a:r>
            <a:r>
              <a:rPr lang="en-US" baseline="0" dirty="0" err="1" smtClean="0">
                <a:effectLst/>
              </a:rPr>
              <a:t>NTUserName</a:t>
            </a:r>
            <a:r>
              <a:rPr lang="en-US" baseline="0" dirty="0" smtClean="0">
                <a:effectLst/>
              </a:rPr>
              <a:t>, etc.. </a:t>
            </a:r>
            <a:r>
              <a:rPr lang="en-US" dirty="0" smtClean="0">
                <a:effectLst/>
              </a:rPr>
              <a:t>The full list of data columns can be found here: http://msdn.microsoft.com/en-us/library/ms190762.aspx</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12</a:t>
            </a:fld>
            <a:endParaRPr lang="en-US"/>
          </a:p>
        </p:txBody>
      </p:sp>
    </p:spTree>
    <p:extLst>
      <p:ext uri="{BB962C8B-B14F-4D97-AF65-F5344CB8AC3E}">
        <p14:creationId xmlns:p14="http://schemas.microsoft.com/office/powerpoint/2010/main" val="778710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is the UI for selecting</a:t>
            </a:r>
            <a:r>
              <a:rPr lang="en-US" baseline="0" dirty="0" smtClean="0"/>
              <a:t> both events and data columns. If a column is grayed out, it means that no events have this data column selected. If you cannot find the event or data column you are looking for, you may need to tick the box that says Show all events/columns.</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13</a:t>
            </a:fld>
            <a:endParaRPr lang="en-US"/>
          </a:p>
        </p:txBody>
      </p:sp>
    </p:spTree>
    <p:extLst>
      <p:ext uri="{BB962C8B-B14F-4D97-AF65-F5344CB8AC3E}">
        <p14:creationId xmlns:p14="http://schemas.microsoft.com/office/powerpoint/2010/main" val="2778241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effectLst/>
              </a:rPr>
              <a:t>Filters limit the events collected in a trace. If a filter is not set, all events of the selected event classes are returned in the trace output. For example, limiting the Windows user names in a trace to specific users reduces the output data to those users only.</a:t>
            </a:r>
          </a:p>
          <a:p>
            <a:pPr marL="0" indent="0">
              <a:buNone/>
            </a:pPr>
            <a:r>
              <a:rPr lang="en-US" dirty="0" smtClean="0">
                <a:effectLst/>
              </a:rPr>
              <a:t>It is not mandatory to set a filter for a trace. However, a filter minimizes the overhead that is incurred during a trace. A filter returns focused data and thus makes performance analysis and audits easier.</a:t>
            </a:r>
          </a:p>
          <a:p>
            <a:pPr marL="0" indent="0">
              <a:buNone/>
            </a:pPr>
            <a:r>
              <a:rPr lang="en-US" dirty="0" smtClean="0">
                <a:effectLst/>
              </a:rPr>
              <a:t>To filter the event data captured within a trace, select trace event criteria that return only relevant data from the trace. For example, you can include or exclude monitoring the activity of a specific application from the trace.</a:t>
            </a:r>
          </a:p>
          <a:p>
            <a:pPr marL="0" indent="0">
              <a:buNone/>
            </a:pPr>
            <a:r>
              <a:rPr lang="en-US" dirty="0" smtClean="0">
                <a:effectLst/>
              </a:rPr>
              <a:t>As an additional example, if you monitor queries to determine the batches that take the longest time to execute, set the trace event criteria to monitor only those batches that take longer than 30 seconds to execute (a CPU minimum value of 30,000 milliseconds). </a:t>
            </a:r>
          </a:p>
          <a:p>
            <a:endParaRPr lang="en-US" dirty="0" smtClean="0">
              <a:effectLst/>
            </a:endParaRPr>
          </a:p>
          <a:p>
            <a:pPr marL="0" indent="0">
              <a:buNone/>
            </a:pPr>
            <a:r>
              <a:rPr lang="en-US" dirty="0" smtClean="0">
                <a:effectLst/>
              </a:rPr>
              <a:t>In general, when setting up a trace, follow these steps to filter the trace.</a:t>
            </a:r>
          </a:p>
          <a:p>
            <a:r>
              <a:rPr lang="en-US" dirty="0" smtClean="0">
                <a:effectLst/>
              </a:rPr>
              <a:t>1. Identify the events that you want to include in the trace.</a:t>
            </a:r>
          </a:p>
          <a:p>
            <a:r>
              <a:rPr lang="en-US" dirty="0" smtClean="0">
                <a:effectLst/>
              </a:rPr>
              <a:t>2. Identify the data and data columns that contain the information you need.</a:t>
            </a:r>
          </a:p>
          <a:p>
            <a:r>
              <a:rPr lang="en-US" dirty="0" smtClean="0">
                <a:effectLst/>
              </a:rPr>
              <a:t>3. Identify a subset of the data you need and define filters based on that subset of data.</a:t>
            </a:r>
          </a:p>
          <a:p>
            <a:endParaRPr lang="en-US" dirty="0" smtClean="0">
              <a:effectLst/>
            </a:endParaRPr>
          </a:p>
          <a:p>
            <a:pPr marL="0" indent="0">
              <a:buNone/>
            </a:pPr>
            <a:r>
              <a:rPr lang="en-US" dirty="0" smtClean="0">
                <a:effectLst/>
              </a:rPr>
              <a:t>For example, you may be interested only in events that take longer than a certain length of time. You could create a trace that includes events where the </a:t>
            </a:r>
            <a:r>
              <a:rPr lang="en-US" b="1" dirty="0" smtClean="0">
                <a:effectLst/>
              </a:rPr>
              <a:t>Duration </a:t>
            </a:r>
            <a:r>
              <a:rPr lang="en-US" dirty="0" smtClean="0">
                <a:effectLst/>
              </a:rPr>
              <a:t>data column is greater than 300 milliseconds. Your trace will not include events that finish in less than 300 milliseconds. For more information on</a:t>
            </a:r>
            <a:r>
              <a:rPr lang="en-US" baseline="0" dirty="0" smtClean="0">
                <a:effectLst/>
              </a:rPr>
              <a:t> available filters on each data column: http://msdn.microsoft.com/en-us/library/ms175061.aspx</a:t>
            </a:r>
          </a:p>
          <a:p>
            <a:endParaRPr lang="en-US" baseline="0" dirty="0" smtClean="0">
              <a:effectLst/>
            </a:endParaRPr>
          </a:p>
          <a:p>
            <a:pPr marL="0" indent="0">
              <a:buNone/>
            </a:pPr>
            <a:r>
              <a:rPr lang="en-US" baseline="0" dirty="0" smtClean="0">
                <a:effectLst/>
              </a:rPr>
              <a:t>For information on how to apply a filter in SQL Profiler see: http://msdn.microsoft.com/en-us/library/ms175520.aspx</a:t>
            </a:r>
            <a:endParaRPr lang="en-US" dirty="0" smtClean="0"/>
          </a:p>
          <a:p>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14</a:t>
            </a:fld>
            <a:endParaRPr lang="en-US"/>
          </a:p>
        </p:txBody>
      </p:sp>
    </p:spTree>
    <p:extLst>
      <p:ext uri="{BB962C8B-B14F-4D97-AF65-F5344CB8AC3E}">
        <p14:creationId xmlns:p14="http://schemas.microsoft.com/office/powerpoint/2010/main" val="1024623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demo will demonstrate features of SQL Server Profiler:</a:t>
            </a:r>
          </a:p>
          <a:p>
            <a:pPr marL="171450" indent="-171450">
              <a:buFontTx/>
              <a:buChar char="-"/>
            </a:pPr>
            <a:r>
              <a:rPr lang="da-DK" dirty="0" smtClean="0"/>
              <a:t>Go the the SharePoint</a:t>
            </a:r>
            <a:r>
              <a:rPr lang="da-DK" baseline="0" dirty="0" smtClean="0"/>
              <a:t> Server and obtain the Process ID of the Application Pool running the main Sites.</a:t>
            </a:r>
          </a:p>
          <a:p>
            <a:pPr marL="171450" indent="-171450">
              <a:buFontTx/>
              <a:buChar char="-"/>
            </a:pPr>
            <a:r>
              <a:rPr lang="da-DK" baseline="0" dirty="0" smtClean="0"/>
              <a:t>Configure Trace to only show data with this ClientProcessId</a:t>
            </a:r>
          </a:p>
          <a:p>
            <a:pPr marL="171450" indent="-171450">
              <a:buFontTx/>
              <a:buChar char="-"/>
            </a:pPr>
            <a:r>
              <a:rPr lang="da-DK" baseline="0" dirty="0" smtClean="0"/>
              <a:t>Do actions on the site to show we only show data for this Process</a:t>
            </a:r>
          </a:p>
          <a:p>
            <a:pPr marL="171450" indent="-171450">
              <a:buFontTx/>
              <a:buChar char="-"/>
            </a:pPr>
            <a:endParaRPr lang="da-DK" baseline="0" dirty="0" smtClean="0"/>
          </a:p>
          <a:p>
            <a:pPr marL="171450" indent="-171450">
              <a:buFontTx/>
              <a:buChar char="-"/>
            </a:pPr>
            <a:endParaRPr lang="da-DK" baseline="0" dirty="0" smtClean="0"/>
          </a:p>
          <a:p>
            <a:pPr marL="0" indent="0">
              <a:buNone/>
            </a:pPr>
            <a:endParaRPr lang="da-DK" baseline="0"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15</a:t>
            </a:fld>
            <a:endParaRPr lang="en-US"/>
          </a:p>
        </p:txBody>
      </p:sp>
    </p:spTree>
    <p:extLst>
      <p:ext uri="{BB962C8B-B14F-4D97-AF65-F5344CB8AC3E}">
        <p14:creationId xmlns:p14="http://schemas.microsoft.com/office/powerpoint/2010/main" val="2555536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There</a:t>
            </a:r>
            <a:r>
              <a:rPr lang="en-US" baseline="0" dirty="0" smtClean="0"/>
              <a:t> are several options of working with the data that SQL Profiler captures. One option is to just output the trace to screen. If you have a good filter and know when the event occurs, this is a valid option. Otherwise it is hard to find the problem as there is no way to sort or filter on the fly.</a:t>
            </a:r>
          </a:p>
          <a:p>
            <a:endParaRPr lang="en-US" baseline="0" dirty="0" smtClean="0"/>
          </a:p>
          <a:p>
            <a:pPr marL="0" indent="0">
              <a:buNone/>
            </a:pPr>
            <a:r>
              <a:rPr lang="en-US" baseline="0" dirty="0" smtClean="0"/>
              <a:t>A better option is to save the data to a trace file for later analysis. </a:t>
            </a:r>
            <a:r>
              <a:rPr lang="en-US" dirty="0" smtClean="0">
                <a:effectLst/>
              </a:rPr>
              <a:t>It is important to distinguish saving trace files from saving trace templates. Saving a trace file involves saving the captured event data to a specified place. Saving a trace template involves saving the definition of the trace, such as specified data columns, event classes, or filters.</a:t>
            </a:r>
            <a:endParaRPr lang="en-US" dirty="0" smtClean="0"/>
          </a:p>
          <a:p>
            <a:endParaRPr lang="en-US" dirty="0" smtClean="0"/>
          </a:p>
          <a:p>
            <a:pPr marL="0" indent="0">
              <a:buNone/>
            </a:pPr>
            <a:r>
              <a:rPr lang="en-US" dirty="0" smtClean="0">
                <a:effectLst/>
              </a:rPr>
              <a:t>Save captured event data to a file or a SQL Server table when you need to analyze or replay the captured data at a later time. Use a trace file to do the following:</a:t>
            </a:r>
          </a:p>
          <a:p>
            <a:pPr marL="171450" indent="-171450">
              <a:buFontTx/>
              <a:buChar char="-"/>
            </a:pPr>
            <a:r>
              <a:rPr lang="en-US" dirty="0" smtClean="0">
                <a:effectLst/>
              </a:rPr>
              <a:t>Use a trace file or trace table to create a workload that is used as input for Database Engine Tuning Advisor.</a:t>
            </a:r>
          </a:p>
          <a:p>
            <a:pPr marL="171450" indent="-171450">
              <a:buFontTx/>
              <a:buChar char="-"/>
            </a:pPr>
            <a:r>
              <a:rPr lang="en-US" dirty="0" smtClean="0">
                <a:effectLst/>
              </a:rPr>
              <a:t>Use a trace file to capture events and send the trace file to the support provider for analysis.</a:t>
            </a:r>
          </a:p>
          <a:p>
            <a:pPr marL="171450" indent="-171450">
              <a:buFontTx/>
              <a:buChar char="-"/>
            </a:pPr>
            <a:r>
              <a:rPr lang="en-US" dirty="0" smtClean="0">
                <a:effectLst/>
              </a:rPr>
              <a:t>Use the query processing tools in SQL Server to access the data or to view the data in SQL Server Profiler.</a:t>
            </a:r>
          </a:p>
          <a:p>
            <a:pPr marL="171450" indent="-171450">
              <a:buFontTx/>
              <a:buChar char="-"/>
            </a:pPr>
            <a:endParaRPr lang="en-US" dirty="0" smtClean="0">
              <a:effectLst/>
            </a:endParaRPr>
          </a:p>
          <a:p>
            <a:pPr marL="0" indent="0">
              <a:buFontTx/>
              <a:buNone/>
            </a:pPr>
            <a:r>
              <a:rPr lang="en-US" dirty="0" smtClean="0">
                <a:effectLst/>
              </a:rPr>
              <a:t>When you use a trace file, SQL Server Profiler saves captured event data (not trace definitions) to a SQL Server Profiler Trace (*.</a:t>
            </a:r>
            <a:r>
              <a:rPr lang="en-US" dirty="0" err="1" smtClean="0">
                <a:effectLst/>
              </a:rPr>
              <a:t>trc</a:t>
            </a:r>
            <a:r>
              <a:rPr lang="en-US" dirty="0" smtClean="0">
                <a:effectLst/>
              </a:rPr>
              <a:t>) file. The extension is added to the end of the file automatically when the trace file is saved, regardless of any other specified extension. For example, if you specify a trace file called </a:t>
            </a:r>
            <a:r>
              <a:rPr lang="en-US" b="1" dirty="0" smtClean="0">
                <a:effectLst/>
              </a:rPr>
              <a:t>Trace.dat</a:t>
            </a:r>
            <a:r>
              <a:rPr lang="en-US" dirty="0" smtClean="0">
                <a:effectLst/>
              </a:rPr>
              <a:t>, the file created is called </a:t>
            </a:r>
            <a:r>
              <a:rPr lang="en-US" b="1" dirty="0" err="1" smtClean="0">
                <a:effectLst/>
              </a:rPr>
              <a:t>Trace.dat.trc</a:t>
            </a:r>
            <a:r>
              <a:rPr lang="en-US" dirty="0" smtClean="0">
                <a:effectLst/>
              </a:rPr>
              <a:t>.</a:t>
            </a:r>
          </a:p>
          <a:p>
            <a:pPr marL="171450" indent="-171450">
              <a:buFontTx/>
              <a:buChar char="-"/>
            </a:pPr>
            <a:endParaRPr lang="en-US" dirty="0" smtClean="0">
              <a:effectLst/>
            </a:endParaRPr>
          </a:p>
          <a:p>
            <a:pPr marL="0" indent="0">
              <a:buNone/>
            </a:pPr>
            <a:r>
              <a:rPr lang="en-US" dirty="0" smtClean="0"/>
              <a:t>Tracing</a:t>
            </a:r>
            <a:r>
              <a:rPr lang="en-US" baseline="0" dirty="0" smtClean="0"/>
              <a:t> using SQL Profiler does have a performance impact on SQL Server as the data needs to be routed to the Client Side application even if the Tool is installed directly on the SQL Server machine. For a detailed insight into the pe</a:t>
            </a:r>
            <a:r>
              <a:rPr lang="en-US" dirty="0" smtClean="0"/>
              <a:t>rformance impact, see:</a:t>
            </a:r>
            <a:r>
              <a:rPr lang="en-US" baseline="0" dirty="0" smtClean="0"/>
              <a:t> http://sqlblog.com/blogs/linchi_shea/archive/2007/08/01/trace-profiler-test.aspx</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16</a:t>
            </a:fld>
            <a:endParaRPr lang="en-US"/>
          </a:p>
        </p:txBody>
      </p:sp>
    </p:spTree>
    <p:extLst>
      <p:ext uri="{BB962C8B-B14F-4D97-AF65-F5344CB8AC3E}">
        <p14:creationId xmlns:p14="http://schemas.microsoft.com/office/powerpoint/2010/main" val="2318253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You can save traces directly</a:t>
            </a:r>
            <a:r>
              <a:rPr lang="en-US" baseline="0" dirty="0" smtClean="0"/>
              <a:t> to a table, however this can severely impact the SQL Server and might give you a biased result. If you need it to go to a SQL Table, it is better to capture to a file and from there load the data into a SQL Table.</a:t>
            </a:r>
          </a:p>
          <a:p>
            <a:endParaRPr lang="en-US" baseline="0" dirty="0" smtClean="0"/>
          </a:p>
          <a:p>
            <a:pPr marL="0" indent="0">
              <a:buNone/>
            </a:pPr>
            <a:r>
              <a:rPr lang="en-US" baseline="0" dirty="0" smtClean="0"/>
              <a:t>The better option is using Server-side traces. This have very little impact on SQL Server performance however, you still need to be aware of disk performance and not write the trace data to a SQL Server database data or log disk.</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17</a:t>
            </a:fld>
            <a:endParaRPr lang="en-US"/>
          </a:p>
        </p:txBody>
      </p:sp>
    </p:spTree>
    <p:extLst>
      <p:ext uri="{BB962C8B-B14F-4D97-AF65-F5344CB8AC3E}">
        <p14:creationId xmlns:p14="http://schemas.microsoft.com/office/powerpoint/2010/main" val="2272014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effectLst/>
              </a:rPr>
              <a:t>Behind its nice user interface, SQL Server Profiler is nothing more than a fairly lightweight wrapper over a handful of system stored procedures which expose the true functionality of SQL Trace. Therefore to achieve</a:t>
            </a:r>
            <a:r>
              <a:rPr lang="en-US" baseline="0" dirty="0" smtClean="0">
                <a:effectLst/>
              </a:rPr>
              <a:t> the least impact, when collecting traces, the better option is to define the trace in SQL Profiler, but run the data collection using Server-side tracing. </a:t>
            </a:r>
          </a:p>
          <a:p>
            <a:endParaRPr lang="en-US" baseline="0" dirty="0" smtClean="0">
              <a:effectLst/>
            </a:endParaRPr>
          </a:p>
          <a:p>
            <a:pPr marL="0" indent="0">
              <a:buNone/>
            </a:pPr>
            <a:r>
              <a:rPr lang="en-US" baseline="0" dirty="0" smtClean="0">
                <a:effectLst/>
              </a:rPr>
              <a:t>To produce a Server-side trace (unless you know the syntax), define the Trace in SQL Profiler. </a:t>
            </a:r>
            <a:r>
              <a:rPr lang="en-US" dirty="0" smtClean="0">
                <a:effectLst/>
              </a:rPr>
              <a:t>Once you’re finished, click Run to start the trace, then immediately click the Stop button. Because of the workflow required by the SQL Server Profiler user interface, you must actually start a trace before you can script it. On the File menu, select Export, then Script Trace Definition, then For SQL Server 2005. This will produce a script </a:t>
            </a:r>
          </a:p>
          <a:p>
            <a:endParaRPr lang="en-US" baseline="0" dirty="0" smtClean="0">
              <a:effectLst/>
            </a:endParaRPr>
          </a:p>
          <a:p>
            <a:pPr marL="0" indent="0">
              <a:buNone/>
            </a:pPr>
            <a:r>
              <a:rPr lang="en-US" dirty="0" smtClean="0">
                <a:effectLst/>
              </a:rPr>
              <a:t>This script is an extremely simple yet complete definition of a trace that uses the file provider. A couple of placeholder values (e.g. the file location of the .</a:t>
            </a:r>
            <a:r>
              <a:rPr lang="en-US" dirty="0" err="1" smtClean="0">
                <a:effectLst/>
              </a:rPr>
              <a:t>trc</a:t>
            </a:r>
            <a:r>
              <a:rPr lang="en-US" dirty="0" smtClean="0">
                <a:effectLst/>
              </a:rPr>
              <a:t> files) need to be modified, but for the most part this is totally functional as-is. Given the complexity of working directly with the SQL Trace stored procedures, we generally define a trace using SQL Server Profiler’s UI, then script it and work from there. This way you get the best of both worlds: ease of use combined with the efficiency of server-side traces using the file provider.</a:t>
            </a:r>
            <a:endParaRPr lang="en-US" baseline="0" dirty="0" smtClean="0">
              <a:effectLst/>
            </a:endParaRPr>
          </a:p>
          <a:p>
            <a:endParaRPr lang="en-US" dirty="0" smtClean="0">
              <a:effectLst/>
            </a:endParaRPr>
          </a:p>
          <a:p>
            <a:pPr marL="0" indent="0">
              <a:buNone/>
            </a:pPr>
            <a:r>
              <a:rPr lang="en-US" dirty="0" smtClean="0">
                <a:effectLst/>
              </a:rPr>
              <a:t>The following system stored procedures are used to define and manage traces:</a:t>
            </a:r>
          </a:p>
          <a:p>
            <a:r>
              <a:rPr lang="en-US" i="1" dirty="0" err="1" smtClean="0">
                <a:effectLst/>
              </a:rPr>
              <a:t>sp_trace_create</a:t>
            </a:r>
            <a:r>
              <a:rPr lang="en-US" dirty="0" smtClean="0">
                <a:effectLst/>
              </a:rPr>
              <a:t> is used to define a trace and specify an output file location as well as other options that I’ll cover in the coming pages. This stored procedure returns a handle to the created trace, in the form of an integer trace ID. </a:t>
            </a:r>
          </a:p>
          <a:p>
            <a:r>
              <a:rPr lang="en-US" i="1" dirty="0" err="1" smtClean="0">
                <a:effectLst/>
              </a:rPr>
              <a:t>sp_trace_setevent</a:t>
            </a:r>
            <a:r>
              <a:rPr lang="en-US" dirty="0" smtClean="0">
                <a:effectLst/>
              </a:rPr>
              <a:t> is used to add event/column combinations to traces based on the trace ID, as well as to remove them, if necessary, from traces in which they have already been defined. </a:t>
            </a:r>
          </a:p>
          <a:p>
            <a:r>
              <a:rPr lang="en-US" i="1" dirty="0" err="1" smtClean="0">
                <a:effectLst/>
              </a:rPr>
              <a:t>sp_trace_setfilter</a:t>
            </a:r>
            <a:r>
              <a:rPr lang="en-US" dirty="0" smtClean="0">
                <a:effectLst/>
              </a:rPr>
              <a:t> is used to define event filters based on trace columns. </a:t>
            </a:r>
          </a:p>
          <a:p>
            <a:r>
              <a:rPr lang="en-US" i="1" dirty="0" err="1" smtClean="0">
                <a:effectLst/>
              </a:rPr>
              <a:t>sp_trace_setstatus</a:t>
            </a:r>
            <a:r>
              <a:rPr lang="en-US" dirty="0" smtClean="0">
                <a:effectLst/>
              </a:rPr>
              <a:t> is called to turn on a trace, to stop a trace, and to delete a trace definition once you’re done with it. Traces can be started and stopped multiple times over their lifespan.</a:t>
            </a:r>
          </a:p>
          <a:p>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18</a:t>
            </a:fld>
            <a:endParaRPr lang="en-US"/>
          </a:p>
        </p:txBody>
      </p:sp>
    </p:spTree>
    <p:extLst>
      <p:ext uri="{BB962C8B-B14F-4D97-AF65-F5344CB8AC3E}">
        <p14:creationId xmlns:p14="http://schemas.microsoft.com/office/powerpoint/2010/main" val="1287216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14000"/>
              </a:lnSpc>
              <a:spcBef>
                <a:spcPts val="0"/>
              </a:spcBef>
              <a:spcAft>
                <a:spcPts val="300"/>
              </a:spcAft>
              <a:buClrTx/>
              <a:buSzPct val="116000"/>
              <a:buFont typeface="Arial" panose="020B0604020202020204" pitchFamily="34" charset="0"/>
              <a:buChar char="•"/>
              <a:tabLst/>
              <a:defRPr/>
            </a:pPr>
            <a:r>
              <a:rPr lang="en-US" dirty="0" smtClean="0"/>
              <a:t>Take the</a:t>
            </a:r>
            <a:r>
              <a:rPr lang="en-US" baseline="0" dirty="0" smtClean="0"/>
              <a:t> same trace from the first demo and create as Server-side Trace</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19</a:t>
            </a:fld>
            <a:endParaRPr lang="en-US"/>
          </a:p>
        </p:txBody>
      </p:sp>
    </p:spTree>
    <p:extLst>
      <p:ext uri="{BB962C8B-B14F-4D97-AF65-F5344CB8AC3E}">
        <p14:creationId xmlns:p14="http://schemas.microsoft.com/office/powerpoint/2010/main" val="3126755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2</a:t>
            </a:fld>
            <a:endParaRPr lang="en-US" dirty="0"/>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0747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20</a:t>
            </a:fld>
            <a:endParaRPr lang="en-US"/>
          </a:p>
        </p:txBody>
      </p:sp>
    </p:spTree>
    <p:extLst>
      <p:ext uri="{BB962C8B-B14F-4D97-AF65-F5344CB8AC3E}">
        <p14:creationId xmlns:p14="http://schemas.microsoft.com/office/powerpoint/2010/main" val="24170227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a:prstGeom prst="rect">
            <a:avLst/>
          </a:prstGeom>
        </p:spPr>
      </p:sp>
      <p:sp>
        <p:nvSpPr>
          <p:cNvPr id="3" name="Notes Placeholder 2"/>
          <p:cNvSpPr>
            <a:spLocks noGrp="1"/>
          </p:cNvSpPr>
          <p:nvPr>
            <p:ph type="body" idx="1"/>
          </p:nvPr>
        </p:nvSpPr>
        <p:spPr>
          <a:xfrm>
            <a:off x="384048" y="3913632"/>
            <a:ext cx="6099048" cy="4773168"/>
          </a:xfrm>
          <a:prstGeom prst="rect">
            <a:avLst/>
          </a:prstGeom>
        </p:spPr>
        <p:txBody>
          <a:bodyPr/>
          <a:lstStyle/>
          <a:p>
            <a:endParaRPr lang="en-US"/>
          </a:p>
        </p:txBody>
      </p:sp>
      <p:sp>
        <p:nvSpPr>
          <p:cNvPr id="4" name="Slide Number Placeholder 3"/>
          <p:cNvSpPr>
            <a:spLocks noGrp="1"/>
          </p:cNvSpPr>
          <p:nvPr>
            <p:ph type="sldNum" sz="quarter" idx="10"/>
          </p:nvPr>
        </p:nvSpPr>
        <p:spPr>
          <a:xfrm>
            <a:off x="5429249" y="8685213"/>
            <a:ext cx="1427163" cy="458787"/>
          </a:xfrm>
          <a:prstGeom prst="rect">
            <a:avLst/>
          </a:prstGeom>
        </p:spPr>
        <p:txBody>
          <a:bodyPr/>
          <a:lstStyle/>
          <a:p>
            <a:fld id="{1489DB6A-E92B-415B-AFB4-9C72D4A9006D}" type="slidenum">
              <a:rPr lang="en-US" smtClean="0"/>
              <a:t>21</a:t>
            </a:fld>
            <a:endParaRPr lang="en-US"/>
          </a:p>
        </p:txBody>
      </p:sp>
    </p:spTree>
    <p:extLst>
      <p:ext uri="{BB962C8B-B14F-4D97-AF65-F5344CB8AC3E}">
        <p14:creationId xmlns:p14="http://schemas.microsoft.com/office/powerpoint/2010/main" val="1247145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75416BA-65F7-274A-AD61-D0FA78F3AA6E}" type="slidenum">
              <a:rPr lang="en-US" smtClean="0"/>
              <a:pPr/>
              <a:t>3</a:t>
            </a:fld>
            <a:endParaRPr lang="en-US" dirty="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697398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9DB6A-E92B-415B-AFB4-9C72D4A9006D}" type="slidenum">
              <a:rPr lang="en-US" smtClean="0"/>
              <a:pPr/>
              <a:t>4</a:t>
            </a:fld>
            <a:endParaRPr lang="en-US"/>
          </a:p>
        </p:txBody>
      </p:sp>
      <p:sp>
        <p:nvSpPr>
          <p:cNvPr id="6" name="Slide Image Placeholder 5"/>
          <p:cNvSpPr>
            <a:spLocks noGrp="1" noRot="1" noChangeAspect="1"/>
          </p:cNvSpPr>
          <p:nvPr>
            <p:ph type="sldImg"/>
          </p:nvPr>
        </p:nvSpPr>
        <p:spPr>
          <a:xfrm>
            <a:off x="384175" y="484188"/>
            <a:ext cx="6096000" cy="3429000"/>
          </a:xfrm>
        </p:spPr>
      </p:sp>
      <p:sp>
        <p:nvSpPr>
          <p:cNvPr id="7" name="Notes Placeholder 6"/>
          <p:cNvSpPr>
            <a:spLocks noGrp="1"/>
          </p:cNvSpPr>
          <p:nvPr>
            <p:ph type="body" idx="1"/>
          </p:nvPr>
        </p:nvSpPr>
        <p:spPr/>
        <p:txBody>
          <a:bodyPr/>
          <a:lstStyle/>
          <a:p>
            <a:pPr marL="0" indent="0">
              <a:buNone/>
            </a:pPr>
            <a:endParaRPr lang="en-US" sz="1050" dirty="0">
              <a:latin typeface="Segoe UI" panose="020B0502040204020203" pitchFamily="34" charset="0"/>
              <a:cs typeface="Segoe UI" panose="020B0502040204020203" pitchFamily="34" charset="0"/>
            </a:endParaRPr>
          </a:p>
        </p:txBody>
      </p:sp>
      <p:sp>
        <p:nvSpPr>
          <p:cNvPr id="8" name="Rectangle 7"/>
          <p:cNvSpPr/>
          <p:nvPr/>
        </p:nvSpPr>
        <p:spPr>
          <a:xfrm>
            <a:off x="6856412" y="4080510"/>
            <a:ext cx="3175000" cy="784830"/>
          </a:xfrm>
          <a:prstGeom prst="rect">
            <a:avLst/>
          </a:prstGeom>
          <a:solidFill>
            <a:srgbClr val="FCD5B5"/>
          </a:solidFill>
          <a:effectLst>
            <a:outerShdw blurRad="190500" dist="76200" dir="2700000" algn="tl">
              <a:srgbClr val="646464"/>
            </a:outerShdw>
          </a:effectLst>
        </p:spPr>
        <p:txBody>
          <a:bodyPr>
            <a:spAutoFit/>
          </a:bodyPr>
          <a:lstStyle/>
          <a:p>
            <a:pPr marL="0" marR="0" eaLnBrk="0" fontAlgn="base" hangingPunct="0">
              <a:spcBef>
                <a:spcPts val="0"/>
              </a:spcBef>
              <a:spcAft>
                <a:spcPts val="0"/>
              </a:spcAft>
            </a:pPr>
            <a:r>
              <a:rPr lang="en-US" sz="11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[EDITOR] Divya</a:t>
            </a:r>
            <a:endParaRPr lang="en-US" sz="1200" dirty="0">
              <a:effectLst/>
              <a:latin typeface="Times New Roman" panose="02020603050405020304" pitchFamily="18" charset="0"/>
              <a:ea typeface="Times New Roman" panose="02020603050405020304" pitchFamily="18" charset="0"/>
            </a:endParaRPr>
          </a:p>
          <a:p>
            <a:pPr marL="0" marR="0" eaLnBrk="0" fontAlgn="base" hangingPunct="0">
              <a:spcBef>
                <a:spcPts val="0"/>
              </a:spcBef>
              <a:spcAft>
                <a:spcPts val="1200"/>
              </a:spcAft>
            </a:pPr>
            <a:r>
              <a:rPr lang="en-US" sz="1100" i="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15th April, 2015</a:t>
            </a:r>
            <a:r>
              <a:rPr lang="en-US" sz="1200" kern="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US" sz="1200" kern="1200" dirty="0" smtClean="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eaLnBrk="0" fontAlgn="base" hangingPunct="0">
              <a:spcBef>
                <a:spcPts val="0"/>
              </a:spcBef>
              <a:spcAft>
                <a:spcPts val="1200"/>
              </a:spcAft>
            </a:pPr>
            <a:r>
              <a:rPr lang="en-US" sz="1200" dirty="0" smtClean="0">
                <a:effectLst/>
                <a:latin typeface="Times New Roman" panose="02020603050405020304" pitchFamily="18" charset="0"/>
                <a:ea typeface="Times New Roman" panose="02020603050405020304" pitchFamily="18" charset="0"/>
              </a:rPr>
              <a:t>Kindly update the placeholder text.</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292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indent="0">
              <a:buNone/>
            </a:pPr>
            <a:r>
              <a:rPr lang="en-US" dirty="0" smtClean="0"/>
              <a:t>This lesson will be covering SQL Profiler as a tool and how to use it in troubleshooting</a:t>
            </a:r>
            <a:r>
              <a:rPr lang="en-US" baseline="0" dirty="0" smtClean="0"/>
              <a:t> scenarios</a:t>
            </a:r>
            <a:endParaRPr lang="en-US" dirty="0" smtClean="0"/>
          </a:p>
          <a:p>
            <a:pPr marL="0" indent="0">
              <a:buNone/>
            </a:pPr>
            <a:endParaRPr lang="da-DK" dirty="0" smtClean="0"/>
          </a:p>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The objective of this</a:t>
            </a:r>
            <a:r>
              <a:rPr lang="en-US" baseline="0" dirty="0" smtClean="0"/>
              <a:t> lesson is not only to know how to use the tool, but also knowing in what scenarios it makes sense to use and what the impact of using it is on a running environment.</a:t>
            </a:r>
            <a:endParaRPr lang="da-DK" dirty="0" smtClean="0"/>
          </a:p>
          <a:p>
            <a:pPr marL="0" indent="0">
              <a:buNone/>
            </a:pPr>
            <a:endParaRPr lang="en-US" dirty="0" smtClean="0"/>
          </a:p>
          <a:p>
            <a:pPr marL="0" indent="0">
              <a:buNone/>
            </a:pPr>
            <a:r>
              <a:rPr lang="en-US" dirty="0" smtClean="0"/>
              <a:t>Good general resource</a:t>
            </a:r>
            <a:r>
              <a:rPr lang="en-US" baseline="0" dirty="0" smtClean="0"/>
              <a:t> around Tracing and Profiling:</a:t>
            </a:r>
          </a:p>
          <a:p>
            <a:r>
              <a:rPr lang="da-DK" dirty="0" smtClean="0"/>
              <a:t>http://technet.microsoft.com/en-us/library/cc304413.aspx </a:t>
            </a:r>
          </a:p>
          <a:p>
            <a:endParaRPr lang="da-DK" dirty="0" smtClean="0"/>
          </a:p>
          <a:p>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5</a:t>
            </a:fld>
            <a:endParaRPr lang="en-US"/>
          </a:p>
        </p:txBody>
      </p:sp>
    </p:spTree>
    <p:extLst>
      <p:ext uri="{BB962C8B-B14F-4D97-AF65-F5344CB8AC3E}">
        <p14:creationId xmlns:p14="http://schemas.microsoft.com/office/powerpoint/2010/main" val="1671401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484188"/>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en-US" dirty="0" smtClean="0"/>
              <a:t>This is</a:t>
            </a:r>
            <a:r>
              <a:rPr lang="en-US" baseline="0" dirty="0" smtClean="0"/>
              <a:t> an optional slide, where the instructor can add stories from the field where this tool was used.</a:t>
            </a:r>
            <a:endParaRPr lang="da-DK" dirty="0" smtClean="0"/>
          </a:p>
          <a:p>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6</a:t>
            </a:fld>
            <a:endParaRPr lang="en-US"/>
          </a:p>
        </p:txBody>
      </p:sp>
    </p:spTree>
    <p:extLst>
      <p:ext uri="{BB962C8B-B14F-4D97-AF65-F5344CB8AC3E}">
        <p14:creationId xmlns:p14="http://schemas.microsoft.com/office/powerpoint/2010/main" val="654146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effectLst/>
              </a:rPr>
              <a:t>SQL Profiler</a:t>
            </a:r>
            <a:r>
              <a:rPr lang="en-US" baseline="0" dirty="0" smtClean="0">
                <a:effectLst/>
              </a:rPr>
              <a:t> is a </a:t>
            </a:r>
            <a:r>
              <a:rPr lang="en-US" dirty="0" smtClean="0">
                <a:effectLst/>
              </a:rPr>
              <a:t>user interface tool that can be used to create, manipulate, and manage traces. SQL Server Profiler is the primary starting point for most tracing activity, and thanks to the ease with which it can help you get traces up and running, it is perhaps the most important SQL Server component available for quickly troubleshooting database issues.</a:t>
            </a:r>
          </a:p>
          <a:p>
            <a:endParaRPr lang="en-US" dirty="0" smtClean="0">
              <a:effectLst/>
            </a:endParaRPr>
          </a:p>
          <a:p>
            <a:pPr marL="0" indent="0">
              <a:buNone/>
            </a:pPr>
            <a:r>
              <a:rPr lang="en-US" dirty="0" smtClean="0">
                <a:effectLst/>
              </a:rPr>
              <a:t>You install the tool</a:t>
            </a:r>
            <a:r>
              <a:rPr lang="en-US" baseline="0" dirty="0" smtClean="0">
                <a:effectLst/>
              </a:rPr>
              <a:t> with the normal SQL Server binaries and select Client Tools. This will also install Management Studio and Performance Tuning Wizard.</a:t>
            </a:r>
          </a:p>
          <a:p>
            <a:endParaRPr lang="en-US" baseline="0" dirty="0" smtClean="0">
              <a:effectLst/>
            </a:endParaRPr>
          </a:p>
          <a:p>
            <a:pPr marL="0" indent="0">
              <a:buNone/>
            </a:pPr>
            <a:r>
              <a:rPr lang="en-US" dirty="0" smtClean="0">
                <a:effectLst/>
              </a:rPr>
              <a:t>SQL Trace is a SQL Server database engine technology, and it is important to understand that the client-side Profiler tool is really nothing more than a wrapper over the server-side functionality. When tracing, we monitor for specific events, which are generated when various actions occur in the database engine. For example, a user login or the execution of a query are each actions that cause events to fire. Each event has an associated collection of </a:t>
            </a:r>
            <a:r>
              <a:rPr lang="en-US" i="1" dirty="0" smtClean="0">
                <a:effectLst/>
              </a:rPr>
              <a:t>columns</a:t>
            </a:r>
            <a:r>
              <a:rPr lang="en-US" dirty="0" smtClean="0">
                <a:effectLst/>
              </a:rPr>
              <a:t>, which are attributes that contain data collected when the event fires. For instance, in the case of a query we can collect data about when the query started, how long it took, and how much CPU time it used. Finally, each trace can specify </a:t>
            </a:r>
            <a:r>
              <a:rPr lang="en-US" i="1" dirty="0" smtClean="0">
                <a:effectLst/>
              </a:rPr>
              <a:t>filters</a:t>
            </a:r>
            <a:r>
              <a:rPr lang="en-US" dirty="0" smtClean="0">
                <a:effectLst/>
              </a:rPr>
              <a:t>, which limit the results returned based on a set of criteria. One could, for example, specify that only events that took longer than 50 milliseconds should be returned.</a:t>
            </a:r>
          </a:p>
          <a:p>
            <a:endParaRPr lang="en-US" dirty="0" smtClean="0">
              <a:effectLst/>
            </a:endParaRPr>
          </a:p>
          <a:p>
            <a:pPr marL="0" indent="0">
              <a:buNone/>
            </a:pPr>
            <a:r>
              <a:rPr lang="en-US" dirty="0" smtClean="0">
                <a:effectLst/>
              </a:rPr>
              <a:t>With over 170 events and 65 columns to choose from, the number of data points that can be collected is quite large. Not every column can be used with every event, but the complete set of allowed combinations is almost 4,000. Thinking about memory utilization to hold all of this data and the processor time needed to create it, you might be interested in how SQL Server manages to keep itself running efficiently while generating so much information. The answer is that SQL Server doesn’t actually collect any data at all until someone asks for it—the model instead is to selectively enable collection only as necessary.</a:t>
            </a:r>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7</a:t>
            </a:fld>
            <a:endParaRPr lang="en-US"/>
          </a:p>
        </p:txBody>
      </p:sp>
    </p:spTree>
    <p:extLst>
      <p:ext uri="{BB962C8B-B14F-4D97-AF65-F5344CB8AC3E}">
        <p14:creationId xmlns:p14="http://schemas.microsoft.com/office/powerpoint/2010/main" val="788069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300"/>
              </a:spcAft>
              <a:buClrTx/>
              <a:buSzPct val="116000"/>
              <a:buFont typeface="Arial" panose="020B0604020202020204" pitchFamily="34" charset="0"/>
              <a:buNone/>
              <a:tabLst/>
              <a:defRPr/>
            </a:pPr>
            <a:r>
              <a:rPr lang="sv-SE" dirty="0" smtClean="0"/>
              <a:t>SQL Profiler in relation to SharePoint is primarely used when customizations</a:t>
            </a:r>
            <a:r>
              <a:rPr lang="sv-SE" baseline="0" dirty="0" smtClean="0"/>
              <a:t> are involved that have custom databases. However, it can also be used to find patterns of poor SharePoint usage (e.g. Querying large lists without pageing and causing Lock Escalations or detecting deadlocks.). Within SharePoints own databases, the tools is primary used as a means to aid the supporters from Microsoft Premier Support with additional trace information.</a:t>
            </a:r>
            <a:endParaRPr lang="sv-SE"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8</a:t>
            </a:fld>
            <a:endParaRPr lang="en-US"/>
          </a:p>
        </p:txBody>
      </p:sp>
    </p:spTree>
    <p:extLst>
      <p:ext uri="{BB962C8B-B14F-4D97-AF65-F5344CB8AC3E}">
        <p14:creationId xmlns:p14="http://schemas.microsoft.com/office/powerpoint/2010/main" val="298624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effectLst/>
              </a:rPr>
              <a:t>SQL Server Profiler lets you record events as they occur in an instance of the Microsoft SQL Server Database Engine. The recorded events are instances of the event classes in the trace definition. In SQL Server Profiler, event classes and their event categories are available on the Events Selection tab of the Trace File Properties dialog box. </a:t>
            </a:r>
          </a:p>
          <a:p>
            <a:endParaRPr lang="en-US" dirty="0" smtClean="0">
              <a:effectLst/>
            </a:endParaRPr>
          </a:p>
          <a:p>
            <a:pPr marL="0" indent="0">
              <a:buNone/>
            </a:pPr>
            <a:r>
              <a:rPr lang="en-US" dirty="0" smtClean="0">
                <a:effectLst/>
              </a:rPr>
              <a:t>There is almost 200 events</a:t>
            </a:r>
            <a:r>
              <a:rPr lang="en-US" baseline="0" dirty="0" smtClean="0">
                <a:effectLst/>
              </a:rPr>
              <a:t> in SQL Server, and a list of the available events together with a description can be found here: http://msdn.microsoft.com/en-us/library/ms175481.aspx</a:t>
            </a:r>
            <a:endParaRPr lang="da-DK"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1489DB6A-E92B-415B-AFB4-9C72D4A9006D}" type="slidenum">
              <a:rPr lang="en-US" smtClean="0"/>
              <a:t>9</a:t>
            </a:fld>
            <a:endParaRPr lang="en-US"/>
          </a:p>
        </p:txBody>
      </p:sp>
    </p:spTree>
    <p:extLst>
      <p:ext uri="{BB962C8B-B14F-4D97-AF65-F5344CB8AC3E}">
        <p14:creationId xmlns:p14="http://schemas.microsoft.com/office/powerpoint/2010/main" val="284851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3460164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331739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05303337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900342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78807ADC-F9C1-499D-AA32-0D088C49AA48}"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938377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5EF168D7-7DB3-4825-A59B-95EE506FC906}"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85303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34952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E339B23B-975C-49E0-A305-250ED2F1290A}"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348222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184EB47-DEF0-4DF8-BED2-8B3FD9A97192}"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7021412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EB9ACAEB-5BCC-42F8-8F0D-16202E14A88B}"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2875096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4375E200-DEFE-443B-A310-1E7D303FE5E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33334906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385050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A8010B8-6305-4919-A6FC-6FEE3F2B396E}"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586345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40113373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4978775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56392E4B-B43B-41EB-AF12-54D03BFDB64E}"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863636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0C662066-3B25-473F-9EE0-546F296FBB68}"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7889239"/>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5216764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98178336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77524989"/>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410682100"/>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3263515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98DBE601-1838-467F-A091-A88901C9801E}"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460134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86870809"/>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41685638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949440" cy="2286000"/>
          </a:xfrm>
          <a:solidFill>
            <a:srgbClr val="0A5BBA">
              <a:alpha val="90000"/>
            </a:srgbClr>
          </a:solidFill>
        </p:spPr>
        <p:txBody>
          <a:bodyPr lIns="91440" tIns="91440">
            <a:noAutofit/>
          </a:bodyPr>
          <a:lstStyle>
            <a:lvl1pPr marL="0" indent="0">
              <a:lnSpc>
                <a:spcPct val="100000"/>
              </a:lnSpc>
              <a:buNone/>
              <a:defRPr sz="36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Course Title</a:t>
            </a:r>
          </a:p>
        </p:txBody>
      </p:sp>
    </p:spTree>
    <p:extLst>
      <p:ext uri="{BB962C8B-B14F-4D97-AF65-F5344CB8AC3E}">
        <p14:creationId xmlns:p14="http://schemas.microsoft.com/office/powerpoint/2010/main" val="42138700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p:cNvSpPr txBox="1"/>
          <p:nvPr userDrawn="1"/>
        </p:nvSpPr>
        <p:spPr>
          <a:xfrm>
            <a:off x="304800" y="3376960"/>
            <a:ext cx="11684000" cy="2235200"/>
          </a:xfrm>
          <a:prstGeom prst="rect">
            <a:avLst/>
          </a:prstGeom>
          <a:noFill/>
          <a:ln>
            <a:noFill/>
          </a:ln>
        </p:spPr>
        <p:txBody>
          <a:bodyPr vert="horz" wrap="square" lIns="243840" tIns="182880" rIns="121920" bIns="60960" rtlCol="0" anchor="t" anchorCtr="0">
            <a:noAutofit/>
          </a:bodyPr>
          <a:lstStyle/>
          <a:p>
            <a:pPr defTabSz="609585">
              <a:lnSpc>
                <a:spcPct val="90000"/>
              </a:lnSpc>
              <a:spcAft>
                <a:spcPts val="800"/>
              </a:spcAft>
            </a:pPr>
            <a:r>
              <a:rPr lang="en-US" sz="1333" dirty="0">
                <a:solidFill>
                  <a:srgbClr val="000000">
                    <a:alpha val="87000"/>
                  </a:srgbClr>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609585">
              <a:lnSpc>
                <a:spcPct val="90000"/>
              </a:lnSpc>
              <a:spcAft>
                <a:spcPts val="800"/>
              </a:spcAft>
            </a:pPr>
            <a:r>
              <a:rPr lang="en-US" sz="1333" dirty="0">
                <a:solidFill>
                  <a:srgbClr val="000000">
                    <a:alpha val="87000"/>
                  </a:srgbClr>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609585">
              <a:lnSpc>
                <a:spcPct val="90000"/>
              </a:lnSpc>
              <a:spcAft>
                <a:spcPts val="800"/>
              </a:spcAft>
            </a:pPr>
            <a:r>
              <a:rPr lang="en-US" sz="1333" dirty="0">
                <a:solidFill>
                  <a:srgbClr val="000000">
                    <a:alpha val="87000"/>
                  </a:srgbClr>
                </a:solidFill>
              </a:rPr>
              <a:t>For more information, see Use of Microsoft Copyrighted Content at</a:t>
            </a:r>
          </a:p>
          <a:p>
            <a:pPr algn="ctr" defTabSz="609585">
              <a:lnSpc>
                <a:spcPct val="90000"/>
              </a:lnSpc>
              <a:spcAft>
                <a:spcPts val="800"/>
              </a:spcAft>
            </a:pPr>
            <a:r>
              <a:rPr lang="en-US" sz="1333" dirty="0">
                <a:solidFill>
                  <a:srgbClr val="000000">
                    <a:alpha val="87000"/>
                  </a:srgbClr>
                </a:solidFill>
                <a:hlinkClick r:id="rId2"/>
              </a:rPr>
              <a:t>http://www.microsoft.com/about/legal/permissions/</a:t>
            </a:r>
            <a:endParaRPr lang="en-US" sz="1333" dirty="0">
              <a:solidFill>
                <a:srgbClr val="000000">
                  <a:alpha val="87000"/>
                </a:srgbClr>
              </a:solidFill>
            </a:endParaRPr>
          </a:p>
        </p:txBody>
      </p:sp>
      <p:sp>
        <p:nvSpPr>
          <p:cNvPr id="7" name="TextBox 6"/>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Conditions and Terms of Use</a:t>
            </a:r>
            <a:endParaRPr lang="en-US" sz="1467" dirty="0">
              <a:solidFill>
                <a:srgbClr val="000000"/>
              </a:solidFill>
            </a:endParaRPr>
          </a:p>
        </p:txBody>
      </p:sp>
      <p:sp>
        <p:nvSpPr>
          <p:cNvPr id="8" name="TextBox 7"/>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pPr defTabSz="609585"/>
            <a:r>
              <a:rPr lang="en-US" sz="1467" b="1" dirty="0">
                <a:solidFill>
                  <a:srgbClr val="000000"/>
                </a:solidFill>
              </a:rPr>
              <a:t>Copyright and Trademarks</a:t>
            </a:r>
          </a:p>
        </p:txBody>
      </p:sp>
      <p:sp>
        <p:nvSpPr>
          <p:cNvPr id="9" name="TextBox 8"/>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Microsoft Confidential</a:t>
            </a:r>
          </a:p>
        </p:txBody>
      </p:sp>
      <p:sp>
        <p:nvSpPr>
          <p:cNvPr id="10" name="TextBox 9"/>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pPr defTabSz="609585"/>
            <a:r>
              <a:rPr lang="en-US" sz="1067" dirty="0">
                <a:solidFill>
                  <a:srgbClr val="277EB5"/>
                </a:solidFill>
              </a:rPr>
              <a:t>© 2013 Microsoft Corporation. All rights reserved.</a:t>
            </a:r>
          </a:p>
        </p:txBody>
      </p:sp>
      <p:sp>
        <p:nvSpPr>
          <p:cNvPr id="11" name="TextBox 10"/>
          <p:cNvSpPr txBox="1"/>
          <p:nvPr userDrawn="1"/>
        </p:nvSpPr>
        <p:spPr>
          <a:xfrm>
            <a:off x="304800" y="613936"/>
            <a:ext cx="11684000" cy="2438400"/>
          </a:xfrm>
          <a:prstGeom prst="rect">
            <a:avLst/>
          </a:prstGeom>
          <a:noFill/>
          <a:ln>
            <a:noFill/>
          </a:ln>
        </p:spPr>
        <p:txBody>
          <a:bodyPr vert="horz" wrap="square" lIns="243840" tIns="182880" rIns="121920" bIns="60960" rtlCol="0" anchor="t" anchorCtr="0">
            <a:normAutofit lnSpcReduction="10000"/>
          </a:bodyPr>
          <a:lstStyle/>
          <a:p>
            <a:pPr defTabSz="609585">
              <a:spcAft>
                <a:spcPts val="800"/>
              </a:spcAft>
            </a:pPr>
            <a:r>
              <a:rPr lang="en-US" sz="1333" dirty="0">
                <a:solidFill>
                  <a:srgbClr val="000000">
                    <a:alpha val="87000"/>
                  </a:srgbClr>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609585">
              <a:spcAft>
                <a:spcPts val="800"/>
              </a:spcAft>
            </a:pPr>
            <a:r>
              <a:rPr lang="en-US" sz="1333" dirty="0">
                <a:solidFill>
                  <a:srgbClr val="000000">
                    <a:alpha val="87000"/>
                  </a:srgbClr>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609585">
              <a:spcAft>
                <a:spcPts val="800"/>
              </a:spcAft>
            </a:pPr>
            <a:r>
              <a:rPr lang="en-US" sz="1333" dirty="0">
                <a:solidFill>
                  <a:srgbClr val="000000">
                    <a:alpha val="87000"/>
                  </a:srgbClr>
                </a:solidFill>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609585">
              <a:spcAft>
                <a:spcPts val="800"/>
              </a:spcAft>
            </a:pPr>
            <a:endParaRPr lang="en-US" sz="1333" dirty="0">
              <a:solidFill>
                <a:srgbClr val="000000">
                  <a:alpha val="87000"/>
                </a:srgbClr>
              </a:solidFill>
            </a:endParaRPr>
          </a:p>
        </p:txBody>
      </p:sp>
    </p:spTree>
    <p:extLst>
      <p:ext uri="{BB962C8B-B14F-4D97-AF65-F5344CB8AC3E}">
        <p14:creationId xmlns:p14="http://schemas.microsoft.com/office/powerpoint/2010/main" val="13871495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2"/>
            <a:ext cx="11274552" cy="685800"/>
          </a:xfrm>
        </p:spPr>
        <p:txBody>
          <a:bodyPr>
            <a:normAutofit/>
          </a:bodyPr>
          <a:lstStyle>
            <a:lvl1pPr>
              <a:defRPr sz="32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D8E4473-413B-4614-B4AE-3693BB85D35B}" type="datetime1">
              <a:rPr lang="en-US" smtClean="0">
                <a:solidFill>
                  <a:prstClr val="black">
                    <a:tint val="75000"/>
                  </a:prstClr>
                </a:solidFill>
              </a:rPr>
              <a:t>7/23/2015</a:t>
            </a:fld>
            <a:endParaRPr lang="en-US">
              <a:solidFill>
                <a:prstClr val="black">
                  <a:tint val="75000"/>
                </a:prstClr>
              </a:solidFill>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6" y="1143000"/>
            <a:ext cx="11173968" cy="4956048"/>
          </a:xfrm>
        </p:spPr>
        <p:txBody>
          <a:bodyPr/>
          <a:lstStyle>
            <a:lvl2pPr>
              <a:buSzPct val="90000"/>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3"/>
          <p:cNvSpPr txBox="1">
            <a:spLocks/>
          </p:cNvSpPr>
          <p:nvPr userDrawn="1"/>
        </p:nvSpPr>
        <p:spPr>
          <a:xfrm>
            <a:off x="4673600" y="6355080"/>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706292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546781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4087458054"/>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370077137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02869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2186532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rgbClr val="0A5BBA"/>
                </a:solidFill>
                <a:latin typeface="Segoe UI Light" panose="020B0502040204020203" pitchFamily="34" charset="0"/>
                <a:cs typeface="Segoe UI Light" panose="020B0502040204020203" pitchFamily="34" charset="0"/>
              </a:defRPr>
            </a:lvl1pPr>
          </a:lstStyle>
          <a:p>
            <a:r>
              <a:rPr lang="en-US" dirty="0" smtClean="0"/>
              <a:t>Notes Continued</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487469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189543026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9" name="Text Placeholder 18"/>
          <p:cNvSpPr>
            <a:spLocks noGrp="1"/>
          </p:cNvSpPr>
          <p:nvPr>
            <p:ph type="body" sz="quarter" idx="16" hasCustomPrompt="1"/>
          </p:nvPr>
        </p:nvSpPr>
        <p:spPr>
          <a:xfrm>
            <a:off x="0" y="3429000"/>
            <a:ext cx="3048000" cy="1143000"/>
          </a:xfrm>
          <a:prstGeom prst="rect">
            <a:avLst/>
          </a:prstGeom>
          <a:solidFill>
            <a:srgbClr val="002050">
              <a:alpha val="90000"/>
            </a:srgbClr>
          </a:solidFill>
        </p:spPr>
        <p:txBody>
          <a:bodyPr vert="horz" lIns="91440" tIns="9144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708155867"/>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rgbClr val="002050"/>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rgbClr val="15AEEF">
              <a:alpha val="89804"/>
            </a:srgbClr>
          </a:solidFill>
        </p:spPr>
        <p:txBody>
          <a:bodyPr vert="horz" lIns="91440" tIns="91440">
            <a:normAutofit/>
          </a:bodyPr>
          <a:lstStyle>
            <a:lvl1pPr marL="0" indent="0">
              <a:lnSpc>
                <a:spcPct val="100000"/>
              </a:lnSpc>
              <a:buFontTx/>
              <a:buNone/>
              <a:defRPr sz="1600" baseline="0">
                <a:solidFill>
                  <a:schemeClr val="tx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1" name="Text Placeholder 9"/>
          <p:cNvSpPr>
            <a:spLocks noGrp="1"/>
          </p:cNvSpPr>
          <p:nvPr>
            <p:ph type="body" sz="quarter" idx="13"/>
          </p:nvPr>
        </p:nvSpPr>
        <p:spPr>
          <a:xfrm>
            <a:off x="0" y="1143000"/>
            <a:ext cx="6096000" cy="2286000"/>
          </a:xfrm>
          <a:solidFill>
            <a:srgbClr val="0A5BBA">
              <a:alpha val="90000"/>
            </a:srgbClr>
          </a:solidFill>
        </p:spPr>
        <p:txBody>
          <a:bodyPr lIns="91440" tIns="9144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99540872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8" name="Text Placeholder 18"/>
          <p:cNvSpPr>
            <a:spLocks noGrp="1"/>
          </p:cNvSpPr>
          <p:nvPr>
            <p:ph type="body" sz="quarter" idx="16" hasCustomPrompt="1"/>
          </p:nvPr>
        </p:nvSpPr>
        <p:spPr>
          <a:xfrm>
            <a:off x="9144000" y="3429000"/>
            <a:ext cx="3048000" cy="1143000"/>
          </a:xfrm>
          <a:prstGeom prst="rect">
            <a:avLst/>
          </a:prstGeom>
          <a:solidFill>
            <a:srgbClr val="002050">
              <a:alpha val="90000"/>
            </a:srgbClr>
          </a:solidFill>
        </p:spPr>
        <p:txBody>
          <a:bodyPr vert="horz" lIns="182880" tIns="137160">
            <a:normAutofit/>
          </a:bodyPr>
          <a:lstStyle>
            <a:lvl1pPr marL="0" indent="0">
              <a:lnSpc>
                <a:spcPct val="100000"/>
              </a:lnSpc>
              <a:buFontTx/>
              <a:buNone/>
              <a:defRPr sz="16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Click to edit slide content</a:t>
            </a:r>
          </a:p>
        </p:txBody>
      </p:sp>
      <p:sp>
        <p:nvSpPr>
          <p:cNvPr id="12" name="Text Placeholder 9"/>
          <p:cNvSpPr>
            <a:spLocks noGrp="1"/>
          </p:cNvSpPr>
          <p:nvPr>
            <p:ph type="body" sz="quarter" idx="13"/>
          </p:nvPr>
        </p:nvSpPr>
        <p:spPr>
          <a:xfrm>
            <a:off x="609600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24293165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1800" baseline="0">
                <a:solidFill>
                  <a:srgbClr val="3F3F3F"/>
                </a:solidFill>
                <a:latin typeface="Segoe UI Light" pitchFamily="34" charset="0"/>
              </a:defRPr>
            </a:lvl1pPr>
          </a:lstStyle>
          <a:p>
            <a:pPr lvl="0"/>
            <a:r>
              <a:rPr lang="en-US" dirty="0"/>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6E3FC57-B96F-4261-AC52-8316316858EB}" type="datetime1">
              <a:rPr lang="en-US" smtClean="0"/>
              <a:t>7/23/2015</a:t>
            </a:fld>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1724977"/>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rIns="91440" anchor="t" anchorCtr="0">
            <a:normAutofit/>
          </a:bodyPr>
          <a:lstStyle>
            <a:lvl1pPr>
              <a:defRPr sz="2400" baseline="0">
                <a:solidFill>
                  <a:schemeClr val="bg1"/>
                </a:solidFill>
                <a:latin typeface="Segoe UI" panose="020B0502040204020203" pitchFamily="34" charset="0"/>
                <a:cs typeface="Segoe UI" panose="020B0502040204020203" pitchFamily="34" charset="0"/>
              </a:defRPr>
            </a:lvl1pPr>
          </a:lstStyle>
          <a:p>
            <a:r>
              <a:rPr lang="en-US" dirty="0"/>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7131DD3-04EA-4EF6-8CC9-30713945038C}" type="datetime1">
              <a:rPr lang="en-US" smtClean="0"/>
              <a:t>7/23/2015</a:t>
            </a:fld>
            <a:endParaRPr lang="en-US" dirty="0"/>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Segoe UI" panose="020B0502040204020203" pitchFamily="34" charset="0"/>
                <a:cs typeface="Segoe UI" panose="020B0502040204020203" pitchFamily="34" charset="0"/>
              </a:defRPr>
            </a:lvl1pPr>
          </a:lstStyle>
          <a:p>
            <a:pPr lvl="0"/>
            <a:r>
              <a:rPr lang="en-US" dirty="0"/>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7"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6663566"/>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alpha val="89804"/>
            </a:srgbClr>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alpha val="89804"/>
            </a:srgbClr>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3" name="Slide Number Placeholder 4"/>
          <p:cNvSpPr>
            <a:spLocks noGrp="1"/>
          </p:cNvSpPr>
          <p:nvPr>
            <p:ph type="sldNum" sz="quarter" idx="17"/>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13620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les with text">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1800">
                <a:solidFill>
                  <a:srgbClr val="3F3F3F"/>
                </a:solidFill>
              </a:defRPr>
            </a:lvl1pPr>
            <a:lvl2pPr>
              <a:defRPr sz="1600">
                <a:solidFill>
                  <a:srgbClr val="3F3F3F"/>
                </a:solidFill>
              </a:defRPr>
            </a:lvl2pPr>
            <a:lvl3pPr>
              <a:lnSpc>
                <a:spcPct val="100000"/>
              </a:lnSpc>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0E715F"/>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129038"/>
          </a:solidFill>
        </p:spPr>
        <p:txBody>
          <a:bodyPr>
            <a:normAutofit/>
          </a:bodyPr>
          <a:lstStyle>
            <a:lvl1pPr>
              <a:lnSpc>
                <a:spcPct val="100000"/>
              </a:lnSpc>
              <a:defRPr sz="1600">
                <a:solidFill>
                  <a:schemeClr val="tx1"/>
                </a:solidFill>
                <a:latin typeface="Segoe UI" panose="020B0502040204020203" pitchFamily="34" charset="0"/>
                <a:cs typeface="Segoe UI" panose="020B0502040204020203" pitchFamily="34" charset="0"/>
              </a:defRPr>
            </a:lvl1pPr>
            <a:lvl2pPr>
              <a:lnSpc>
                <a:spcPct val="100000"/>
              </a:lnSpc>
              <a:defRPr sz="1600">
                <a:solidFill>
                  <a:schemeClr val="tx1"/>
                </a:solidFill>
                <a:latin typeface="Segoe UI" panose="020B0502040204020203" pitchFamily="34" charset="0"/>
                <a:cs typeface="Segoe UI" panose="020B0502040204020203" pitchFamily="34" charset="0"/>
              </a:defRPr>
            </a:lvl2pPr>
            <a:lvl3pPr>
              <a:lnSpc>
                <a:spcPct val="100000"/>
              </a:lnSpc>
              <a:defRPr sz="1600">
                <a:solidFill>
                  <a:schemeClr val="tx1"/>
                </a:solidFill>
                <a:latin typeface="Segoe UI" panose="020B0502040204020203" pitchFamily="34" charset="0"/>
                <a:cs typeface="Segoe UI" panose="020B0502040204020203" pitchFamily="34" charset="0"/>
              </a:defRPr>
            </a:lvl3pPr>
            <a:lvl4pPr>
              <a:lnSpc>
                <a:spcPct val="100000"/>
              </a:lnSpc>
              <a:defRPr sz="1600">
                <a:solidFill>
                  <a:schemeClr val="tx1"/>
                </a:solidFill>
                <a:latin typeface="Segoe UI" panose="020B0502040204020203" pitchFamily="34" charset="0"/>
                <a:cs typeface="Segoe UI" panose="020B0502040204020203" pitchFamily="34" charset="0"/>
              </a:defRPr>
            </a:lvl4pPr>
            <a:lvl5pPr>
              <a:lnSpc>
                <a:spcPct val="100000"/>
              </a:lnSpc>
              <a:defRPr sz="1600">
                <a:solidFill>
                  <a:schemeClr val="tx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4"/>
          <p:cNvSpPr>
            <a:spLocks noGrp="1"/>
          </p:cNvSpPr>
          <p:nvPr>
            <p:ph type="body" sz="quarter" idx="15"/>
          </p:nvPr>
        </p:nvSpPr>
        <p:spPr>
          <a:xfrm>
            <a:off x="9144000" y="3429000"/>
            <a:ext cx="3048000" cy="2286000"/>
          </a:xfrm>
          <a:solidFill>
            <a:srgbClr val="0C6126"/>
          </a:solidFill>
        </p:spPr>
        <p:txBody>
          <a:bodyPr>
            <a:normAutofit/>
          </a:bodyPr>
          <a:lstStyle>
            <a:lvl1pPr>
              <a:lnSpc>
                <a:spcPct val="100000"/>
              </a:lnSpc>
              <a:defRPr sz="1600">
                <a:solidFill>
                  <a:schemeClr val="bg1"/>
                </a:solidFill>
                <a:latin typeface="Segoe UI" panose="020B0502040204020203" pitchFamily="34" charset="0"/>
                <a:cs typeface="Segoe UI" panose="020B0502040204020203" pitchFamily="34" charset="0"/>
              </a:defRPr>
            </a:lvl1pPr>
            <a:lvl2pPr>
              <a:lnSpc>
                <a:spcPct val="100000"/>
              </a:lnSpc>
              <a:defRPr sz="1600">
                <a:solidFill>
                  <a:schemeClr val="bg1"/>
                </a:solidFill>
                <a:latin typeface="Segoe UI" panose="020B0502040204020203" pitchFamily="34" charset="0"/>
                <a:cs typeface="Segoe UI" panose="020B0502040204020203" pitchFamily="34" charset="0"/>
              </a:defRPr>
            </a:lvl2pPr>
            <a:lvl3pPr>
              <a:lnSpc>
                <a:spcPct val="100000"/>
              </a:lnSpc>
              <a:defRPr sz="1600">
                <a:solidFill>
                  <a:schemeClr val="bg1"/>
                </a:solidFill>
                <a:latin typeface="Segoe UI" panose="020B0502040204020203" pitchFamily="34" charset="0"/>
                <a:cs typeface="Segoe UI" panose="020B0502040204020203" pitchFamily="34" charset="0"/>
              </a:defRPr>
            </a:lvl3pPr>
            <a:lvl4pPr>
              <a:lnSpc>
                <a:spcPct val="100000"/>
              </a:lnSpc>
              <a:defRPr sz="1600">
                <a:solidFill>
                  <a:schemeClr val="bg1"/>
                </a:solidFill>
                <a:latin typeface="Segoe UI" panose="020B0502040204020203" pitchFamily="34" charset="0"/>
                <a:cs typeface="Segoe UI" panose="020B0502040204020203" pitchFamily="34" charset="0"/>
              </a:defRPr>
            </a:lvl4pPr>
            <a:lvl5pPr>
              <a:lnSpc>
                <a:spcPct val="100000"/>
              </a:lnSpc>
              <a:defRPr sz="1600">
                <a:solidFill>
                  <a:schemeClr val="bg1"/>
                </a:solidFill>
                <a:latin typeface="Segoe UI" panose="020B0502040204020203" pitchFamily="34" charset="0"/>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1B3AB2F-2891-42C6-B337-428F802F50D2}" type="datetime1">
              <a:rPr lang="en-US" smtClean="0"/>
              <a:t>7/23/2015</a:t>
            </a:fld>
            <a:endParaRPr lang="en-US" dirty="0"/>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4" name="Slide Number Placeholder 4"/>
          <p:cNvSpPr>
            <a:spLocks noGrp="1"/>
          </p:cNvSpPr>
          <p:nvPr>
            <p:ph type="sldNum" sz="quarter" idx="18"/>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968675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dirty="0" smtClean="0"/>
              <a:t>Click icon to add picture</a:t>
            </a:r>
            <a:endParaRPr lang="en-US" dirty="0"/>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16" name="Text Placeholder 14"/>
          <p:cNvSpPr>
            <a:spLocks noGrp="1"/>
          </p:cNvSpPr>
          <p:nvPr>
            <p:ph type="body" sz="quarter" idx="12"/>
          </p:nvPr>
        </p:nvSpPr>
        <p:spPr>
          <a:xfrm>
            <a:off x="0" y="3429000"/>
            <a:ext cx="3048000" cy="2286000"/>
          </a:xfrm>
          <a:solidFill>
            <a:srgbClr val="002050">
              <a:alpha val="90000"/>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14"/>
          <p:cNvSpPr>
            <a:spLocks noGrp="1"/>
          </p:cNvSpPr>
          <p:nvPr>
            <p:ph type="body" sz="quarter" idx="13"/>
          </p:nvPr>
        </p:nvSpPr>
        <p:spPr>
          <a:xfrm>
            <a:off x="3048000" y="3429000"/>
            <a:ext cx="3048000" cy="2286000"/>
          </a:xfrm>
          <a:solidFill>
            <a:srgbClr val="15AEEF">
              <a:alpha val="89804"/>
            </a:srgb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4"/>
          <p:cNvSpPr>
            <a:spLocks noGrp="1"/>
          </p:cNvSpPr>
          <p:nvPr>
            <p:ph type="body" sz="quarter" idx="14"/>
          </p:nvPr>
        </p:nvSpPr>
        <p:spPr>
          <a:xfrm>
            <a:off x="6096000" y="3429000"/>
            <a:ext cx="3048000" cy="2286000"/>
          </a:xfrm>
          <a:solidFill>
            <a:srgbClr val="0E715F">
              <a:alpha val="89804"/>
            </a:srgbClr>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37E23DC6-7CA1-43E4-85E8-A49DADF0EA2F}" type="datetime1">
              <a:rPr lang="en-US" smtClean="0"/>
              <a:t>7/23/2015</a:t>
            </a:fld>
            <a:endParaRPr lang="en-US" dirty="0"/>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Light" panose="020B0502040204020203" pitchFamily="34" charset="0"/>
                <a:cs typeface="Segoe UI Light" panose="020B0502040204020203" pitchFamily="34" charset="0"/>
              </a:rPr>
              <a:t>Microsoft Confidential</a:t>
            </a:r>
            <a:endParaRPr lang="en-US" sz="1000" dirty="0">
              <a:latin typeface="Segoe UI Light" panose="020B0502040204020203" pitchFamily="34" charset="0"/>
              <a:cs typeface="Segoe UI Light" panose="020B0502040204020203" pitchFamily="34" charset="0"/>
            </a:endParaRPr>
          </a:p>
        </p:txBody>
      </p:sp>
      <p:sp>
        <p:nvSpPr>
          <p:cNvPr id="13" name="Slide Number Placeholder 4"/>
          <p:cNvSpPr>
            <a:spLocks noGrp="1"/>
          </p:cNvSpPr>
          <p:nvPr>
            <p:ph type="sldNum" sz="quarter" idx="16"/>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38457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07027D77-150F-4BD0-8C3C-0AF466363AA9}"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800">
                <a:solidFill>
                  <a:srgbClr val="3F3F3F"/>
                </a:solidFill>
              </a:defRPr>
            </a:lvl1pPr>
            <a:lvl2pPr>
              <a:defRPr sz="1600">
                <a:solidFill>
                  <a:srgbClr val="3F3F3F"/>
                </a:solidFill>
              </a:defRPr>
            </a:lvl2pPr>
            <a:lvl3pPr>
              <a:defRPr sz="1400">
                <a:solidFill>
                  <a:srgbClr val="3F3F3F"/>
                </a:solidFill>
              </a:defRPr>
            </a:lvl3pPr>
            <a:lvl4pPr>
              <a:defRPr sz="1400">
                <a:solidFill>
                  <a:srgbClr val="3F3F3F"/>
                </a:solidFill>
              </a:defRPr>
            </a:lvl4pPr>
            <a:lvl5pPr>
              <a:defRPr sz="1400">
                <a:solidFill>
                  <a:srgbClr val="3F3F3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smtClean="0"/>
              <a:t>Click to edit slide title</a:t>
            </a:r>
            <a:endParaRPr lang="en-US" dirty="0"/>
          </a:p>
        </p:txBody>
      </p:sp>
      <p:sp>
        <p:nvSpPr>
          <p:cNvPr id="9" name="Text Placeholder 14"/>
          <p:cNvSpPr>
            <a:spLocks noGrp="1"/>
          </p:cNvSpPr>
          <p:nvPr>
            <p:ph type="body" sz="quarter" idx="12"/>
          </p:nvPr>
        </p:nvSpPr>
        <p:spPr>
          <a:xfrm>
            <a:off x="9144000" y="1143000"/>
            <a:ext cx="3048000" cy="2286000"/>
          </a:xfrm>
          <a:solidFill>
            <a:srgbClr val="002050"/>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14"/>
          <p:cNvSpPr>
            <a:spLocks noGrp="1"/>
          </p:cNvSpPr>
          <p:nvPr>
            <p:ph type="body" sz="quarter" idx="16"/>
          </p:nvPr>
        </p:nvSpPr>
        <p:spPr>
          <a:xfrm>
            <a:off x="9144000" y="3429000"/>
            <a:ext cx="3048000" cy="2286000"/>
          </a:xfrm>
          <a:solidFill>
            <a:srgbClr val="15AEEF"/>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364960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rIns="91440" anchor="t" anchorCtr="0">
            <a:normAutofit/>
          </a:bodyPr>
          <a:lstStyle>
            <a:lvl1pPr>
              <a:defRPr sz="2800" baseline="0">
                <a:solidFill>
                  <a:schemeClr val="bg1"/>
                </a:solidFill>
                <a:latin typeface="Segoe UI Light" panose="020B0502040204020203" pitchFamily="34" charset="0"/>
              </a:defRPr>
            </a:lvl1pPr>
          </a:lstStyle>
          <a:p>
            <a:r>
              <a:rPr lang="en-US" dirty="0" smtClean="0"/>
              <a:t>Module #: Module Title</a:t>
            </a:r>
            <a:endParaRPr lang="en-US" dirty="0"/>
          </a:p>
        </p:txBody>
      </p:sp>
      <p:sp>
        <p:nvSpPr>
          <p:cNvPr id="9" name="Text Placeholder 18"/>
          <p:cNvSpPr>
            <a:spLocks noGrp="1"/>
          </p:cNvSpPr>
          <p:nvPr>
            <p:ph type="body" sz="quarter" idx="16" hasCustomPrompt="1"/>
          </p:nvPr>
        </p:nvSpPr>
        <p:spPr>
          <a:xfrm>
            <a:off x="0" y="3200400"/>
            <a:ext cx="4572000" cy="704088"/>
          </a:xfrm>
          <a:prstGeom prst="rect">
            <a:avLst/>
          </a:prstGeom>
          <a:solidFill>
            <a:srgbClr val="002050">
              <a:alpha val="89804"/>
            </a:srgbClr>
          </a:solidFill>
        </p:spPr>
        <p:txBody>
          <a:bodyPr vert="horz" lIns="91440" tIns="91440">
            <a:normAutofit/>
          </a:bodyPr>
          <a:lstStyle>
            <a:lvl1pPr marL="0" indent="0">
              <a:lnSpc>
                <a:spcPct val="100000"/>
              </a:lnSpc>
              <a:buFontTx/>
              <a:buNone/>
              <a:defRPr sz="2000" baseline="0">
                <a:solidFill>
                  <a:schemeClr val="bg1"/>
                </a:solidFill>
                <a:latin typeface="Segoe UI" panose="020B0502040204020203" pitchFamily="34" charset="0"/>
                <a:cs typeface="Segoe UI" panose="020B0502040204020203" pitchFamily="34" charset="0"/>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dirty="0" smtClean="0"/>
              <a:t>Module Overview</a:t>
            </a:r>
          </a:p>
        </p:txBody>
      </p:sp>
    </p:spTree>
    <p:extLst>
      <p:ext uri="{BB962C8B-B14F-4D97-AF65-F5344CB8AC3E}">
        <p14:creationId xmlns:p14="http://schemas.microsoft.com/office/powerpoint/2010/main" val="2888504914"/>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3" name="Date Placeholder 2"/>
          <p:cNvSpPr>
            <a:spLocks noGrp="1"/>
          </p:cNvSpPr>
          <p:nvPr>
            <p:ph type="dt" sz="half" idx="10"/>
          </p:nvPr>
        </p:nvSpPr>
        <p:spPr/>
        <p:txBody>
          <a:bodyPr/>
          <a:lstStyle>
            <a:lvl1pPr>
              <a:defRPr>
                <a:solidFill>
                  <a:srgbClr val="3F3F3F"/>
                </a:solidFill>
              </a:defRPr>
            </a:lvl1pPr>
          </a:lstStyle>
          <a:p>
            <a:fld id="{8AE9CEB5-C76B-4C9F-91B1-C44CCB9B5E4A}" type="datetime1">
              <a:rPr lang="en-US" smtClean="0"/>
              <a:t>7/23/2015</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rgbClr val="15AEEF"/>
          </a:solidFill>
        </p:spPr>
        <p:txBody>
          <a:bodyPr>
            <a:normAutofit/>
          </a:bodyPr>
          <a:lstStyle>
            <a:lvl1pPr>
              <a:lnSpc>
                <a:spcPct val="100000"/>
              </a:lnSpc>
              <a:defRPr sz="1600">
                <a:solidFill>
                  <a:schemeClr val="tx1"/>
                </a:solidFill>
              </a:defRPr>
            </a:lvl1pPr>
            <a:lvl2pPr>
              <a:lnSpc>
                <a:spcPct val="100000"/>
              </a:lnSpc>
              <a:defRPr sz="1600">
                <a:solidFill>
                  <a:schemeClr val="tx1"/>
                </a:solidFill>
              </a:defRPr>
            </a:lvl2pPr>
            <a:lvl3pPr>
              <a:lnSpc>
                <a:spcPct val="100000"/>
              </a:lnSpc>
              <a:defRPr sz="1600">
                <a:solidFill>
                  <a:schemeClr val="tx1"/>
                </a:solidFill>
              </a:defRPr>
            </a:lvl3pPr>
            <a:lvl4pPr>
              <a:lnSpc>
                <a:spcPct val="100000"/>
              </a:lnSpc>
              <a:defRPr sz="1600">
                <a:solidFill>
                  <a:schemeClr val="tx1"/>
                </a:solidFill>
              </a:defRPr>
            </a:lvl4pPr>
            <a:lvl5pPr>
              <a:lnSpc>
                <a:spcPct val="100000"/>
              </a:lnSpc>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ext Placeholder 18"/>
          <p:cNvSpPr>
            <a:spLocks noGrp="1"/>
          </p:cNvSpPr>
          <p:nvPr>
            <p:ph type="body" sz="quarter" idx="13"/>
          </p:nvPr>
        </p:nvSpPr>
        <p:spPr>
          <a:xfrm>
            <a:off x="9144000" y="3429000"/>
            <a:ext cx="3048000" cy="2286000"/>
          </a:xfrm>
          <a:solidFill>
            <a:srgbClr val="0E715F"/>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 Placeholder 20"/>
          <p:cNvSpPr>
            <a:spLocks noGrp="1"/>
          </p:cNvSpPr>
          <p:nvPr>
            <p:ph type="body" sz="quarter" idx="14"/>
          </p:nvPr>
        </p:nvSpPr>
        <p:spPr>
          <a:xfrm>
            <a:off x="3048000" y="3429000"/>
            <a:ext cx="3048000" cy="2286000"/>
          </a:xfrm>
          <a:solidFill>
            <a:srgbClr val="002050"/>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Picture Placeholder 22"/>
          <p:cNvSpPr>
            <a:spLocks noGrp="1"/>
          </p:cNvSpPr>
          <p:nvPr>
            <p:ph type="pic" sz="quarter" idx="15"/>
          </p:nvPr>
        </p:nvSpPr>
        <p:spPr>
          <a:xfrm>
            <a:off x="3048000" y="1143000"/>
            <a:ext cx="3048000" cy="2286000"/>
          </a:xfrm>
        </p:spPr>
        <p:txBody>
          <a:bodyPr/>
          <a:lstStyle/>
          <a:p>
            <a:r>
              <a:rPr lang="en-US" smtClean="0"/>
              <a:t>Click icon to add picture</a:t>
            </a:r>
            <a:endParaRPr lang="en-US"/>
          </a:p>
        </p:txBody>
      </p:sp>
      <p:sp>
        <p:nvSpPr>
          <p:cNvPr id="24" name="Picture Placeholder 22"/>
          <p:cNvSpPr>
            <a:spLocks noGrp="1"/>
          </p:cNvSpPr>
          <p:nvPr>
            <p:ph type="pic" sz="quarter" idx="16"/>
          </p:nvPr>
        </p:nvSpPr>
        <p:spPr>
          <a:xfrm>
            <a:off x="9144000" y="1143000"/>
            <a:ext cx="3048000" cy="2286000"/>
          </a:xfrm>
        </p:spPr>
        <p:txBody>
          <a:bodyPr/>
          <a:lstStyle/>
          <a:p>
            <a:r>
              <a:rPr lang="en-US" smtClean="0"/>
              <a:t>Click icon to add picture</a:t>
            </a:r>
            <a:endParaRPr lang="en-US"/>
          </a:p>
        </p:txBody>
      </p:sp>
      <p:sp>
        <p:nvSpPr>
          <p:cNvPr id="25" name="Picture Placeholder 22"/>
          <p:cNvSpPr>
            <a:spLocks noGrp="1"/>
          </p:cNvSpPr>
          <p:nvPr>
            <p:ph type="pic" sz="quarter" idx="17"/>
          </p:nvPr>
        </p:nvSpPr>
        <p:spPr>
          <a:xfrm>
            <a:off x="6096000" y="3429000"/>
            <a:ext cx="3048000"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92885302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lIns="182880" tIns="137160" anchor="t" anchorCtr="0">
            <a:normAutofit/>
          </a:bodyPr>
          <a:lstStyle>
            <a:lvl1pPr>
              <a:defRPr sz="2400">
                <a:solidFill>
                  <a:schemeClr val="bg1"/>
                </a:solidFill>
                <a:latin typeface="Segoe UI" panose="020B0502040204020203" pitchFamily="34" charset="0"/>
                <a:cs typeface="Segoe UI" panose="020B0502040204020203" pitchFamily="34" charset="0"/>
              </a:defRPr>
            </a:lvl1pPr>
          </a:lstStyle>
          <a:p>
            <a:r>
              <a:rPr lang="en-US" dirty="0"/>
              <a:t>Click to edit slide </a:t>
            </a:r>
            <a:r>
              <a:rPr lang="en-US" dirty="0" smtClean="0"/>
              <a:t>title</a:t>
            </a:r>
            <a:endParaRPr lang="en-US" dirty="0"/>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800">
                <a:solidFill>
                  <a:schemeClr val="bg1"/>
                </a:solidFill>
              </a:defRPr>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dirty="0" smtClean="0"/>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4FEC87DF-A149-49F5-842C-834A45BAEF8C}" type="datetime1">
              <a:rPr lang="en-US" smtClean="0"/>
              <a:t>7/23/2015</a:t>
            </a:fld>
            <a:endParaRPr lang="en-US" dirty="0"/>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11" name="Slide Number Placeholder 4"/>
          <p:cNvSpPr>
            <a:spLocks noGrp="1"/>
          </p:cNvSpPr>
          <p:nvPr>
            <p:ph type="sldNum" sz="quarter" idx="15"/>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288813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bg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alpha val="90000"/>
            </a:srgbClr>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229475419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rgbClr val="002050"/>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p:nvPr>
        </p:nvSpPr>
        <p:spPr>
          <a:xfrm>
            <a:off x="0" y="1143000"/>
            <a:ext cx="6096000" cy="2286000"/>
          </a:xfrm>
          <a:solidFill>
            <a:srgbClr val="0A5BBA"/>
          </a:solidFill>
        </p:spPr>
        <p:txBody>
          <a:bodyPr lIns="182880" tIns="137160">
            <a:noAutofit/>
          </a:bodyPr>
          <a:lstStyle>
            <a:lvl1pPr marL="0" indent="0">
              <a:lnSpc>
                <a:spcPct val="100000"/>
              </a:lnSpc>
              <a:buNone/>
              <a:defRPr sz="320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Click to edit Master text styles</a:t>
            </a:r>
          </a:p>
        </p:txBody>
      </p:sp>
    </p:spTree>
    <p:extLst>
      <p:ext uri="{BB962C8B-B14F-4D97-AF65-F5344CB8AC3E}">
        <p14:creationId xmlns:p14="http://schemas.microsoft.com/office/powerpoint/2010/main" val="15846126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bg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C3CC787E-0B51-4ABE-9B68-E4A5E64C82D6}" type="datetime1">
              <a:rPr lang="en-US" smtClean="0">
                <a:solidFill>
                  <a:prstClr val="white"/>
                </a:solidFill>
              </a:rPr>
              <a:t>7/23/2015</a:t>
            </a:fld>
            <a:endParaRPr lang="en-US" dirty="0">
              <a:solidFill>
                <a:prstClr val="white"/>
              </a:solidFill>
            </a:endParaRPr>
          </a:p>
        </p:txBody>
      </p:sp>
      <p:sp>
        <p:nvSpPr>
          <p:cNvPr id="8"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94682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bg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smtClean="0"/>
              <a:t>Click icon to add picture</a:t>
            </a:r>
            <a:endParaRPr lang="en-US"/>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4	Section Title</a:t>
            </a:r>
            <a:endParaRPr lang="en-US" dirty="0"/>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dirty="0" smtClean="0"/>
              <a:t>Enter header here.</a:t>
            </a:r>
            <a:endParaRPr lang="en-US" dirty="0"/>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6ED6E993-F01C-4F5C-82E8-D27A62799F46}" type="datetime1">
              <a:rPr lang="en-US" smtClean="0">
                <a:solidFill>
                  <a:prstClr val="white"/>
                </a:solidFill>
              </a:rPr>
              <a:t>7/23/2015</a:t>
            </a:fld>
            <a:endParaRPr lang="en-US" dirty="0">
              <a:solidFill>
                <a:prstClr val="white"/>
              </a:solidFill>
            </a:endParaRPr>
          </a:p>
        </p:txBody>
      </p:sp>
      <p:sp>
        <p:nvSpPr>
          <p:cNvPr id="9"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6944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141389972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2491854309"/>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dirty="0" smtClean="0"/>
              <a:t>Click icon to add picture</a:t>
            </a:r>
            <a:endParaRPr lang="en-US" dirty="0"/>
          </a:p>
        </p:txBody>
      </p:sp>
      <p:sp>
        <p:nvSpPr>
          <p:cNvPr id="10" name="Text Placeholder 9"/>
          <p:cNvSpPr>
            <a:spLocks noGrp="1"/>
          </p:cNvSpPr>
          <p:nvPr>
            <p:ph type="body" sz="quarter" idx="12"/>
          </p:nvPr>
        </p:nvSpPr>
        <p:spPr>
          <a:xfrm>
            <a:off x="0" y="1143000"/>
            <a:ext cx="6096000" cy="2286000"/>
          </a:xfrm>
          <a:solidFill>
            <a:srgbClr val="0A5BBA">
              <a:alpha val="90000"/>
            </a:srgb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31225235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bg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a:solidFill>
            <a:schemeClr val="bg1"/>
          </a:solidFill>
        </p:spPr>
        <p:txBody>
          <a:bodyPr vert="horz"/>
          <a:lstStyle>
            <a:lvl1pPr>
              <a:buFontTx/>
              <a:buNone/>
              <a:defRPr sz="1400">
                <a:solidFill>
                  <a:srgbClr val="000000"/>
                </a:solidFill>
                <a:latin typeface="+mn-lt"/>
              </a:defRPr>
            </a:lvl1pPr>
          </a:lstStyle>
          <a:p>
            <a:r>
              <a:rPr lang="en-US" smtClean="0"/>
              <a:t>Click icon to add picture</a:t>
            </a:r>
            <a:endParaRPr lang="en-US" dirty="0"/>
          </a:p>
        </p:txBody>
      </p:sp>
      <p:sp>
        <p:nvSpPr>
          <p:cNvPr id="9" name="Text Placeholder 9"/>
          <p:cNvSpPr>
            <a:spLocks noGrp="1"/>
          </p:cNvSpPr>
          <p:nvPr>
            <p:ph type="body" sz="quarter" idx="12"/>
          </p:nvPr>
        </p:nvSpPr>
        <p:spPr>
          <a:xfrm>
            <a:off x="6096000" y="1143000"/>
            <a:ext cx="6096000" cy="2286000"/>
          </a:xfrm>
          <a:solidFill>
            <a:srgbClr val="0A5BBA">
              <a:alpha val="90000"/>
            </a:srgb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dirty="0" smtClean="0">
                <a:solidFill>
                  <a:prstClr val="black"/>
                </a:solidFill>
              </a:rPr>
              <a:t>© 2013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dirty="0">
              <a:solidFill>
                <a:prstClr val="black"/>
              </a:solidFill>
            </a:endParaRPr>
          </a:p>
        </p:txBody>
      </p:sp>
    </p:spTree>
    <p:extLst>
      <p:ext uri="{BB962C8B-B14F-4D97-AF65-F5344CB8AC3E}">
        <p14:creationId xmlns:p14="http://schemas.microsoft.com/office/powerpoint/2010/main" val="40250469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_Lesson Overview">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lIns="182880" tIns="137160" anchor="t" anchorCtr="0">
            <a:normAutofit/>
          </a:bodyPr>
          <a:lstStyle>
            <a:lvl1pPr>
              <a:defRPr sz="2400">
                <a:solidFill>
                  <a:schemeClr val="bg1"/>
                </a:solidFill>
                <a:latin typeface="Segoe UI Light" panose="020B0502040204020203" pitchFamily="34" charset="0"/>
              </a:defRPr>
            </a:lvl1pPr>
          </a:lstStyle>
          <a:p>
            <a:r>
              <a:rPr lang="en-US" dirty="0" smtClean="0"/>
              <a:t>Module #: Module Title</a:t>
            </a:r>
            <a:endParaRPr lang="en-US" dirty="0"/>
          </a:p>
        </p:txBody>
      </p:sp>
      <p:sp>
        <p:nvSpPr>
          <p:cNvPr id="16" name="Text Placeholder 14"/>
          <p:cNvSpPr>
            <a:spLocks noGrp="1"/>
          </p:cNvSpPr>
          <p:nvPr>
            <p:ph type="body" sz="quarter" idx="12" hasCustomPrompt="1"/>
          </p:nvPr>
        </p:nvSpPr>
        <p:spPr>
          <a:xfrm>
            <a:off x="0" y="3200400"/>
            <a:ext cx="4572000" cy="1828800"/>
          </a:xfrm>
          <a:solidFill>
            <a:srgbClr val="002050"/>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dirty="0" smtClean="0"/>
              <a:t>Section #: Section Title</a:t>
            </a:r>
          </a:p>
        </p:txBody>
      </p:sp>
      <p:sp>
        <p:nvSpPr>
          <p:cNvPr id="18" name="Text Placeholder 14"/>
          <p:cNvSpPr>
            <a:spLocks noGrp="1"/>
          </p:cNvSpPr>
          <p:nvPr>
            <p:ph type="body" sz="quarter" idx="14" hasCustomPrompt="1"/>
          </p:nvPr>
        </p:nvSpPr>
        <p:spPr>
          <a:xfrm>
            <a:off x="4572000" y="3200400"/>
            <a:ext cx="4572000" cy="1828800"/>
          </a:xfrm>
          <a:solidFill>
            <a:srgbClr val="129038"/>
          </a:solidFill>
        </p:spPr>
        <p:txBody>
          <a:bodyPr lIns="182880" tIns="137160">
            <a:normAutofit/>
          </a:bodyPr>
          <a:lstStyle>
            <a:lvl1pPr marL="0" indent="0">
              <a:lnSpc>
                <a:spcPct val="100000"/>
              </a:lnSpc>
              <a:buNone/>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dirty="0" smtClean="0"/>
              <a:t>Lesson: Lesson Title</a:t>
            </a:r>
          </a:p>
        </p:txBody>
      </p:sp>
    </p:spTree>
    <p:extLst>
      <p:ext uri="{BB962C8B-B14F-4D97-AF65-F5344CB8AC3E}">
        <p14:creationId xmlns:p14="http://schemas.microsoft.com/office/powerpoint/2010/main" val="227964647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1800" baseline="0">
                <a:solidFill>
                  <a:schemeClr val="tx1"/>
                </a:solidFill>
                <a:latin typeface="Segoe UI" panose="020B0502040204020203" pitchFamily="34" charset="0"/>
                <a:cs typeface="Segoe UI" panose="020B0502040204020203" pitchFamily="34" charset="0"/>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dirty="0" smtClean="0"/>
              <a:t>Section Title</a:t>
            </a:r>
            <a:endParaRPr lang="en-US" dirty="0"/>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dirty="0" smtClean="0"/>
              <a:t>Enter header here.</a:t>
            </a:r>
            <a:endParaRPr lang="en-US" dirty="0"/>
          </a:p>
        </p:txBody>
      </p:sp>
    </p:spTree>
    <p:extLst>
      <p:ext uri="{BB962C8B-B14F-4D97-AF65-F5344CB8AC3E}">
        <p14:creationId xmlns:p14="http://schemas.microsoft.com/office/powerpoint/2010/main" val="127096361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2" name="TextBox 11"/>
          <p:cNvSpPr txBox="1"/>
          <p:nvPr userDrawn="1"/>
        </p:nvSpPr>
        <p:spPr>
          <a:xfrm>
            <a:off x="304800" y="3376960"/>
            <a:ext cx="11438467" cy="1499840"/>
          </a:xfrm>
          <a:prstGeom prst="rect">
            <a:avLst/>
          </a:prstGeom>
          <a:noFill/>
          <a:ln>
            <a:noFill/>
          </a:ln>
        </p:spPr>
        <p:txBody>
          <a:bodyPr vert="horz" wrap="square" lIns="243840" tIns="182880" rIns="121920" bIns="60960" rtlCol="0" anchor="t" anchorCtr="0">
            <a:noAutofit/>
          </a:bodyPr>
          <a:lstStyle/>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a:lnSpc>
                <a:spcPct val="90000"/>
              </a:lnSpc>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lnSpc>
                <a:spcPct val="90000"/>
              </a:lnSpc>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
        <p:nvSpPr>
          <p:cNvPr id="2" name="TextBox 1"/>
          <p:cNvSpPr txBox="1"/>
          <p:nvPr userDrawn="1"/>
        </p:nvSpPr>
        <p:spPr>
          <a:xfrm>
            <a:off x="310777" y="103985"/>
            <a:ext cx="3149600" cy="406400"/>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Conditions and Terms of Use</a:t>
            </a:r>
            <a:endParaRPr lang="en-US" sz="1467" dirty="0">
              <a:solidFill>
                <a:prstClr val="black"/>
              </a:solidFill>
            </a:endParaRPr>
          </a:p>
        </p:txBody>
      </p:sp>
      <p:sp>
        <p:nvSpPr>
          <p:cNvPr id="6" name="TextBox 5"/>
          <p:cNvSpPr txBox="1"/>
          <p:nvPr userDrawn="1"/>
        </p:nvSpPr>
        <p:spPr>
          <a:xfrm>
            <a:off x="307789" y="2868961"/>
            <a:ext cx="3149600" cy="370545"/>
          </a:xfrm>
          <a:prstGeom prst="rect">
            <a:avLst/>
          </a:prstGeom>
          <a:noFill/>
          <a:ln>
            <a:noFill/>
          </a:ln>
        </p:spPr>
        <p:txBody>
          <a:bodyPr vert="horz" wrap="none" lIns="243840" tIns="182880" rIns="121920" bIns="60960" rtlCol="0" anchor="ctr" anchorCtr="0">
            <a:noAutofit/>
          </a:bodyPr>
          <a:lstStyle/>
          <a:p>
            <a:r>
              <a:rPr lang="en-US" sz="1467" b="1" dirty="0" smtClean="0">
                <a:solidFill>
                  <a:prstClr val="black"/>
                </a:solidFill>
              </a:rPr>
              <a:t>Copyright and Trademarks</a:t>
            </a:r>
          </a:p>
        </p:txBody>
      </p:sp>
      <p:sp>
        <p:nvSpPr>
          <p:cNvPr id="7" name="TextBox 6"/>
          <p:cNvSpPr txBox="1"/>
          <p:nvPr userDrawn="1"/>
        </p:nvSpPr>
        <p:spPr>
          <a:xfrm>
            <a:off x="304800" y="378527"/>
            <a:ext cx="3149600" cy="406400"/>
          </a:xfrm>
          <a:prstGeom prst="rect">
            <a:avLst/>
          </a:prstGeom>
          <a:noFill/>
          <a:ln>
            <a:noFill/>
          </a:ln>
        </p:spPr>
        <p:txBody>
          <a:bodyPr vert="horz" wrap="none" lIns="243840" tIns="182880" rIns="121920" bIns="60960" rtlCol="0" anchor="ctr" anchorCtr="0">
            <a:noAutofit/>
          </a:bodyPr>
          <a:lstStyle/>
          <a:p>
            <a:r>
              <a:rPr lang="en-US" sz="1067" dirty="0" smtClean="0">
                <a:solidFill>
                  <a:srgbClr val="277EB5"/>
                </a:solidFill>
              </a:rPr>
              <a:t>Microsoft Confidential</a:t>
            </a:r>
          </a:p>
        </p:txBody>
      </p:sp>
      <p:sp>
        <p:nvSpPr>
          <p:cNvPr id="8" name="TextBox 7"/>
          <p:cNvSpPr txBox="1"/>
          <p:nvPr userDrawn="1"/>
        </p:nvSpPr>
        <p:spPr>
          <a:xfrm>
            <a:off x="304800" y="3114288"/>
            <a:ext cx="3149600" cy="406400"/>
          </a:xfrm>
          <a:prstGeom prst="rect">
            <a:avLst/>
          </a:prstGeom>
          <a:noFill/>
          <a:ln>
            <a:noFill/>
          </a:ln>
        </p:spPr>
        <p:txBody>
          <a:bodyPr vert="horz" wrap="none" lIns="243840" tIns="182880" rIns="121920" bIns="60960" rtlCol="0" anchor="ctr" anchorCtr="0">
            <a:noAutofit/>
          </a:bodyPr>
          <a:lstStyle/>
          <a:p>
            <a:r>
              <a:rPr lang="en-US" sz="1067" smtClean="0">
                <a:solidFill>
                  <a:srgbClr val="277EB5"/>
                </a:solidFill>
              </a:rPr>
              <a:t>© 2015 </a:t>
            </a:r>
            <a:r>
              <a:rPr lang="en-US" sz="1067" dirty="0" smtClean="0">
                <a:solidFill>
                  <a:srgbClr val="277EB5"/>
                </a:solidFill>
              </a:rPr>
              <a:t>Microsoft Corporation. All rights reserved.</a:t>
            </a:r>
          </a:p>
        </p:txBody>
      </p:sp>
      <p:sp>
        <p:nvSpPr>
          <p:cNvPr id="10" name="TextBox 9"/>
          <p:cNvSpPr txBox="1"/>
          <p:nvPr userDrawn="1"/>
        </p:nvSpPr>
        <p:spPr>
          <a:xfrm>
            <a:off x="304800" y="707073"/>
            <a:ext cx="11438467" cy="2438400"/>
          </a:xfrm>
          <a:prstGeom prst="rect">
            <a:avLst/>
          </a:prstGeom>
          <a:noFill/>
          <a:ln>
            <a:noFill/>
          </a:ln>
        </p:spPr>
        <p:txBody>
          <a:bodyPr vert="horz" wrap="square" lIns="243840" tIns="182880" rIns="121920" bIns="60960" rtlCol="0" anchor="t" anchorCtr="0">
            <a:normAutofit/>
          </a:bodyPr>
          <a:lstStyle/>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a:spcAft>
                <a:spcPts val="800"/>
              </a:spcAft>
            </a:pPr>
            <a:r>
              <a:rPr lang="en-US" sz="1200" dirty="0" smtClean="0">
                <a:solidFill>
                  <a:srgbClr val="3F3F3F">
                    <a:alpha val="87000"/>
                  </a:srgbClr>
                </a:solidFill>
                <a:latin typeface="Segoe UI" panose="020B0502040204020203" pitchFamily="34" charset="0"/>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endParaRPr lang="en-US" sz="1200" dirty="0">
              <a:solidFill>
                <a:srgbClr val="3F3F3F">
                  <a:alpha val="87000"/>
                </a:srgbClr>
              </a:solidFill>
              <a:latin typeface="Segoe UI" panose="020B0502040204020203" pitchFamily="34" charset="0"/>
              <a:cs typeface="Segoe UI" panose="020B0502040204020203" pitchFamily="34" charset="0"/>
            </a:endParaRPr>
          </a:p>
          <a:p>
            <a:pPr>
              <a:spcAft>
                <a:spcPts val="800"/>
              </a:spcAft>
            </a:pPr>
            <a:endParaRPr lang="en-US" sz="1100" dirty="0" smtClean="0">
              <a:solidFill>
                <a:srgbClr val="3F3F3F">
                  <a:alpha val="87000"/>
                </a:srgb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715137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1848104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dirty="0" smtClean="0"/>
              <a:t>Add single point here</a:t>
            </a:r>
            <a:endParaRPr lang="en-US" dirty="0"/>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dirty="0" smtClean="0">
                <a:latin typeface="Segoe UI" panose="020B0502040204020203" pitchFamily="34" charset="0"/>
                <a:cs typeface="Segoe UI" panose="020B0502040204020203" pitchFamily="34" charset="0"/>
              </a:rPr>
              <a:t>Microsoft Confidential</a:t>
            </a:r>
            <a:endParaRPr lang="en-US" sz="1000" dirty="0">
              <a:latin typeface="Segoe UI" panose="020B0502040204020203" pitchFamily="34" charset="0"/>
              <a:cs typeface="Segoe UI" panose="020B0502040204020203" pitchFamily="34" charset="0"/>
            </a:endParaRPr>
          </a:p>
        </p:txBody>
      </p:sp>
      <p:sp>
        <p:nvSpPr>
          <p:cNvPr id="5" name="Slide Number Placeholder 4"/>
          <p:cNvSpPr>
            <a:spLocks noGrp="1"/>
          </p:cNvSpPr>
          <p:nvPr>
            <p:ph type="sldNum" sz="quarter" idx="12"/>
          </p:nvPr>
        </p:nvSpPr>
        <p:spPr>
          <a:xfrm>
            <a:off x="8850630" y="6356350"/>
            <a:ext cx="2743200" cy="365125"/>
          </a:xfrm>
        </p:spPr>
        <p:txBody>
          <a:body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89596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Demonstration: Title of Demo</a:t>
            </a:r>
          </a:p>
        </p:txBody>
      </p:sp>
    </p:spTree>
    <p:extLst>
      <p:ext uri="{BB962C8B-B14F-4D97-AF65-F5344CB8AC3E}">
        <p14:creationId xmlns:p14="http://schemas.microsoft.com/office/powerpoint/2010/main" val="38684998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dirty="0">
              <a:solidFill>
                <a:prstClr val="black"/>
              </a:solidFill>
            </a:endParaRPr>
          </a:p>
        </p:txBody>
      </p:sp>
      <p:sp>
        <p:nvSpPr>
          <p:cNvPr id="16" name="Text Placeholder 9"/>
          <p:cNvSpPr>
            <a:spLocks noGrp="1"/>
          </p:cNvSpPr>
          <p:nvPr>
            <p:ph type="body" sz="quarter" idx="13" hasCustomPrompt="1"/>
          </p:nvPr>
        </p:nvSpPr>
        <p:spPr>
          <a:xfrm>
            <a:off x="0" y="1143000"/>
            <a:ext cx="6035040" cy="2286000"/>
          </a:xfrm>
          <a:solidFill>
            <a:srgbClr val="0A5BBA">
              <a:alpha val="90000"/>
            </a:srgbClr>
          </a:solidFill>
        </p:spPr>
        <p:txBody>
          <a:bodyPr lIns="182880" tIns="137160">
            <a:noAutofit/>
          </a:bodyPr>
          <a:lstStyle>
            <a:lvl1pPr marL="57150" indent="0">
              <a:lnSpc>
                <a:spcPct val="100000"/>
              </a:lnSpc>
              <a:buNone/>
              <a:defRPr sz="3600" baseline="0">
                <a:solidFill>
                  <a:schemeClr val="bg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dirty="0" smtClean="0"/>
              <a:t>Lab: Title of Lab</a:t>
            </a:r>
          </a:p>
        </p:txBody>
      </p:sp>
    </p:spTree>
    <p:extLst>
      <p:ext uri="{BB962C8B-B14F-4D97-AF65-F5344CB8AC3E}">
        <p14:creationId xmlns:p14="http://schemas.microsoft.com/office/powerpoint/2010/main" val="2172530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A81-EE8C-4651-A036-ADBA7316F1C8}"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017337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 id="2147483783" r:id="rId29"/>
    <p:sldLayoutId id="2147483784" r:id="rId30"/>
    <p:sldLayoutId id="2147483785"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03F50-555B-4489-AB86-49ABD23DB69B}" type="datetime1">
              <a:rPr lang="en-US" smtClean="0">
                <a:solidFill>
                  <a:prstClr val="black">
                    <a:tint val="75000"/>
                  </a:prstClr>
                </a:solidFill>
              </a:rPr>
              <a:t>7/23/2015</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Microsoft Confidential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02753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 id="2147483804" r:id="rId18"/>
    <p:sldLayoutId id="2147483805" r:id="rId19"/>
    <p:sldLayoutId id="2147483806" r:id="rId20"/>
    <p:sldLayoutId id="2147483807" r:id="rId21"/>
    <p:sldLayoutId id="2147483808" r:id="rId22"/>
    <p:sldLayoutId id="2147483809" r:id="rId23"/>
    <p:sldLayoutId id="2147483810" r:id="rId24"/>
    <p:sldLayoutId id="2147483811" r:id="rId25"/>
    <p:sldLayoutId id="2147483812" r:id="rId26"/>
    <p:sldLayoutId id="2147483813" r:id="rId27"/>
    <p:sldLayoutId id="2147483814" r:id="rId28"/>
    <p:sldLayoutId id="2147483815" r:id="rId29"/>
    <p:sldLayoutId id="2147483816" r:id="rId30"/>
    <p:sldLayoutId id="2147483817" r:id="rId31"/>
  </p:sldLayoutIdLst>
  <p:hf hdr="0" dt="0"/>
  <p:txStyles>
    <p:titleStyle>
      <a:lvl1pPr algn="l" defTabSz="914400" rtl="0" eaLnBrk="1" latinLnBrk="0" hangingPunct="1">
        <a:lnSpc>
          <a:spcPct val="90000"/>
        </a:lnSpc>
        <a:spcBef>
          <a:spcPct val="0"/>
        </a:spcBef>
        <a:buNone/>
        <a:defRPr sz="3600" kern="1200">
          <a:solidFill>
            <a:srgbClr val="0A5BBA"/>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spcAft>
          <a:spcPts val="300"/>
        </a:spcAft>
        <a:buFont typeface="Arial" panose="020B0604020202020204" pitchFamily="34" charset="0"/>
        <a:buChar char="•"/>
        <a:defRPr sz="1800" kern="1200">
          <a:solidFill>
            <a:srgbClr val="3F3F3F"/>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spcAft>
          <a:spcPts val="300"/>
        </a:spcAft>
        <a:buFont typeface="Courier New" panose="02070309020205020404" pitchFamily="49" charset="0"/>
        <a:buChar char="o"/>
        <a:defRPr sz="1600" kern="1200">
          <a:solidFill>
            <a:srgbClr val="3F3F3F"/>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spcAft>
          <a:spcPts val="300"/>
        </a:spcAft>
        <a:buFont typeface="Wingdings" panose="05000000000000000000" pitchFamily="2" charset="2"/>
        <a:buChar char="§"/>
        <a:defRPr sz="1400" kern="1200">
          <a:solidFill>
            <a:srgbClr val="3F3F3F"/>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spcAft>
          <a:spcPts val="300"/>
        </a:spcAft>
        <a:buFont typeface="Arial" panose="020B0604020202020204" pitchFamily="34" charset="0"/>
        <a:buChar char="•"/>
        <a:defRPr sz="1400" kern="1200">
          <a:solidFill>
            <a:srgbClr val="3F3F3F"/>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spcAft>
          <a:spcPts val="300"/>
        </a:spcAft>
        <a:buFont typeface="Courier New" panose="02070309020205020404" pitchFamily="49" charset="0"/>
        <a:buChar char="o"/>
        <a:defRPr sz="1400" kern="1200">
          <a:solidFill>
            <a:srgbClr val="3F3F3F"/>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SharePoint Customizations</a:t>
            </a:r>
            <a:br>
              <a:rPr lang="en-US" dirty="0" smtClean="0"/>
            </a:br>
            <a:r>
              <a:rPr lang="en-US" dirty="0" smtClean="0"/>
              <a:t>Hands-on Troubleshooting</a:t>
            </a:r>
            <a:endParaRPr lang="en-US" dirty="0"/>
          </a:p>
        </p:txBody>
      </p:sp>
    </p:spTree>
    <p:extLst>
      <p:ext uri="{BB962C8B-B14F-4D97-AF65-F5344CB8AC3E}">
        <p14:creationId xmlns:p14="http://schemas.microsoft.com/office/powerpoint/2010/main" val="13193638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Profiler Concepts: Event Class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10</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dirty="0">
                <a:latin typeface="Segoe UI Light" panose="020B0502040204020203" pitchFamily="34" charset="0"/>
                <a:cs typeface="Segoe UI Light" panose="020B0502040204020203" pitchFamily="34" charset="0"/>
              </a:rPr>
              <a:t>An Event Class is a specific Event that can be traced. Examples include:</a:t>
            </a:r>
          </a:p>
          <a:p>
            <a:pPr marL="285750" indent="-285750"/>
            <a:r>
              <a:rPr lang="en-US" dirty="0" err="1">
                <a:latin typeface="Segoe UI Light" panose="020B0502040204020203" pitchFamily="34" charset="0"/>
                <a:cs typeface="Segoe UI Light" panose="020B0502040204020203" pitchFamily="34" charset="0"/>
              </a:rPr>
              <a:t>SQL:Batch</a:t>
            </a:r>
            <a:r>
              <a:rPr lang="en-US" dirty="0">
                <a:latin typeface="Segoe UI Light" panose="020B0502040204020203" pitchFamily="34" charset="0"/>
                <a:cs typeface="Segoe UI Light" panose="020B0502040204020203" pitchFamily="34" charset="0"/>
              </a:rPr>
              <a:t> Completed</a:t>
            </a:r>
          </a:p>
          <a:p>
            <a:pPr marL="285750" indent="-285750"/>
            <a:r>
              <a:rPr lang="en-US" dirty="0" err="1">
                <a:latin typeface="Segoe UI Light" panose="020B0502040204020203" pitchFamily="34" charset="0"/>
                <a:cs typeface="Segoe UI Light" panose="020B0502040204020203" pitchFamily="34" charset="0"/>
              </a:rPr>
              <a:t>Lock:Escalation</a:t>
            </a:r>
            <a:endParaRPr lang="en-US" dirty="0">
              <a:latin typeface="Segoe UI Light" panose="020B0502040204020203" pitchFamily="34" charset="0"/>
              <a:cs typeface="Segoe UI Light" panose="020B0502040204020203" pitchFamily="34" charset="0"/>
            </a:endParaRPr>
          </a:p>
          <a:p>
            <a:pPr marL="285750" indent="-285750"/>
            <a:r>
              <a:rPr lang="en-US" dirty="0" err="1">
                <a:latin typeface="Segoe UI Light" panose="020B0502040204020203" pitchFamily="34" charset="0"/>
                <a:cs typeface="Segoe UI Light" panose="020B0502040204020203" pitchFamily="34" charset="0"/>
              </a:rPr>
              <a:t>Lock:Deadlock</a:t>
            </a:r>
            <a:endParaRPr lang="en-US" dirty="0">
              <a:latin typeface="Segoe UI Light" panose="020B0502040204020203" pitchFamily="34" charset="0"/>
              <a:cs typeface="Segoe UI Light" panose="020B0502040204020203" pitchFamily="34" charset="0"/>
            </a:endParaRPr>
          </a:p>
          <a:p>
            <a:pPr marL="285750" indent="-285750"/>
            <a:r>
              <a:rPr lang="en-US" dirty="0">
                <a:latin typeface="Segoe UI Light" panose="020B0502040204020203" pitchFamily="34" charset="0"/>
                <a:cs typeface="Segoe UI Light" panose="020B0502040204020203" pitchFamily="34" charset="0"/>
              </a:rPr>
              <a:t>Database File Auto Grow</a:t>
            </a:r>
          </a:p>
          <a:p>
            <a:pPr marL="285750" indent="-285750"/>
            <a:r>
              <a:rPr lang="en-US" dirty="0" err="1">
                <a:latin typeface="Segoe UI Light" panose="020B0502040204020203" pitchFamily="34" charset="0"/>
                <a:cs typeface="Segoe UI Light" panose="020B0502040204020203" pitchFamily="34" charset="0"/>
              </a:rPr>
              <a:t>SP:CacheMiss</a:t>
            </a:r>
            <a:endParaRPr lang="en-US" dirty="0">
              <a:latin typeface="Segoe UI Light" panose="020B0502040204020203" pitchFamily="34" charset="0"/>
              <a:cs typeface="Segoe UI Light" panose="020B0502040204020203" pitchFamily="34" charset="0"/>
            </a:endParaRPr>
          </a:p>
          <a:p>
            <a:pPr marL="285750" indent="-285750"/>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Event Classes are divided into Event Categories</a:t>
            </a:r>
            <a:endParaRPr lang="da-DK" dirty="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49259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Profiler Concepts: Events Selection</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11</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smtClean="0"/>
              <a:t>Events Selection in User Interface</a:t>
            </a:r>
            <a:endParaRPr lang="en-US" dirty="0"/>
          </a:p>
        </p:txBody>
      </p:sp>
      <p:pic>
        <p:nvPicPr>
          <p:cNvPr id="5" name="Picture 4"/>
          <p:cNvPicPr>
            <a:picLocks noChangeAspect="1"/>
          </p:cNvPicPr>
          <p:nvPr/>
        </p:nvPicPr>
        <p:blipFill>
          <a:blip r:embed="rId3"/>
          <a:stretch>
            <a:fillRect/>
          </a:stretch>
        </p:blipFill>
        <p:spPr>
          <a:xfrm>
            <a:off x="1000108" y="1662848"/>
            <a:ext cx="6988647" cy="4436200"/>
          </a:xfrm>
          <a:prstGeom prst="rect">
            <a:avLst/>
          </a:prstGeom>
        </p:spPr>
      </p:pic>
    </p:spTree>
    <p:extLst>
      <p:ext uri="{BB962C8B-B14F-4D97-AF65-F5344CB8AC3E}">
        <p14:creationId xmlns:p14="http://schemas.microsoft.com/office/powerpoint/2010/main" val="92386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Profiler Concepts: Data Column</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12</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dirty="0">
                <a:latin typeface="Segoe UI Light" panose="020B0502040204020203" pitchFamily="34" charset="0"/>
                <a:cs typeface="Segoe UI Light" panose="020B0502040204020203" pitchFamily="34" charset="0"/>
              </a:rPr>
              <a:t>A data column is an attribute of an event class captured in the trace.</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Not all data columns exist for all events</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Examples include:</a:t>
            </a:r>
          </a:p>
          <a:p>
            <a:pPr marL="285750" indent="-285750"/>
            <a:r>
              <a:rPr lang="en-US" dirty="0" err="1">
                <a:latin typeface="Segoe UI Light" panose="020B0502040204020203" pitchFamily="34" charset="0"/>
                <a:cs typeface="Segoe UI Light" panose="020B0502040204020203" pitchFamily="34" charset="0"/>
              </a:rPr>
              <a:t>LoginName</a:t>
            </a:r>
            <a:endParaRPr lang="en-US" dirty="0">
              <a:latin typeface="Segoe UI Light" panose="020B0502040204020203" pitchFamily="34" charset="0"/>
              <a:cs typeface="Segoe UI Light" panose="020B0502040204020203" pitchFamily="34" charset="0"/>
            </a:endParaRPr>
          </a:p>
          <a:p>
            <a:pPr marL="285750" indent="-285750"/>
            <a:r>
              <a:rPr lang="en-US" dirty="0">
                <a:latin typeface="Segoe UI Light" panose="020B0502040204020203" pitchFamily="34" charset="0"/>
                <a:cs typeface="Segoe UI Light" panose="020B0502040204020203" pitchFamily="34" charset="0"/>
              </a:rPr>
              <a:t>CPU</a:t>
            </a:r>
          </a:p>
          <a:p>
            <a:pPr marL="285750" indent="-285750"/>
            <a:r>
              <a:rPr lang="en-US" dirty="0">
                <a:latin typeface="Segoe UI Light" panose="020B0502040204020203" pitchFamily="34" charset="0"/>
                <a:cs typeface="Segoe UI Light" panose="020B0502040204020203" pitchFamily="34" charset="0"/>
              </a:rPr>
              <a:t>Writes</a:t>
            </a:r>
          </a:p>
          <a:p>
            <a:pPr marL="285750" indent="-285750"/>
            <a:r>
              <a:rPr lang="en-US" dirty="0">
                <a:latin typeface="Segoe UI Light" panose="020B0502040204020203" pitchFamily="34" charset="0"/>
                <a:cs typeface="Segoe UI Light" panose="020B0502040204020203" pitchFamily="34" charset="0"/>
              </a:rPr>
              <a:t>Duration</a:t>
            </a:r>
          </a:p>
          <a:p>
            <a:pPr marL="285750" indent="-285750"/>
            <a:r>
              <a:rPr lang="en-US" dirty="0" err="1">
                <a:latin typeface="Segoe UI Light" panose="020B0502040204020203" pitchFamily="34" charset="0"/>
                <a:cs typeface="Segoe UI Light" panose="020B0502040204020203" pitchFamily="34" charset="0"/>
              </a:rPr>
              <a:t>TextData</a:t>
            </a:r>
            <a:endParaRPr lang="en-US" dirty="0">
              <a:latin typeface="Segoe UI Light" panose="020B0502040204020203" pitchFamily="34" charset="0"/>
              <a:cs typeface="Segoe UI Light" panose="020B0502040204020203" pitchFamily="34" charset="0"/>
            </a:endParaRPr>
          </a:p>
          <a:p>
            <a:pPr marL="285750" indent="-285750"/>
            <a:r>
              <a:rPr lang="en-US" dirty="0" err="1">
                <a:latin typeface="Segoe UI Light" panose="020B0502040204020203" pitchFamily="34" charset="0"/>
                <a:cs typeface="Segoe UI Light" panose="020B0502040204020203" pitchFamily="34" charset="0"/>
              </a:rPr>
              <a:t>DatabaseName</a:t>
            </a:r>
            <a:endParaRPr lang="da-DK"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628625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SQL Profiler Concepts: </a:t>
            </a:r>
            <a:r>
              <a:rPr lang="da-DK" dirty="0" smtClean="0"/>
              <a:t>Data Columns </a:t>
            </a:r>
            <a:r>
              <a:rPr lang="da-DK" dirty="0"/>
              <a:t>Selection</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13</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da-DK" dirty="0" smtClean="0"/>
              <a:t>Data Columns Selection in User Interface</a:t>
            </a:r>
            <a:endParaRPr lang="en-US" dirty="0"/>
          </a:p>
        </p:txBody>
      </p:sp>
      <p:pic>
        <p:nvPicPr>
          <p:cNvPr id="5" name="Picture 4"/>
          <p:cNvPicPr>
            <a:picLocks noChangeAspect="1"/>
          </p:cNvPicPr>
          <p:nvPr/>
        </p:nvPicPr>
        <p:blipFill>
          <a:blip r:embed="rId3"/>
          <a:stretch>
            <a:fillRect/>
          </a:stretch>
        </p:blipFill>
        <p:spPr>
          <a:xfrm>
            <a:off x="1050518" y="1618120"/>
            <a:ext cx="7016839" cy="4480928"/>
          </a:xfrm>
          <a:prstGeom prst="rect">
            <a:avLst/>
          </a:prstGeom>
        </p:spPr>
      </p:pic>
    </p:spTree>
    <p:extLst>
      <p:ext uri="{BB962C8B-B14F-4D97-AF65-F5344CB8AC3E}">
        <p14:creationId xmlns:p14="http://schemas.microsoft.com/office/powerpoint/2010/main" val="392700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Profiler Concepts: Column Filters</a:t>
            </a:r>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14</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dirty="0">
                <a:latin typeface="Segoe UI Light" panose="020B0502040204020203" pitchFamily="34" charset="0"/>
                <a:cs typeface="Segoe UI Light" panose="020B0502040204020203" pitchFamily="34" charset="0"/>
              </a:rPr>
              <a:t>Column filters help limit the scope of the trace</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Makes it easier to find the problem</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Lowers the performance impact</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Filters </a:t>
            </a:r>
            <a:r>
              <a:rPr lang="en-US" dirty="0" smtClean="0">
                <a:latin typeface="Segoe UI Light" panose="020B0502040204020203" pitchFamily="34" charset="0"/>
                <a:cs typeface="Segoe UI Light" panose="020B0502040204020203" pitchFamily="34" charset="0"/>
              </a:rPr>
              <a:t>include:</a:t>
            </a:r>
            <a:endParaRPr lang="en-US" dirty="0">
              <a:latin typeface="Segoe UI Light" panose="020B0502040204020203" pitchFamily="34" charset="0"/>
              <a:cs typeface="Segoe UI Light" panose="020B0502040204020203" pitchFamily="34" charset="0"/>
            </a:endParaRPr>
          </a:p>
          <a:p>
            <a:r>
              <a:rPr lang="en-US" dirty="0" err="1">
                <a:latin typeface="Segoe UI Light" panose="020B0502040204020203" pitchFamily="34" charset="0"/>
                <a:cs typeface="Segoe UI Light" panose="020B0502040204020203" pitchFamily="34" charset="0"/>
              </a:rPr>
              <a:t>DatabaseName</a:t>
            </a:r>
            <a:r>
              <a:rPr lang="en-US" dirty="0">
                <a:latin typeface="Segoe UI Light" panose="020B0502040204020203" pitchFamily="34" charset="0"/>
                <a:cs typeface="Segoe UI Light" panose="020B0502040204020203" pitchFamily="34" charset="0"/>
              </a:rPr>
              <a:t> &lt;Like&gt; “</a:t>
            </a:r>
            <a:r>
              <a:rPr lang="en-US" dirty="0" err="1">
                <a:latin typeface="Segoe UI Light" panose="020B0502040204020203" pitchFamily="34" charset="0"/>
                <a:cs typeface="Segoe UI Light" panose="020B0502040204020203" pitchFamily="34" charset="0"/>
              </a:rPr>
              <a:t>AdventureWorks</a:t>
            </a:r>
            <a:r>
              <a:rPr lang="en-US" dirty="0">
                <a:latin typeface="Segoe UI Light" panose="020B0502040204020203" pitchFamily="34" charset="0"/>
                <a:cs typeface="Segoe UI Light" panose="020B0502040204020203" pitchFamily="34" charset="0"/>
              </a:rPr>
              <a:t>”</a:t>
            </a:r>
          </a:p>
          <a:p>
            <a:r>
              <a:rPr lang="en-US" dirty="0">
                <a:latin typeface="Segoe UI Light" panose="020B0502040204020203" pitchFamily="34" charset="0"/>
                <a:cs typeface="Segoe UI Light" panose="020B0502040204020203" pitchFamily="34" charset="0"/>
              </a:rPr>
              <a:t>Duration &lt;Greater than&gt; </a:t>
            </a:r>
            <a:r>
              <a:rPr lang="en-US" dirty="0" smtClean="0">
                <a:latin typeface="Segoe UI Light" panose="020B0502040204020203" pitchFamily="34" charset="0"/>
                <a:cs typeface="Segoe UI Light" panose="020B0502040204020203" pitchFamily="34" charset="0"/>
              </a:rPr>
              <a:t>4000</a:t>
            </a:r>
          </a:p>
          <a:p>
            <a:r>
              <a:rPr lang="da-DK" dirty="0" smtClean="0">
                <a:latin typeface="Segoe UI Light" panose="020B0502040204020203" pitchFamily="34" charset="0"/>
                <a:cs typeface="Segoe UI Light" panose="020B0502040204020203" pitchFamily="34" charset="0"/>
              </a:rPr>
              <a:t>ClientProcessID &lt;Equals&gt; [ProcessId of AppPool on Specific Server]</a:t>
            </a:r>
            <a:endParaRPr lang="en-US" dirty="0">
              <a:latin typeface="Segoe UI Light" panose="020B0502040204020203" pitchFamily="34" charset="0"/>
              <a:cs typeface="Segoe UI Light" panose="020B0502040204020203" pitchFamily="34" charset="0"/>
            </a:endParaRPr>
          </a:p>
          <a:p>
            <a:pPr marL="0" indent="0">
              <a:buNone/>
            </a:pPr>
            <a:r>
              <a:rPr lang="en-US" i="1" dirty="0" smtClean="0">
                <a:latin typeface="Segoe UI Light" panose="020B0502040204020203" pitchFamily="34" charset="0"/>
                <a:cs typeface="Segoe UI Light" panose="020B0502040204020203" pitchFamily="34" charset="0"/>
              </a:rPr>
              <a:t>Note: Ability </a:t>
            </a:r>
            <a:r>
              <a:rPr lang="en-US" i="1" dirty="0">
                <a:latin typeface="Segoe UI Light" panose="020B0502040204020203" pitchFamily="34" charset="0"/>
                <a:cs typeface="Segoe UI Light" panose="020B0502040204020203" pitchFamily="34" charset="0"/>
              </a:rPr>
              <a:t>to filter out empty (null) columns</a:t>
            </a:r>
            <a:endParaRPr lang="da-DK" i="1" dirty="0">
              <a:latin typeface="Segoe UI Light" panose="020B0502040204020203" pitchFamily="34" charset="0"/>
              <a:cs typeface="Segoe UI Light" panose="020B0502040204020203" pitchFamily="34" charset="0"/>
            </a:endParaRPr>
          </a:p>
          <a:p>
            <a:endParaRPr lang="en-US" dirty="0"/>
          </a:p>
        </p:txBody>
      </p:sp>
    </p:spTree>
    <p:extLst>
      <p:ext uri="{BB962C8B-B14F-4D97-AF65-F5344CB8AC3E}">
        <p14:creationId xmlns:p14="http://schemas.microsoft.com/office/powerpoint/2010/main" val="139715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Walkthrough of Basic SQL Profiler Functionality</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391037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SQL Profiler Output (1 of 2)</a:t>
            </a:r>
            <a:endParaRPr lang="en-US" dirty="0"/>
          </a:p>
        </p:txBody>
      </p:sp>
      <p:sp>
        <p:nvSpPr>
          <p:cNvPr id="4" name="Text Placeholder 3"/>
          <p:cNvSpPr>
            <a:spLocks noGrp="1"/>
          </p:cNvSpPr>
          <p:nvPr>
            <p:ph type="body" sz="quarter" idx="13"/>
          </p:nvPr>
        </p:nvSpPr>
        <p:spPr/>
        <p:txBody>
          <a:bodyPr/>
          <a:lstStyle/>
          <a:p>
            <a:pPr marL="0" indent="0">
              <a:buNone/>
            </a:pPr>
            <a:r>
              <a:rPr lang="en-US" sz="2400" dirty="0">
                <a:latin typeface="Segoe UI Light" panose="020B0502040204020203" pitchFamily="34" charset="0"/>
                <a:cs typeface="Segoe UI Light" panose="020B0502040204020203" pitchFamily="34" charset="0"/>
              </a:rPr>
              <a:t>Output to screen</a:t>
            </a:r>
          </a:p>
          <a:p>
            <a:r>
              <a:rPr lang="en-US" dirty="0">
                <a:latin typeface="Segoe UI Light" panose="020B0502040204020203" pitchFamily="34" charset="0"/>
                <a:cs typeface="Segoe UI Light" panose="020B0502040204020203" pitchFamily="34" charset="0"/>
              </a:rPr>
              <a:t>Live feed – okay for very narrow event types or tight filters</a:t>
            </a:r>
          </a:p>
          <a:p>
            <a:r>
              <a:rPr lang="en-US" dirty="0">
                <a:latin typeface="Segoe UI Light" panose="020B0502040204020203" pitchFamily="34" charset="0"/>
                <a:cs typeface="Segoe UI Light" panose="020B0502040204020203" pitchFamily="34" charset="0"/>
              </a:rPr>
              <a:t>No live or post filtering options (if not saved to trace file)</a:t>
            </a:r>
          </a:p>
          <a:p>
            <a:r>
              <a:rPr lang="en-US" dirty="0">
                <a:latin typeface="Segoe UI Light" panose="020B0502040204020203" pitchFamily="34" charset="0"/>
                <a:cs typeface="Segoe UI Light" panose="020B0502040204020203" pitchFamily="34" charset="0"/>
              </a:rPr>
              <a:t>Performance penalty on the SQL Server (especially with Remote Client)</a:t>
            </a:r>
          </a:p>
          <a:p>
            <a:r>
              <a:rPr lang="en-US" dirty="0">
                <a:latin typeface="Segoe UI Light" panose="020B0502040204020203" pitchFamily="34" charset="0"/>
                <a:cs typeface="Segoe UI Light" panose="020B0502040204020203" pitchFamily="34" charset="0"/>
              </a:rPr>
              <a:t>Great for Test/QA environments</a:t>
            </a:r>
          </a:p>
          <a:p>
            <a:pPr marL="285750" indent="-285750">
              <a:buFontTx/>
              <a:buChar char="-"/>
            </a:pPr>
            <a:endParaRPr lang="en-US" dirty="0">
              <a:latin typeface="Segoe UI Light" panose="020B0502040204020203" pitchFamily="34" charset="0"/>
              <a:cs typeface="Segoe UI Light" panose="020B0502040204020203" pitchFamily="34" charset="0"/>
            </a:endParaRPr>
          </a:p>
          <a:p>
            <a:pPr marL="0" indent="0">
              <a:buNone/>
            </a:pPr>
            <a:r>
              <a:rPr lang="en-US" sz="2400" dirty="0">
                <a:latin typeface="Segoe UI Light" panose="020B0502040204020203" pitchFamily="34" charset="0"/>
                <a:cs typeface="Segoe UI Light" panose="020B0502040204020203" pitchFamily="34" charset="0"/>
              </a:rPr>
              <a:t>Output to file</a:t>
            </a:r>
          </a:p>
          <a:p>
            <a:r>
              <a:rPr lang="en-US" dirty="0">
                <a:latin typeface="Segoe UI Light" panose="020B0502040204020203" pitchFamily="34" charset="0"/>
                <a:cs typeface="Segoe UI Light" panose="020B0502040204020203" pitchFamily="34" charset="0"/>
              </a:rPr>
              <a:t>Ability to do post filtering</a:t>
            </a:r>
          </a:p>
          <a:p>
            <a:r>
              <a:rPr lang="en-US" dirty="0">
                <a:latin typeface="Segoe UI Light" panose="020B0502040204020203" pitchFamily="34" charset="0"/>
                <a:cs typeface="Segoe UI Light" panose="020B0502040204020203" pitchFamily="34" charset="0"/>
              </a:rPr>
              <a:t>Roll the files</a:t>
            </a:r>
          </a:p>
          <a:p>
            <a:r>
              <a:rPr lang="en-US" dirty="0">
                <a:latin typeface="Segoe UI Light" panose="020B0502040204020203" pitchFamily="34" charset="0"/>
                <a:cs typeface="Segoe UI Light" panose="020B0502040204020203" pitchFamily="34" charset="0"/>
              </a:rPr>
              <a:t>Limit the size of the files</a:t>
            </a:r>
          </a:p>
          <a:p>
            <a:r>
              <a:rPr lang="en-US" dirty="0">
                <a:latin typeface="Segoe UI Light" panose="020B0502040204020203" pitchFamily="34" charset="0"/>
                <a:cs typeface="Segoe UI Light" panose="020B0502040204020203" pitchFamily="34" charset="0"/>
              </a:rPr>
              <a:t>Great for Test/QA environments</a:t>
            </a:r>
            <a:endParaRPr lang="da-DK" dirty="0">
              <a:latin typeface="Segoe UI Light" panose="020B0502040204020203" pitchFamily="34" charset="0"/>
              <a:cs typeface="Segoe UI Light" panose="020B0502040204020203" pitchFamily="34" charset="0"/>
            </a:endParaRPr>
          </a:p>
          <a:p>
            <a:pPr marL="0" indent="0">
              <a:buNone/>
            </a:pPr>
            <a:endParaRPr lang="en-US" dirty="0"/>
          </a:p>
        </p:txBody>
      </p:sp>
    </p:spTree>
    <p:extLst>
      <p:ext uri="{BB962C8B-B14F-4D97-AF65-F5344CB8AC3E}">
        <p14:creationId xmlns:p14="http://schemas.microsoft.com/office/powerpoint/2010/main" val="2406082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Profiler Output (2 of 2)</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sz="2400" dirty="0">
                <a:latin typeface="Segoe UI Light" panose="020B0502040204020203" pitchFamily="34" charset="0"/>
                <a:cs typeface="Segoe UI Light" panose="020B0502040204020203" pitchFamily="34" charset="0"/>
              </a:rPr>
              <a:t>Output to Table</a:t>
            </a:r>
          </a:p>
          <a:p>
            <a:r>
              <a:rPr lang="en-US" dirty="0">
                <a:latin typeface="Segoe UI Light" panose="020B0502040204020203" pitchFamily="34" charset="0"/>
                <a:cs typeface="Segoe UI Light" panose="020B0502040204020203" pitchFamily="34" charset="0"/>
              </a:rPr>
              <a:t>Poor performance</a:t>
            </a:r>
          </a:p>
          <a:p>
            <a:pPr marL="285750" indent="-285750">
              <a:buFontTx/>
              <a:buChar char="-"/>
            </a:pPr>
            <a:endParaRPr lang="en-US" dirty="0">
              <a:latin typeface="Segoe UI Light" panose="020B0502040204020203" pitchFamily="34" charset="0"/>
              <a:cs typeface="Segoe UI Light" panose="020B0502040204020203" pitchFamily="34" charset="0"/>
            </a:endParaRPr>
          </a:p>
          <a:p>
            <a:pPr marL="0" indent="0">
              <a:buNone/>
            </a:pPr>
            <a:r>
              <a:rPr lang="en-US" sz="2400" dirty="0">
                <a:latin typeface="Segoe UI Light" panose="020B0502040204020203" pitchFamily="34" charset="0"/>
                <a:cs typeface="Segoe UI Light" panose="020B0502040204020203" pitchFamily="34" charset="0"/>
              </a:rPr>
              <a:t>Server-side Traces</a:t>
            </a:r>
          </a:p>
          <a:p>
            <a:r>
              <a:rPr lang="en-US" dirty="0">
                <a:latin typeface="Segoe UI Light" panose="020B0502040204020203" pitchFamily="34" charset="0"/>
                <a:cs typeface="Segoe UI Light" panose="020B0502040204020203" pitchFamily="34" charset="0"/>
              </a:rPr>
              <a:t>Low Performance Impact</a:t>
            </a:r>
          </a:p>
          <a:p>
            <a:r>
              <a:rPr lang="en-US" dirty="0">
                <a:latin typeface="Segoe UI Light" panose="020B0502040204020203" pitchFamily="34" charset="0"/>
                <a:cs typeface="Segoe UI Light" panose="020B0502040204020203" pitchFamily="34" charset="0"/>
              </a:rPr>
              <a:t>No UI for configuring (but scripts can be generated from Profiler)</a:t>
            </a:r>
          </a:p>
          <a:p>
            <a:r>
              <a:rPr lang="en-US" dirty="0">
                <a:latin typeface="Segoe UI Light" panose="020B0502040204020203" pitchFamily="34" charset="0"/>
                <a:cs typeface="Segoe UI Light" panose="020B0502040204020203" pitchFamily="34" charset="0"/>
              </a:rPr>
              <a:t>Outputs to files (do not output to data or log drives)</a:t>
            </a:r>
          </a:p>
          <a:p>
            <a:r>
              <a:rPr lang="en-US" dirty="0">
                <a:latin typeface="Segoe UI Light" panose="020B0502040204020203" pitchFamily="34" charset="0"/>
                <a:cs typeface="Segoe UI Light" panose="020B0502040204020203" pitchFamily="34" charset="0"/>
              </a:rPr>
              <a:t>Can be loaded and filtered in Profiler</a:t>
            </a:r>
          </a:p>
          <a:p>
            <a:r>
              <a:rPr lang="en-US" dirty="0">
                <a:latin typeface="Segoe UI Light" panose="020B0502040204020203" pitchFamily="34" charset="0"/>
                <a:cs typeface="Segoe UI Light" panose="020B0502040204020203" pitchFamily="34" charset="0"/>
              </a:rPr>
              <a:t>Best option for production</a:t>
            </a:r>
          </a:p>
          <a:p>
            <a:pPr marL="0" indent="0">
              <a:buNone/>
            </a:pPr>
            <a:endParaRPr lang="en-US" dirty="0"/>
          </a:p>
        </p:txBody>
      </p:sp>
    </p:spTree>
    <p:extLst>
      <p:ext uri="{BB962C8B-B14F-4D97-AF65-F5344CB8AC3E}">
        <p14:creationId xmlns:p14="http://schemas.microsoft.com/office/powerpoint/2010/main" val="1321819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Server-side Trace Commands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18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480483861"/>
              </p:ext>
            </p:extLst>
          </p:nvPr>
        </p:nvGraphicFramePr>
        <p:xfrm>
          <a:off x="659505" y="1646599"/>
          <a:ext cx="4515082" cy="1398491"/>
        </p:xfrm>
        <a:graphic>
          <a:graphicData uri="http://schemas.openxmlformats.org/drawingml/2006/table">
            <a:tbl>
              <a:tblPr firstRow="1" bandRow="1"/>
              <a:tblGrid>
                <a:gridCol w="4515082">
                  <a:extLst>
                    <a:ext uri="{9D8B030D-6E8A-4147-A177-3AD203B41FA5}">
                      <a16:colId xmlns:a16="http://schemas.microsoft.com/office/drawing/2014/main" val="20000"/>
                    </a:ext>
                  </a:extLst>
                </a:gridCol>
              </a:tblGrid>
              <a:tr h="285464">
                <a:tc>
                  <a:txBody>
                    <a:bodyPr/>
                    <a:lstStyle>
                      <a:lvl1pPr marL="0" algn="l" defTabSz="914400" rtl="0" eaLnBrk="1" latinLnBrk="0" hangingPunct="1">
                        <a:defRPr sz="1800" b="1" kern="1200">
                          <a:solidFill>
                            <a:schemeClr val="bg1"/>
                          </a:solidFill>
                          <a:latin typeface="Segoe UI"/>
                        </a:defRPr>
                      </a:lvl1pPr>
                      <a:lvl2pPr marL="457200" algn="l" defTabSz="914400" rtl="0" eaLnBrk="1" latinLnBrk="0" hangingPunct="1">
                        <a:defRPr sz="1800" b="1" kern="1200">
                          <a:solidFill>
                            <a:schemeClr val="bg1"/>
                          </a:solidFill>
                          <a:latin typeface="Segoe UI"/>
                        </a:defRPr>
                      </a:lvl2pPr>
                      <a:lvl3pPr marL="914400" algn="l" defTabSz="914400" rtl="0" eaLnBrk="1" latinLnBrk="0" hangingPunct="1">
                        <a:defRPr sz="1800" b="1" kern="1200">
                          <a:solidFill>
                            <a:schemeClr val="bg1"/>
                          </a:solidFill>
                          <a:latin typeface="Segoe UI"/>
                        </a:defRPr>
                      </a:lvl3pPr>
                      <a:lvl4pPr marL="1371600" algn="l" defTabSz="914400" rtl="0" eaLnBrk="1" latinLnBrk="0" hangingPunct="1">
                        <a:defRPr sz="1800" b="1" kern="1200">
                          <a:solidFill>
                            <a:schemeClr val="bg1"/>
                          </a:solidFill>
                          <a:latin typeface="Segoe UI"/>
                        </a:defRPr>
                      </a:lvl4pPr>
                      <a:lvl5pPr marL="1828800" algn="l" defTabSz="914400" rtl="0" eaLnBrk="1" latinLnBrk="0" hangingPunct="1">
                        <a:defRPr sz="1800" b="1" kern="1200">
                          <a:solidFill>
                            <a:schemeClr val="bg1"/>
                          </a:solidFill>
                          <a:latin typeface="Segoe UI"/>
                        </a:defRPr>
                      </a:lvl5pPr>
                      <a:lvl6pPr marL="2286000" algn="l" defTabSz="914400" rtl="0" eaLnBrk="1" latinLnBrk="0" hangingPunct="1">
                        <a:defRPr sz="1800" b="1" kern="1200">
                          <a:solidFill>
                            <a:schemeClr val="bg1"/>
                          </a:solidFill>
                          <a:latin typeface="Segoe UI"/>
                        </a:defRPr>
                      </a:lvl6pPr>
                      <a:lvl7pPr marL="2743200" algn="l" defTabSz="914400" rtl="0" eaLnBrk="1" latinLnBrk="0" hangingPunct="1">
                        <a:defRPr sz="1800" b="1" kern="1200">
                          <a:solidFill>
                            <a:schemeClr val="bg1"/>
                          </a:solidFill>
                          <a:latin typeface="Segoe UI"/>
                        </a:defRPr>
                      </a:lvl7pPr>
                      <a:lvl8pPr marL="3200400" algn="l" defTabSz="914400" rtl="0" eaLnBrk="1" latinLnBrk="0" hangingPunct="1">
                        <a:defRPr sz="1800" b="1" kern="1200">
                          <a:solidFill>
                            <a:schemeClr val="bg1"/>
                          </a:solidFill>
                          <a:latin typeface="Segoe UI"/>
                        </a:defRPr>
                      </a:lvl8pPr>
                      <a:lvl9pPr marL="3657600" algn="l" defTabSz="914400" rtl="0" eaLnBrk="1" latinLnBrk="0" hangingPunct="1">
                        <a:defRPr sz="1800" b="1" kern="1200">
                          <a:solidFill>
                            <a:schemeClr val="bg1"/>
                          </a:solidFill>
                          <a:latin typeface="Segoe UI"/>
                        </a:defRPr>
                      </a:lvl9pPr>
                    </a:lstStyle>
                    <a:p>
                      <a:r>
                        <a:rPr lang="en-US" sz="1200" dirty="0" smtClean="0"/>
                        <a:t>Server-side Trace Commands</a:t>
                      </a:r>
                      <a:endParaRPr lang="en-US" sz="12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solidFill>
                      <a:srgbClr val="00B294"/>
                    </a:solidFill>
                  </a:tcPr>
                </a:tc>
                <a:extLst>
                  <a:ext uri="{0D108BD9-81ED-4DB2-BD59-A6C34878D82A}">
                    <a16:rowId xmlns:a16="http://schemas.microsoft.com/office/drawing/2014/main" val="10000"/>
                  </a:ext>
                </a:extLst>
              </a:tr>
              <a:tr h="1113027">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endParaRPr lang="en-US" sz="1400" dirty="0"/>
                    </a:p>
                  </a:txBody>
                  <a:tcPr marT="34290" marB="34290">
                    <a:lnL w="9525" cap="flat" cmpd="sng" algn="ctr">
                      <a:solidFill>
                        <a:srgbClr val="00B294">
                          <a:shade val="95000"/>
                          <a:satMod val="105000"/>
                        </a:srgbClr>
                      </a:solidFill>
                      <a:prstDash val="solid"/>
                    </a:lnL>
                    <a:lnR w="9525" cap="flat" cmpd="sng" algn="ctr">
                      <a:solidFill>
                        <a:srgbClr val="00B294">
                          <a:shade val="95000"/>
                          <a:satMod val="105000"/>
                        </a:srgbClr>
                      </a:solidFill>
                      <a:prstDash val="solid"/>
                    </a:lnR>
                    <a:lnT w="9525" cap="flat" cmpd="sng" algn="ctr">
                      <a:solidFill>
                        <a:srgbClr val="00B294">
                          <a:shade val="95000"/>
                          <a:satMod val="105000"/>
                        </a:srgbClr>
                      </a:solidFill>
                      <a:prstDash val="solid"/>
                    </a:lnT>
                    <a:lnB w="9525" cap="flat" cmpd="sng" algn="ctr">
                      <a:solidFill>
                        <a:srgbClr val="00B29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8" name="Rectangle 17"/>
          <p:cNvSpPr/>
          <p:nvPr/>
        </p:nvSpPr>
        <p:spPr>
          <a:xfrm>
            <a:off x="659505" y="1934630"/>
            <a:ext cx="4515082" cy="3419649"/>
          </a:xfrm>
          <a:prstGeom prst="rect">
            <a:avLst/>
          </a:prstGeom>
          <a:solidFill>
            <a:srgbClr val="FFFFFF"/>
          </a:solidFill>
          <a:ln w="9525" cap="flat" cmpd="sng" algn="ctr">
            <a:solidFill>
              <a:srgbClr val="0072C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da-DK" sz="1800" b="0" i="0" u="none" strike="noStrike" kern="0" cap="none" spc="0" normalizeH="0" baseline="0" noProof="0" smtClean="0">
              <a:ln>
                <a:noFill/>
              </a:ln>
              <a:solidFill>
                <a:srgbClr val="FFFFFF"/>
              </a:solidFill>
              <a:effectLst/>
              <a:uLnTx/>
              <a:uFillTx/>
              <a:latin typeface="Segoe UI"/>
              <a:ea typeface="+mn-ea"/>
              <a:cs typeface="+mn-cs"/>
            </a:endParaRPr>
          </a:p>
        </p:txBody>
      </p:sp>
      <p:sp>
        <p:nvSpPr>
          <p:cNvPr id="19" name="Rectangle 18"/>
          <p:cNvSpPr/>
          <p:nvPr/>
        </p:nvSpPr>
        <p:spPr>
          <a:xfrm>
            <a:off x="687582" y="1994711"/>
            <a:ext cx="4572000" cy="1015663"/>
          </a:xfrm>
          <a:prstGeom prst="rect">
            <a:avLst/>
          </a:prstGeom>
        </p:spPr>
        <p:txBody>
          <a:bodyPr>
            <a:spAutoFit/>
          </a:bodyPr>
          <a:lstStyle/>
          <a:p>
            <a:pPr defTabSz="457200"/>
            <a:r>
              <a:rPr lang="da-DK" sz="1200" dirty="0">
                <a:solidFill>
                  <a:srgbClr val="008000"/>
                </a:solidFill>
                <a:latin typeface="Consolas" panose="020B0609020204030204" pitchFamily="49" charset="0"/>
              </a:rPr>
              <a:t>-- </a:t>
            </a:r>
            <a:r>
              <a:rPr lang="da-DK" sz="1200" dirty="0" err="1">
                <a:solidFill>
                  <a:srgbClr val="008000"/>
                </a:solidFill>
                <a:latin typeface="Consolas" panose="020B0609020204030204" pitchFamily="49" charset="0"/>
              </a:rPr>
              <a:t>Get</a:t>
            </a:r>
            <a:r>
              <a:rPr lang="da-DK" sz="1200" dirty="0">
                <a:solidFill>
                  <a:srgbClr val="008000"/>
                </a:solidFill>
                <a:latin typeface="Consolas" panose="020B0609020204030204" pitchFamily="49" charset="0"/>
              </a:rPr>
              <a:t> Trace Status</a:t>
            </a:r>
            <a:endParaRPr lang="da-DK" sz="1200" dirty="0">
              <a:solidFill>
                <a:prstClr val="black"/>
              </a:solidFill>
              <a:latin typeface="Consolas" panose="020B0609020204030204" pitchFamily="49" charset="0"/>
            </a:endParaRPr>
          </a:p>
          <a:p>
            <a:pPr defTabSz="457200"/>
            <a:r>
              <a:rPr lang="en-US" sz="1200" dirty="0">
                <a:solidFill>
                  <a:srgbClr val="0000FF"/>
                </a:solidFill>
                <a:latin typeface="Consolas" panose="020B0609020204030204" pitchFamily="49" charset="0"/>
              </a:rPr>
              <a:t>SELECT</a:t>
            </a:r>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status</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path</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err="1">
                <a:solidFill>
                  <a:srgbClr val="008080"/>
                </a:solidFill>
                <a:latin typeface="Consolas" panose="020B0609020204030204" pitchFamily="49" charset="0"/>
              </a:rPr>
              <a:t>max_size</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err="1">
                <a:solidFill>
                  <a:srgbClr val="008080"/>
                </a:solidFill>
                <a:latin typeface="Consolas" panose="020B0609020204030204" pitchFamily="49" charset="0"/>
              </a:rPr>
              <a:t>buffer_count</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err="1">
                <a:solidFill>
                  <a:srgbClr val="008080"/>
                </a:solidFill>
                <a:latin typeface="Consolas" panose="020B0609020204030204" pitchFamily="49" charset="0"/>
              </a:rPr>
              <a:t>buffer_size</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err="1">
                <a:solidFill>
                  <a:srgbClr val="008080"/>
                </a:solidFill>
                <a:latin typeface="Consolas" panose="020B0609020204030204" pitchFamily="49" charset="0"/>
              </a:rPr>
              <a:t>event_count</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err="1">
                <a:solidFill>
                  <a:srgbClr val="008080"/>
                </a:solidFill>
                <a:latin typeface="Consolas" panose="020B0609020204030204" pitchFamily="49" charset="0"/>
              </a:rPr>
              <a:t>dropped_event_count</a:t>
            </a:r>
            <a:r>
              <a:rPr lang="en-US" sz="1200" dirty="0">
                <a:solidFill>
                  <a:prstClr val="black"/>
                </a:solidFill>
                <a:latin typeface="Consolas" panose="020B0609020204030204" pitchFamily="49" charset="0"/>
              </a:rPr>
              <a:t> </a:t>
            </a:r>
          </a:p>
          <a:p>
            <a:pPr defTabSz="457200"/>
            <a:r>
              <a:rPr lang="da-DK" sz="1200" dirty="0">
                <a:solidFill>
                  <a:srgbClr val="0000FF"/>
                </a:solidFill>
                <a:latin typeface="Consolas" panose="020B0609020204030204" pitchFamily="49" charset="0"/>
              </a:rPr>
              <a:t>FROM</a:t>
            </a:r>
            <a:r>
              <a:rPr lang="da-DK" sz="1200" dirty="0">
                <a:solidFill>
                  <a:prstClr val="black"/>
                </a:solidFill>
                <a:latin typeface="Consolas" panose="020B0609020204030204" pitchFamily="49" charset="0"/>
              </a:rPr>
              <a:t> </a:t>
            </a:r>
            <a:r>
              <a:rPr lang="da-DK" sz="1200" dirty="0" err="1">
                <a:solidFill>
                  <a:srgbClr val="008000"/>
                </a:solidFill>
                <a:latin typeface="Consolas" panose="020B0609020204030204" pitchFamily="49" charset="0"/>
              </a:rPr>
              <a:t>sys</a:t>
            </a:r>
            <a:r>
              <a:rPr lang="da-DK" sz="1200" dirty="0" err="1">
                <a:solidFill>
                  <a:srgbClr val="808080"/>
                </a:solidFill>
                <a:latin typeface="Consolas" panose="020B0609020204030204" pitchFamily="49" charset="0"/>
              </a:rPr>
              <a:t>.</a:t>
            </a:r>
            <a:r>
              <a:rPr lang="da-DK" sz="1200" dirty="0" err="1">
                <a:solidFill>
                  <a:srgbClr val="008000"/>
                </a:solidFill>
                <a:latin typeface="Consolas" panose="020B0609020204030204" pitchFamily="49" charset="0"/>
              </a:rPr>
              <a:t>traces</a:t>
            </a:r>
            <a:r>
              <a:rPr lang="da-DK" sz="1200" dirty="0">
                <a:solidFill>
                  <a:prstClr val="black"/>
                </a:solidFill>
                <a:latin typeface="Consolas" panose="020B0609020204030204" pitchFamily="49" charset="0"/>
              </a:rPr>
              <a:t> </a:t>
            </a:r>
          </a:p>
          <a:p>
            <a:pPr defTabSz="457200"/>
            <a:r>
              <a:rPr lang="da-DK" sz="1200" dirty="0">
                <a:solidFill>
                  <a:srgbClr val="0000FF"/>
                </a:solidFill>
                <a:latin typeface="Consolas" panose="020B0609020204030204" pitchFamily="49" charset="0"/>
              </a:rPr>
              <a:t>WHERE</a:t>
            </a:r>
            <a:r>
              <a:rPr lang="da-DK" sz="1200" dirty="0">
                <a:solidFill>
                  <a:prstClr val="black"/>
                </a:solidFill>
                <a:latin typeface="Consolas" panose="020B0609020204030204" pitchFamily="49" charset="0"/>
              </a:rPr>
              <a:t> </a:t>
            </a:r>
            <a:r>
              <a:rPr lang="da-DK" sz="1200" dirty="0">
                <a:solidFill>
                  <a:srgbClr val="008080"/>
                </a:solidFill>
                <a:latin typeface="Consolas" panose="020B0609020204030204" pitchFamily="49" charset="0"/>
              </a:rPr>
              <a:t>id</a:t>
            </a:r>
            <a:r>
              <a:rPr lang="da-DK" sz="1200" dirty="0">
                <a:solidFill>
                  <a:prstClr val="black"/>
                </a:solidFill>
                <a:latin typeface="Consolas" panose="020B0609020204030204" pitchFamily="49" charset="0"/>
              </a:rPr>
              <a:t> </a:t>
            </a:r>
            <a:r>
              <a:rPr lang="da-DK" sz="1200" dirty="0">
                <a:solidFill>
                  <a:srgbClr val="808080"/>
                </a:solidFill>
                <a:latin typeface="Consolas" panose="020B0609020204030204" pitchFamily="49" charset="0"/>
              </a:rPr>
              <a:t>=</a:t>
            </a:r>
            <a:r>
              <a:rPr lang="da-DK" sz="1200" dirty="0">
                <a:solidFill>
                  <a:prstClr val="black"/>
                </a:solidFill>
                <a:latin typeface="Consolas" panose="020B0609020204030204" pitchFamily="49" charset="0"/>
              </a:rPr>
              <a:t> 2</a:t>
            </a:r>
          </a:p>
        </p:txBody>
      </p:sp>
      <p:sp>
        <p:nvSpPr>
          <p:cNvPr id="20" name="Rectangle 19"/>
          <p:cNvSpPr/>
          <p:nvPr/>
        </p:nvSpPr>
        <p:spPr>
          <a:xfrm>
            <a:off x="688895" y="3039131"/>
            <a:ext cx="4572000" cy="2308324"/>
          </a:xfrm>
          <a:prstGeom prst="rect">
            <a:avLst/>
          </a:prstGeom>
        </p:spPr>
        <p:txBody>
          <a:bodyPr>
            <a:spAutoFit/>
          </a:bodyPr>
          <a:lstStyle/>
          <a:p>
            <a:pPr defTabSz="457200"/>
            <a:r>
              <a:rPr lang="da-DK" sz="1200" dirty="0">
                <a:solidFill>
                  <a:srgbClr val="008000"/>
                </a:solidFill>
                <a:latin typeface="Consolas" panose="020B0609020204030204" pitchFamily="49" charset="0"/>
              </a:rPr>
              <a:t>-- </a:t>
            </a:r>
            <a:r>
              <a:rPr lang="da-DK" sz="1200" dirty="0" err="1">
                <a:solidFill>
                  <a:srgbClr val="008000"/>
                </a:solidFill>
                <a:latin typeface="Consolas" panose="020B0609020204030204" pitchFamily="49" charset="0"/>
              </a:rPr>
              <a:t>Get</a:t>
            </a:r>
            <a:r>
              <a:rPr lang="da-DK" sz="1200" dirty="0">
                <a:solidFill>
                  <a:srgbClr val="008000"/>
                </a:solidFill>
                <a:latin typeface="Consolas" panose="020B0609020204030204" pitchFamily="49" charset="0"/>
              </a:rPr>
              <a:t> Trace Data</a:t>
            </a:r>
            <a:endParaRPr lang="da-DK" sz="1200" dirty="0">
              <a:solidFill>
                <a:prstClr val="black"/>
              </a:solidFill>
              <a:latin typeface="Consolas" panose="020B0609020204030204" pitchFamily="49" charset="0"/>
            </a:endParaRPr>
          </a:p>
          <a:p>
            <a:pPr defTabSz="457200"/>
            <a:r>
              <a:rPr lang="en-US" sz="1200" dirty="0">
                <a:solidFill>
                  <a:srgbClr val="0000FF"/>
                </a:solidFill>
                <a:latin typeface="Consolas" panose="020B0609020204030204" pitchFamily="49" charset="0"/>
              </a:rPr>
              <a:t>SELECT</a:t>
            </a:r>
            <a:r>
              <a:rPr lang="en-US" sz="1200" dirty="0">
                <a:solidFill>
                  <a:prstClr val="black"/>
                </a:solidFill>
                <a:latin typeface="Consolas" panose="020B0609020204030204" pitchFamily="49" charset="0"/>
              </a:rPr>
              <a:t> </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a:t>
            </a:r>
            <a:r>
              <a:rPr lang="en-US" sz="1200" dirty="0">
                <a:solidFill>
                  <a:srgbClr val="0000FF"/>
                </a:solidFill>
                <a:latin typeface="Consolas" panose="020B0609020204030204" pitchFamily="49" charset="0"/>
              </a:rPr>
              <a:t>FROM</a:t>
            </a:r>
            <a:r>
              <a:rPr lang="en-US" sz="1200" dirty="0">
                <a:solidFill>
                  <a:prstClr val="black"/>
                </a:solidFill>
                <a:latin typeface="Consolas" panose="020B0609020204030204" pitchFamily="49" charset="0"/>
              </a:rPr>
              <a:t> </a:t>
            </a:r>
            <a:r>
              <a:rPr lang="en-US" sz="1200" dirty="0" err="1">
                <a:solidFill>
                  <a:srgbClr val="008000"/>
                </a:solidFill>
                <a:latin typeface="Consolas" panose="020B0609020204030204" pitchFamily="49" charset="0"/>
              </a:rPr>
              <a:t>fn_trace_gettable</a:t>
            </a:r>
            <a:r>
              <a:rPr lang="en-US" sz="1200" dirty="0">
                <a:solidFill>
                  <a:srgbClr val="808080"/>
                </a:solidFill>
                <a:latin typeface="Consolas" panose="020B0609020204030204" pitchFamily="49" charset="0"/>
              </a:rPr>
              <a:t>(</a:t>
            </a:r>
            <a:r>
              <a:rPr lang="en-US" sz="1200" dirty="0">
                <a:solidFill>
                  <a:srgbClr val="FF0000"/>
                </a:solidFill>
                <a:latin typeface="Consolas" panose="020B0609020204030204" pitchFamily="49" charset="0"/>
              </a:rPr>
              <a:t>'C:\SQL\Trace\</a:t>
            </a:r>
            <a:r>
              <a:rPr lang="en-US" sz="1200" dirty="0" err="1">
                <a:solidFill>
                  <a:srgbClr val="FF0000"/>
                </a:solidFill>
                <a:latin typeface="Consolas" panose="020B0609020204030204" pitchFamily="49" charset="0"/>
              </a:rPr>
              <a:t>SlowRequest.trc</a:t>
            </a:r>
            <a:r>
              <a:rPr lang="en-US" sz="1200" dirty="0">
                <a:solidFill>
                  <a:srgbClr val="FF0000"/>
                </a:solidFill>
                <a:latin typeface="Consolas" panose="020B0609020204030204" pitchFamily="49" charset="0"/>
              </a:rPr>
              <a:t>'</a:t>
            </a:r>
            <a:r>
              <a:rPr lang="en-US" sz="1200" dirty="0">
                <a:solidFill>
                  <a:srgbClr val="808080"/>
                </a:solidFill>
                <a:latin typeface="Consolas" panose="020B0609020204030204" pitchFamily="49" charset="0"/>
              </a:rPr>
              <a:t>,</a:t>
            </a:r>
            <a:r>
              <a:rPr lang="en-US" sz="1200" dirty="0">
                <a:solidFill>
                  <a:prstClr val="black"/>
                </a:solidFill>
                <a:latin typeface="Consolas" panose="020B0609020204030204" pitchFamily="49" charset="0"/>
              </a:rPr>
              <a:t> 1</a:t>
            </a:r>
            <a:r>
              <a:rPr lang="en-US" sz="1200" dirty="0">
                <a:solidFill>
                  <a:srgbClr val="808080"/>
                </a:solidFill>
                <a:latin typeface="Consolas" panose="020B0609020204030204" pitchFamily="49" charset="0"/>
              </a:rPr>
              <a:t>)</a:t>
            </a:r>
            <a:endParaRPr lang="en-US" sz="1200" dirty="0">
              <a:solidFill>
                <a:prstClr val="black"/>
              </a:solidFill>
              <a:latin typeface="Consolas" panose="020B0609020204030204" pitchFamily="49" charset="0"/>
            </a:endParaRPr>
          </a:p>
          <a:p>
            <a:pPr defTabSz="457200"/>
            <a:endParaRPr lang="da-DK" sz="1200" dirty="0">
              <a:solidFill>
                <a:prstClr val="black"/>
              </a:solidFill>
              <a:latin typeface="Consolas" panose="020B0609020204030204" pitchFamily="49" charset="0"/>
            </a:endParaRPr>
          </a:p>
          <a:p>
            <a:pPr defTabSz="457200"/>
            <a:r>
              <a:rPr lang="da-DK" sz="1200" dirty="0">
                <a:solidFill>
                  <a:srgbClr val="008000"/>
                </a:solidFill>
                <a:latin typeface="Consolas" panose="020B0609020204030204" pitchFamily="49" charset="0"/>
              </a:rPr>
              <a:t>-- Pause Trace</a:t>
            </a:r>
            <a:endParaRPr lang="da-DK" sz="1200" dirty="0">
              <a:solidFill>
                <a:prstClr val="black"/>
              </a:solidFill>
              <a:latin typeface="Consolas" panose="020B0609020204030204" pitchFamily="49" charset="0"/>
            </a:endParaRPr>
          </a:p>
          <a:p>
            <a:pPr defTabSz="457200"/>
            <a:r>
              <a:rPr lang="da-DK" sz="1200" dirty="0">
                <a:solidFill>
                  <a:srgbClr val="0000FF"/>
                </a:solidFill>
                <a:latin typeface="Consolas" panose="020B0609020204030204" pitchFamily="49" charset="0"/>
              </a:rPr>
              <a:t>EXEC</a:t>
            </a:r>
            <a:r>
              <a:rPr lang="da-DK" sz="1200" dirty="0">
                <a:solidFill>
                  <a:prstClr val="black"/>
                </a:solidFill>
                <a:latin typeface="Consolas" panose="020B0609020204030204" pitchFamily="49" charset="0"/>
              </a:rPr>
              <a:t> </a:t>
            </a:r>
            <a:r>
              <a:rPr lang="da-DK" sz="1200" dirty="0" err="1">
                <a:solidFill>
                  <a:srgbClr val="800000"/>
                </a:solidFill>
                <a:latin typeface="Consolas" panose="020B0609020204030204" pitchFamily="49" charset="0"/>
              </a:rPr>
              <a:t>sp_trace_setstatus</a:t>
            </a:r>
            <a:r>
              <a:rPr lang="da-DK" sz="1200" dirty="0">
                <a:solidFill>
                  <a:srgbClr val="0000FF"/>
                </a:solidFill>
                <a:latin typeface="Consolas" panose="020B0609020204030204" pitchFamily="49" charset="0"/>
              </a:rPr>
              <a:t> </a:t>
            </a:r>
            <a:r>
              <a:rPr lang="da-DK" sz="1200" dirty="0">
                <a:solidFill>
                  <a:prstClr val="black"/>
                </a:solidFill>
                <a:latin typeface="Consolas" panose="020B0609020204030204" pitchFamily="49" charset="0"/>
              </a:rPr>
              <a:t>2</a:t>
            </a:r>
            <a:r>
              <a:rPr lang="da-DK" sz="1200" dirty="0">
                <a:solidFill>
                  <a:srgbClr val="808080"/>
                </a:solidFill>
                <a:latin typeface="Consolas" panose="020B0609020204030204" pitchFamily="49" charset="0"/>
              </a:rPr>
              <a:t>,</a:t>
            </a:r>
            <a:r>
              <a:rPr lang="da-DK" sz="1200" dirty="0">
                <a:solidFill>
                  <a:prstClr val="black"/>
                </a:solidFill>
                <a:latin typeface="Consolas" panose="020B0609020204030204" pitchFamily="49" charset="0"/>
              </a:rPr>
              <a:t> 0</a:t>
            </a:r>
          </a:p>
          <a:p>
            <a:pPr defTabSz="457200"/>
            <a:endParaRPr lang="da-DK" sz="1200" dirty="0">
              <a:solidFill>
                <a:prstClr val="black"/>
              </a:solidFill>
              <a:latin typeface="Consolas" panose="020B0609020204030204" pitchFamily="49" charset="0"/>
            </a:endParaRPr>
          </a:p>
          <a:p>
            <a:pPr defTabSz="457200"/>
            <a:r>
              <a:rPr lang="da-DK" sz="1200" dirty="0">
                <a:solidFill>
                  <a:srgbClr val="008000"/>
                </a:solidFill>
                <a:latin typeface="Consolas" panose="020B0609020204030204" pitchFamily="49" charset="0"/>
              </a:rPr>
              <a:t>-- (Re)start Trace</a:t>
            </a:r>
            <a:endParaRPr lang="da-DK" sz="1200" dirty="0">
              <a:solidFill>
                <a:prstClr val="black"/>
              </a:solidFill>
              <a:latin typeface="Consolas" panose="020B0609020204030204" pitchFamily="49" charset="0"/>
            </a:endParaRPr>
          </a:p>
          <a:p>
            <a:pPr defTabSz="457200"/>
            <a:r>
              <a:rPr lang="da-DK" sz="1200" dirty="0">
                <a:solidFill>
                  <a:srgbClr val="0000FF"/>
                </a:solidFill>
                <a:latin typeface="Consolas" panose="020B0609020204030204" pitchFamily="49" charset="0"/>
              </a:rPr>
              <a:t>EXEC</a:t>
            </a:r>
            <a:r>
              <a:rPr lang="da-DK" sz="1200" dirty="0">
                <a:solidFill>
                  <a:prstClr val="black"/>
                </a:solidFill>
                <a:latin typeface="Consolas" panose="020B0609020204030204" pitchFamily="49" charset="0"/>
              </a:rPr>
              <a:t> </a:t>
            </a:r>
            <a:r>
              <a:rPr lang="da-DK" sz="1200" dirty="0" err="1">
                <a:solidFill>
                  <a:srgbClr val="800000"/>
                </a:solidFill>
                <a:latin typeface="Consolas" panose="020B0609020204030204" pitchFamily="49" charset="0"/>
              </a:rPr>
              <a:t>sp_trace_setstatus</a:t>
            </a:r>
            <a:r>
              <a:rPr lang="da-DK" sz="1200" dirty="0">
                <a:solidFill>
                  <a:srgbClr val="0000FF"/>
                </a:solidFill>
                <a:latin typeface="Consolas" panose="020B0609020204030204" pitchFamily="49" charset="0"/>
              </a:rPr>
              <a:t> </a:t>
            </a:r>
            <a:r>
              <a:rPr lang="da-DK" sz="1200" dirty="0">
                <a:solidFill>
                  <a:prstClr val="black"/>
                </a:solidFill>
                <a:latin typeface="Consolas" panose="020B0609020204030204" pitchFamily="49" charset="0"/>
              </a:rPr>
              <a:t>2</a:t>
            </a:r>
            <a:r>
              <a:rPr lang="da-DK" sz="1200" dirty="0">
                <a:solidFill>
                  <a:srgbClr val="808080"/>
                </a:solidFill>
                <a:latin typeface="Consolas" panose="020B0609020204030204" pitchFamily="49" charset="0"/>
              </a:rPr>
              <a:t>,</a:t>
            </a:r>
            <a:r>
              <a:rPr lang="da-DK" sz="1200" dirty="0">
                <a:solidFill>
                  <a:prstClr val="black"/>
                </a:solidFill>
                <a:latin typeface="Consolas" panose="020B0609020204030204" pitchFamily="49" charset="0"/>
              </a:rPr>
              <a:t> 1</a:t>
            </a:r>
          </a:p>
          <a:p>
            <a:pPr defTabSz="457200"/>
            <a:endParaRPr lang="da-DK" sz="1200" dirty="0">
              <a:solidFill>
                <a:prstClr val="black"/>
              </a:solidFill>
              <a:latin typeface="Consolas" panose="020B0609020204030204" pitchFamily="49" charset="0"/>
            </a:endParaRPr>
          </a:p>
          <a:p>
            <a:pPr defTabSz="457200"/>
            <a:r>
              <a:rPr lang="en-US" sz="1200" dirty="0">
                <a:solidFill>
                  <a:srgbClr val="008000"/>
                </a:solidFill>
                <a:latin typeface="Consolas" panose="020B0609020204030204" pitchFamily="49" charset="0"/>
              </a:rPr>
              <a:t>-- Stop/Remove Trace (needs to be paused)</a:t>
            </a:r>
            <a:endParaRPr lang="en-US" sz="1200" dirty="0">
              <a:solidFill>
                <a:prstClr val="black"/>
              </a:solidFill>
              <a:latin typeface="Consolas" panose="020B0609020204030204" pitchFamily="49" charset="0"/>
            </a:endParaRPr>
          </a:p>
          <a:p>
            <a:pPr defTabSz="457200"/>
            <a:r>
              <a:rPr lang="da-DK" sz="1200" dirty="0">
                <a:solidFill>
                  <a:srgbClr val="0000FF"/>
                </a:solidFill>
                <a:latin typeface="Consolas" panose="020B0609020204030204" pitchFamily="49" charset="0"/>
              </a:rPr>
              <a:t>EXEC</a:t>
            </a:r>
            <a:r>
              <a:rPr lang="da-DK" sz="1200" dirty="0">
                <a:solidFill>
                  <a:prstClr val="black"/>
                </a:solidFill>
                <a:latin typeface="Consolas" panose="020B0609020204030204" pitchFamily="49" charset="0"/>
              </a:rPr>
              <a:t> </a:t>
            </a:r>
            <a:r>
              <a:rPr lang="da-DK" sz="1200" dirty="0" err="1">
                <a:solidFill>
                  <a:srgbClr val="800000"/>
                </a:solidFill>
                <a:latin typeface="Consolas" panose="020B0609020204030204" pitchFamily="49" charset="0"/>
              </a:rPr>
              <a:t>sp_trace_setstatus</a:t>
            </a:r>
            <a:r>
              <a:rPr lang="da-DK" sz="1200" dirty="0">
                <a:solidFill>
                  <a:srgbClr val="0000FF"/>
                </a:solidFill>
                <a:latin typeface="Consolas" panose="020B0609020204030204" pitchFamily="49" charset="0"/>
              </a:rPr>
              <a:t> </a:t>
            </a:r>
            <a:r>
              <a:rPr lang="da-DK" sz="1200" dirty="0">
                <a:solidFill>
                  <a:prstClr val="black"/>
                </a:solidFill>
                <a:latin typeface="Consolas" panose="020B0609020204030204" pitchFamily="49" charset="0"/>
              </a:rPr>
              <a:t>2</a:t>
            </a:r>
            <a:r>
              <a:rPr lang="da-DK" sz="1200" dirty="0">
                <a:solidFill>
                  <a:srgbClr val="808080"/>
                </a:solidFill>
                <a:latin typeface="Consolas" panose="020B0609020204030204" pitchFamily="49" charset="0"/>
              </a:rPr>
              <a:t>,</a:t>
            </a:r>
            <a:r>
              <a:rPr lang="da-DK" sz="1200" dirty="0">
                <a:solidFill>
                  <a:prstClr val="black"/>
                </a:solidFill>
                <a:latin typeface="Consolas" panose="020B0609020204030204" pitchFamily="49" charset="0"/>
              </a:rPr>
              <a:t> 2</a:t>
            </a:r>
          </a:p>
        </p:txBody>
      </p:sp>
    </p:spTree>
    <p:extLst>
      <p:ext uri="{BB962C8B-B14F-4D97-AF65-F5344CB8AC3E}">
        <p14:creationId xmlns:p14="http://schemas.microsoft.com/office/powerpoint/2010/main" val="327703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da-DK" dirty="0" smtClean="0"/>
              <a:t>Demo: Server-side Trace Capturing</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a:lstStyle/>
          <a:p>
            <a:fld id="{AFFF257A-30C5-4AFB-911B-BE4CEEA1EA82}"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124032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478" y="4804516"/>
            <a:ext cx="11039789" cy="1243417"/>
          </a:xfrm>
          <a:prstGeom prst="rect">
            <a:avLst/>
          </a:prstGeom>
        </p:spPr>
        <p:txBody>
          <a:bodyPr wrap="square">
            <a:spAutoFit/>
          </a:bodyPr>
          <a:lstStyle/>
          <a:p>
            <a:pPr algn="ctr">
              <a:lnSpc>
                <a:spcPct val="90000"/>
              </a:lnSpc>
              <a:spcAft>
                <a:spcPts val="400"/>
              </a:spcAft>
            </a:pPr>
            <a:r>
              <a:rPr lang="en-US" sz="1200" dirty="0">
                <a:solidFill>
                  <a:srgbClr val="3F3F3F">
                    <a:alpha val="87000"/>
                  </a:srgbClr>
                </a:solidFill>
                <a:latin typeface="Segoe UI" panose="020B0502040204020203" pitchFamily="34" charset="0"/>
                <a:cs typeface="Segoe UI" panose="020B0502040204020203" pitchFamily="34" charset="0"/>
              </a:rPr>
              <a:t>For more information, see Use of Microsoft Copyrighted Content at</a:t>
            </a:r>
          </a:p>
          <a:p>
            <a:pPr algn="ctr">
              <a:lnSpc>
                <a:spcPct val="90000"/>
              </a:lnSpc>
              <a:spcAft>
                <a:spcPts val="800"/>
              </a:spcAft>
            </a:pPr>
            <a:r>
              <a:rPr lang="en-US" sz="1200" dirty="0">
                <a:solidFill>
                  <a:srgbClr val="3F3F3F">
                    <a:alpha val="87000"/>
                  </a:srgbClr>
                </a:solidFill>
                <a:latin typeface="Segoe UI" panose="020B0502040204020203" pitchFamily="34" charset="0"/>
                <a:cs typeface="Segoe UI" panose="020B0502040204020203" pitchFamily="34" charset="0"/>
                <a:hlinkClick r:id="rId3"/>
              </a:rPr>
              <a:t>http://www.microsoft.com/en-us/legal/intellectualproperty/Permissions/default.aspx</a:t>
            </a:r>
            <a:endParaRPr lang="en-US" sz="1200" dirty="0">
              <a:solidFill>
                <a:srgbClr val="3F3F3F">
                  <a:alpha val="87000"/>
                </a:srgbClr>
              </a:solidFill>
              <a:latin typeface="Segoe UI" panose="020B0502040204020203" pitchFamily="34" charset="0"/>
              <a:cs typeface="Segoe UI" panose="020B0502040204020203" pitchFamily="34" charset="0"/>
            </a:endParaRPr>
          </a:p>
          <a:p>
            <a:pPr>
              <a:lnSpc>
                <a:spcPct val="90000"/>
              </a:lnSpc>
            </a:pPr>
            <a:r>
              <a:rPr lang="en-US" sz="1200" dirty="0" smtClean="0">
                <a:solidFill>
                  <a:srgbClr val="3F3F3F">
                    <a:alpha val="87000"/>
                  </a:srgbClr>
                </a:solidFill>
                <a:latin typeface="Segoe UI" panose="020B0502040204020203" pitchFamily="34" charset="0"/>
                <a:cs typeface="Segoe UI" panose="020B0502040204020203" pitchFamily="34" charset="0"/>
              </a:rPr>
              <a:t>Active Directory, Excel, Microsoft</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Microsoft Corporate Logo, Office 365, SharePoint, SQL Server, Visio, Windows</a:t>
            </a:r>
            <a:r>
              <a:rPr lang="en-US" sz="1200" dirty="0">
                <a:solidFill>
                  <a:srgbClr val="3F3F3F">
                    <a:alpha val="87000"/>
                  </a:srgbClr>
                </a:solidFill>
                <a:latin typeface="Segoe UI" panose="020B0502040204020203" pitchFamily="34" charset="0"/>
                <a:cs typeface="Segoe UI" panose="020B0502040204020203" pitchFamily="34" charset="0"/>
              </a:rPr>
              <a:t>, </a:t>
            </a:r>
            <a:r>
              <a:rPr lang="en-US" sz="1200" dirty="0" smtClean="0">
                <a:solidFill>
                  <a:srgbClr val="3F3F3F">
                    <a:alpha val="87000"/>
                  </a:srgbClr>
                </a:solidFill>
                <a:latin typeface="Segoe UI" panose="020B0502040204020203" pitchFamily="34" charset="0"/>
                <a:cs typeface="Segoe UI" panose="020B0502040204020203" pitchFamily="34" charset="0"/>
              </a:rPr>
              <a:t>Windows PowerShell and Windows Server are </a:t>
            </a:r>
            <a:r>
              <a:rPr lang="en-US" sz="1200" dirty="0">
                <a:solidFill>
                  <a:srgbClr val="3F3F3F">
                    <a:alpha val="87000"/>
                  </a:srgbClr>
                </a:solidFill>
                <a:latin typeface="Segoe UI" panose="020B0502040204020203" pitchFamily="34" charset="0"/>
                <a:cs typeface="Segoe UI" panose="020B0502040204020203" pitchFamily="34" charset="0"/>
              </a:rPr>
              <a:t>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195621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Final Thoughts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20</a:t>
            </a:fld>
            <a:endParaRPr lang="en-US">
              <a:solidFill>
                <a:prstClr val="black">
                  <a:tint val="75000"/>
                </a:prstClr>
              </a:solidFill>
            </a:endParaRPr>
          </a:p>
        </p:txBody>
      </p:sp>
      <p:sp>
        <p:nvSpPr>
          <p:cNvPr id="4" name="Text Placeholder 3"/>
          <p:cNvSpPr>
            <a:spLocks noGrp="1"/>
          </p:cNvSpPr>
          <p:nvPr>
            <p:ph type="body" sz="quarter" idx="13"/>
          </p:nvPr>
        </p:nvSpPr>
        <p:spPr>
          <a:xfrm>
            <a:off x="402336" y="1143000"/>
            <a:ext cx="6711897" cy="4956048"/>
          </a:xfrm>
        </p:spPr>
        <p:txBody>
          <a:bodyPr/>
          <a:lstStyle/>
          <a:p>
            <a:pPr marL="0" indent="0">
              <a:buNone/>
            </a:pPr>
            <a:r>
              <a:rPr lang="en-US" sz="2400" dirty="0">
                <a:latin typeface="Segoe UI Light" panose="020B0502040204020203" pitchFamily="34" charset="0"/>
                <a:cs typeface="Segoe UI Light" panose="020B0502040204020203" pitchFamily="34" charset="0"/>
              </a:rPr>
              <a:t>Be careful of using this in Production</a:t>
            </a:r>
          </a:p>
          <a:p>
            <a:r>
              <a:rPr lang="en-US" dirty="0">
                <a:latin typeface="Segoe UI Light" panose="020B0502040204020203" pitchFamily="34" charset="0"/>
                <a:cs typeface="Segoe UI Light" panose="020B0502040204020203" pitchFamily="34" charset="0"/>
              </a:rPr>
              <a:t>Consider IO impact</a:t>
            </a:r>
          </a:p>
          <a:p>
            <a:r>
              <a:rPr lang="en-US" dirty="0">
                <a:latin typeface="Segoe UI Light" panose="020B0502040204020203" pitchFamily="34" charset="0"/>
                <a:cs typeface="Segoe UI Light" panose="020B0502040204020203" pitchFamily="34" charset="0"/>
              </a:rPr>
              <a:t>Consider filtering as much as possible</a:t>
            </a:r>
          </a:p>
          <a:p>
            <a:pPr marL="285750" indent="-285750">
              <a:buFontTx/>
              <a:buChar char="-"/>
            </a:pPr>
            <a:endParaRPr lang="en-US" dirty="0">
              <a:latin typeface="Segoe UI Light" panose="020B0502040204020203" pitchFamily="34" charset="0"/>
              <a:cs typeface="Segoe UI Light" panose="020B0502040204020203" pitchFamily="34" charset="0"/>
            </a:endParaRPr>
          </a:p>
          <a:p>
            <a:pPr marL="0" indent="0">
              <a:buNone/>
            </a:pPr>
            <a:r>
              <a:rPr lang="en-US" sz="2400" dirty="0">
                <a:latin typeface="Segoe UI Light" panose="020B0502040204020203" pitchFamily="34" charset="0"/>
                <a:cs typeface="Segoe UI Light" panose="020B0502040204020203" pitchFamily="34" charset="0"/>
              </a:rPr>
              <a:t>Look at the “successor”</a:t>
            </a:r>
            <a:r>
              <a:rPr lang="da-DK" sz="2400" dirty="0">
                <a:latin typeface="Segoe UI Light" panose="020B0502040204020203" pitchFamily="34" charset="0"/>
                <a:cs typeface="Segoe UI Light" panose="020B0502040204020203" pitchFamily="34" charset="0"/>
              </a:rPr>
              <a:t> – </a:t>
            </a:r>
            <a:r>
              <a:rPr lang="da-DK" sz="2400">
                <a:latin typeface="Segoe UI Light" panose="020B0502040204020203" pitchFamily="34" charset="0"/>
                <a:cs typeface="Segoe UI Light" panose="020B0502040204020203" pitchFamily="34" charset="0"/>
              </a:rPr>
              <a:t>Extended </a:t>
            </a:r>
            <a:r>
              <a:rPr lang="da-DK" sz="2400" smtClean="0">
                <a:latin typeface="Segoe UI Light" panose="020B0502040204020203" pitchFamily="34" charset="0"/>
                <a:cs typeface="Segoe UI Light" panose="020B0502040204020203" pitchFamily="34" charset="0"/>
              </a:rPr>
              <a:t>(x)Events</a:t>
            </a:r>
            <a:endParaRPr lang="da-DK" sz="2400"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Lower performance impact</a:t>
            </a:r>
          </a:p>
          <a:p>
            <a:r>
              <a:rPr lang="en-US" dirty="0">
                <a:latin typeface="Segoe UI Light" panose="020B0502040204020203" pitchFamily="34" charset="0"/>
                <a:cs typeface="Segoe UI Light" panose="020B0502040204020203" pitchFamily="34" charset="0"/>
              </a:rPr>
              <a:t>Introduced in SQL Server 2008</a:t>
            </a:r>
          </a:p>
          <a:p>
            <a:r>
              <a:rPr lang="en-US" dirty="0">
                <a:latin typeface="Segoe UI Light" panose="020B0502040204020203" pitchFamily="34" charset="0"/>
                <a:cs typeface="Segoe UI Light" panose="020B0502040204020203" pitchFamily="34" charset="0"/>
              </a:rPr>
              <a:t>Still missing good UI (a simple Live View was part of SQL 2012)</a:t>
            </a:r>
          </a:p>
          <a:p>
            <a:pPr marL="0" indent="0">
              <a:buNone/>
            </a:pPr>
            <a:endParaRPr lang="en-US" dirty="0"/>
          </a:p>
        </p:txBody>
      </p:sp>
      <p:pic>
        <p:nvPicPr>
          <p:cNvPr id="5" name="Picture 4"/>
          <p:cNvPicPr>
            <a:picLocks noChangeAspect="1"/>
          </p:cNvPicPr>
          <p:nvPr/>
        </p:nvPicPr>
        <p:blipFill>
          <a:blip r:embed="rId3"/>
          <a:stretch>
            <a:fillRect/>
          </a:stretch>
        </p:blipFill>
        <p:spPr>
          <a:xfrm>
            <a:off x="8039177" y="987552"/>
            <a:ext cx="1622905" cy="3082030"/>
          </a:xfrm>
          <a:prstGeom prst="rect">
            <a:avLst/>
          </a:prstGeom>
        </p:spPr>
      </p:pic>
    </p:spTree>
    <p:extLst>
      <p:ext uri="{BB962C8B-B14F-4D97-AF65-F5344CB8AC3E}">
        <p14:creationId xmlns:p14="http://schemas.microsoft.com/office/powerpoint/2010/main" val="145099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358418" y="2895601"/>
            <a:ext cx="3566382" cy="842963"/>
          </a:xfrm>
          <a:prstGeom prst="rect">
            <a:avLst/>
          </a:prstGeom>
        </p:spPr>
      </p:pic>
    </p:spTree>
    <p:extLst>
      <p:ext uri="{BB962C8B-B14F-4D97-AF65-F5344CB8AC3E}">
        <p14:creationId xmlns:p14="http://schemas.microsoft.com/office/powerpoint/2010/main" val="341660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View this Presentation</a:t>
            </a:r>
            <a:endParaRPr lang="en-US" dirty="0"/>
          </a:p>
        </p:txBody>
      </p:sp>
      <p:sp>
        <p:nvSpPr>
          <p:cNvPr id="5" name="Slide Number Placeholder 4"/>
          <p:cNvSpPr>
            <a:spLocks noGrp="1"/>
          </p:cNvSpPr>
          <p:nvPr>
            <p:ph type="sldNum" sz="quarter" idx="12"/>
          </p:nvPr>
        </p:nvSpPr>
        <p:spPr/>
        <p:txBody>
          <a:bodyPr/>
          <a:lstStyle/>
          <a:p>
            <a:fld id="{74A398B2-5A34-1A4A-811E-F4027282568C}" type="slidenum">
              <a:rPr lang="en-US" smtClean="0">
                <a:solidFill>
                  <a:prstClr val="black">
                    <a:tint val="75000"/>
                  </a:prstClr>
                </a:solidFill>
              </a:rPr>
              <a:pPr/>
              <a:t>3</a:t>
            </a:fld>
            <a:endParaRPr lang="en-US" dirty="0">
              <a:solidFill>
                <a:prstClr val="black">
                  <a:tint val="75000"/>
                </a:prstClr>
              </a:solidFill>
            </a:endParaRPr>
          </a:p>
        </p:txBody>
      </p:sp>
      <p:sp>
        <p:nvSpPr>
          <p:cNvPr id="3" name="Content Placeholder 2"/>
          <p:cNvSpPr>
            <a:spLocks noGrp="1"/>
          </p:cNvSpPr>
          <p:nvPr>
            <p:ph type="body" sz="quarter" idx="13"/>
          </p:nvPr>
        </p:nvSpPr>
        <p:spPr/>
        <p:txBody>
          <a:bodyPr/>
          <a:lstStyle/>
          <a:p>
            <a:r>
              <a:rPr lang="en-US" dirty="0"/>
              <a:t>To switch to </a:t>
            </a:r>
            <a:r>
              <a:rPr lang="en-US" b="1" dirty="0" smtClean="0"/>
              <a:t>Notes Page </a:t>
            </a:r>
            <a:r>
              <a:rPr lang="en-US" dirty="0" smtClean="0"/>
              <a:t>view:</a:t>
            </a:r>
          </a:p>
          <a:p>
            <a:pPr lvl="1"/>
            <a:r>
              <a:rPr lang="en-US" dirty="0" smtClean="0"/>
              <a:t>On </a:t>
            </a:r>
            <a:r>
              <a:rPr lang="en-US" dirty="0"/>
              <a:t>the ribbon, click the </a:t>
            </a:r>
            <a:r>
              <a:rPr lang="en-US" b="1" dirty="0"/>
              <a:t>View </a:t>
            </a:r>
            <a:r>
              <a:rPr lang="en-US" dirty="0"/>
              <a:t>tab, and then click </a:t>
            </a:r>
            <a:r>
              <a:rPr lang="en-US" b="1" dirty="0"/>
              <a:t>Notes </a:t>
            </a:r>
            <a:r>
              <a:rPr lang="en-US" b="1" dirty="0" smtClean="0"/>
              <a:t>Page</a:t>
            </a:r>
            <a:endParaRPr lang="en-US" dirty="0" smtClean="0"/>
          </a:p>
          <a:p>
            <a:r>
              <a:rPr lang="en-US" dirty="0"/>
              <a:t>To navigate through </a:t>
            </a:r>
            <a:r>
              <a:rPr lang="en-US" dirty="0" smtClean="0"/>
              <a:t>notes, </a:t>
            </a:r>
            <a:r>
              <a:rPr lang="en-US" dirty="0"/>
              <a:t>use the Page Up and Page Down </a:t>
            </a:r>
            <a:r>
              <a:rPr lang="en-US" dirty="0" smtClean="0"/>
              <a:t>keys</a:t>
            </a:r>
            <a:endParaRPr lang="en-US" dirty="0"/>
          </a:p>
          <a:p>
            <a:pPr lvl="1"/>
            <a:r>
              <a:rPr lang="en-US" dirty="0"/>
              <a:t>Zoom in or zoom out, if </a:t>
            </a:r>
            <a:r>
              <a:rPr lang="en-US" dirty="0" smtClean="0"/>
              <a:t>required</a:t>
            </a:r>
            <a:endParaRPr lang="en-US" dirty="0"/>
          </a:p>
          <a:p>
            <a:r>
              <a:rPr lang="en-US" dirty="0" smtClean="0"/>
              <a:t>In the </a:t>
            </a:r>
            <a:r>
              <a:rPr lang="en-US" b="1" dirty="0" smtClean="0"/>
              <a:t>Notes Page </a:t>
            </a:r>
            <a:r>
              <a:rPr lang="en-US" dirty="0" smtClean="0"/>
              <a:t>view, you can:</a:t>
            </a:r>
          </a:p>
          <a:p>
            <a:pPr lvl="1"/>
            <a:r>
              <a:rPr lang="en-US" dirty="0" smtClean="0"/>
              <a:t>Read any supporting </a:t>
            </a:r>
            <a:r>
              <a:rPr lang="en-US" dirty="0"/>
              <a:t>text—now or after the delivery</a:t>
            </a:r>
          </a:p>
          <a:p>
            <a:pPr lvl="1"/>
            <a:r>
              <a:rPr lang="en-US" dirty="0" smtClean="0"/>
              <a:t>Add </a:t>
            </a:r>
            <a:r>
              <a:rPr lang="en-US" dirty="0"/>
              <a:t>notes to your copy of the presentation, if </a:t>
            </a:r>
            <a:r>
              <a:rPr lang="en-US" dirty="0" smtClean="0"/>
              <a:t>required</a:t>
            </a:r>
          </a:p>
          <a:p>
            <a:r>
              <a:rPr lang="en-US" dirty="0" smtClean="0"/>
              <a:t>Take the presentation files home with you</a:t>
            </a:r>
          </a:p>
          <a:p>
            <a:endParaRPr lang="en-US" dirty="0"/>
          </a:p>
        </p:txBody>
      </p:sp>
    </p:spTree>
    <p:extLst>
      <p:ext uri="{BB962C8B-B14F-4D97-AF65-F5344CB8AC3E}">
        <p14:creationId xmlns:p14="http://schemas.microsoft.com/office/powerpoint/2010/main" val="190916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a-DK" dirty="0" smtClean="0"/>
              <a:t>SQL Profiler</a:t>
            </a:r>
            <a:endParaRPr lang="en-US" dirty="0"/>
          </a:p>
        </p:txBody>
      </p:sp>
      <p:sp>
        <p:nvSpPr>
          <p:cNvPr id="8" name="Text Placeholder 7"/>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1377066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smtClean="0"/>
              <a:t>Lesson Overview and Objectives</a:t>
            </a:r>
            <a:endParaRPr lang="en-US" dirty="0"/>
          </a:p>
        </p:txBody>
      </p:sp>
      <p:sp>
        <p:nvSpPr>
          <p:cNvPr id="5" name="Text Placeholder 4"/>
          <p:cNvSpPr>
            <a:spLocks noGrp="1"/>
          </p:cNvSpPr>
          <p:nvPr>
            <p:ph type="body" sz="quarter" idx="13"/>
          </p:nvPr>
        </p:nvSpPr>
        <p:spPr/>
        <p:txBody>
          <a:bodyPr/>
          <a:lstStyle/>
          <a:p>
            <a:pPr marL="0" indent="0">
              <a:buNone/>
            </a:pPr>
            <a:r>
              <a:rPr lang="da-DK" sz="2400" dirty="0"/>
              <a:t>Overview</a:t>
            </a:r>
            <a:endParaRPr lang="en-US" sz="2400" dirty="0"/>
          </a:p>
          <a:p>
            <a:pPr marL="457200" indent="-457200"/>
            <a:r>
              <a:rPr lang="sv-SE" dirty="0"/>
              <a:t>What is SQL Profiler</a:t>
            </a:r>
          </a:p>
          <a:p>
            <a:pPr marL="457200" indent="-457200"/>
            <a:r>
              <a:rPr lang="sv-SE" dirty="0"/>
              <a:t>Installation and usage</a:t>
            </a:r>
          </a:p>
          <a:p>
            <a:pPr marL="457200" indent="-457200"/>
            <a:r>
              <a:rPr lang="sv-SE" dirty="0"/>
              <a:t>Demos</a:t>
            </a:r>
          </a:p>
          <a:p>
            <a:endParaRPr lang="da-DK" dirty="0"/>
          </a:p>
          <a:p>
            <a:pPr marL="0" indent="0">
              <a:buNone/>
            </a:pPr>
            <a:r>
              <a:rPr lang="da-DK" sz="2400" dirty="0"/>
              <a:t>Objectives</a:t>
            </a:r>
          </a:p>
          <a:p>
            <a:pPr marL="457200" indent="-457200"/>
            <a:r>
              <a:rPr lang="sv-SE" dirty="0"/>
              <a:t>Know how to use SQL Profiler</a:t>
            </a:r>
          </a:p>
          <a:p>
            <a:pPr marL="457200" indent="-457200"/>
            <a:r>
              <a:rPr lang="sv-SE" dirty="0"/>
              <a:t>Know when to use SQL Profiler</a:t>
            </a:r>
          </a:p>
          <a:p>
            <a:pPr marL="457200" indent="-457200"/>
            <a:r>
              <a:rPr lang="sv-SE" dirty="0"/>
              <a:t>Know the limitations and implications of using SQL Profiler</a:t>
            </a:r>
          </a:p>
          <a:p>
            <a:endParaRPr lang="en-US" dirty="0"/>
          </a:p>
        </p:txBody>
      </p:sp>
    </p:spTree>
    <p:extLst>
      <p:ext uri="{BB962C8B-B14F-4D97-AF65-F5344CB8AC3E}">
        <p14:creationId xmlns:p14="http://schemas.microsoft.com/office/powerpoint/2010/main" val="49021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Instructors Personal Experience</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6</a:t>
            </a:fld>
            <a:endParaRPr lang="en-US" dirty="0">
              <a:solidFill>
                <a:prstClr val="black">
                  <a:tint val="75000"/>
                </a:prstClr>
              </a:solidFill>
            </a:endParaRPr>
          </a:p>
        </p:txBody>
      </p:sp>
      <p:sp>
        <p:nvSpPr>
          <p:cNvPr id="4" name="Text Placeholder 3"/>
          <p:cNvSpPr>
            <a:spLocks noGrp="1"/>
          </p:cNvSpPr>
          <p:nvPr>
            <p:ph type="body" sz="quarter" idx="13"/>
          </p:nvPr>
        </p:nvSpPr>
        <p:spPr>
          <a:xfrm>
            <a:off x="402336" y="1143000"/>
            <a:ext cx="7232904" cy="4956048"/>
          </a:xfrm>
        </p:spPr>
        <p:txBody>
          <a:bodyPr/>
          <a:lstStyle/>
          <a:p>
            <a:pPr marL="0" indent="0">
              <a:buNone/>
            </a:pPr>
            <a:r>
              <a:rPr lang="en-US" dirty="0">
                <a:latin typeface="Segoe UI Light" panose="020B0502040204020203" pitchFamily="34" charset="0"/>
                <a:cs typeface="Segoe UI Light" panose="020B0502040204020203" pitchFamily="34" charset="0"/>
              </a:rPr>
              <a:t>Detecting Deadlock graphs in Content Deployment to help Support and Product Group detect and remove deadlocks.</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Custom SQL Server Reporting reports on SharePoint was slow. Detected slow queries in custom database and found optimal indexes to apply.</a:t>
            </a:r>
          </a:p>
          <a:p>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SharePoint pages was taking 4+ seconds to run. With SQL Profiler we could trace that it was a custom menu component calling a Stored Procedure in a custom database, that was taking 95% of the load time.</a:t>
            </a:r>
            <a:endParaRPr lang="da-DK" dirty="0">
              <a:latin typeface="Segoe UI Light" panose="020B0502040204020203" pitchFamily="34" charset="0"/>
              <a:cs typeface="Segoe UI Light" panose="020B0502040204020203" pitchFamily="34" charset="0"/>
            </a:endParaRPr>
          </a:p>
          <a:p>
            <a:pPr marL="0" indent="0">
              <a:buNone/>
            </a:pPr>
            <a:endParaRPr lang="en-US" dirty="0"/>
          </a:p>
        </p:txBody>
      </p:sp>
      <p:pic>
        <p:nvPicPr>
          <p:cNvPr id="6" name="Picture 5"/>
          <p:cNvPicPr>
            <a:picLocks noChangeAspect="1"/>
          </p:cNvPicPr>
          <p:nvPr/>
        </p:nvPicPr>
        <p:blipFill>
          <a:blip r:embed="rId3"/>
          <a:stretch>
            <a:fillRect/>
          </a:stretch>
        </p:blipFill>
        <p:spPr>
          <a:xfrm>
            <a:off x="8850630" y="1549307"/>
            <a:ext cx="289012" cy="2745614"/>
          </a:xfrm>
          <a:prstGeom prst="rect">
            <a:avLst/>
          </a:prstGeom>
        </p:spPr>
      </p:pic>
      <p:pic>
        <p:nvPicPr>
          <p:cNvPr id="7" name="Picture 6"/>
          <p:cNvPicPr>
            <a:picLocks noChangeAspect="1"/>
          </p:cNvPicPr>
          <p:nvPr/>
        </p:nvPicPr>
        <p:blipFill>
          <a:blip r:embed="rId4"/>
          <a:stretch>
            <a:fillRect/>
          </a:stretch>
        </p:blipFill>
        <p:spPr>
          <a:xfrm>
            <a:off x="9116952" y="1559296"/>
            <a:ext cx="313099" cy="2721541"/>
          </a:xfrm>
          <a:prstGeom prst="rect">
            <a:avLst/>
          </a:prstGeom>
        </p:spPr>
      </p:pic>
      <p:pic>
        <p:nvPicPr>
          <p:cNvPr id="8" name="Picture 7"/>
          <p:cNvPicPr>
            <a:picLocks noChangeAspect="1"/>
          </p:cNvPicPr>
          <p:nvPr/>
        </p:nvPicPr>
        <p:blipFill>
          <a:blip r:embed="rId5"/>
          <a:stretch>
            <a:fillRect/>
          </a:stretch>
        </p:blipFill>
        <p:spPr>
          <a:xfrm>
            <a:off x="9395543" y="1639291"/>
            <a:ext cx="289012" cy="2528857"/>
          </a:xfrm>
          <a:prstGeom prst="rect">
            <a:avLst/>
          </a:prstGeom>
        </p:spPr>
      </p:pic>
      <p:pic>
        <p:nvPicPr>
          <p:cNvPr id="9" name="Picture 8"/>
          <p:cNvPicPr>
            <a:picLocks noChangeAspect="1"/>
          </p:cNvPicPr>
          <p:nvPr/>
        </p:nvPicPr>
        <p:blipFill>
          <a:blip r:embed="rId6"/>
          <a:stretch>
            <a:fillRect/>
          </a:stretch>
        </p:blipFill>
        <p:spPr>
          <a:xfrm>
            <a:off x="9673115" y="1739267"/>
            <a:ext cx="313099" cy="2288022"/>
          </a:xfrm>
          <a:prstGeom prst="rect">
            <a:avLst/>
          </a:prstGeom>
        </p:spPr>
      </p:pic>
      <p:pic>
        <p:nvPicPr>
          <p:cNvPr id="10" name="Picture 9"/>
          <p:cNvPicPr>
            <a:picLocks noChangeAspect="1"/>
          </p:cNvPicPr>
          <p:nvPr/>
        </p:nvPicPr>
        <p:blipFill>
          <a:blip r:embed="rId7"/>
          <a:stretch>
            <a:fillRect/>
          </a:stretch>
        </p:blipFill>
        <p:spPr>
          <a:xfrm>
            <a:off x="9997580" y="1809259"/>
            <a:ext cx="746619" cy="2119430"/>
          </a:xfrm>
          <a:prstGeom prst="rect">
            <a:avLst/>
          </a:prstGeom>
        </p:spPr>
      </p:pic>
    </p:spTree>
    <p:extLst>
      <p:ext uri="{BB962C8B-B14F-4D97-AF65-F5344CB8AC3E}">
        <p14:creationId xmlns:p14="http://schemas.microsoft.com/office/powerpoint/2010/main" val="270647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What is SQL Profiler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7</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A Graphical Tool on top of SQL Trace Events</a:t>
            </a:r>
          </a:p>
          <a:p>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Installs as part of the Client Tools</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Captures and Saves data about selected events</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Output data to UI, file (.trc) or Database Table</a:t>
            </a:r>
          </a:p>
          <a:p>
            <a:pPr marL="0" indent="0">
              <a:buNone/>
            </a:pPr>
            <a:endParaRPr lang="en-US" dirty="0"/>
          </a:p>
        </p:txBody>
      </p:sp>
    </p:spTree>
    <p:extLst>
      <p:ext uri="{BB962C8B-B14F-4D97-AF65-F5344CB8AC3E}">
        <p14:creationId xmlns:p14="http://schemas.microsoft.com/office/powerpoint/2010/main" val="219748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What is SQL Profiler used for</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8</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r>
              <a:rPr lang="sv-SE" dirty="0">
                <a:latin typeface="Segoe UI Light" panose="020B0502040204020203" pitchFamily="34" charset="0"/>
                <a:cs typeface="Segoe UI Light" panose="020B0502040204020203" pitchFamily="34" charset="0"/>
              </a:rPr>
              <a:t>Finding Performance bottlenecks</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Finding issues like Lock waits and Deadlocks</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Give input to Database Engine Tuning Wizard</a:t>
            </a:r>
          </a:p>
          <a:p>
            <a:pPr marL="285750" indent="-285750"/>
            <a:endParaRPr lang="sv-SE" dirty="0">
              <a:latin typeface="Segoe UI Light" panose="020B0502040204020203" pitchFamily="34" charset="0"/>
              <a:cs typeface="Segoe UI Light" panose="020B0502040204020203" pitchFamily="34" charset="0"/>
            </a:endParaRPr>
          </a:p>
          <a:p>
            <a:r>
              <a:rPr lang="sv-SE" dirty="0">
                <a:latin typeface="Segoe UI Light" panose="020B0502040204020203" pitchFamily="34" charset="0"/>
                <a:cs typeface="Segoe UI Light" panose="020B0502040204020203" pitchFamily="34" charset="0"/>
              </a:rPr>
              <a:t>Replay Collected Traces</a:t>
            </a:r>
          </a:p>
          <a:p>
            <a:endParaRPr lang="en-US" dirty="0"/>
          </a:p>
        </p:txBody>
      </p:sp>
    </p:spTree>
    <p:extLst>
      <p:ext uri="{BB962C8B-B14F-4D97-AF65-F5344CB8AC3E}">
        <p14:creationId xmlns:p14="http://schemas.microsoft.com/office/powerpoint/2010/main" val="192687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SQL Profiler Concepts: Events</a:t>
            </a:r>
            <a:endParaRPr lang="en-US" dirty="0"/>
          </a:p>
        </p:txBody>
      </p:sp>
      <p:sp>
        <p:nvSpPr>
          <p:cNvPr id="3" name="Slide Number Placeholder 2"/>
          <p:cNvSpPr>
            <a:spLocks noGrp="1"/>
          </p:cNvSpPr>
          <p:nvPr>
            <p:ph type="sldNum" sz="quarter" idx="12"/>
          </p:nvPr>
        </p:nvSpPr>
        <p:spPr/>
        <p:txBody>
          <a:bodyPr/>
          <a:lstStyle/>
          <a:p>
            <a:fld id="{AFFF257A-30C5-4AFB-911B-BE4CEEA1EA82}" type="slidenum">
              <a:rPr lang="en-US" smtClean="0">
                <a:solidFill>
                  <a:prstClr val="black">
                    <a:tint val="75000"/>
                  </a:prstClr>
                </a:solidFill>
              </a:rPr>
              <a:pPr/>
              <a:t>9</a:t>
            </a:fld>
            <a:endParaRPr lang="en-US">
              <a:solidFill>
                <a:prstClr val="black">
                  <a:tint val="75000"/>
                </a:prstClr>
              </a:solidFill>
            </a:endParaRPr>
          </a:p>
        </p:txBody>
      </p:sp>
      <p:sp>
        <p:nvSpPr>
          <p:cNvPr id="4" name="Text Placeholder 3"/>
          <p:cNvSpPr>
            <a:spLocks noGrp="1"/>
          </p:cNvSpPr>
          <p:nvPr>
            <p:ph type="body" sz="quarter" idx="13"/>
          </p:nvPr>
        </p:nvSpPr>
        <p:spPr/>
        <p:txBody>
          <a:bodyPr/>
          <a:lstStyle/>
          <a:p>
            <a:pPr marL="0" indent="0">
              <a:buNone/>
            </a:pPr>
            <a:r>
              <a:rPr lang="en-US" dirty="0">
                <a:latin typeface="Segoe UI Light" panose="020B0502040204020203" pitchFamily="34" charset="0"/>
                <a:cs typeface="Segoe UI Light" panose="020B0502040204020203" pitchFamily="34" charset="0"/>
              </a:rPr>
              <a:t>An event is an action generated within an instance of SQL Server Database Engine. </a:t>
            </a:r>
            <a:endParaRPr lang="en-US" dirty="0" smtClean="0">
              <a:latin typeface="Segoe UI Light" panose="020B0502040204020203" pitchFamily="34" charset="0"/>
              <a:cs typeface="Segoe UI Light" panose="020B0502040204020203" pitchFamily="34" charset="0"/>
            </a:endParaRPr>
          </a:p>
          <a:p>
            <a:pPr marL="0" indent="0">
              <a:buNone/>
            </a:pPr>
            <a:r>
              <a:rPr lang="en-US" dirty="0" smtClean="0">
                <a:latin typeface="Segoe UI Light" panose="020B0502040204020203" pitchFamily="34" charset="0"/>
                <a:cs typeface="Segoe UI Light" panose="020B0502040204020203" pitchFamily="34" charset="0"/>
              </a:rPr>
              <a:t>Examples </a:t>
            </a:r>
            <a:r>
              <a:rPr lang="en-US" dirty="0">
                <a:latin typeface="Segoe UI Light" panose="020B0502040204020203" pitchFamily="34" charset="0"/>
                <a:cs typeface="Segoe UI Light" panose="020B0502040204020203" pitchFamily="34" charset="0"/>
              </a:rPr>
              <a:t>of these are:</a:t>
            </a:r>
          </a:p>
          <a:p>
            <a:pPr marL="285750" indent="-285750"/>
            <a:r>
              <a:rPr lang="en-US" dirty="0" smtClean="0">
                <a:latin typeface="Segoe UI Light" panose="020B0502040204020203" pitchFamily="34" charset="0"/>
                <a:cs typeface="Segoe UI Light" panose="020B0502040204020203" pitchFamily="34" charset="0"/>
              </a:rPr>
              <a:t>Login </a:t>
            </a:r>
            <a:r>
              <a:rPr lang="en-US" dirty="0">
                <a:latin typeface="Segoe UI Light" panose="020B0502040204020203" pitchFamily="34" charset="0"/>
                <a:cs typeface="Segoe UI Light" panose="020B0502040204020203" pitchFamily="34" charset="0"/>
              </a:rPr>
              <a:t>connections, failures, and disconnections.</a:t>
            </a:r>
          </a:p>
          <a:p>
            <a:pPr marL="285750" indent="-285750"/>
            <a:endParaRPr lang="en-US" dirty="0">
              <a:latin typeface="Segoe UI Light" panose="020B0502040204020203" pitchFamily="34" charset="0"/>
              <a:cs typeface="Segoe UI Light" panose="020B0502040204020203" pitchFamily="34" charset="0"/>
            </a:endParaRPr>
          </a:p>
          <a:p>
            <a:pPr marL="285750" indent="-285750"/>
            <a:r>
              <a:rPr lang="en-US" dirty="0">
                <a:latin typeface="Segoe UI Light" panose="020B0502040204020203" pitchFamily="34" charset="0"/>
                <a:cs typeface="Segoe UI Light" panose="020B0502040204020203" pitchFamily="34" charset="0"/>
              </a:rPr>
              <a:t>Transact-SQL SELECT, INSERT, UPDATE, and DELETE statements</a:t>
            </a:r>
          </a:p>
          <a:p>
            <a:pPr marL="285750" indent="-285750"/>
            <a:endParaRPr lang="en-US" dirty="0">
              <a:latin typeface="Segoe UI Light" panose="020B0502040204020203" pitchFamily="34" charset="0"/>
              <a:cs typeface="Segoe UI Light" panose="020B0502040204020203" pitchFamily="34" charset="0"/>
            </a:endParaRPr>
          </a:p>
          <a:p>
            <a:pPr marL="285750" indent="-285750"/>
            <a:r>
              <a:rPr lang="en-US" dirty="0">
                <a:latin typeface="Segoe UI Light" panose="020B0502040204020203" pitchFamily="34" charset="0"/>
                <a:cs typeface="Segoe UI Light" panose="020B0502040204020203" pitchFamily="34" charset="0"/>
              </a:rPr>
              <a:t>The start or end of a stored procedure.</a:t>
            </a:r>
          </a:p>
          <a:p>
            <a:pPr marL="285750" indent="-285750"/>
            <a:endParaRPr lang="en-US" dirty="0">
              <a:latin typeface="Segoe UI Light" panose="020B0502040204020203" pitchFamily="34" charset="0"/>
              <a:cs typeface="Segoe UI Light" panose="020B0502040204020203" pitchFamily="34" charset="0"/>
            </a:endParaRPr>
          </a:p>
          <a:p>
            <a:pPr marL="285750" indent="-285750"/>
            <a:r>
              <a:rPr lang="en-US" dirty="0">
                <a:latin typeface="Segoe UI Light" panose="020B0502040204020203" pitchFamily="34" charset="0"/>
                <a:cs typeface="Segoe UI Light" panose="020B0502040204020203" pitchFamily="34" charset="0"/>
              </a:rPr>
              <a:t>A lock acquired or released on a database object</a:t>
            </a:r>
            <a:endParaRPr lang="en-US" dirty="0"/>
          </a:p>
        </p:txBody>
      </p:sp>
    </p:spTree>
    <p:extLst>
      <p:ext uri="{BB962C8B-B14F-4D97-AF65-F5344CB8AC3E}">
        <p14:creationId xmlns:p14="http://schemas.microsoft.com/office/powerpoint/2010/main" val="3753800714"/>
      </p:ext>
    </p:extLst>
  </p:cSld>
  <p:clrMapOvr>
    <a:masterClrMapping/>
  </p:clrMapOvr>
</p:sld>
</file>

<file path=ppt/theme/theme1.xml><?xml version="1.0" encoding="utf-8"?>
<a:theme xmlns:a="http://schemas.openxmlformats.org/drawingml/2006/main" name="WS_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230e9df3-be65-4c73-a93b-d1236ebd677e">CPS030-718-228</_dlc_DocId>
    <_dlc_DocIdUrl xmlns="230e9df3-be65-4c73-a93b-d1236ebd677e">
      <Url>https://microsoft.sharepoint.com/teams/CampusProjectSites030/dzzsao7hza/_layouts/15/DocIdRedir.aspx?ID=CPS030-718-228</Url>
      <Description>CPS030-718-228</Description>
    </_dlc_DocIdUrl>
    <DocumentDescription xmlns="230e9df3-be65-4c73-a93b-d1236ebd677e" xsi:nil="true"/>
    <bc28b5f076654a3b96073bbbebfeb8c9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bc28b5f076654a3b96073bbbebfeb8c9>
    <MSProductsTaxHTField0 xmlns="230e9df3-be65-4c73-a93b-d1236ebd677e">
      <Terms xmlns="http://schemas.microsoft.com/office/infopath/2007/PartnerControls"/>
    </MSProductsTaxHTField0>
    <m74a2925250f485f9486ed3f97e2a6b3 xmlns="230e9df3-be65-4c73-a93b-d1236ebd677e">
      <Terms xmlns="http://schemas.microsoft.com/office/infopath/2007/PartnerControls"/>
    </m74a2925250f485f9486ed3f97e2a6b3>
    <oad7af80ad0f4ba99bb03b3894ab533c xmlns="230e9df3-be65-4c73-a93b-d1236ebd677e">
      <Terms xmlns="http://schemas.microsoft.com/office/infopath/2007/PartnerControls"/>
    </oad7af80ad0f4ba99bb03b3894ab533c>
    <Authors xmlns="230e9df3-be65-4c73-a93b-d1236ebd677e">
      <UserInfo>
        <DisplayName/>
        <AccountId xsi:nil="true"/>
        <AccountType/>
      </UserInfo>
    </Authors>
    <DerivedFromID xmlns="230e9df3-be65-4c73-a93b-d1236ebd677e">Original</DerivedFromID>
    <TaxCatchAll xmlns="230e9df3-be65-4c73-a93b-d1236ebd677e">
      <Value>272</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Campus – Individual IP" ma:contentTypeID="0x01010079CA57CA2DAD654DAB031774EE6746580100BF33FFFB79D9DA4E83D1DB827802D1A1" ma:contentTypeVersion="39" ma:contentTypeDescription="This content type is produced by an individual or team as part of a team collaboration effort, such as customer engagement. Reuse this type of content at your own risk." ma:contentTypeScope="" ma:versionID="08bb1bcd90a638ede75738531e3091f7">
  <xsd:schema xmlns:xsd="http://www.w3.org/2001/XMLSchema" xmlns:xs="http://www.w3.org/2001/XMLSchema" xmlns:p="http://schemas.microsoft.com/office/2006/metadata/properties" xmlns:ns2="230e9df3-be65-4c73-a93b-d1236ebd677e" targetNamespace="http://schemas.microsoft.com/office/2006/metadata/properties" ma:root="true" ma:fieldsID="3b903c73d7499ed86d7414e3200f1271" ns2:_="">
    <xsd:import namespace="230e9df3-be65-4c73-a93b-d1236ebd677e"/>
    <xsd:element name="properties">
      <xsd:complexType>
        <xsd:sequence>
          <xsd:element name="documentManagement">
            <xsd:complexType>
              <xsd:all>
                <xsd:element ref="ns2:DerivedFromID" minOccurs="0"/>
                <xsd:element ref="ns2:DocumentDescription" minOccurs="0"/>
                <xsd:element ref="ns2:Authors" minOccurs="0"/>
                <xsd:element ref="ns2:_dlc_DocIdUrl" minOccurs="0"/>
                <xsd:element ref="ns2:_dlc_DocIdPersistId" minOccurs="0"/>
                <xsd:element ref="ns2:MSProductsTaxHTField0" minOccurs="0"/>
                <xsd:element ref="ns2:TaxCatchAll" minOccurs="0"/>
                <xsd:element ref="ns2:TaxCatchAllLabel" minOccurs="0"/>
                <xsd:element ref="ns2:m74a2925250f485f9486ed3f97e2a6b3" minOccurs="0"/>
                <xsd:element ref="ns2:oad7af80ad0f4ba99bb03b3894ab533c" minOccurs="0"/>
                <xsd:element ref="ns2:bc28b5f076654a3b96073bbbebfeb8c9"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erivedFromID" ma:index="2" nillable="true" ma:displayName="Derived from ID" ma:default="Original" ma:description="Holds the Document Id if the document is derived from an existing document in Campus." ma:internalName="DerivedFromID">
      <xsd:simpleType>
        <xsd:restriction base="dms:Text">
          <xsd:maxLength value="255"/>
        </xsd:restriction>
      </xsd:simpleType>
    </xsd:element>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Authors" ma:index="4" nillable="true" ma:displayName="Authors" ma:description="The individuals who contributed to the creation of this content. Includes both primary and secondary authors." ma:list="UserInfo" ma:SharePointGroup="0" ma:internalName="Authors"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MSProductsTaxHTField0" ma:index="13" nillable="true" ma:taxonomy="true" ma:internalName="MSProductsTaxHTField0" ma:taxonomyFieldName="MSProducts" ma:displayName="MS Products" ma:default="" ma:fieldId="{ee77c2ea-e1b9-4a90-85df-76a95e6ae936}"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TaxCatchAll" ma:index="14" nillable="true" ma:displayName="Taxonomy Catch All Column" ma:hidden="true" ma:list="{1c4f5508-5e58-4013-951f-32711031a382}" ma:internalName="TaxCatchAll" ma:showField="CatchAllData"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TaxCatchAllLabel" ma:index="15" nillable="true" ma:displayName="Taxonomy Catch All Column1" ma:hidden="true" ma:list="{1c4f5508-5e58-4013-951f-32711031a382}" ma:internalName="TaxCatchAllLabel" ma:readOnly="true" ma:showField="CatchAllDataLabel" ma:web="be64cf0b-c41c-4198-9870-831cd54d476f">
      <xsd:complexType>
        <xsd:complexContent>
          <xsd:extension base="dms:MultiChoiceLookup">
            <xsd:sequence>
              <xsd:element name="Value" type="dms:Lookup" maxOccurs="unbounded" minOccurs="0" nillable="true"/>
            </xsd:sequence>
          </xsd:extension>
        </xsd:complexContent>
      </xsd:complexType>
    </xsd:element>
    <xsd:element name="m74a2925250f485f9486ed3f97e2a6b3" ma:index="17" nillable="true" ma:taxonomy="true" ma:internalName="m74a2925250f485f9486ed3f97e2a6b3" ma:taxonomyFieldName="VerticalIndustries" ma:displayName="Vertical Industries" ma:readOnly="false" ma:default="" ma:fieldId="{674a2925-250f-485f-9486-ed3f97e2a6b3}" ma:taxonomyMulti="true" ma:sspId="e385fb40-52d4-4fae-9c5b-3e8ff8a5878e" ma:termSetId="91b0d1e0-9f22-4aab-a1ef-fa1358a21588" ma:anchorId="00000000-0000-0000-0000-000000000000" ma:open="false" ma:isKeyword="false">
      <xsd:complexType>
        <xsd:sequence>
          <xsd:element ref="pc:Terms" minOccurs="0" maxOccurs="1"/>
        </xsd:sequence>
      </xsd:complexType>
    </xsd:element>
    <xsd:element name="oad7af80ad0f4ba99bb03b3894ab533c" ma:index="19" nillable="true" ma:taxonomy="true" ma:internalName="oad7af80ad0f4ba99bb03b3894ab533c" ma:taxonomyFieldName="ServicesIPTypes" ma:displayName="Services IP Type" ma:default="" ma:fieldId="{8ad7af80-ad0f-4ba9-9bb0-3b3894ab533c}" ma:taxonomyMulti="true" ma:sspId="e385fb40-52d4-4fae-9c5b-3e8ff8a5878e" ma:termSetId="030f38bb-a2c5-4da9-8933-47d85a151cf1" ma:anchorId="00000000-0000-0000-0000-000000000000" ma:open="false" ma:isKeyword="false">
      <xsd:complexType>
        <xsd:sequence>
          <xsd:element ref="pc:Terms" minOccurs="0" maxOccurs="1"/>
        </xsd:sequence>
      </xsd:complexType>
    </xsd:element>
    <xsd:element name="bc28b5f076654a3b96073bbbebfeb8c9" ma:index="21" nillable="true" ma:taxonomy="true" ma:internalName="bc28b5f076654a3b96073bbbebfeb8c9" ma:taxonomyFieldName="MSLanguage" ma:displayName="MS Language" ma:default="" ma:fieldId="{bc28b5f0-7665-4a3b-9607-3bbbebfeb8c9}" ma:taxonomyMulti="true" ma:sspId="e385fb40-52d4-4fae-9c5b-3e8ff8a5878e" ma:termSetId="2851bb56-f3b7-4d07-b1ba-07ede7d3b149" ma:anchorId="00000000-0000-0000-0000-000000000000" ma:open="false" ma:isKeyword="false">
      <xsd:complexType>
        <xsd:sequence>
          <xsd:element ref="pc:Terms" minOccurs="0" maxOccurs="1"/>
        </xsd:sequence>
      </xsd:complexType>
    </xsd:element>
    <xsd:element name="_dlc_DocId" ma:index="22" nillable="true" ma:displayName="Document ID Value" ma:description="The value of the document ID assigned to this item." ma:internalName="_dlc_DocId"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e385fb40-52d4-4fae-9c5b-3e8ff8a5878e" ContentTypeId="0x01010079CA57CA2DAD654DAB031774EE67465801" PreviousValue="false"/>
</file>

<file path=customXml/itemProps1.xml><?xml version="1.0" encoding="utf-8"?>
<ds:datastoreItem xmlns:ds="http://schemas.openxmlformats.org/officeDocument/2006/customXml" ds:itemID="{40EFEF77-8B40-44AA-9F20-331E95990320}"/>
</file>

<file path=customXml/itemProps2.xml><?xml version="1.0" encoding="utf-8"?>
<ds:datastoreItem xmlns:ds="http://schemas.openxmlformats.org/officeDocument/2006/customXml" ds:itemID="{19896733-15D4-4950-9D64-541D762A2FB3}"/>
</file>

<file path=customXml/itemProps3.xml><?xml version="1.0" encoding="utf-8"?>
<ds:datastoreItem xmlns:ds="http://schemas.openxmlformats.org/officeDocument/2006/customXml" ds:itemID="{A8ED8A4E-D10F-465B-A33C-DD7FC191A8CD}"/>
</file>

<file path=customXml/itemProps4.xml><?xml version="1.0" encoding="utf-8"?>
<ds:datastoreItem xmlns:ds="http://schemas.openxmlformats.org/officeDocument/2006/customXml" ds:itemID="{ACD81BE4-8BE7-40FB-BBBE-977C311FEAE3}"/>
</file>

<file path=customXml/itemProps5.xml><?xml version="1.0" encoding="utf-8"?>
<ds:datastoreItem xmlns:ds="http://schemas.openxmlformats.org/officeDocument/2006/customXml" ds:itemID="{42EF66F0-95A7-4B00-BB3B-4151E4D613FA}"/>
</file>

<file path=docProps/app.xml><?xml version="1.0" encoding="utf-8"?>
<Properties xmlns="http://schemas.openxmlformats.org/officeDocument/2006/extended-properties" xmlns:vt="http://schemas.openxmlformats.org/officeDocument/2006/docPropsVTypes">
  <Template/>
  <TotalTime>12455</TotalTime>
  <Words>2843</Words>
  <Application>Microsoft Office PowerPoint</Application>
  <PresentationFormat>Widescreen</PresentationFormat>
  <Paragraphs>251</Paragraphs>
  <Slides>21</Slides>
  <Notes>21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Arial</vt:lpstr>
      <vt:lpstr>Calibri</vt:lpstr>
      <vt:lpstr>Consolas</vt:lpstr>
      <vt:lpstr>Courier New</vt:lpstr>
      <vt:lpstr>Segoe Pro Light</vt:lpstr>
      <vt:lpstr>Segoe Pro Semibold</vt:lpstr>
      <vt:lpstr>Segoe UI</vt:lpstr>
      <vt:lpstr>Segoe UI Light</vt:lpstr>
      <vt:lpstr>Times New Roman</vt:lpstr>
      <vt:lpstr>Wingdings</vt:lpstr>
      <vt:lpstr>WS_1_Office Theme</vt:lpstr>
      <vt:lpstr>1_Office Theme</vt:lpstr>
      <vt:lpstr>PowerPoint Presentation</vt:lpstr>
      <vt:lpstr>PowerPoint Presentation</vt:lpstr>
      <vt:lpstr>How to View this Presentation</vt:lpstr>
      <vt:lpstr>SQL Profiler</vt:lpstr>
      <vt:lpstr>Lesson Overview and Objectives</vt:lpstr>
      <vt:lpstr>Instructors Personal Experience</vt:lpstr>
      <vt:lpstr>What is SQL Profiler</vt:lpstr>
      <vt:lpstr>What is SQL Profiler used for</vt:lpstr>
      <vt:lpstr>SQL Profiler Concepts: Events</vt:lpstr>
      <vt:lpstr>SQL Profiler Concepts: Event Class</vt:lpstr>
      <vt:lpstr>SQL Profiler Concepts: Events Selection</vt:lpstr>
      <vt:lpstr>SQL Profiler Concepts: Data Column</vt:lpstr>
      <vt:lpstr>SQL Profiler Concepts: Data Columns Selection</vt:lpstr>
      <vt:lpstr>SQL Profiler Concepts: Column Filters</vt:lpstr>
      <vt:lpstr>PowerPoint Presentation</vt:lpstr>
      <vt:lpstr>SQL Profiler Output (1 of 2)</vt:lpstr>
      <vt:lpstr>SQL Profiler Output (2 of 2)</vt:lpstr>
      <vt:lpstr>Server-side Trace Commands</vt:lpstr>
      <vt:lpstr>PowerPoint Presentation</vt:lpstr>
      <vt:lpstr>Final Thoughts</vt:lpstr>
      <vt:lpstr>PowerPoint Presentation</vt:lpstr>
    </vt:vector>
  </TitlesOfParts>
  <Company>Microsoft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madsd@microsoft.com</dc:creator>
  <cp:lastModifiedBy>Mads Damgård</cp:lastModifiedBy>
  <cp:revision>823</cp:revision>
  <dcterms:created xsi:type="dcterms:W3CDTF">2013-09-16T15:58:20Z</dcterms:created>
  <dcterms:modified xsi:type="dcterms:W3CDTF">2015-07-23T13:17:13Z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0x01010079CA57CA2DAD654DAB031774EE6746580100BF33FFFB79D9DA4E83D1DB827802D1A1</vt:lpwstr>
  </property>
  <property fmtid="{D5CDD505-2E9C-101B-9397-08002B2CF9AE}" pid="3" name="_dlc_DocIdItemGuid">
    <vt:lpwstr>eef9a2af-e117-432a-95fd-05c5a37c32a7</vt:lpwstr>
  </property>
  <property fmtid="{D5CDD505-2E9C-101B-9397-08002B2CF9AE}" pid="4" name="VerticalIndustries">
    <vt:lpwstr/>
  </property>
  <property fmtid="{D5CDD505-2E9C-101B-9397-08002B2CF9AE}" pid="5" name="MSLanguage">
    <vt:lpwstr>272;#English|cb91f272-ce4d-4a7e-9bbf-78b58e3d188d</vt:lpwstr>
  </property>
  <property fmtid="{D5CDD505-2E9C-101B-9397-08002B2CF9AE}" pid="6" name="MSProducts">
    <vt:lpwstr/>
  </property>
  <property fmtid="{D5CDD505-2E9C-101B-9397-08002B2CF9AE}" pid="7" name="ServicesIPTypes">
    <vt:lpwstr/>
  </property>
</Properties>
</file>