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29"/>
  </p:notesMasterIdLst>
  <p:handoutMasterIdLst>
    <p:handoutMasterId r:id="rId30"/>
  </p:handoutMasterIdLst>
  <p:sldIdLst>
    <p:sldId id="261"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9" r:id="rId26"/>
    <p:sldId id="428"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5"/>
            <p14:sldId id="416"/>
            <p14:sldId id="417"/>
            <p14:sldId id="418"/>
            <p14:sldId id="419"/>
            <p14:sldId id="420"/>
            <p14:sldId id="421"/>
            <p14:sldId id="422"/>
            <p14:sldId id="423"/>
            <p14:sldId id="424"/>
            <p14:sldId id="425"/>
            <p14:sldId id="426"/>
            <p14:sldId id="427"/>
            <p14:sldId id="429"/>
            <p14:sldId id="428"/>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129038"/>
    <a:srgbClr val="0A5BBA"/>
    <a:srgbClr val="3F3F3F"/>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0258" autoAdjust="0"/>
  </p:normalViewPr>
  <p:slideViewPr>
    <p:cSldViewPr snapToGrid="0">
      <p:cViewPr varScale="1">
        <p:scale>
          <a:sx n="69" d="100"/>
          <a:sy n="69" d="100"/>
        </p:scale>
        <p:origin x="322" y="77"/>
      </p:cViewPr>
      <p:guideLst>
        <p:guide orient="horz" pos="2160"/>
        <p:guide pos="3840"/>
      </p:guideLst>
    </p:cSldViewPr>
  </p:slideViewPr>
  <p:notesTextViewPr>
    <p:cViewPr>
      <p:scale>
        <a:sx n="75" d="100"/>
        <a:sy n="75" d="100"/>
      </p:scale>
      <p:origin x="0" y="0"/>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4/28/2016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a:latin typeface="Segoe UI" pitchFamily="34" charset="0"/>
                <a:cs typeface="Segoe UI" pitchFamily="34" charset="0"/>
              </a:rPr>
              <a:t>© 2015 </a:t>
            </a:r>
            <a:r>
              <a:rPr lang="en-US" sz="1050" dirty="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technet.microsoft.com/en-us/library/hh769360(v=office.14).aspx"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technet.microsoft.com/en-us/library/ff607618.aspx" TargetMode="External"/><Relationship Id="rId5" Type="http://schemas.openxmlformats.org/officeDocument/2006/relationships/hyperlink" Target="http://technet.microsoft.com/en-us/library/ff607647.aspx" TargetMode="External"/><Relationship Id="rId4" Type="http://schemas.openxmlformats.org/officeDocument/2006/relationships/hyperlink" Target="http://technet.microsoft.com/en-us/library/ee663480.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technet.microsoft.com/en-us/library/ee906564.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technet.microsoft.com/en-us/library/ff607880.aspx" TargetMode="External"/><Relationship Id="rId3" Type="http://schemas.openxmlformats.org/officeDocument/2006/relationships/hyperlink" Target="http://technet.microsoft.com/en-us/library/ee748656.aspx" TargetMode="External"/><Relationship Id="rId7" Type="http://schemas.openxmlformats.org/officeDocument/2006/relationships/hyperlink" Target="http://technet.microsoft.com/en-us/library/ff607887.aspx"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technet.microsoft.com/en-us/library/ff607576.aspx" TargetMode="External"/><Relationship Id="rId5" Type="http://schemas.openxmlformats.org/officeDocument/2006/relationships/hyperlink" Target="http://technet.microsoft.com/en-us/library/ff607575.aspx" TargetMode="External"/><Relationship Id="rId4" Type="http://schemas.openxmlformats.org/officeDocument/2006/relationships/hyperlink" Target="http://technet.microsoft.com/en-us/library/ff607590.aspx"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sdn.microsoft.com/en-us/library/microsoft.sharepoint.administration.spdiagnosticsservice.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992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a:t>In this demo you will get some insight into the SharePoint Trace Log and how it can be configured.</a:t>
            </a:r>
            <a:endParaRPr lang="sv-SE"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11</a:t>
            </a:fld>
            <a:endParaRPr lang="en-US"/>
          </a:p>
        </p:txBody>
      </p:sp>
    </p:spTree>
    <p:extLst>
      <p:ext uri="{BB962C8B-B14F-4D97-AF65-F5344CB8AC3E}">
        <p14:creationId xmlns:p14="http://schemas.microsoft.com/office/powerpoint/2010/main" val="3329497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SharePoint Logging Database is not strictly a part of ULS, but is can be configured as a destination for export of log entries made to the SharePoint Trace Log and the Windows Event Log. The logging database if provisioned as part of the Usage and Health Data Collection Service Application, which is a one per farm service application.</a:t>
            </a:r>
          </a:p>
          <a:p>
            <a:endParaRPr lang="en-US" dirty="0"/>
          </a:p>
          <a:p>
            <a:pPr marL="0" indent="0">
              <a:buNone/>
            </a:pPr>
            <a:r>
              <a:rPr lang="en-US" dirty="0"/>
              <a:t>Import jobs to the SharePoint Logging Database are defined by various classes inheriting from  </a:t>
            </a:r>
            <a:r>
              <a:rPr lang="en-US" dirty="0" err="1"/>
              <a:t>SPDiagnosticsProvider</a:t>
            </a:r>
            <a:r>
              <a:rPr lang="en-US" dirty="0"/>
              <a:t>. For the SharePoint Trace Log this is the </a:t>
            </a:r>
            <a:r>
              <a:rPr lang="en-US" dirty="0" err="1"/>
              <a:t>SPDiagnosticsULSProvider</a:t>
            </a:r>
            <a:r>
              <a:rPr lang="en-US" dirty="0"/>
              <a:t> class, and for the Windows Event Log this is the </a:t>
            </a:r>
            <a:r>
              <a:rPr lang="en-US" dirty="0" err="1"/>
              <a:t>SPDiagnosticsEventLogProvider</a:t>
            </a:r>
            <a:r>
              <a:rPr lang="en-US" dirty="0"/>
              <a:t> class.</a:t>
            </a:r>
          </a:p>
          <a:p>
            <a:endParaRPr lang="en-US" dirty="0"/>
          </a:p>
          <a:p>
            <a:pPr marL="0" indent="0">
              <a:buNone/>
            </a:pPr>
            <a:r>
              <a:rPr lang="en-US" dirty="0"/>
              <a:t>To get the configuration option for each provider you can run the following command:</a:t>
            </a:r>
          </a:p>
          <a:p>
            <a:endParaRPr lang="en-US" dirty="0"/>
          </a:p>
          <a:p>
            <a:pPr marL="0" indent="0">
              <a:buNone/>
            </a:pPr>
            <a:r>
              <a:rPr lang="sv-SE" dirty="0"/>
              <a:t>Get-SPDiagnosticsProvider -Identity ”job-diagnostics-uls-provider” | Format-List</a:t>
            </a:r>
          </a:p>
          <a:p>
            <a:endParaRPr lang="en-US" dirty="0"/>
          </a:p>
          <a:p>
            <a:pPr marL="0" indent="0">
              <a:buNone/>
            </a:pPr>
            <a:r>
              <a:rPr lang="en-US" dirty="0"/>
              <a:t>…and replace </a:t>
            </a:r>
            <a:r>
              <a:rPr lang="sv-SE" dirty="0"/>
              <a:t>”job-diagnostics-uls-provider” with the name the provider your want. For a list of available providers, just run Get-SPDiagnosticsProvider.</a:t>
            </a:r>
          </a:p>
          <a:p>
            <a:endParaRPr lang="en-US" dirty="0"/>
          </a:p>
          <a:p>
            <a:pPr marL="0" indent="0">
              <a:buNone/>
            </a:pPr>
            <a:r>
              <a:rPr lang="en-US" dirty="0"/>
              <a:t>Import of log entries are not enables by default, so in order to enable it you need to run these two commands for both the SharePoint Trace Log and the Windows Event log:</a:t>
            </a:r>
          </a:p>
          <a:p>
            <a:endParaRPr lang="en-US" dirty="0"/>
          </a:p>
          <a:p>
            <a:pPr marL="0" indent="0">
              <a:buNone/>
            </a:pPr>
            <a:r>
              <a:rPr lang="sv-SE" dirty="0"/>
              <a:t>Set-SPDiagnosticsProvider -Identity ”job-diagnostics-uls-provider” –Enable</a:t>
            </a:r>
          </a:p>
          <a:p>
            <a:pPr marL="0" indent="0">
              <a:buNone/>
            </a:pPr>
            <a:r>
              <a:rPr lang="sv-SE" dirty="0"/>
              <a:t>Set-SPDiagnosticsProvider -Identity ”job-diagnostics-event-log-provider” -Enable</a:t>
            </a:r>
          </a:p>
          <a:p>
            <a:endParaRPr lang="en-US" dirty="0"/>
          </a:p>
          <a:p>
            <a:pPr marL="0" indent="0">
              <a:buNone/>
            </a:pPr>
            <a:r>
              <a:rPr lang="en-US" dirty="0"/>
              <a:t>When the above commands are executed timer jobs will be enabled and the SharePoint Logging Database will be prepared with a number of partitioned table to store data for each provider, and a SQL Server View to aggregate the data for each provider.</a:t>
            </a:r>
          </a:p>
          <a:p>
            <a:endParaRPr lang="en-US" dirty="0"/>
          </a:p>
          <a:p>
            <a:pPr marL="0" indent="0">
              <a:buNone/>
            </a:pPr>
            <a:r>
              <a:rPr lang="en-US" b="1" dirty="0"/>
              <a:t>Resources:</a:t>
            </a:r>
          </a:p>
          <a:p>
            <a:r>
              <a:rPr lang="en-US" dirty="0">
                <a:hlinkClick r:id="rId3"/>
              </a:rPr>
              <a:t>Understanding the logging database</a:t>
            </a:r>
            <a:endParaRPr lang="en-US" dirty="0"/>
          </a:p>
          <a:p>
            <a:r>
              <a:rPr lang="en-US" dirty="0">
                <a:hlinkClick r:id="rId4"/>
              </a:rPr>
              <a:t>Configuring usage and health data collection</a:t>
            </a:r>
            <a:endParaRPr lang="en-US" dirty="0"/>
          </a:p>
          <a:p>
            <a:r>
              <a:rPr lang="en-US" dirty="0">
                <a:hlinkClick r:id="rId5"/>
              </a:rPr>
              <a:t>Get-</a:t>
            </a:r>
            <a:r>
              <a:rPr lang="en-US" dirty="0" err="1">
                <a:hlinkClick r:id="rId5"/>
              </a:rPr>
              <a:t>SPDiagnosticsProvider</a:t>
            </a:r>
            <a:endParaRPr lang="en-US" dirty="0"/>
          </a:p>
          <a:p>
            <a:r>
              <a:rPr lang="en-US" dirty="0">
                <a:hlinkClick r:id="rId6"/>
              </a:rPr>
              <a:t>Set-</a:t>
            </a:r>
            <a:r>
              <a:rPr lang="en-US" dirty="0" err="1">
                <a:hlinkClick r:id="rId6"/>
              </a:rPr>
              <a:t>SPDiagnosticsProvider</a:t>
            </a:r>
            <a:endParaRPr lang="en-US"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12</a:t>
            </a:fld>
            <a:endParaRPr lang="en-US"/>
          </a:p>
        </p:txBody>
      </p:sp>
    </p:spTree>
    <p:extLst>
      <p:ext uri="{BB962C8B-B14F-4D97-AF65-F5344CB8AC3E}">
        <p14:creationId xmlns:p14="http://schemas.microsoft.com/office/powerpoint/2010/main" val="3462310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a:t>In this demo you will see how you can configure SharePoint to export SharePoint Trace Logs and Windows Event Logs to the SharePoint Logging database.</a:t>
            </a:r>
            <a:endParaRPr lang="sv-SE"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13</a:t>
            </a:fld>
            <a:endParaRPr lang="en-US"/>
          </a:p>
        </p:txBody>
      </p:sp>
    </p:spTree>
    <p:extLst>
      <p:ext uri="{BB962C8B-B14F-4D97-AF65-F5344CB8AC3E}">
        <p14:creationId xmlns:p14="http://schemas.microsoft.com/office/powerpoint/2010/main" val="3740569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a:t>In this section you will learn about the tools that you can use to get troubleshooting data from the SharePoint Trace Log and the SharePoint Logging Database</a:t>
            </a:r>
            <a:endParaRPr lang="sv-SE"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14</a:t>
            </a:fld>
            <a:endParaRPr lang="en-US"/>
          </a:p>
        </p:txBody>
      </p:sp>
    </p:spTree>
    <p:extLst>
      <p:ext uri="{BB962C8B-B14F-4D97-AF65-F5344CB8AC3E}">
        <p14:creationId xmlns:p14="http://schemas.microsoft.com/office/powerpoint/2010/main" val="1784301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ULS Viewer is the most popular free tool on the market used to find details about problems in the SharePoint Trace Log. It provides semi-real-time feed of the log files by detecting file changes or you can open a specific log file.</a:t>
            </a:r>
          </a:p>
          <a:p>
            <a:endParaRPr lang="en-US" dirty="0"/>
          </a:p>
          <a:p>
            <a:pPr marL="0" indent="0">
              <a:buNone/>
            </a:pPr>
            <a:r>
              <a:rPr lang="en-US" dirty="0"/>
              <a:t>The tool also provides some powerful sorting and filtering option which enables administrators and developers to find specifics of what they are looking for. Filters can be used on any column such as Process, Product, Correlation, Level or Message.</a:t>
            </a:r>
          </a:p>
          <a:p>
            <a:endParaRPr lang="en-US" dirty="0"/>
          </a:p>
          <a:p>
            <a:pPr marL="0" indent="0">
              <a:buNone/>
            </a:pPr>
            <a:r>
              <a:rPr lang="en-US" dirty="0"/>
              <a:t>In addition to sorting and filtering it also provided powerful visualization function such as Smart Highlighting, formatting of background color and text color and it can also show notification based on settings provided.</a:t>
            </a:r>
          </a:p>
          <a:p>
            <a:endParaRPr lang="sv-SE" dirty="0"/>
          </a:p>
          <a:p>
            <a:pPr marL="0" indent="0">
              <a:buNone/>
            </a:pPr>
            <a:r>
              <a:rPr lang="en-US" b="1" dirty="0"/>
              <a:t>Resources:</a:t>
            </a:r>
            <a:endParaRPr lang="sv-SE" b="1" dirty="0"/>
          </a:p>
          <a:p>
            <a:r>
              <a:rPr lang="sv-SE" dirty="0"/>
              <a:t>ULS Viewer: http://www.microsoft.com/en-us/download/details.aspx?id=44020 </a:t>
            </a: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15</a:t>
            </a:fld>
            <a:endParaRPr lang="en-US"/>
          </a:p>
        </p:txBody>
      </p:sp>
    </p:spTree>
    <p:extLst>
      <p:ext uri="{BB962C8B-B14F-4D97-AF65-F5344CB8AC3E}">
        <p14:creationId xmlns:p14="http://schemas.microsoft.com/office/powerpoint/2010/main" val="1465052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sv-SE" dirty="0"/>
              <a:t>Blog</a:t>
            </a:r>
            <a:r>
              <a:rPr lang="sv-SE" baseline="0" dirty="0"/>
              <a:t> post on the new features: http://blogs.technet.com/b/wbaer/archive/2014/08/22/uls-viewing-like-a-boss-uls-viewer-is-now-available.aspx</a:t>
            </a:r>
            <a:endParaRPr lang="sv-SE"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16</a:t>
            </a:fld>
            <a:endParaRPr lang="en-US"/>
          </a:p>
        </p:txBody>
      </p:sp>
    </p:spTree>
    <p:extLst>
      <p:ext uri="{BB962C8B-B14F-4D97-AF65-F5344CB8AC3E}">
        <p14:creationId xmlns:p14="http://schemas.microsoft.com/office/powerpoint/2010/main" val="3557749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SharePoint ships with a collection of PowerShell </a:t>
            </a:r>
            <a:r>
              <a:rPr lang="en-US" dirty="0" err="1"/>
              <a:t>CmdLets</a:t>
            </a:r>
            <a:r>
              <a:rPr lang="en-US" dirty="0"/>
              <a:t> that allows you to change the level of logging for a category or area, and to dig into the SharePoint Trace Log on a local server or across al the servers in the farm.</a:t>
            </a:r>
          </a:p>
          <a:p>
            <a:endParaRPr lang="en-US" dirty="0"/>
          </a:p>
          <a:p>
            <a:pPr marL="0" indent="0">
              <a:buNone/>
            </a:pPr>
            <a:r>
              <a:rPr lang="en-US" b="1" dirty="0"/>
              <a:t>Get-</a:t>
            </a:r>
            <a:r>
              <a:rPr lang="en-US" b="1" dirty="0" err="1"/>
              <a:t>SPLogLevel</a:t>
            </a:r>
            <a:r>
              <a:rPr lang="en-US" b="1" dirty="0"/>
              <a:t>, Set-</a:t>
            </a:r>
            <a:r>
              <a:rPr lang="en-US" b="1" dirty="0" err="1"/>
              <a:t>SPLogLevel</a:t>
            </a:r>
            <a:r>
              <a:rPr lang="en-US" b="1" dirty="0"/>
              <a:t>, Clear-</a:t>
            </a:r>
            <a:r>
              <a:rPr lang="en-US" b="1" dirty="0" err="1"/>
              <a:t>SPLogLevel</a:t>
            </a:r>
            <a:endParaRPr lang="en-US" b="1" dirty="0"/>
          </a:p>
          <a:p>
            <a:r>
              <a:rPr lang="en-US" dirty="0"/>
              <a:t>These three </a:t>
            </a:r>
            <a:r>
              <a:rPr lang="en-US" dirty="0" err="1"/>
              <a:t>CmdLets</a:t>
            </a:r>
            <a:r>
              <a:rPr lang="en-US" dirty="0"/>
              <a:t> allows and administrator to configure the level of logging in the farm. Get-</a:t>
            </a:r>
            <a:r>
              <a:rPr lang="en-US" dirty="0" err="1"/>
              <a:t>SPLogLevel</a:t>
            </a:r>
            <a:r>
              <a:rPr lang="en-US" dirty="0"/>
              <a:t> provides info about how the levels are configured, Set-</a:t>
            </a:r>
            <a:r>
              <a:rPr lang="en-US" dirty="0" err="1"/>
              <a:t>SPLogLevel</a:t>
            </a:r>
            <a:r>
              <a:rPr lang="en-US" dirty="0"/>
              <a:t> allows you to change the configuration and Clear-</a:t>
            </a:r>
            <a:r>
              <a:rPr lang="en-US" dirty="0" err="1"/>
              <a:t>SPLogLevel</a:t>
            </a:r>
            <a:r>
              <a:rPr lang="en-US" dirty="0"/>
              <a:t> helps reset the level to the default setting.</a:t>
            </a:r>
          </a:p>
          <a:p>
            <a:endParaRPr lang="en-US" dirty="0"/>
          </a:p>
          <a:p>
            <a:pPr marL="0" indent="0">
              <a:buNone/>
            </a:pPr>
            <a:r>
              <a:rPr lang="en-US" b="1" dirty="0"/>
              <a:t>Get-</a:t>
            </a:r>
            <a:r>
              <a:rPr lang="en-US" b="1" dirty="0" err="1"/>
              <a:t>SPLogEvent</a:t>
            </a:r>
            <a:endParaRPr lang="en-US" b="1" dirty="0"/>
          </a:p>
          <a:p>
            <a:r>
              <a:rPr lang="en-US" dirty="0"/>
              <a:t>This </a:t>
            </a:r>
            <a:r>
              <a:rPr lang="en-US" dirty="0" err="1"/>
              <a:t>CmdLet</a:t>
            </a:r>
            <a:r>
              <a:rPr lang="en-US" dirty="0"/>
              <a:t> lets you query the log files located on the local server. Filters can be applied by using parameters such as </a:t>
            </a:r>
            <a:r>
              <a:rPr lang="en-US" dirty="0" err="1"/>
              <a:t>MinimumLevel</a:t>
            </a:r>
            <a:r>
              <a:rPr lang="en-US" dirty="0"/>
              <a:t>, </a:t>
            </a:r>
            <a:r>
              <a:rPr lang="en-US" dirty="0" err="1"/>
              <a:t>StartTime</a:t>
            </a:r>
            <a:r>
              <a:rPr lang="en-US" dirty="0"/>
              <a:t>, </a:t>
            </a:r>
            <a:r>
              <a:rPr lang="en-US" dirty="0" err="1"/>
              <a:t>EndTime</a:t>
            </a:r>
            <a:r>
              <a:rPr lang="en-US" dirty="0"/>
              <a:t> or File.</a:t>
            </a:r>
          </a:p>
          <a:p>
            <a:endParaRPr lang="en-US" dirty="0"/>
          </a:p>
          <a:p>
            <a:pPr marL="0" indent="0">
              <a:buNone/>
            </a:pPr>
            <a:r>
              <a:rPr lang="en-US" b="1" dirty="0"/>
              <a:t>New-</a:t>
            </a:r>
            <a:r>
              <a:rPr lang="en-US" b="1" dirty="0" err="1"/>
              <a:t>SPLogFile</a:t>
            </a:r>
            <a:endParaRPr lang="en-US" b="1" dirty="0"/>
          </a:p>
          <a:p>
            <a:r>
              <a:rPr lang="en-US" dirty="0"/>
              <a:t>During a troubleshooting task it can be highly beneficial to limit the contents of the log files while reproducing the problem. With the help of this </a:t>
            </a:r>
            <a:r>
              <a:rPr lang="en-US" dirty="0" err="1"/>
              <a:t>CmdLet</a:t>
            </a:r>
            <a:r>
              <a:rPr lang="en-US" dirty="0"/>
              <a:t> you can start from a new file while perform the reproduction steps, and by calling it after completing the reproduction steps you might have caught the problem with as little noise as possible in the same file.</a:t>
            </a:r>
          </a:p>
          <a:p>
            <a:endParaRPr lang="en-US" dirty="0"/>
          </a:p>
          <a:p>
            <a:pPr marL="0" indent="0">
              <a:buNone/>
            </a:pPr>
            <a:r>
              <a:rPr lang="en-US" b="1" dirty="0"/>
              <a:t>Merge-</a:t>
            </a:r>
            <a:r>
              <a:rPr lang="en-US" b="1" dirty="0" err="1"/>
              <a:t>SPLogFile</a:t>
            </a:r>
            <a:endParaRPr lang="en-US" dirty="0"/>
          </a:p>
          <a:p>
            <a:r>
              <a:rPr lang="en-US" dirty="0"/>
              <a:t>Just like Get-</a:t>
            </a:r>
            <a:r>
              <a:rPr lang="en-US" dirty="0" err="1"/>
              <a:t>SPLogLevel</a:t>
            </a:r>
            <a:r>
              <a:rPr lang="en-US" dirty="0"/>
              <a:t> this </a:t>
            </a:r>
            <a:r>
              <a:rPr lang="en-US" dirty="0" err="1"/>
              <a:t>CmdLet</a:t>
            </a:r>
            <a:r>
              <a:rPr lang="en-US" dirty="0"/>
              <a:t> allow you to query the SharePoint Trace Log, but instead of getting entries from the local server this </a:t>
            </a:r>
            <a:r>
              <a:rPr lang="en-US" dirty="0" err="1"/>
              <a:t>CmdLet</a:t>
            </a:r>
            <a:r>
              <a:rPr lang="en-US" dirty="0"/>
              <a:t> pulls together entries from all the servers in the farm. It also provided some additional filtering capabilities such as Process, Category, Area, </a:t>
            </a:r>
            <a:r>
              <a:rPr lang="en-US" dirty="0" err="1"/>
              <a:t>EventID</a:t>
            </a:r>
            <a:r>
              <a:rPr lang="en-US" dirty="0"/>
              <a:t> and Message.</a:t>
            </a:r>
          </a:p>
          <a:p>
            <a:endParaRPr lang="en-US" dirty="0"/>
          </a:p>
          <a:p>
            <a:pPr marL="0" indent="0">
              <a:buNone/>
            </a:pPr>
            <a:r>
              <a:rPr lang="en-US" b="1" dirty="0"/>
              <a:t>Resources:</a:t>
            </a:r>
          </a:p>
          <a:p>
            <a:r>
              <a:rPr lang="sv-SE" dirty="0">
                <a:hlinkClick r:id="rId3"/>
              </a:rPr>
              <a:t>Logging and events CmdLets</a:t>
            </a:r>
            <a:endParaRPr lang="sv-SE" dirty="0"/>
          </a:p>
          <a:p>
            <a:endParaRPr lang="sv-SE" dirty="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17</a:t>
            </a:fld>
            <a:endParaRPr lang="en-US"/>
          </a:p>
        </p:txBody>
      </p:sp>
    </p:spTree>
    <p:extLst>
      <p:ext uri="{BB962C8B-B14F-4D97-AF65-F5344CB8AC3E}">
        <p14:creationId xmlns:p14="http://schemas.microsoft.com/office/powerpoint/2010/main" val="4123714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If you have decided to export log entries to the SharePoint Logging Database, Microsoft Office Excel can provide you with good functions for getting data out from the database.</a:t>
            </a:r>
          </a:p>
          <a:p>
            <a:endParaRPr lang="en-US" dirty="0"/>
          </a:p>
          <a:p>
            <a:pPr marL="0" indent="0">
              <a:buNone/>
            </a:pPr>
            <a:r>
              <a:rPr lang="en-US" dirty="0"/>
              <a:t>Excel provide the ability to connect to data sources, and SQL Server is one of the data sources that it supports. In Excel 2013 a user can navigate to Data -&gt; From Other Data Sources -&gt; SQL Server in the Ribbon to establish a database connection and import log entries from the database.</a:t>
            </a:r>
          </a:p>
          <a:p>
            <a:endParaRPr lang="en-US" dirty="0"/>
          </a:p>
          <a:p>
            <a:pPr marL="0" indent="0">
              <a:buNone/>
            </a:pPr>
            <a:r>
              <a:rPr lang="en-US" dirty="0"/>
              <a:t>The most common way to import data would be through using one of the SQL Server Views provided for each </a:t>
            </a:r>
            <a:r>
              <a:rPr lang="en-US" dirty="0" err="1"/>
              <a:t>SPDiagnosticsProvider</a:t>
            </a:r>
            <a:r>
              <a:rPr lang="en-US" dirty="0"/>
              <a:t>. For the SharePoint Trace Log this would be named </a:t>
            </a:r>
            <a:r>
              <a:rPr lang="en-US" dirty="0" err="1"/>
              <a:t>dbo.ULSTraceLog</a:t>
            </a:r>
            <a:r>
              <a:rPr lang="en-US" dirty="0"/>
              <a:t> and for Windows Event Log it is called </a:t>
            </a:r>
            <a:r>
              <a:rPr lang="en-US" dirty="0" err="1"/>
              <a:t>dbo.NTEventLog</a:t>
            </a:r>
            <a:r>
              <a:rPr lang="en-US" dirty="0"/>
              <a:t>.</a:t>
            </a:r>
          </a:p>
          <a:p>
            <a:endParaRPr lang="en-US" dirty="0"/>
          </a:p>
          <a:p>
            <a:pPr marL="0" indent="0">
              <a:buNone/>
            </a:pPr>
            <a:r>
              <a:rPr lang="en-US" dirty="0"/>
              <a:t>When log entries have been imported you can use standard Excel features such as column sort, filtering, highlighting and graphing to make sense of the data.</a:t>
            </a:r>
          </a:p>
          <a:p>
            <a:endParaRPr lang="en-US" dirty="0"/>
          </a:p>
          <a:p>
            <a:pPr marL="0" indent="0">
              <a:buNone/>
            </a:pPr>
            <a:r>
              <a:rPr lang="en-US" dirty="0"/>
              <a:t>This will most likely not be useful in a scenario where you need to catch a problem while reproducing it, but when investigating problem that has occurred in the passed the SharePoint Logging Database could be a good place to start the troubleshooting efforts.</a:t>
            </a:r>
            <a:endParaRPr lang="sv-SE"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18</a:t>
            </a:fld>
            <a:endParaRPr lang="en-US"/>
          </a:p>
        </p:txBody>
      </p:sp>
    </p:spTree>
    <p:extLst>
      <p:ext uri="{BB962C8B-B14F-4D97-AF65-F5344CB8AC3E}">
        <p14:creationId xmlns:p14="http://schemas.microsoft.com/office/powerpoint/2010/main" val="4192442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a:t>I this demo you will see how to use ULS Viewer, PowerShell </a:t>
            </a:r>
            <a:r>
              <a:rPr lang="en-US" dirty="0" err="1"/>
              <a:t>CmdLets</a:t>
            </a:r>
            <a:r>
              <a:rPr lang="en-US" dirty="0"/>
              <a:t> and Office Excel get troubleshooting data from the SharePoint Trace Log and the SharePoint Logging database. </a:t>
            </a:r>
            <a:endParaRPr lang="sv-SE" dirty="0"/>
          </a:p>
          <a:p>
            <a:endParaRPr lang="en-US" b="1" dirty="0"/>
          </a:p>
        </p:txBody>
      </p:sp>
      <p:sp>
        <p:nvSpPr>
          <p:cNvPr id="4" name="Slide Number Placeholder 3"/>
          <p:cNvSpPr>
            <a:spLocks noGrp="1"/>
          </p:cNvSpPr>
          <p:nvPr>
            <p:ph type="sldNum" sz="quarter" idx="10"/>
          </p:nvPr>
        </p:nvSpPr>
        <p:spPr/>
        <p:txBody>
          <a:bodyPr/>
          <a:lstStyle/>
          <a:p>
            <a:fld id="{1489DB6A-E92B-415B-AFB4-9C72D4A9006D}" type="slidenum">
              <a:rPr lang="en-US" smtClean="0"/>
              <a:t>19</a:t>
            </a:fld>
            <a:endParaRPr lang="en-US"/>
          </a:p>
        </p:txBody>
      </p:sp>
    </p:spTree>
    <p:extLst>
      <p:ext uri="{BB962C8B-B14F-4D97-AF65-F5344CB8AC3E}">
        <p14:creationId xmlns:p14="http://schemas.microsoft.com/office/powerpoint/2010/main" val="2012996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20</a:t>
            </a:fld>
            <a:endParaRPr lang="en-US"/>
          </a:p>
        </p:txBody>
      </p:sp>
    </p:spTree>
    <p:extLst>
      <p:ext uri="{BB962C8B-B14F-4D97-AF65-F5344CB8AC3E}">
        <p14:creationId xmlns:p14="http://schemas.microsoft.com/office/powerpoint/2010/main" val="251713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21</a:t>
            </a:fld>
            <a:endParaRPr lang="en-US"/>
          </a:p>
        </p:txBody>
      </p:sp>
    </p:spTree>
    <p:extLst>
      <p:ext uri="{BB962C8B-B14F-4D97-AF65-F5344CB8AC3E}">
        <p14:creationId xmlns:p14="http://schemas.microsoft.com/office/powerpoint/2010/main" val="124714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p>
          <a:p>
            <a:pPr marL="0" marR="0" eaLnBrk="0" fontAlgn="base" hangingPunct="0">
              <a:spcBef>
                <a:spcPts val="0"/>
              </a:spcBef>
              <a:spcAft>
                <a:spcPts val="1200"/>
              </a:spcAft>
            </a:pPr>
            <a:r>
              <a:rPr lang="en-US" sz="1200" dirty="0">
                <a:effectLst/>
                <a:latin typeface="Times New Roman" panose="02020603050405020304" pitchFamily="18" charset="0"/>
                <a:ea typeface="Times New Roman" panose="02020603050405020304" pitchFamily="18" charset="0"/>
              </a:rPr>
              <a:t>Kindly update the placeholder text.</a:t>
            </a: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a:t>This is</a:t>
            </a:r>
            <a:r>
              <a:rPr lang="en-US" baseline="0" dirty="0"/>
              <a:t> an optional slide, where the instructor can add stories from the field where this tool was used.</a:t>
            </a:r>
            <a:endParaRPr lang="da-DK"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a:p>
        </p:txBody>
      </p:sp>
    </p:spTree>
    <p:extLst>
      <p:ext uri="{BB962C8B-B14F-4D97-AF65-F5344CB8AC3E}">
        <p14:creationId xmlns:p14="http://schemas.microsoft.com/office/powerpoint/2010/main" val="716561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Unified Logging System, often shortened to ULS, is most commonly used when talking about the SharePoint Trace Log. While SharePoint Trace Log is part of ULS, it is really a broader topic.</a:t>
            </a:r>
          </a:p>
          <a:p>
            <a:endParaRPr lang="en-US" dirty="0"/>
          </a:p>
          <a:p>
            <a:pPr marL="0" indent="0">
              <a:buNone/>
            </a:pPr>
            <a:r>
              <a:rPr lang="en-US" dirty="0"/>
              <a:t>ULS is the central logging component in SharePoint, which is called by any of the services, executables or PowerShell </a:t>
            </a:r>
            <a:r>
              <a:rPr lang="en-US" dirty="0" err="1"/>
              <a:t>CmdLets</a:t>
            </a:r>
            <a:r>
              <a:rPr lang="en-US" dirty="0"/>
              <a:t> that ship with the SharePoint platform. It can also be called by custom solutions or third party products running on top of SharePoint by provided your own class inheriting from </a:t>
            </a:r>
            <a:r>
              <a:rPr lang="en-US" dirty="0" err="1"/>
              <a:t>SPDiagnosticsServiceBase</a:t>
            </a:r>
            <a:r>
              <a:rPr lang="en-US" dirty="0"/>
              <a:t>.</a:t>
            </a:r>
          </a:p>
          <a:p>
            <a:endParaRPr lang="en-US" dirty="0"/>
          </a:p>
          <a:p>
            <a:pPr marL="0" indent="0">
              <a:buNone/>
            </a:pPr>
            <a:r>
              <a:rPr lang="en-US" dirty="0"/>
              <a:t>As mentioned earlier the ULS does log to the SharePoint Trace Log and to the Windows Event Log to a level that can be configured by an administrator. This configuration is performed at the farm level, and therefore cannot be customized per web application, site collection or per tenant in the same SharePoint farm.</a:t>
            </a:r>
          </a:p>
          <a:p>
            <a:endParaRPr lang="en-US" dirty="0"/>
          </a:p>
          <a:p>
            <a:pPr marL="0" indent="0">
              <a:buNone/>
            </a:pPr>
            <a:r>
              <a:rPr lang="en-US" dirty="0"/>
              <a:t>Resources:</a:t>
            </a:r>
          </a:p>
          <a:p>
            <a:pPr marL="0" indent="0">
              <a:buNone/>
            </a:pPr>
            <a:r>
              <a:rPr lang="en-US" dirty="0"/>
              <a:t>http://msdn.microsoft.com/en-us/library/microsoft.sharepoint.administration.spdiagnosticsservicebase(v=office.14).aspx</a:t>
            </a:r>
          </a:p>
          <a:p>
            <a:pPr marL="0" indent="0">
              <a:buNone/>
            </a:pPr>
            <a:r>
              <a:rPr lang="en-US" dirty="0"/>
              <a:t>http://todd-carter.com/post/2010/12/17/Yuletide-ULS/</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3623143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SharePoint Trace Log is text based log located on each server running SharePoint in the farm. Be default it is located in C:\Program Files\Common Files\Microsoft Shared\Web Server Extensions\{14|15}\LOGS\ and each file contains 30 minutes of log entries which occurred on the specific server. Both the location and the log cut interval can be configured.</a:t>
            </a:r>
          </a:p>
          <a:p>
            <a:pPr marL="0" indent="0">
              <a:buNone/>
            </a:pPr>
            <a:endParaRPr lang="en-US" dirty="0"/>
          </a:p>
          <a:p>
            <a:pPr marL="0" indent="0">
              <a:buNone/>
            </a:pPr>
            <a:r>
              <a:rPr lang="en-US" dirty="0"/>
              <a:t>The files are named according the a naming convention that contains server name, date and time. Date and time are according to the regional settings for the server. An example file name could look something like this: SP01-20140101-0100.log</a:t>
            </a:r>
          </a:p>
          <a:p>
            <a:pPr marL="0" indent="0">
              <a:buNone/>
            </a:pPr>
            <a:endParaRPr lang="en-US" dirty="0"/>
          </a:p>
          <a:p>
            <a:pPr marL="0" indent="0">
              <a:buNone/>
            </a:pPr>
            <a:r>
              <a:rPr lang="en-US" dirty="0"/>
              <a:t>Each file contains log entries made be various service and executables, such as SharePoint Timer Service (OWSTIMER.exe), IIS Worker Process (w3wp.exe) or Windows PowerShell (powershell.exe). As mentioned previously it could also contain log entries for custom solutions, although the process names would most likely be the same.</a:t>
            </a: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1230908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a:t>
            </a:r>
            <a:r>
              <a:rPr lang="en-US" baseline="0" dirty="0"/>
              <a:t> SharePoint Trace Log can be configured either through GUI provided in </a:t>
            </a:r>
            <a:r>
              <a:rPr lang="en-US" b="1" baseline="0" dirty="0"/>
              <a:t>Central Administration</a:t>
            </a:r>
            <a:r>
              <a:rPr lang="en-US" baseline="0" dirty="0"/>
              <a:t> under </a:t>
            </a:r>
            <a:r>
              <a:rPr lang="en-US" b="1" baseline="0" dirty="0"/>
              <a:t>Monitoring -&gt; Configure diagnostics logging</a:t>
            </a:r>
            <a:r>
              <a:rPr lang="en-US" b="0" baseline="0" dirty="0"/>
              <a:t> or through the </a:t>
            </a:r>
            <a:r>
              <a:rPr lang="en-US" b="0" baseline="0" noProof="0" dirty="0" err="1"/>
              <a:t>CmdLet</a:t>
            </a:r>
            <a:r>
              <a:rPr lang="en-US" b="0" baseline="0" dirty="0"/>
              <a:t> </a:t>
            </a:r>
            <a:r>
              <a:rPr lang="en-US" b="1" baseline="0" dirty="0"/>
              <a:t>Set-</a:t>
            </a:r>
            <a:r>
              <a:rPr lang="en-US" b="1" baseline="0" dirty="0" err="1"/>
              <a:t>SPDiagnosticsConfig</a:t>
            </a:r>
            <a:r>
              <a:rPr lang="en-US" b="0" baseline="0" dirty="0"/>
              <a:t>.</a:t>
            </a:r>
          </a:p>
          <a:p>
            <a:endParaRPr lang="en-US" b="0" baseline="0" dirty="0"/>
          </a:p>
          <a:p>
            <a:pPr marL="0" indent="0">
              <a:buNone/>
            </a:pPr>
            <a:r>
              <a:rPr lang="en-US" b="1" baseline="0" dirty="0"/>
              <a:t>Resources:</a:t>
            </a:r>
          </a:p>
          <a:p>
            <a:r>
              <a:rPr lang="en-US" b="0" noProof="0" dirty="0">
                <a:hlinkClick r:id="rId3"/>
              </a:rPr>
              <a:t>Configure diagnostics logging in SharePoint</a:t>
            </a:r>
            <a:endParaRPr lang="en-US" b="0" noProof="0" dirty="0"/>
          </a:p>
          <a:p>
            <a:r>
              <a:rPr lang="sv-SE" b="0" dirty="0">
                <a:hlinkClick r:id="rId4"/>
              </a:rPr>
              <a:t>Get-SPDiagnosticsConfig</a:t>
            </a:r>
            <a:endParaRPr lang="sv-SE" b="0" dirty="0"/>
          </a:p>
          <a:p>
            <a:r>
              <a:rPr lang="sv-SE" b="0" dirty="0">
                <a:hlinkClick r:id="rId5"/>
              </a:rPr>
              <a:t>Set-SPDiagnosticsConfig</a:t>
            </a:r>
            <a:endParaRPr lang="sv-SE" b="0" dirty="0"/>
          </a:p>
          <a:p>
            <a:r>
              <a:rPr lang="sv-SE" dirty="0">
                <a:hlinkClick r:id="rId6"/>
              </a:rPr>
              <a:t>Get-SPLogLevel</a:t>
            </a:r>
            <a:endParaRPr lang="sv-SE" dirty="0"/>
          </a:p>
          <a:p>
            <a:r>
              <a:rPr lang="sv-SE" dirty="0">
                <a:hlinkClick r:id="rId7"/>
              </a:rPr>
              <a:t>Set-SPLogLevel</a:t>
            </a:r>
            <a:endParaRPr lang="sv-SE" dirty="0"/>
          </a:p>
          <a:p>
            <a:r>
              <a:rPr lang="sv-SE" dirty="0">
                <a:hlinkClick r:id="rId8"/>
              </a:rPr>
              <a:t>Clear-SPLogLevel</a:t>
            </a:r>
            <a:endParaRPr lang="sv-SE" dirty="0"/>
          </a:p>
          <a:p>
            <a:pPr marL="0" indent="0">
              <a:buNone/>
            </a:pPr>
            <a:endParaRPr lang="sv-SE" dirty="0"/>
          </a:p>
        </p:txBody>
      </p:sp>
      <p:sp>
        <p:nvSpPr>
          <p:cNvPr id="4" name="Slide Number Placeholder 3"/>
          <p:cNvSpPr>
            <a:spLocks noGrp="1"/>
          </p:cNvSpPr>
          <p:nvPr>
            <p:ph type="sldNum" sz="quarter" idx="10"/>
          </p:nvPr>
        </p:nvSpPr>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223907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Most configuration options are available through Central Administration, but some you are only able to configure through Windows PowerShell.</a:t>
            </a:r>
          </a:p>
          <a:p>
            <a:endParaRPr lang="en-US" dirty="0"/>
          </a:p>
          <a:p>
            <a:pPr marL="0" indent="0">
              <a:buNone/>
            </a:pPr>
            <a:r>
              <a:rPr lang="en-US" b="1" dirty="0" err="1"/>
              <a:t>Cental</a:t>
            </a:r>
            <a:r>
              <a:rPr lang="en-US" b="1" dirty="0"/>
              <a:t> Administration or PowerShell</a:t>
            </a:r>
          </a:p>
          <a:p>
            <a:r>
              <a:rPr lang="en-US" dirty="0"/>
              <a:t>Using either of these configuration option an administrator can configure the least critical event level that will get written to the SharePoint Trace Log as well as the Windows Event Log. This is configured using a hierarchy of categories and areas in order to provide granularity to the log entries. Examples of categories are Excel Services Application or Web Content Management. Each category provides its own collection of areas. In the case of Web Content Management examples of these are Content Deployment and Publishing Cache. This allows an administrator or developer to elevate the detail of logging for a specific part of the platform an not flood the logs with Verbose logging for everything.</a:t>
            </a:r>
          </a:p>
          <a:p>
            <a:endParaRPr lang="en-US" dirty="0"/>
          </a:p>
          <a:p>
            <a:r>
              <a:rPr lang="en-US" dirty="0"/>
              <a:t>The most common configuration performed on any installation of SharePoint is the location of the SharePoint Trace Log. This is normally configured to be located on a separate disk to increase performance on the servers. Other configuration option include retention length as well as storage amount restriction which both allow you to control the amount of history that is kept on each server in the farm.</a:t>
            </a:r>
          </a:p>
          <a:p>
            <a:endParaRPr lang="en-US" dirty="0"/>
          </a:p>
          <a:p>
            <a:r>
              <a:rPr lang="en-US" dirty="0"/>
              <a:t>Event Log Flood Protection was introduced in SharePoint 2010 in order to lower repetitive logging to the Windows Event Log.</a:t>
            </a:r>
          </a:p>
          <a:p>
            <a:endParaRPr lang="en-US" dirty="0"/>
          </a:p>
          <a:p>
            <a:pPr marL="0" indent="0">
              <a:buNone/>
            </a:pPr>
            <a:r>
              <a:rPr lang="en-US" b="1" dirty="0"/>
              <a:t>Exclusive to PowerShell</a:t>
            </a:r>
          </a:p>
          <a:p>
            <a:r>
              <a:rPr lang="en-US" dirty="0"/>
              <a:t>Although most of the configuration option are available though Central Administration, some options are only available through Windows PowerShell. The most commonly used option here is Log Cut Interval which controls how long a single log file should be written to before creating a new file on the servers.</a:t>
            </a:r>
          </a:p>
          <a:p>
            <a:endParaRPr lang="en-US" dirty="0"/>
          </a:p>
          <a:p>
            <a:pPr marL="0" indent="0">
              <a:buNone/>
            </a:pPr>
            <a:r>
              <a:rPr lang="en-US" b="1" dirty="0"/>
              <a:t>Resources:</a:t>
            </a:r>
          </a:p>
          <a:p>
            <a:r>
              <a:rPr lang="en-US" dirty="0" err="1">
                <a:hlinkClick r:id="rId3"/>
              </a:rPr>
              <a:t>SPDiagnosticsService</a:t>
            </a:r>
            <a:r>
              <a:rPr lang="en-US" dirty="0">
                <a:hlinkClick r:id="rId3"/>
              </a:rPr>
              <a:t> class</a:t>
            </a:r>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10</a:t>
            </a:fld>
            <a:endParaRPr lang="en-US"/>
          </a:p>
        </p:txBody>
      </p:sp>
    </p:spTree>
    <p:extLst>
      <p:ext uri="{BB962C8B-B14F-4D97-AF65-F5344CB8AC3E}">
        <p14:creationId xmlns:p14="http://schemas.microsoft.com/office/powerpoint/2010/main" val="377950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34601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33173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053033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900342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4/28/2016</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4/28/2016</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4/28/2016</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4/28/2016</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4/28/2016</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8750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4/28/2016</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333349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4/28/2016</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4011337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497877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4/28/2016</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4/28/2016</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52167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81783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77524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10682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132635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4/28/2016</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284601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a:solidFill>
                  <a:srgbClr val="277EB5"/>
                </a:solidFill>
              </a:rPr>
              <a:t>© 2015 </a:t>
            </a:r>
            <a:r>
              <a:rPr lang="en-US" sz="1067" dirty="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a:spcAft>
                <a:spcPts val="800"/>
              </a:spcAft>
            </a:pPr>
            <a:endParaRPr lang="en-US" sz="1100" dirty="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42138700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4/28/2016</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9070629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40874580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37007713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218653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1895430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7081558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9954087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2429316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4/28/2016</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4/28/2016</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4/28/2016</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4/28/2016</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4/28/2016</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49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28885049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4/28/2016</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9288530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4/28/2016</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2947541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5846126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4/28/2016</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4/28/2016</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38997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918543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22523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2504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22796464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12709636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a:solidFill>
                  <a:srgbClr val="277EB5"/>
                </a:solidFill>
              </a:rPr>
              <a:t>© 2015 </a:t>
            </a:r>
            <a:r>
              <a:rPr lang="en-US" sz="1067" dirty="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a:spcAft>
                <a:spcPts val="800"/>
              </a:spcAft>
            </a:pPr>
            <a:endParaRPr lang="en-US" sz="1100" dirty="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386849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217253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4/28/2016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4/28/2016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SharePoint Customizations</a:t>
            </a:r>
            <a:br>
              <a:rPr lang="en-US" dirty="0"/>
            </a:br>
            <a:r>
              <a:rPr lang="en-US" dirty="0"/>
              <a:t>Hands-on Troubleshooting</a:t>
            </a:r>
          </a:p>
        </p:txBody>
      </p:sp>
    </p:spTree>
    <p:extLst>
      <p:ext uri="{BB962C8B-B14F-4D97-AF65-F5344CB8AC3E}">
        <p14:creationId xmlns:p14="http://schemas.microsoft.com/office/powerpoint/2010/main" val="131936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SharePoint Trace Log: Configuration Options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10</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0" indent="0">
              <a:buNone/>
            </a:pPr>
            <a:r>
              <a:rPr lang="en-US" sz="2800" dirty="0">
                <a:latin typeface="Segoe UI Light" panose="020B0502040204020203" pitchFamily="34" charset="0"/>
                <a:cs typeface="Segoe UI Light" panose="020B0502040204020203" pitchFamily="34" charset="0"/>
              </a:rPr>
              <a:t>Central Administration or PowerShell</a:t>
            </a:r>
            <a:endParaRPr lang="sv-SE" sz="2800" dirty="0">
              <a:latin typeface="Segoe UI Light" panose="020B0502040204020203" pitchFamily="34" charset="0"/>
              <a:cs typeface="Segoe UI Light" panose="020B0502040204020203" pitchFamily="34" charset="0"/>
            </a:endParaRPr>
          </a:p>
          <a:p>
            <a:pPr marL="285750" indent="-285750"/>
            <a:r>
              <a:rPr lang="sv-SE" dirty="0">
                <a:latin typeface="Segoe UI Light" panose="020B0502040204020203" pitchFamily="34" charset="0"/>
                <a:cs typeface="Segoe UI Light" panose="020B0502040204020203" pitchFamily="34" charset="0"/>
              </a:rPr>
              <a:t>Set least critical event to log in SharePoint Trace Log and Windows Event Log</a:t>
            </a:r>
          </a:p>
          <a:p>
            <a:pPr marL="285750" indent="-285750"/>
            <a:r>
              <a:rPr lang="sv-SE" dirty="0">
                <a:latin typeface="Segoe UI Light" panose="020B0502040204020203" pitchFamily="34" charset="0"/>
                <a:cs typeface="Segoe UI Light" panose="020B0502040204020203" pitchFamily="34" charset="0"/>
              </a:rPr>
              <a:t>Set level for each category and area</a:t>
            </a:r>
          </a:p>
          <a:p>
            <a:pPr marL="285750" indent="-285750"/>
            <a:r>
              <a:rPr lang="en-US" dirty="0">
                <a:latin typeface="Segoe UI Light" panose="020B0502040204020203" pitchFamily="34" charset="0"/>
                <a:cs typeface="Segoe UI Light" panose="020B0502040204020203" pitchFamily="34" charset="0"/>
              </a:rPr>
              <a:t>SharePoint Trace Log location</a:t>
            </a:r>
          </a:p>
          <a:p>
            <a:pPr marL="285750" indent="-285750"/>
            <a:r>
              <a:rPr lang="en-US" dirty="0">
                <a:latin typeface="Segoe UI Light" panose="020B0502040204020203" pitchFamily="34" charset="0"/>
                <a:cs typeface="Segoe UI Light" panose="020B0502040204020203" pitchFamily="34" charset="0"/>
              </a:rPr>
              <a:t>Event Log Flood Protection</a:t>
            </a:r>
          </a:p>
          <a:p>
            <a:pPr marL="285750" indent="-285750"/>
            <a:r>
              <a:rPr lang="en-US" dirty="0">
                <a:latin typeface="Segoe UI Light" panose="020B0502040204020203" pitchFamily="34" charset="0"/>
                <a:cs typeface="Segoe UI Light" panose="020B0502040204020203" pitchFamily="34" charset="0"/>
              </a:rPr>
              <a:t>Retention length</a:t>
            </a:r>
          </a:p>
          <a:p>
            <a:pPr marL="285750" indent="-285750"/>
            <a:r>
              <a:rPr lang="en-US" dirty="0">
                <a:latin typeface="Segoe UI Light" panose="020B0502040204020203" pitchFamily="34" charset="0"/>
                <a:cs typeface="Segoe UI Light" panose="020B0502040204020203" pitchFamily="34" charset="0"/>
              </a:rPr>
              <a:t>Storage amount restrictions for SharePoint Trace Log</a:t>
            </a:r>
            <a:endParaRPr lang="sv-SE" dirty="0">
              <a:latin typeface="Segoe UI Light" panose="020B0502040204020203" pitchFamily="34" charset="0"/>
              <a:cs typeface="Segoe UI Light" panose="020B0502040204020203" pitchFamily="34" charset="0"/>
            </a:endParaRPr>
          </a:p>
          <a:p>
            <a:pPr marL="285750" indent="-285750"/>
            <a:endParaRPr lang="en-US" dirty="0">
              <a:latin typeface="Segoe UI Light" panose="020B0502040204020203" pitchFamily="34" charset="0"/>
              <a:cs typeface="Segoe UI Light" panose="020B0502040204020203" pitchFamily="34" charset="0"/>
            </a:endParaRPr>
          </a:p>
          <a:p>
            <a:pPr marL="0" indent="0">
              <a:buNone/>
            </a:pPr>
            <a:r>
              <a:rPr lang="en-US" sz="2800" dirty="0">
                <a:latin typeface="Segoe UI Light" panose="020B0502040204020203" pitchFamily="34" charset="0"/>
                <a:cs typeface="Segoe UI Light" panose="020B0502040204020203" pitchFamily="34" charset="0"/>
              </a:rPr>
              <a:t>Exclusive for PowerShell</a:t>
            </a:r>
          </a:p>
          <a:p>
            <a:pPr marL="285750" indent="-285750"/>
            <a:r>
              <a:rPr lang="en-US" dirty="0">
                <a:latin typeface="Segoe UI Light" panose="020B0502040204020203" pitchFamily="34" charset="0"/>
                <a:cs typeface="Segoe UI Light" panose="020B0502040204020203" pitchFamily="34" charset="0"/>
              </a:rPr>
              <a:t>Log cut interval</a:t>
            </a:r>
          </a:p>
          <a:p>
            <a:pPr marL="285750" indent="-285750"/>
            <a:r>
              <a:rPr lang="en-US" dirty="0" err="1">
                <a:latin typeface="Segoe UI Light" panose="020B0502040204020203" pitchFamily="34" charset="0"/>
                <a:cs typeface="Segoe UI Light" panose="020B0502040204020203" pitchFamily="34" charset="0"/>
              </a:rPr>
              <a:t>VerboseEx</a:t>
            </a:r>
            <a:endParaRPr lang="en-US" dirty="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1651502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a:t>Demo: SharePoint Trace Log</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33109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SharePoint Logging Database</a:t>
            </a:r>
            <a:endParaRPr lang="en-US" dirty="0"/>
          </a:p>
        </p:txBody>
      </p:sp>
      <p:sp>
        <p:nvSpPr>
          <p:cNvPr id="4" name="Text Placeholder 3"/>
          <p:cNvSpPr>
            <a:spLocks noGrp="1"/>
          </p:cNvSpPr>
          <p:nvPr>
            <p:ph type="body" sz="quarter" idx="13"/>
          </p:nvPr>
        </p:nvSpPr>
        <p:spPr/>
        <p:txBody>
          <a:bodyPr/>
          <a:lstStyle/>
          <a:p>
            <a:r>
              <a:rPr lang="sv-SE" dirty="0">
                <a:latin typeface="Segoe UI Light" panose="020B0502040204020203" pitchFamily="34" charset="0"/>
                <a:cs typeface="Segoe UI Light" panose="020B0502040204020203" pitchFamily="34" charset="0"/>
              </a:rPr>
              <a:t>Usage and Health Data Collection Service Application</a:t>
            </a:r>
          </a:p>
          <a:p>
            <a:pPr marL="285750" indent="-285750"/>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SharePoint Trace Log and Windows Event Log can be configured for import into SharePoint Logging Database</a:t>
            </a:r>
          </a:p>
          <a:p>
            <a:pPr marL="285750" indent="-285750"/>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Import enabled through PowerShell by configuring an </a:t>
            </a:r>
            <a:r>
              <a:rPr lang="en-US" dirty="0" err="1">
                <a:latin typeface="Segoe UI Light" panose="020B0502040204020203" pitchFamily="34" charset="0"/>
                <a:cs typeface="Segoe UI Light" panose="020B0502040204020203" pitchFamily="34" charset="0"/>
              </a:rPr>
              <a:t>SPDiagnosticProvider</a:t>
            </a:r>
            <a:endParaRPr lang="en-US" dirty="0">
              <a:latin typeface="Segoe UI Light" panose="020B0502040204020203" pitchFamily="34" charset="0"/>
              <a:cs typeface="Segoe UI Light" panose="020B0502040204020203" pitchFamily="34" charset="0"/>
            </a:endParaRPr>
          </a:p>
          <a:p>
            <a:pPr marL="285750" indent="-285750"/>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Each provider provides 32 SQL Server Tables to partition data by date. </a:t>
            </a:r>
          </a:p>
          <a:p>
            <a:pPr marL="285750" indent="-285750"/>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SQL Server View is provided to aggregate the content of all the partitions</a:t>
            </a:r>
          </a:p>
          <a:p>
            <a:endParaRPr lang="en-US" dirty="0"/>
          </a:p>
        </p:txBody>
      </p:sp>
    </p:spTree>
    <p:extLst>
      <p:ext uri="{BB962C8B-B14F-4D97-AF65-F5344CB8AC3E}">
        <p14:creationId xmlns:p14="http://schemas.microsoft.com/office/powerpoint/2010/main" val="227874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a:t>Demo: Add data to SharePoint Logging Database</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44394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ULS Troubleshooting Tools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14</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285750" indent="-285750"/>
            <a:r>
              <a:rPr lang="en-US" sz="3200" dirty="0"/>
              <a:t>ULS Viewer</a:t>
            </a:r>
          </a:p>
          <a:p>
            <a:pPr marL="285750" indent="-285750"/>
            <a:endParaRPr lang="en-US" sz="3200" dirty="0"/>
          </a:p>
          <a:p>
            <a:pPr marL="285750" indent="-285750"/>
            <a:r>
              <a:rPr lang="en-US" sz="3200" dirty="0"/>
              <a:t>PowerShell </a:t>
            </a:r>
            <a:r>
              <a:rPr lang="en-US" sz="3200" dirty="0" err="1"/>
              <a:t>CmdLets</a:t>
            </a:r>
            <a:endParaRPr lang="en-US" sz="3200" dirty="0"/>
          </a:p>
          <a:p>
            <a:pPr marL="285750" indent="-285750"/>
            <a:endParaRPr lang="en-US" sz="3200" dirty="0"/>
          </a:p>
          <a:p>
            <a:pPr marL="285750" indent="-285750"/>
            <a:r>
              <a:rPr lang="en-US" sz="3200" dirty="0"/>
              <a:t>Microsoft Office Excel</a:t>
            </a:r>
            <a:endParaRPr lang="sv-SE" sz="3200" dirty="0"/>
          </a:p>
          <a:p>
            <a:endParaRPr lang="en-US" dirty="0"/>
          </a:p>
        </p:txBody>
      </p:sp>
      <p:pic>
        <p:nvPicPr>
          <p:cNvPr id="5" name="Picture 4"/>
          <p:cNvPicPr>
            <a:picLocks noChangeAspect="1"/>
          </p:cNvPicPr>
          <p:nvPr/>
        </p:nvPicPr>
        <p:blipFill>
          <a:blip r:embed="rId3"/>
          <a:stretch>
            <a:fillRect/>
          </a:stretch>
        </p:blipFill>
        <p:spPr>
          <a:xfrm>
            <a:off x="6353686" y="1495926"/>
            <a:ext cx="4200313" cy="1536357"/>
          </a:xfrm>
          <a:prstGeom prst="rect">
            <a:avLst/>
          </a:prstGeom>
        </p:spPr>
      </p:pic>
      <p:pic>
        <p:nvPicPr>
          <p:cNvPr id="6" name="Picture 5"/>
          <p:cNvPicPr>
            <a:picLocks noChangeAspect="1"/>
          </p:cNvPicPr>
          <p:nvPr/>
        </p:nvPicPr>
        <p:blipFill>
          <a:blip r:embed="rId4"/>
          <a:stretch>
            <a:fillRect/>
          </a:stretch>
        </p:blipFill>
        <p:spPr>
          <a:xfrm>
            <a:off x="6927778" y="2270781"/>
            <a:ext cx="2156536" cy="1367217"/>
          </a:xfrm>
          <a:prstGeom prst="rect">
            <a:avLst/>
          </a:prstGeom>
        </p:spPr>
      </p:pic>
    </p:spTree>
    <p:extLst>
      <p:ext uri="{BB962C8B-B14F-4D97-AF65-F5344CB8AC3E}">
        <p14:creationId xmlns:p14="http://schemas.microsoft.com/office/powerpoint/2010/main" val="1189492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ULS Troubleshooting Tools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15</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0" indent="0">
              <a:buNone/>
            </a:pPr>
            <a:r>
              <a:rPr lang="en-US" sz="2800" dirty="0">
                <a:latin typeface="Segoe UI Light" panose="020B0502040204020203" pitchFamily="34" charset="0"/>
                <a:cs typeface="Segoe UI Light" panose="020B0502040204020203" pitchFamily="34" charset="0"/>
              </a:rPr>
              <a:t>ULS Viewer</a:t>
            </a:r>
          </a:p>
          <a:p>
            <a:pPr marL="285750" indent="-285750"/>
            <a:r>
              <a:rPr lang="en-US" dirty="0">
                <a:latin typeface="Segoe UI Light" panose="020B0502040204020203" pitchFamily="34" charset="0"/>
                <a:cs typeface="Segoe UI Light" panose="020B0502040204020203" pitchFamily="34" charset="0"/>
              </a:rPr>
              <a:t>Unsupported free tool available from Microsoft download </a:t>
            </a:r>
          </a:p>
          <a:p>
            <a:pPr marL="285750" indent="-285750"/>
            <a:r>
              <a:rPr lang="en-US" dirty="0">
                <a:latin typeface="Segoe UI Light" panose="020B0502040204020203" pitchFamily="34" charset="0"/>
                <a:cs typeface="Segoe UI Light" panose="020B0502040204020203" pitchFamily="34" charset="0"/>
              </a:rPr>
              <a:t>Open a file or a live feed from the SharePoint Trace Log</a:t>
            </a:r>
          </a:p>
          <a:p>
            <a:pPr marL="285750" indent="-285750"/>
            <a:r>
              <a:rPr lang="en-US" dirty="0">
                <a:latin typeface="Segoe UI Light" panose="020B0502040204020203" pitchFamily="34" charset="0"/>
                <a:cs typeface="Segoe UI Light" panose="020B0502040204020203" pitchFamily="34" charset="0"/>
              </a:rPr>
              <a:t>Sort and filter based on any available column</a:t>
            </a:r>
          </a:p>
          <a:p>
            <a:pPr marL="285750" indent="-285750"/>
            <a:r>
              <a:rPr lang="en-US" dirty="0">
                <a:latin typeface="Segoe UI Light" panose="020B0502040204020203" pitchFamily="34" charset="0"/>
                <a:cs typeface="Segoe UI Light" panose="020B0502040204020203" pitchFamily="34" charset="0"/>
              </a:rPr>
              <a:t>Notifications</a:t>
            </a:r>
          </a:p>
          <a:p>
            <a:pPr marL="285750" indent="-285750"/>
            <a:r>
              <a:rPr lang="en-US" dirty="0">
                <a:latin typeface="Segoe UI Light" panose="020B0502040204020203" pitchFamily="34" charset="0"/>
                <a:cs typeface="Segoe UI Light" panose="020B0502040204020203" pitchFamily="34" charset="0"/>
              </a:rPr>
              <a:t>Smart Highlighting</a:t>
            </a:r>
          </a:p>
          <a:p>
            <a:pPr marL="285750" indent="-285750"/>
            <a:r>
              <a:rPr lang="en-US" dirty="0">
                <a:latin typeface="Segoe UI Light" panose="020B0502040204020203" pitchFamily="34" charset="0"/>
                <a:cs typeface="Segoe UI Light" panose="020B0502040204020203" pitchFamily="34" charset="0"/>
              </a:rPr>
              <a:t>Correlation Tree</a:t>
            </a:r>
          </a:p>
          <a:p>
            <a:pPr marL="285750" indent="-285750"/>
            <a:r>
              <a:rPr lang="en-US" dirty="0">
                <a:latin typeface="Segoe UI Light" panose="020B0502040204020203" pitchFamily="34" charset="0"/>
                <a:cs typeface="Segoe UI Light" panose="020B0502040204020203" pitchFamily="34" charset="0"/>
              </a:rPr>
              <a:t>Show/hide preconfigured severities</a:t>
            </a:r>
          </a:p>
          <a:p>
            <a:pPr marL="285750" indent="-285750"/>
            <a:r>
              <a:rPr lang="en-US" dirty="0">
                <a:latin typeface="Segoe UI Light" panose="020B0502040204020203" pitchFamily="34" charset="0"/>
                <a:cs typeface="Segoe UI Light" panose="020B0502040204020203" pitchFamily="34" charset="0"/>
              </a:rPr>
              <a:t>Formatting</a:t>
            </a:r>
          </a:p>
          <a:p>
            <a:pPr marL="285750" indent="-285750"/>
            <a:r>
              <a:rPr lang="en-US" dirty="0">
                <a:latin typeface="Segoe UI Light" panose="020B0502040204020203" pitchFamily="34" charset="0"/>
                <a:cs typeface="Segoe UI Light" panose="020B0502040204020203" pitchFamily="34" charset="0"/>
              </a:rPr>
              <a:t>Save Workspace</a:t>
            </a:r>
            <a:endParaRPr lang="sv-SE" dirty="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308319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ULS Troubleshooting Tools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16</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0" indent="0">
              <a:buNone/>
            </a:pPr>
            <a:r>
              <a:rPr lang="en-US" sz="2800" dirty="0">
                <a:latin typeface="Segoe UI Light" panose="020B0502040204020203" pitchFamily="34" charset="0"/>
                <a:cs typeface="Segoe UI Light" panose="020B0502040204020203" pitchFamily="34" charset="0"/>
              </a:rPr>
              <a:t>ULS Viewer – New Features from August 2014</a:t>
            </a:r>
          </a:p>
          <a:p>
            <a:pPr marL="285750" indent="-285750"/>
            <a:r>
              <a:rPr lang="en-US" dirty="0">
                <a:latin typeface="Segoe UI Light" panose="020B0502040204020203" pitchFamily="34" charset="0"/>
                <a:cs typeface="Segoe UI Light" panose="020B0502040204020203" pitchFamily="34" charset="0"/>
              </a:rPr>
              <a:t>Real time monitoring from multiple servers</a:t>
            </a:r>
          </a:p>
          <a:p>
            <a:pPr marL="285750" indent="-285750"/>
            <a:r>
              <a:rPr lang="en-US" dirty="0">
                <a:latin typeface="Segoe UI Light" panose="020B0502040204020203" pitchFamily="34" charset="0"/>
                <a:cs typeface="Segoe UI Light" panose="020B0502040204020203" pitchFamily="34" charset="0"/>
              </a:rPr>
              <a:t>Command line arguments for opening and merging files</a:t>
            </a:r>
          </a:p>
          <a:p>
            <a:pPr marL="285750" indent="-285750"/>
            <a:endParaRPr lang="en-US" dirty="0">
              <a:latin typeface="Segoe UI Light" panose="020B0502040204020203" pitchFamily="34" charset="0"/>
              <a:cs typeface="Segoe UI Light" panose="020B0502040204020203" pitchFamily="34" charset="0"/>
            </a:endParaRPr>
          </a:p>
          <a:p>
            <a:pPr marL="285750" indent="-285750"/>
            <a:r>
              <a:rPr lang="en-US" dirty="0" err="1">
                <a:latin typeface="Segoe UI Light" panose="020B0502040204020203" pitchFamily="34" charset="0"/>
                <a:cs typeface="Segoe UI Light" panose="020B0502040204020203" pitchFamily="34" charset="0"/>
              </a:rPr>
              <a:t>.Net</a:t>
            </a:r>
            <a:r>
              <a:rPr lang="en-US" dirty="0">
                <a:latin typeface="Segoe UI Light" panose="020B0502040204020203" pitchFamily="34" charset="0"/>
                <a:cs typeface="Segoe UI Light" panose="020B0502040204020203" pitchFamily="34" charset="0"/>
              </a:rPr>
              <a:t> 4 required (SharePoint 2013 and some SharePoint 2010 installations – so keep the old version around)</a:t>
            </a:r>
            <a:endParaRPr lang="sv-SE" dirty="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328925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ULS Troubleshooting Tools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17</a:t>
            </a:fld>
            <a:endParaRPr lang="en-US">
              <a:solidFill>
                <a:prstClr val="black">
                  <a:tint val="75000"/>
                </a:prstClr>
              </a:solidFill>
            </a:endParaRPr>
          </a:p>
        </p:txBody>
      </p:sp>
      <p:sp>
        <p:nvSpPr>
          <p:cNvPr id="8" name="Content Placeholder 23"/>
          <p:cNvSpPr txBox="1">
            <a:spLocks/>
          </p:cNvSpPr>
          <p:nvPr/>
        </p:nvSpPr>
        <p:spPr>
          <a:xfrm>
            <a:off x="301752" y="1329563"/>
            <a:ext cx="9360408" cy="4684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SzPct val="90000"/>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Segoe UI Light" panose="020B0502040204020203" pitchFamily="34" charset="0"/>
                <a:cs typeface="Segoe UI Light" panose="020B0502040204020203" pitchFamily="34" charset="0"/>
              </a:rPr>
              <a:t>PowerShell </a:t>
            </a:r>
            <a:r>
              <a:rPr lang="en-US" sz="2000" dirty="0" err="1">
                <a:latin typeface="Segoe UI Light" panose="020B0502040204020203" pitchFamily="34" charset="0"/>
                <a:cs typeface="Segoe UI Light" panose="020B0502040204020203" pitchFamily="34" charset="0"/>
              </a:rPr>
              <a:t>CmdLets</a:t>
            </a:r>
            <a:endParaRPr lang="en-US" sz="2000" dirty="0">
              <a:latin typeface="Segoe UI Light" panose="020B0502040204020203" pitchFamily="34" charset="0"/>
              <a:cs typeface="Segoe UI Light" panose="020B0502040204020203" pitchFamily="34" charset="0"/>
            </a:endParaRPr>
          </a:p>
          <a:p>
            <a:endParaRPr lang="da-DK" sz="2000" dirty="0">
              <a:latin typeface="Segoe UI Light" panose="020B0502040204020203" pitchFamily="34" charset="0"/>
              <a:cs typeface="Segoe UI Light" panose="020B0502040204020203" pitchFamily="34" charset="0"/>
            </a:endParaRPr>
          </a:p>
          <a:p>
            <a:endParaRPr lang="da-DK"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a:p>
            <a:r>
              <a:rPr lang="en-US" sz="900" dirty="0">
                <a:latin typeface="Segoe UI Light" panose="020B0502040204020203" pitchFamily="34" charset="0"/>
                <a:cs typeface="Segoe UI Light" panose="020B0502040204020203" pitchFamily="34" charset="0"/>
              </a:rPr>
              <a:t>All </a:t>
            </a:r>
            <a:r>
              <a:rPr lang="en-US" sz="900" dirty="0" err="1">
                <a:latin typeface="Segoe UI Light" panose="020B0502040204020203" pitchFamily="34" charset="0"/>
                <a:cs typeface="Segoe UI Light" panose="020B0502040204020203" pitchFamily="34" charset="0"/>
              </a:rPr>
              <a:t>CmdLets</a:t>
            </a:r>
            <a:r>
              <a:rPr lang="en-US" sz="900" dirty="0">
                <a:latin typeface="Segoe UI Light" panose="020B0502040204020203" pitchFamily="34" charset="0"/>
                <a:cs typeface="Segoe UI Light" panose="020B0502040204020203" pitchFamily="34" charset="0"/>
              </a:rPr>
              <a:t> are valid for both SharePoint 2010 and SharePoint 2013 products</a:t>
            </a:r>
          </a:p>
          <a:p>
            <a:endParaRPr lang="en-US" sz="2000" dirty="0">
              <a:latin typeface="Segoe UI Light" panose="020B0502040204020203" pitchFamily="34" charset="0"/>
              <a:cs typeface="Segoe UI Light" panose="020B05020402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009274107"/>
              </p:ext>
            </p:extLst>
          </p:nvPr>
        </p:nvGraphicFramePr>
        <p:xfrm>
          <a:off x="474368" y="2050809"/>
          <a:ext cx="7664798" cy="2686059"/>
        </p:xfrm>
        <a:graphic>
          <a:graphicData uri="http://schemas.openxmlformats.org/drawingml/2006/table">
            <a:tbl>
              <a:tblPr firstRow="1" bandRow="1">
                <a:tableStyleId>{5C22544A-7EE6-4342-B048-85BDC9FD1C3A}</a:tableStyleId>
              </a:tblPr>
              <a:tblGrid>
                <a:gridCol w="2022656">
                  <a:extLst>
                    <a:ext uri="{9D8B030D-6E8A-4147-A177-3AD203B41FA5}">
                      <a16:colId xmlns:a16="http://schemas.microsoft.com/office/drawing/2014/main" val="20000"/>
                    </a:ext>
                  </a:extLst>
                </a:gridCol>
                <a:gridCol w="5642142">
                  <a:extLst>
                    <a:ext uri="{9D8B030D-6E8A-4147-A177-3AD203B41FA5}">
                      <a16:colId xmlns:a16="http://schemas.microsoft.com/office/drawing/2014/main" val="20001"/>
                    </a:ext>
                  </a:extLst>
                </a:gridCol>
              </a:tblGrid>
              <a:tr h="369290">
                <a:tc>
                  <a:txBody>
                    <a:bodyPr/>
                    <a:lstStyle/>
                    <a:p>
                      <a:r>
                        <a:rPr lang="en-US" sz="1200" dirty="0" err="1">
                          <a:latin typeface="Segoe UI Light" panose="020B0502040204020203" pitchFamily="34" charset="0"/>
                          <a:cs typeface="Segoe UI Light" panose="020B0502040204020203" pitchFamily="34" charset="0"/>
                        </a:rPr>
                        <a:t>CmdLet</a:t>
                      </a:r>
                      <a:r>
                        <a:rPr lang="en-US" sz="1200" dirty="0">
                          <a:latin typeface="Segoe UI Light" panose="020B0502040204020203" pitchFamily="34" charset="0"/>
                          <a:cs typeface="Segoe UI Light" panose="020B0502040204020203" pitchFamily="34" charset="0"/>
                        </a:rPr>
                        <a:t> name</a:t>
                      </a:r>
                      <a:endParaRPr lang="sv-SE" sz="1200" dirty="0">
                        <a:latin typeface="Segoe UI Light" panose="020B0502040204020203" pitchFamily="34" charset="0"/>
                        <a:cs typeface="Segoe UI Light" panose="020B0502040204020203" pitchFamily="34" charset="0"/>
                      </a:endParaRPr>
                    </a:p>
                  </a:txBody>
                  <a:tcPr/>
                </a:tc>
                <a:tc>
                  <a:txBody>
                    <a:bodyPr/>
                    <a:lstStyle/>
                    <a:p>
                      <a:r>
                        <a:rPr lang="en-US" sz="1200" dirty="0">
                          <a:latin typeface="Segoe UI Light" panose="020B0502040204020203" pitchFamily="34" charset="0"/>
                          <a:cs typeface="Segoe UI Light" panose="020B0502040204020203" pitchFamily="34" charset="0"/>
                        </a:rPr>
                        <a:t>Description</a:t>
                      </a:r>
                      <a:endParaRPr lang="sv-SE" sz="12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0"/>
                  </a:ext>
                </a:extLst>
              </a:tr>
              <a:tr h="342597">
                <a:tc>
                  <a:txBody>
                    <a:bodyPr/>
                    <a:lstStyle/>
                    <a:p>
                      <a:r>
                        <a:rPr lang="en-US" sz="1200" dirty="0">
                          <a:latin typeface="Segoe UI Light" panose="020B0502040204020203" pitchFamily="34" charset="0"/>
                          <a:cs typeface="Segoe UI Light" panose="020B0502040204020203" pitchFamily="34" charset="0"/>
                        </a:rPr>
                        <a:t>Get-</a:t>
                      </a:r>
                      <a:r>
                        <a:rPr lang="en-US" sz="1200" dirty="0" err="1">
                          <a:latin typeface="Segoe UI Light" panose="020B0502040204020203" pitchFamily="34" charset="0"/>
                          <a:cs typeface="Segoe UI Light" panose="020B0502040204020203" pitchFamily="34" charset="0"/>
                        </a:rPr>
                        <a:t>SPLogLevel</a:t>
                      </a:r>
                      <a:endParaRPr lang="sv-SE" sz="1200" dirty="0">
                        <a:latin typeface="Segoe UI Light" panose="020B0502040204020203" pitchFamily="34" charset="0"/>
                        <a:cs typeface="Segoe UI Light" panose="020B0502040204020203" pitchFamily="34" charset="0"/>
                      </a:endParaRPr>
                    </a:p>
                  </a:txBody>
                  <a:tcPr/>
                </a:tc>
                <a:tc>
                  <a:txBody>
                    <a:bodyPr/>
                    <a:lstStyle/>
                    <a:p>
                      <a:r>
                        <a:rPr lang="en-US" sz="1200" dirty="0">
                          <a:latin typeface="Segoe UI Light" panose="020B0502040204020203" pitchFamily="34" charset="0"/>
                          <a:cs typeface="Segoe UI Light" panose="020B0502040204020203" pitchFamily="34" charset="0"/>
                        </a:rPr>
                        <a:t>Get the configured</a:t>
                      </a:r>
                      <a:r>
                        <a:rPr lang="en-US" sz="1200" baseline="0" dirty="0">
                          <a:latin typeface="Segoe UI Light" panose="020B0502040204020203" pitchFamily="34" charset="0"/>
                          <a:cs typeface="Segoe UI Light" panose="020B0502040204020203" pitchFamily="34" charset="0"/>
                        </a:rPr>
                        <a:t> logging level for category or area</a:t>
                      </a:r>
                      <a:endParaRPr lang="sv-SE" sz="12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r h="355943">
                <a:tc>
                  <a:txBody>
                    <a:bodyPr/>
                    <a:lstStyle/>
                    <a:p>
                      <a:r>
                        <a:rPr lang="en-US" sz="1200" dirty="0">
                          <a:latin typeface="Segoe UI Light" panose="020B0502040204020203" pitchFamily="34" charset="0"/>
                          <a:cs typeface="Segoe UI Light" panose="020B0502040204020203" pitchFamily="34" charset="0"/>
                        </a:rPr>
                        <a:t>Set-</a:t>
                      </a:r>
                      <a:r>
                        <a:rPr lang="en-US" sz="1200" dirty="0" err="1">
                          <a:latin typeface="Segoe UI Light" panose="020B0502040204020203" pitchFamily="34" charset="0"/>
                          <a:cs typeface="Segoe UI Light" panose="020B0502040204020203" pitchFamily="34" charset="0"/>
                        </a:rPr>
                        <a:t>SPLogLevel</a:t>
                      </a:r>
                      <a:endParaRPr lang="sv-SE" sz="1200" dirty="0">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dirty="0">
                          <a:latin typeface="Segoe UI Light" panose="020B0502040204020203" pitchFamily="34" charset="0"/>
                          <a:cs typeface="Segoe UI Light" panose="020B0502040204020203" pitchFamily="34" charset="0"/>
                        </a:rPr>
                        <a:t>Set </a:t>
                      </a:r>
                      <a:r>
                        <a:rPr lang="en-US" sz="1200" baseline="0" dirty="0">
                          <a:latin typeface="Segoe UI Light" panose="020B0502040204020203" pitchFamily="34" charset="0"/>
                          <a:cs typeface="Segoe UI Light" panose="020B0502040204020203" pitchFamily="34" charset="0"/>
                        </a:rPr>
                        <a:t>logging level for category or area</a:t>
                      </a:r>
                      <a:endParaRPr lang="sv-SE" sz="12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2"/>
                  </a:ext>
                </a:extLst>
              </a:tr>
              <a:tr h="355943">
                <a:tc>
                  <a:txBody>
                    <a:bodyPr/>
                    <a:lstStyle/>
                    <a:p>
                      <a:r>
                        <a:rPr lang="en-US" sz="1200" dirty="0">
                          <a:latin typeface="Segoe UI Light" panose="020B0502040204020203" pitchFamily="34" charset="0"/>
                          <a:cs typeface="Segoe UI Light" panose="020B0502040204020203" pitchFamily="34" charset="0"/>
                        </a:rPr>
                        <a:t>Clear-</a:t>
                      </a:r>
                      <a:r>
                        <a:rPr lang="en-US" sz="1200" dirty="0" err="1">
                          <a:latin typeface="Segoe UI Light" panose="020B0502040204020203" pitchFamily="34" charset="0"/>
                          <a:cs typeface="Segoe UI Light" panose="020B0502040204020203" pitchFamily="34" charset="0"/>
                        </a:rPr>
                        <a:t>SPLogLevel</a:t>
                      </a:r>
                      <a:endParaRPr lang="sv-SE" sz="1200" dirty="0">
                        <a:latin typeface="Segoe UI Light" panose="020B0502040204020203" pitchFamily="34" charset="0"/>
                        <a:cs typeface="Segoe UI Light" panose="020B0502040204020203" pitchFamily="34" charset="0"/>
                      </a:endParaRPr>
                    </a:p>
                  </a:txBody>
                  <a:tcPr/>
                </a:tc>
                <a:tc>
                  <a:txBody>
                    <a:bodyPr/>
                    <a:lstStyle/>
                    <a:p>
                      <a:r>
                        <a:rPr lang="en-US" sz="1200" dirty="0">
                          <a:latin typeface="Segoe UI Light" panose="020B0502040204020203" pitchFamily="34" charset="0"/>
                          <a:cs typeface="Segoe UI Light" panose="020B0502040204020203" pitchFamily="34" charset="0"/>
                        </a:rPr>
                        <a:t>Resets</a:t>
                      </a:r>
                      <a:r>
                        <a:rPr lang="en-US" sz="1200" baseline="0" dirty="0">
                          <a:latin typeface="Segoe UI Light" panose="020B0502040204020203" pitchFamily="34" charset="0"/>
                          <a:cs typeface="Segoe UI Light" panose="020B0502040204020203" pitchFamily="34" charset="0"/>
                        </a:rPr>
                        <a:t> logging level for category or area</a:t>
                      </a:r>
                      <a:endParaRPr lang="sv-SE" sz="12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3"/>
                  </a:ext>
                </a:extLst>
              </a:tr>
              <a:tr h="341345">
                <a:tc>
                  <a:txBody>
                    <a:bodyPr/>
                    <a:lstStyle/>
                    <a:p>
                      <a:r>
                        <a:rPr lang="en-US" sz="1200" dirty="0">
                          <a:latin typeface="Segoe UI Light" panose="020B0502040204020203" pitchFamily="34" charset="0"/>
                          <a:cs typeface="Segoe UI Light" panose="020B0502040204020203" pitchFamily="34" charset="0"/>
                        </a:rPr>
                        <a:t>Get-</a:t>
                      </a:r>
                      <a:r>
                        <a:rPr lang="en-US" sz="1200" dirty="0" err="1">
                          <a:latin typeface="Segoe UI Light" panose="020B0502040204020203" pitchFamily="34" charset="0"/>
                          <a:cs typeface="Segoe UI Light" panose="020B0502040204020203" pitchFamily="34" charset="0"/>
                        </a:rPr>
                        <a:t>SPLogEvent</a:t>
                      </a:r>
                      <a:endParaRPr lang="sv-SE" sz="1200" dirty="0">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dirty="0">
                          <a:latin typeface="Segoe UI Light" panose="020B0502040204020203" pitchFamily="34" charset="0"/>
                          <a:cs typeface="Segoe UI Light" panose="020B0502040204020203" pitchFamily="34" charset="0"/>
                        </a:rPr>
                        <a:t>Get log entries from SharePoint</a:t>
                      </a:r>
                      <a:r>
                        <a:rPr lang="en-US" sz="1200" baseline="0" dirty="0">
                          <a:latin typeface="Segoe UI Light" panose="020B0502040204020203" pitchFamily="34" charset="0"/>
                          <a:cs typeface="Segoe UI Light" panose="020B0502040204020203" pitchFamily="34" charset="0"/>
                        </a:rPr>
                        <a:t> Trace Log on local machine based on provided filters</a:t>
                      </a:r>
                      <a:endParaRPr lang="sv-SE" sz="12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4"/>
                  </a:ext>
                </a:extLst>
              </a:tr>
              <a:tr h="355943">
                <a:tc>
                  <a:txBody>
                    <a:bodyPr/>
                    <a:lstStyle/>
                    <a:p>
                      <a:r>
                        <a:rPr lang="en-US" sz="1200" dirty="0">
                          <a:latin typeface="Segoe UI Light" panose="020B0502040204020203" pitchFamily="34" charset="0"/>
                          <a:cs typeface="Segoe UI Light" panose="020B0502040204020203" pitchFamily="34" charset="0"/>
                        </a:rPr>
                        <a:t>New-</a:t>
                      </a:r>
                      <a:r>
                        <a:rPr lang="en-US" sz="1200" dirty="0" err="1">
                          <a:latin typeface="Segoe UI Light" panose="020B0502040204020203" pitchFamily="34" charset="0"/>
                          <a:cs typeface="Segoe UI Light" panose="020B0502040204020203" pitchFamily="34" charset="0"/>
                        </a:rPr>
                        <a:t>SPLogFile</a:t>
                      </a:r>
                      <a:endParaRPr lang="en-US" sz="1200" dirty="0">
                        <a:latin typeface="Segoe UI Light" panose="020B0502040204020203" pitchFamily="34" charset="0"/>
                        <a:cs typeface="Segoe UI Light" panose="020B0502040204020203" pitchFamily="34" charset="0"/>
                      </a:endParaRPr>
                    </a:p>
                  </a:txBody>
                  <a:tcPr/>
                </a:tc>
                <a:tc>
                  <a:txBody>
                    <a:bodyPr/>
                    <a:lstStyle/>
                    <a:p>
                      <a:r>
                        <a:rPr lang="en-US" sz="1200" dirty="0">
                          <a:latin typeface="Segoe UI Light" panose="020B0502040204020203" pitchFamily="34" charset="0"/>
                          <a:cs typeface="Segoe UI Light" panose="020B0502040204020203" pitchFamily="34" charset="0"/>
                        </a:rPr>
                        <a:t>Start a new SharePoint Trace Log file</a:t>
                      </a:r>
                      <a:endParaRPr lang="sv-SE" sz="12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5"/>
                  </a:ext>
                </a:extLst>
              </a:tr>
              <a:tr h="564998">
                <a:tc>
                  <a:txBody>
                    <a:bodyPr/>
                    <a:lstStyle/>
                    <a:p>
                      <a:r>
                        <a:rPr lang="en-US" sz="1200" dirty="0">
                          <a:latin typeface="Segoe UI Light" panose="020B0502040204020203" pitchFamily="34" charset="0"/>
                          <a:cs typeface="Segoe UI Light" panose="020B0502040204020203" pitchFamily="34" charset="0"/>
                        </a:rPr>
                        <a:t>Merge-</a:t>
                      </a:r>
                      <a:r>
                        <a:rPr lang="en-US" sz="1200" dirty="0" err="1">
                          <a:latin typeface="Segoe UI Light" panose="020B0502040204020203" pitchFamily="34" charset="0"/>
                          <a:cs typeface="Segoe UI Light" panose="020B0502040204020203" pitchFamily="34" charset="0"/>
                        </a:rPr>
                        <a:t>SPLogFile</a:t>
                      </a:r>
                      <a:endParaRPr lang="sv-SE" sz="1200" dirty="0">
                        <a:latin typeface="Segoe UI Light" panose="020B0502040204020203" pitchFamily="34" charset="0"/>
                        <a:cs typeface="Segoe UI Light" panose="020B0502040204020203" pitchFamily="34" charset="0"/>
                      </a:endParaRPr>
                    </a:p>
                  </a:txBody>
                  <a:tcPr/>
                </a:tc>
                <a:tc>
                  <a:txBody>
                    <a:bodyPr/>
                    <a:lstStyle/>
                    <a:p>
                      <a:r>
                        <a:rPr lang="en-US" sz="1200" dirty="0">
                          <a:latin typeface="Segoe UI Light" panose="020B0502040204020203" pitchFamily="34" charset="0"/>
                          <a:cs typeface="Segoe UI Light" panose="020B0502040204020203" pitchFamily="34" charset="0"/>
                        </a:rPr>
                        <a:t>Get log entries from SharePoint Trace Log on all farm</a:t>
                      </a:r>
                      <a:r>
                        <a:rPr lang="en-US" sz="1200" baseline="0" dirty="0">
                          <a:latin typeface="Segoe UI Light" panose="020B0502040204020203" pitchFamily="34" charset="0"/>
                          <a:cs typeface="Segoe UI Light" panose="020B0502040204020203" pitchFamily="34" charset="0"/>
                        </a:rPr>
                        <a:t> servers based on provided filters</a:t>
                      </a:r>
                      <a:endParaRPr lang="sv-SE" sz="12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18883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ULS Troubleshooting Tools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18</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0" indent="0">
              <a:buNone/>
            </a:pPr>
            <a:r>
              <a:rPr lang="en-US" sz="2800" dirty="0">
                <a:latin typeface="Segoe UI Light" panose="020B0502040204020203" pitchFamily="34" charset="0"/>
                <a:cs typeface="Segoe UI Light" panose="020B0502040204020203" pitchFamily="34" charset="0"/>
              </a:rPr>
              <a:t>Microsoft Office Excel</a:t>
            </a:r>
          </a:p>
          <a:p>
            <a:pPr marL="285750" indent="-285750"/>
            <a:r>
              <a:rPr lang="en-US" dirty="0">
                <a:latin typeface="Segoe UI Light" panose="020B0502040204020203" pitchFamily="34" charset="0"/>
                <a:cs typeface="Segoe UI Light" panose="020B0502040204020203" pitchFamily="34" charset="0"/>
              </a:rPr>
              <a:t>Import log entries from SharePoint Logging Database</a:t>
            </a:r>
          </a:p>
          <a:p>
            <a:pPr marL="285750" indent="-285750"/>
            <a:r>
              <a:rPr lang="en-US" dirty="0">
                <a:latin typeface="Segoe UI Light" panose="020B0502040204020203" pitchFamily="34" charset="0"/>
                <a:cs typeface="Segoe UI Light" panose="020B0502040204020203" pitchFamily="34" charset="0"/>
              </a:rPr>
              <a:t>Import SharePoint Trace Log entries</a:t>
            </a:r>
          </a:p>
          <a:p>
            <a:pPr marL="285750" indent="-285750"/>
            <a:r>
              <a:rPr lang="en-US" dirty="0">
                <a:latin typeface="Segoe UI Light" panose="020B0502040204020203" pitchFamily="34" charset="0"/>
                <a:cs typeface="Segoe UI Light" panose="020B0502040204020203" pitchFamily="34" charset="0"/>
              </a:rPr>
              <a:t>Filter/Sort</a:t>
            </a:r>
          </a:p>
          <a:p>
            <a:pPr marL="285750" indent="-285750"/>
            <a:r>
              <a:rPr lang="en-US" dirty="0">
                <a:latin typeface="Segoe UI Light" panose="020B0502040204020203" pitchFamily="34" charset="0"/>
                <a:cs typeface="Segoe UI Light" panose="020B0502040204020203" pitchFamily="34" charset="0"/>
              </a:rPr>
              <a:t>Graph</a:t>
            </a:r>
          </a:p>
          <a:p>
            <a:pPr marL="285750" indent="-285750"/>
            <a:r>
              <a:rPr lang="en-US" dirty="0">
                <a:latin typeface="Segoe UI Light" panose="020B0502040204020203" pitchFamily="34" charset="0"/>
                <a:cs typeface="Segoe UI Light" panose="020B0502040204020203" pitchFamily="34" charset="0"/>
              </a:rPr>
              <a:t>Highlight</a:t>
            </a:r>
          </a:p>
          <a:p>
            <a:endParaRPr lang="en-US" dirty="0"/>
          </a:p>
        </p:txBody>
      </p:sp>
    </p:spTree>
    <p:extLst>
      <p:ext uri="{BB962C8B-B14F-4D97-AF65-F5344CB8AC3E}">
        <p14:creationId xmlns:p14="http://schemas.microsoft.com/office/powerpoint/2010/main" val="2820115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a:t>Demo: ULS Troubleshooting Tools</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61800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a:solidFill>
                  <a:srgbClr val="3F3F3F">
                    <a:alpha val="87000"/>
                  </a:srgbClr>
                </a:solidFill>
                <a:latin typeface="Segoe UI" panose="020B0502040204020203" pitchFamily="34" charset="0"/>
                <a:cs typeface="Segoe UI" panose="020B0502040204020203" pitchFamily="34" charset="0"/>
              </a:rPr>
              <a:t>Active Directory, Excel, Microsoft, Microsoft Corporate Logo, Office 365, SharePoint, SQL Server, Visio, Windows, Windows PowerShell and Windows Server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Final Thoughts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20</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4956048"/>
          </a:xfrm>
        </p:spPr>
        <p:txBody>
          <a:bodyPr/>
          <a:lstStyle/>
          <a:p>
            <a:pPr marL="0" indent="0">
              <a:buNone/>
            </a:pPr>
            <a:r>
              <a:rPr lang="en-US" dirty="0">
                <a:latin typeface="Segoe UI Light" panose="020B0502040204020203" pitchFamily="34" charset="0"/>
                <a:cs typeface="Segoe UI Light" panose="020B0502040204020203" pitchFamily="34" charset="0"/>
              </a:rPr>
              <a:t>SharePoint Trace Log should be your primary source of information for troubleshooting any customizations, regardless if you have your own logging in place or if your are leveraging the ULS for your applications logging needs.</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In addition to finding information related to your own log entries you can gain lots of insight about SharePoint’s behavior in context of your own entries.</a:t>
            </a:r>
          </a:p>
          <a:p>
            <a:endParaRPr lang="en-US" dirty="0"/>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343461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View this Presentation</a:t>
            </a:r>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a:t>Notes Page </a:t>
            </a:r>
            <a:r>
              <a:rPr lang="en-US" dirty="0"/>
              <a:t>view:</a:t>
            </a:r>
          </a:p>
          <a:p>
            <a:pPr lvl="1"/>
            <a:r>
              <a:rPr lang="en-US" dirty="0"/>
              <a:t>On the ribbon, click the </a:t>
            </a:r>
            <a:r>
              <a:rPr lang="en-US" b="1" dirty="0"/>
              <a:t>View </a:t>
            </a:r>
            <a:r>
              <a:rPr lang="en-US" dirty="0"/>
              <a:t>tab, and then click </a:t>
            </a:r>
            <a:r>
              <a:rPr lang="en-US" b="1" dirty="0"/>
              <a:t>Notes Page</a:t>
            </a:r>
            <a:endParaRPr lang="en-US" dirty="0"/>
          </a:p>
          <a:p>
            <a:r>
              <a:rPr lang="en-US" dirty="0"/>
              <a:t>To navigate through notes, use the Page Up and Page Down keys</a:t>
            </a:r>
          </a:p>
          <a:p>
            <a:pPr lvl="1"/>
            <a:r>
              <a:rPr lang="en-US" dirty="0"/>
              <a:t>Zoom in or zoom out, if required</a:t>
            </a:r>
          </a:p>
          <a:p>
            <a:r>
              <a:rPr lang="en-US" dirty="0"/>
              <a:t>In the </a:t>
            </a:r>
            <a:r>
              <a:rPr lang="en-US" b="1" dirty="0"/>
              <a:t>Notes Page </a:t>
            </a:r>
            <a:r>
              <a:rPr lang="en-US" dirty="0"/>
              <a:t>view, you can:</a:t>
            </a:r>
          </a:p>
          <a:p>
            <a:pPr lvl="1"/>
            <a:r>
              <a:rPr lang="en-US" dirty="0"/>
              <a:t>Read any supporting text—now or after the delivery</a:t>
            </a:r>
          </a:p>
          <a:p>
            <a:pPr lvl="1"/>
            <a:r>
              <a:rPr lang="en-US" dirty="0"/>
              <a:t>Add notes to your copy of the presentation, if required</a:t>
            </a:r>
          </a:p>
          <a:p>
            <a:r>
              <a:rPr lang="en-US" dirty="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SharePoint Unified Logging System (ULS)</a:t>
            </a:r>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Lesson Overview and Objectives</a:t>
            </a:r>
            <a:endParaRPr lang="en-US" dirty="0"/>
          </a:p>
        </p:txBody>
      </p:sp>
      <p:sp>
        <p:nvSpPr>
          <p:cNvPr id="5" name="Text Placeholder 4"/>
          <p:cNvSpPr>
            <a:spLocks noGrp="1"/>
          </p:cNvSpPr>
          <p:nvPr>
            <p:ph type="body" sz="quarter" idx="13"/>
          </p:nvPr>
        </p:nvSpPr>
        <p:spPr/>
        <p:txBody>
          <a:bodyPr/>
          <a:lstStyle/>
          <a:p>
            <a:pPr marL="0" indent="0">
              <a:buNone/>
            </a:pPr>
            <a:r>
              <a:rPr lang="da-DK" sz="2400" dirty="0"/>
              <a:t>Overview</a:t>
            </a:r>
            <a:endParaRPr lang="en-US" sz="2400" dirty="0"/>
          </a:p>
          <a:p>
            <a:r>
              <a:rPr lang="en-US" dirty="0"/>
              <a:t>What is ULS?</a:t>
            </a:r>
          </a:p>
          <a:p>
            <a:r>
              <a:rPr lang="en-US" dirty="0"/>
              <a:t>SharePoint Trace Log</a:t>
            </a:r>
          </a:p>
          <a:p>
            <a:r>
              <a:rPr lang="en-US" dirty="0"/>
              <a:t>SharePoint Logging Database</a:t>
            </a:r>
          </a:p>
          <a:p>
            <a:r>
              <a:rPr lang="en-US" dirty="0"/>
              <a:t>ULS troubleshooting tools</a:t>
            </a:r>
          </a:p>
          <a:p>
            <a:endParaRPr lang="da-DK" dirty="0"/>
          </a:p>
          <a:p>
            <a:pPr marL="0" indent="0">
              <a:buNone/>
            </a:pPr>
            <a:r>
              <a:rPr lang="da-DK" sz="2400" dirty="0"/>
              <a:t>Objectives</a:t>
            </a:r>
          </a:p>
          <a:p>
            <a:r>
              <a:rPr lang="en-US" dirty="0"/>
              <a:t>Be familiar with the built-in logging capabilities in SharePoint</a:t>
            </a:r>
          </a:p>
          <a:p>
            <a:r>
              <a:rPr lang="en-US" dirty="0"/>
              <a:t>Know how to configure ULS</a:t>
            </a:r>
          </a:p>
          <a:p>
            <a:r>
              <a:rPr lang="en-US" dirty="0"/>
              <a:t>Know what tools to use for troubleshoot with ULS</a:t>
            </a:r>
          </a:p>
          <a:p>
            <a:endParaRPr lang="en-US" dirty="0"/>
          </a:p>
        </p:txBody>
      </p:sp>
    </p:spTree>
    <p:extLst>
      <p:ext uri="{BB962C8B-B14F-4D97-AF65-F5344CB8AC3E}">
        <p14:creationId xmlns:p14="http://schemas.microsoft.com/office/powerpoint/2010/main" val="38214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Instructors Personal Experience</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dirty="0">
              <a:solidFill>
                <a:prstClr val="black">
                  <a:tint val="75000"/>
                </a:prstClr>
              </a:solidFill>
            </a:endParaRPr>
          </a:p>
        </p:txBody>
      </p:sp>
      <p:sp>
        <p:nvSpPr>
          <p:cNvPr id="4" name="Text Placeholder 3"/>
          <p:cNvSpPr>
            <a:spLocks noGrp="1"/>
          </p:cNvSpPr>
          <p:nvPr>
            <p:ph type="body" sz="quarter" idx="13"/>
          </p:nvPr>
        </p:nvSpPr>
        <p:spPr>
          <a:xfrm>
            <a:off x="402336" y="1143000"/>
            <a:ext cx="7232904" cy="4956048"/>
          </a:xfrm>
        </p:spPr>
        <p:txBody>
          <a:bodyPr/>
          <a:lstStyle/>
          <a:p>
            <a:pPr marL="0" indent="0">
              <a:buNone/>
            </a:pPr>
            <a:r>
              <a:rPr lang="en-US" dirty="0"/>
              <a:t>The SharePoint Trace Log is my first destination for gathering information when troubleshooting any problem.</a:t>
            </a:r>
          </a:p>
          <a:p>
            <a:pPr marL="0" indent="0">
              <a:buNone/>
            </a:pPr>
            <a:endParaRPr lang="en-US" dirty="0"/>
          </a:p>
          <a:p>
            <a:pPr marL="0" indent="0">
              <a:buNone/>
            </a:pPr>
            <a:r>
              <a:rPr lang="en-US" dirty="0"/>
              <a:t>During code reviews I normally ask for the SharePoint Trace Logs so that I can look for entries with level Critical or Unexpected. These normally are a good entry point into problems that the customers might be more or less aware of.</a:t>
            </a:r>
          </a:p>
          <a:p>
            <a:pPr marL="0" indent="0">
              <a:buNone/>
            </a:pPr>
            <a:endParaRPr lang="en-US" dirty="0"/>
          </a:p>
          <a:p>
            <a:pPr marL="0" indent="0">
              <a:buNone/>
            </a:pPr>
            <a:r>
              <a:rPr lang="en-US" dirty="0"/>
              <a:t>When troubleshooting performance problems at a customer I looked in the SharePoint Trace Log files and found repeated entries of leaving and </a:t>
            </a:r>
            <a:r>
              <a:rPr lang="en-US" dirty="0" err="1"/>
              <a:t>SPMonitoredScope</a:t>
            </a:r>
            <a:r>
              <a:rPr lang="en-US" dirty="0"/>
              <a:t> that took a very long time. Using the Correlation Id to dig deeper I could find what was causing the poor performance.</a:t>
            </a:r>
          </a:p>
          <a:p>
            <a:pPr marL="0" indent="0">
              <a:buNone/>
            </a:pPr>
            <a:endParaRPr lang="en-US" dirty="0"/>
          </a:p>
        </p:txBody>
      </p:sp>
      <p:pic>
        <p:nvPicPr>
          <p:cNvPr id="6" name="Picture 5"/>
          <p:cNvPicPr>
            <a:picLocks noChangeAspect="1"/>
          </p:cNvPicPr>
          <p:nvPr/>
        </p:nvPicPr>
        <p:blipFill>
          <a:blip r:embed="rId3"/>
          <a:stretch>
            <a:fillRect/>
          </a:stretch>
        </p:blipFill>
        <p:spPr>
          <a:xfrm>
            <a:off x="8850630" y="1549307"/>
            <a:ext cx="289012" cy="2745614"/>
          </a:xfrm>
          <a:prstGeom prst="rect">
            <a:avLst/>
          </a:prstGeom>
        </p:spPr>
      </p:pic>
      <p:pic>
        <p:nvPicPr>
          <p:cNvPr id="7" name="Picture 6"/>
          <p:cNvPicPr>
            <a:picLocks noChangeAspect="1"/>
          </p:cNvPicPr>
          <p:nvPr/>
        </p:nvPicPr>
        <p:blipFill>
          <a:blip r:embed="rId4"/>
          <a:stretch>
            <a:fillRect/>
          </a:stretch>
        </p:blipFill>
        <p:spPr>
          <a:xfrm>
            <a:off x="9116952" y="1559296"/>
            <a:ext cx="313099" cy="2721541"/>
          </a:xfrm>
          <a:prstGeom prst="rect">
            <a:avLst/>
          </a:prstGeom>
        </p:spPr>
      </p:pic>
      <p:pic>
        <p:nvPicPr>
          <p:cNvPr id="8" name="Picture 7"/>
          <p:cNvPicPr>
            <a:picLocks noChangeAspect="1"/>
          </p:cNvPicPr>
          <p:nvPr/>
        </p:nvPicPr>
        <p:blipFill>
          <a:blip r:embed="rId5"/>
          <a:stretch>
            <a:fillRect/>
          </a:stretch>
        </p:blipFill>
        <p:spPr>
          <a:xfrm>
            <a:off x="9395543" y="1639291"/>
            <a:ext cx="289012" cy="2528857"/>
          </a:xfrm>
          <a:prstGeom prst="rect">
            <a:avLst/>
          </a:prstGeom>
        </p:spPr>
      </p:pic>
      <p:pic>
        <p:nvPicPr>
          <p:cNvPr id="9" name="Picture 8"/>
          <p:cNvPicPr>
            <a:picLocks noChangeAspect="1"/>
          </p:cNvPicPr>
          <p:nvPr/>
        </p:nvPicPr>
        <p:blipFill>
          <a:blip r:embed="rId6"/>
          <a:stretch>
            <a:fillRect/>
          </a:stretch>
        </p:blipFill>
        <p:spPr>
          <a:xfrm>
            <a:off x="9673115" y="1739267"/>
            <a:ext cx="313099" cy="2288022"/>
          </a:xfrm>
          <a:prstGeom prst="rect">
            <a:avLst/>
          </a:prstGeom>
        </p:spPr>
      </p:pic>
      <p:pic>
        <p:nvPicPr>
          <p:cNvPr id="10" name="Picture 9"/>
          <p:cNvPicPr>
            <a:picLocks noChangeAspect="1"/>
          </p:cNvPicPr>
          <p:nvPr/>
        </p:nvPicPr>
        <p:blipFill>
          <a:blip r:embed="rId7"/>
          <a:stretch>
            <a:fillRect/>
          </a:stretch>
        </p:blipFill>
        <p:spPr>
          <a:xfrm>
            <a:off x="9997580" y="1809259"/>
            <a:ext cx="746619" cy="2119430"/>
          </a:xfrm>
          <a:prstGeom prst="rect">
            <a:avLst/>
          </a:prstGeom>
        </p:spPr>
      </p:pic>
    </p:spTree>
    <p:extLst>
      <p:ext uri="{BB962C8B-B14F-4D97-AF65-F5344CB8AC3E}">
        <p14:creationId xmlns:p14="http://schemas.microsoft.com/office/powerpoint/2010/main" val="3795631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What is ULS?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sv-SE" dirty="0">
                <a:latin typeface="Segoe UI Light" panose="020B0502040204020203" pitchFamily="34" charset="0"/>
                <a:cs typeface="Segoe UI Light" panose="020B0502040204020203" pitchFamily="34" charset="0"/>
              </a:rPr>
              <a:t>Short for Unified Logging System, often referres to SharePoint Trace Log</a:t>
            </a:r>
          </a:p>
          <a:p>
            <a:pPr marL="285750" indent="-285750"/>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Central logging component for SharePoint runtime and custom solutions</a:t>
            </a:r>
          </a:p>
          <a:p>
            <a:pPr marL="285750" indent="-285750"/>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Logs events to SharePoint Trace Log, Windows Event Log</a:t>
            </a:r>
          </a:p>
          <a:p>
            <a:pPr marL="285750" indent="-285750"/>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Farm level configuration</a:t>
            </a:r>
          </a:p>
          <a:p>
            <a:endParaRPr lang="en-US" dirty="0"/>
          </a:p>
        </p:txBody>
      </p:sp>
    </p:spTree>
    <p:extLst>
      <p:ext uri="{BB962C8B-B14F-4D97-AF65-F5344CB8AC3E}">
        <p14:creationId xmlns:p14="http://schemas.microsoft.com/office/powerpoint/2010/main" val="406682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SharePoint Trace Log</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8</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sv-SE" dirty="0">
                <a:latin typeface="Segoe UI Light" panose="020B0502040204020203" pitchFamily="34" charset="0"/>
                <a:cs typeface="Segoe UI Light" panose="020B0502040204020203" pitchFamily="34" charset="0"/>
              </a:rPr>
              <a:t>Text files located on each SharePoint server in the farm</a:t>
            </a:r>
          </a:p>
          <a:p>
            <a:pPr marL="285750" indent="-285750"/>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Location can be configured, default is &lt;RootFiles&gt;\LOGS</a:t>
            </a:r>
          </a:p>
          <a:p>
            <a:pPr marL="285750" indent="-285750"/>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One file used for X minutes, according to configuration (default 30 min)</a:t>
            </a:r>
          </a:p>
          <a:p>
            <a:pPr marL="285750" indent="-285750"/>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SERVERNAME-DATE-TIME.log -&gt; SP01-20140101-0100.log</a:t>
            </a:r>
            <a:endParaRPr lang="sv-SE" dirty="0">
              <a:latin typeface="Segoe UI Light" panose="020B0502040204020203" pitchFamily="34" charset="0"/>
              <a:cs typeface="Segoe UI Light" panose="020B0502040204020203" pitchFamily="34" charset="0"/>
            </a:endParaRPr>
          </a:p>
          <a:p>
            <a:pPr marL="285750" indent="-285750"/>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Contains entries from all SharePoint services, executables, object models</a:t>
            </a:r>
          </a:p>
          <a:p>
            <a:endParaRPr lang="en-US" dirty="0"/>
          </a:p>
        </p:txBody>
      </p:sp>
    </p:spTree>
    <p:extLst>
      <p:ext uri="{BB962C8B-B14F-4D97-AF65-F5344CB8AC3E}">
        <p14:creationId xmlns:p14="http://schemas.microsoft.com/office/powerpoint/2010/main" val="385591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Configure SharePoint Trace Log</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9</a:t>
            </a:fld>
            <a:endParaRPr lang="en-US">
              <a:solidFill>
                <a:prstClr val="black">
                  <a:tint val="75000"/>
                </a:prstClr>
              </a:solidFill>
            </a:endParaRPr>
          </a:p>
        </p:txBody>
      </p:sp>
      <p:sp>
        <p:nvSpPr>
          <p:cNvPr id="17" name="Content Placeholder 3"/>
          <p:cNvSpPr txBox="1">
            <a:spLocks/>
          </p:cNvSpPr>
          <p:nvPr/>
        </p:nvSpPr>
        <p:spPr>
          <a:xfrm>
            <a:off x="1203960" y="1280160"/>
            <a:ext cx="4785360" cy="4632960"/>
          </a:xfrm>
          <a:prstGeom prst="rect">
            <a:avLst/>
          </a:prstGeom>
          <a:solidFill>
            <a:srgbClr val="00D8CC"/>
          </a:solidFill>
        </p:spPr>
        <p:txBody>
          <a:bodyPr vert="horz" lIns="182880" tIns="137160" rIns="91440" bIns="45720" rtlCol="0">
            <a:normAutofit/>
          </a:bodyPr>
          <a:lstStyle>
            <a:lvl1pPr eaLnBrk="1" hangingPunct="1">
              <a:lnSpc>
                <a:spcPct val="120000"/>
              </a:lnSpc>
              <a:defRPr sz="1400" kern="800">
                <a:solidFill>
                  <a:schemeClr val="bg1"/>
                </a:solidFill>
                <a:latin typeface="+mn-lt"/>
                <a:cs typeface="Segoe UI Light"/>
              </a:defRPr>
            </a:lvl1pPr>
            <a:lvl2pPr eaLnBrk="1" hangingPunct="1">
              <a:lnSpc>
                <a:spcPct val="120000"/>
              </a:lnSpc>
              <a:defRPr sz="1400" kern="800">
                <a:solidFill>
                  <a:schemeClr val="bg1"/>
                </a:solidFill>
                <a:latin typeface="+mn-lt"/>
                <a:cs typeface="Segoe UI Light"/>
              </a:defRPr>
            </a:lvl2pPr>
            <a:lvl3pPr eaLnBrk="1" hangingPunct="1">
              <a:lnSpc>
                <a:spcPct val="120000"/>
              </a:lnSpc>
              <a:defRPr sz="1400" kern="800">
                <a:solidFill>
                  <a:schemeClr val="bg1"/>
                </a:solidFill>
                <a:latin typeface="+mn-lt"/>
                <a:cs typeface="Segoe UI Light"/>
              </a:defRPr>
            </a:lvl3pPr>
            <a:lvl4pPr eaLnBrk="1" hangingPunct="1">
              <a:lnSpc>
                <a:spcPct val="120000"/>
              </a:lnSpc>
              <a:defRPr sz="1400" kern="800">
                <a:solidFill>
                  <a:schemeClr val="bg1"/>
                </a:solidFill>
                <a:latin typeface="+mn-lt"/>
                <a:cs typeface="Segoe UI Light"/>
              </a:defRPr>
            </a:lvl4pPr>
            <a:lvl5pPr eaLnBrk="1" hangingPunct="1">
              <a:lnSpc>
                <a:spcPct val="120000"/>
              </a:lnSpc>
              <a:defRPr sz="1400" kern="800">
                <a:solidFill>
                  <a:schemeClr val="bg1"/>
                </a:solidFill>
                <a:latin typeface="+mn-lt"/>
                <a:cs typeface="Segoe UI Light"/>
              </a:defRPr>
            </a:lvl5pPr>
          </a:lstStyle>
          <a:p>
            <a:pPr marL="0" marR="0" lvl="0" indent="0" defTabSz="914400" eaLnBrk="1" fontAlgn="auto" latinLnBrk="0" hangingPunct="1">
              <a:lnSpc>
                <a:spcPct val="120000"/>
              </a:lnSpc>
              <a:spcBef>
                <a:spcPts val="0"/>
              </a:spcBef>
              <a:spcAft>
                <a:spcPts val="0"/>
              </a:spcAft>
              <a:buClrTx/>
              <a:buSzTx/>
              <a:buFontTx/>
              <a:buNone/>
              <a:tabLst/>
              <a:defRPr/>
            </a:pPr>
            <a:r>
              <a:rPr kumimoji="0" lang="sv-SE" sz="1400" b="1" i="0" u="none" strike="noStrike" kern="800" cap="none" spc="0" normalizeH="0" baseline="0" noProof="0">
                <a:ln>
                  <a:noFill/>
                </a:ln>
                <a:solidFill>
                  <a:srgbClr val="000000"/>
                </a:solidFill>
                <a:effectLst/>
                <a:uLnTx/>
                <a:uFillTx/>
                <a:latin typeface="Segoe UI"/>
                <a:cs typeface="Segoe UI Light"/>
              </a:rPr>
              <a:t>Central Administration</a:t>
            </a:r>
            <a:r>
              <a:rPr kumimoji="0" lang="en-US" sz="1400" b="0" i="0" u="none" strike="noStrike" kern="800" cap="none" spc="0" normalizeH="0" baseline="0" noProof="0">
                <a:ln>
                  <a:noFill/>
                </a:ln>
                <a:solidFill>
                  <a:srgbClr val="000000"/>
                </a:solidFill>
                <a:effectLst/>
                <a:uLnTx/>
                <a:uFillTx/>
                <a:latin typeface="Segoe UI Light" panose="020B0502040204020203" pitchFamily="34" charset="0"/>
                <a:cs typeface="Segoe UI Light" panose="020B0502040204020203" pitchFamily="34" charset="0"/>
              </a:rPr>
              <a:t>		</a:t>
            </a:r>
            <a:endParaRPr kumimoji="0" lang="sv-SE" sz="1400" b="0" i="0" u="none" strike="noStrike" kern="800" cap="none" spc="0" normalizeH="0" baseline="0" noProof="0">
              <a:ln>
                <a:noFill/>
              </a:ln>
              <a:solidFill>
                <a:srgbClr val="000000"/>
              </a:solidFill>
              <a:effectLst/>
              <a:uLnTx/>
              <a:uFillTx/>
              <a:latin typeface="Segoe UI Light" panose="020B0502040204020203" pitchFamily="34" charset="0"/>
              <a:cs typeface="Segoe UI Light" panose="020B0502040204020203" pitchFamily="34" charset="0"/>
            </a:endParaRPr>
          </a:p>
          <a:p>
            <a:pPr marL="285750" marR="0" lvl="0" indent="-285750" defTabSz="914400" eaLnBrk="1" fontAlgn="auto" latinLnBrk="0" hangingPunct="1">
              <a:lnSpc>
                <a:spcPct val="120000"/>
              </a:lnSpc>
              <a:spcBef>
                <a:spcPts val="0"/>
              </a:spcBef>
              <a:spcAft>
                <a:spcPts val="0"/>
              </a:spcAft>
              <a:buClrTx/>
              <a:buSzTx/>
              <a:buFont typeface="Arial" panose="020B0604020202020204" pitchFamily="34" charset="0"/>
              <a:buChar char="•"/>
              <a:tabLst/>
              <a:defRPr/>
            </a:pPr>
            <a:endParaRPr kumimoji="0" lang="sv-SE" sz="1400" b="0" i="0" u="none" strike="noStrike" kern="80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endParaRPr>
          </a:p>
        </p:txBody>
      </p:sp>
      <p:grpSp>
        <p:nvGrpSpPr>
          <p:cNvPr id="22" name="Group 21"/>
          <p:cNvGrpSpPr/>
          <p:nvPr/>
        </p:nvGrpSpPr>
        <p:grpSpPr>
          <a:xfrm>
            <a:off x="5989320" y="1280160"/>
            <a:ext cx="4815840" cy="4632960"/>
            <a:chOff x="5486400" y="914400"/>
            <a:chExt cx="3657600" cy="3656836"/>
          </a:xfrm>
        </p:grpSpPr>
        <p:sp>
          <p:nvSpPr>
            <p:cNvPr id="20" name="Text Placeholder 9"/>
            <p:cNvSpPr txBox="1">
              <a:spLocks/>
            </p:cNvSpPr>
            <p:nvPr/>
          </p:nvSpPr>
          <p:spPr>
            <a:xfrm>
              <a:off x="5486400" y="914400"/>
              <a:ext cx="3657600" cy="3656836"/>
            </a:xfrm>
            <a:prstGeom prst="rect">
              <a:avLst/>
            </a:prstGeom>
            <a:solidFill>
              <a:srgbClr val="FFFFFF"/>
            </a:solidFill>
            <a:ln>
              <a:solidFill>
                <a:srgbClr val="002050"/>
              </a:solidFill>
            </a:ln>
          </p:spPr>
          <p:txBody>
            <a:bodyPr vert="horz" lIns="182880" tIns="137160" rIns="91440" bIns="45720" rtlCol="0">
              <a:noAutofit/>
            </a:bodyPr>
            <a:lstStyle>
              <a:lvl1pPr eaLnBrk="1" hangingPunct="1">
                <a:lnSpc>
                  <a:spcPct val="120000"/>
                </a:lnSpc>
                <a:defRPr sz="1400" kern="800">
                  <a:solidFill>
                    <a:srgbClr val="000000"/>
                  </a:solidFill>
                  <a:latin typeface="+mn-lt"/>
                  <a:cs typeface="Segoe UI Light"/>
                </a:defRPr>
              </a:lvl1pPr>
              <a:lvl2pPr eaLnBrk="1" hangingPunct="1">
                <a:lnSpc>
                  <a:spcPct val="120000"/>
                </a:lnSpc>
                <a:defRPr sz="1400" kern="800">
                  <a:solidFill>
                    <a:srgbClr val="000000"/>
                  </a:solidFill>
                  <a:latin typeface="+mn-lt"/>
                  <a:cs typeface="Segoe UI Light"/>
                </a:defRPr>
              </a:lvl2pPr>
              <a:lvl3pPr eaLnBrk="1" hangingPunct="1">
                <a:lnSpc>
                  <a:spcPct val="120000"/>
                </a:lnSpc>
                <a:defRPr sz="1400" kern="800">
                  <a:solidFill>
                    <a:srgbClr val="000000"/>
                  </a:solidFill>
                  <a:latin typeface="+mn-lt"/>
                  <a:cs typeface="Segoe UI Light"/>
                </a:defRPr>
              </a:lvl3pPr>
              <a:lvl4pPr eaLnBrk="1" hangingPunct="1">
                <a:lnSpc>
                  <a:spcPct val="120000"/>
                </a:lnSpc>
                <a:defRPr sz="1400" kern="800">
                  <a:solidFill>
                    <a:srgbClr val="000000"/>
                  </a:solidFill>
                  <a:latin typeface="+mn-lt"/>
                  <a:cs typeface="Segoe UI Light"/>
                </a:defRPr>
              </a:lvl4pPr>
              <a:lvl5pPr eaLnBrk="1" hangingPunct="1">
                <a:lnSpc>
                  <a:spcPct val="120000"/>
                </a:lnSpc>
                <a:defRPr sz="1400" kern="800">
                  <a:solidFill>
                    <a:srgbClr val="000000"/>
                  </a:solidFill>
                  <a:latin typeface="+mn-lt"/>
                  <a:cs typeface="Segoe UI Light"/>
                </a:defRPr>
              </a:lvl5p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1400" b="1" i="0" u="none" strike="noStrike" kern="800" cap="none" spc="0" normalizeH="0" baseline="0" noProof="0">
                  <a:ln>
                    <a:noFill/>
                  </a:ln>
                  <a:solidFill>
                    <a:srgbClr val="000000"/>
                  </a:solidFill>
                  <a:effectLst/>
                  <a:uLnTx/>
                  <a:uFillTx/>
                  <a:latin typeface="Segoe UI"/>
                  <a:cs typeface="Segoe UI Light"/>
                </a:rPr>
                <a:t>PowerShell</a:t>
              </a:r>
            </a:p>
            <a:p>
              <a:pPr marL="0" marR="0" lvl="0" indent="0" defTabSz="914400" eaLnBrk="1" fontAlgn="auto" latinLnBrk="0" hangingPunct="1">
                <a:lnSpc>
                  <a:spcPct val="120000"/>
                </a:lnSpc>
                <a:spcBef>
                  <a:spcPts val="0"/>
                </a:spcBef>
                <a:spcAft>
                  <a:spcPts val="0"/>
                </a:spcAft>
                <a:buClrTx/>
                <a:buSzTx/>
                <a:buFontTx/>
                <a:buNone/>
                <a:tabLst/>
                <a:defRPr/>
              </a:pPr>
              <a:endParaRPr kumimoji="0" lang="sv-SE" sz="1400" b="0" i="0" u="none" strike="noStrike" kern="800" cap="none" spc="0" normalizeH="0" baseline="0" noProof="0" dirty="0">
                <a:ln>
                  <a:noFill/>
                </a:ln>
                <a:solidFill>
                  <a:srgbClr val="000000"/>
                </a:solidFill>
                <a:effectLst/>
                <a:uLnTx/>
                <a:uFillTx/>
                <a:latin typeface="Segoe UI"/>
                <a:cs typeface="Segoe UI Light"/>
              </a:endParaRPr>
            </a:p>
          </p:txBody>
        </p:sp>
        <p:pic>
          <p:nvPicPr>
            <p:cNvPr id="21" name="Picture 20"/>
            <p:cNvPicPr>
              <a:picLocks noChangeAspect="1"/>
            </p:cNvPicPr>
            <p:nvPr/>
          </p:nvPicPr>
          <p:blipFill>
            <a:blip r:embed="rId3"/>
            <a:stretch>
              <a:fillRect/>
            </a:stretch>
          </p:blipFill>
          <p:spPr>
            <a:xfrm>
              <a:off x="5684429" y="1718647"/>
              <a:ext cx="3261542" cy="1807435"/>
            </a:xfrm>
            <a:prstGeom prst="rect">
              <a:avLst/>
            </a:prstGeom>
            <a:ln w="38100" cap="sq">
              <a:solidFill>
                <a:srgbClr val="002050"/>
              </a:solidFill>
              <a:prstDash val="solid"/>
              <a:miter lim="800000"/>
            </a:ln>
            <a:effectLst>
              <a:outerShdw blurRad="50800" dist="38100" dir="2700000" algn="tl" rotWithShape="0">
                <a:srgbClr val="000000">
                  <a:alpha val="43000"/>
                </a:srgbClr>
              </a:outerShdw>
            </a:effectLst>
          </p:spPr>
        </p:pic>
      </p:grpSp>
      <p:pic>
        <p:nvPicPr>
          <p:cNvPr id="1026" name="Picture 2" descr="http://sampathperera.files.wordpress.com/2013/01/im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7469" y="2261165"/>
            <a:ext cx="4138341" cy="232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90771"/>
      </p:ext>
    </p:extLst>
  </p:cSld>
  <p:clrMapOvr>
    <a:masterClrMapping/>
  </p:clrMapOvr>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CPS030-718-227</_dlc_DocId>
    <_dlc_DocIdUrl xmlns="230e9df3-be65-4c73-a93b-d1236ebd677e">
      <Url>https://microsoft.sharepoint.com/teams/CampusProjectSites030/dzzsao7hza/_layouts/15/DocIdRedir.aspx?ID=CPS030-718-227</Url>
      <Description>CPS030-718-227</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SharedContentType xmlns="Microsoft.SharePoint.Taxonomy.ContentTypeSync" SourceId="e385fb40-52d4-4fae-9c5b-3e8ff8a5878e" ContentTypeId="0x01010079CA57CA2DAD654DAB031774EE67465801" PreviousValue="false"/>
</file>

<file path=customXml/item5.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896733-15D4-4950-9D64-541D762A2FB3}">
  <ds:schemaRefs>
    <ds:schemaRef ds:uri="230e9df3-be65-4c73-a93b-d1236ebd677e"/>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8ED8A4E-D10F-465B-A33C-DD7FC191A8CD}">
  <ds:schemaRefs>
    <ds:schemaRef ds:uri="http://schemas.microsoft.com/sharepoint/v3/contenttype/forms"/>
  </ds:schemaRefs>
</ds:datastoreItem>
</file>

<file path=customXml/itemProps3.xml><?xml version="1.0" encoding="utf-8"?>
<ds:datastoreItem xmlns:ds="http://schemas.openxmlformats.org/officeDocument/2006/customXml" ds:itemID="{52E99233-7229-414A-B813-C065D5E6C89A}">
  <ds:schemaRefs>
    <ds:schemaRef ds:uri="http://schemas.microsoft.com/sharepoint/events"/>
  </ds:schemaRefs>
</ds:datastoreItem>
</file>

<file path=customXml/itemProps4.xml><?xml version="1.0" encoding="utf-8"?>
<ds:datastoreItem xmlns:ds="http://schemas.openxmlformats.org/officeDocument/2006/customXml" ds:itemID="{718F4284-F445-42C3-A06A-221945747C60}">
  <ds:schemaRefs>
    <ds:schemaRef ds:uri="Microsoft.SharePoint.Taxonomy.ContentTypeSync"/>
  </ds:schemaRefs>
</ds:datastoreItem>
</file>

<file path=customXml/itemProps5.xml><?xml version="1.0" encoding="utf-8"?>
<ds:datastoreItem xmlns:ds="http://schemas.openxmlformats.org/officeDocument/2006/customXml" ds:itemID="{BEF1E008-A8CC-44A2-9F30-04675347CB80}"/>
</file>

<file path=docProps/app.xml><?xml version="1.0" encoding="utf-8"?>
<Properties xmlns="http://schemas.openxmlformats.org/officeDocument/2006/extended-properties" xmlns:vt="http://schemas.openxmlformats.org/officeDocument/2006/docPropsVTypes">
  <Template/>
  <TotalTime>12813</TotalTime>
  <Words>2520</Words>
  <Application>Microsoft Office PowerPoint</Application>
  <PresentationFormat>Widescreen</PresentationFormat>
  <Paragraphs>272</Paragraphs>
  <Slides>21</Slides>
  <Notes>20</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Courier New</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SharePoint Unified Logging System (ULS)</vt:lpstr>
      <vt:lpstr>Lesson Overview and Objectives</vt:lpstr>
      <vt:lpstr>Instructors Personal Experience</vt:lpstr>
      <vt:lpstr>What is ULS?</vt:lpstr>
      <vt:lpstr>SharePoint Trace Log</vt:lpstr>
      <vt:lpstr>Configure SharePoint Trace Log</vt:lpstr>
      <vt:lpstr>SharePoint Trace Log: Configuration Options</vt:lpstr>
      <vt:lpstr>PowerPoint Presentation</vt:lpstr>
      <vt:lpstr>SharePoint Logging Database</vt:lpstr>
      <vt:lpstr>PowerPoint Presentation</vt:lpstr>
      <vt:lpstr>ULS Troubleshooting Tools</vt:lpstr>
      <vt:lpstr>ULS Troubleshooting Tools</vt:lpstr>
      <vt:lpstr>ULS Troubleshooting Tools</vt:lpstr>
      <vt:lpstr>ULS Troubleshooting Tools</vt:lpstr>
      <vt:lpstr>ULS Troubleshooting Tools</vt:lpstr>
      <vt:lpstr>PowerPoint Presentation</vt:lpstr>
      <vt:lpstr>Final Thoughts</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Damiano Curia</cp:lastModifiedBy>
  <cp:revision>831</cp:revision>
  <dcterms:created xsi:type="dcterms:W3CDTF">2013-09-16T15:58:20Z</dcterms:created>
  <dcterms:modified xsi:type="dcterms:W3CDTF">2016-04-28T14:14:32Z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8187c5af-3ed5-4deb-8024-a97c8f50defd</vt:lpwstr>
  </property>
  <property fmtid="{D5CDD505-2E9C-101B-9397-08002B2CF9AE}" pid="4" name="VerticalIndustries">
    <vt:lpwstr/>
  </property>
  <property fmtid="{D5CDD505-2E9C-101B-9397-08002B2CF9AE}" pid="5" name="MSLanguage">
    <vt:lpwstr>272;#English|cb91f272-ce4d-4a7e-9bbf-78b58e3d188d</vt:lpwstr>
  </property>
  <property fmtid="{D5CDD505-2E9C-101B-9397-08002B2CF9AE}" pid="6" name="MSProducts">
    <vt:lpwstr/>
  </property>
  <property fmtid="{D5CDD505-2E9C-101B-9397-08002B2CF9AE}" pid="7" name="ServicesIPTypes">
    <vt:lpwstr/>
  </property>
</Properties>
</file>