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6" r:id="rId3"/>
    <p:sldId id="268" r:id="rId4"/>
    <p:sldId id="262" r:id="rId5"/>
    <p:sldId id="269" r:id="rId6"/>
    <p:sldId id="263" r:id="rId7"/>
    <p:sldId id="270" r:id="rId8"/>
    <p:sldId id="258" r:id="rId9"/>
    <p:sldId id="271" r:id="rId10"/>
    <p:sldId id="257" r:id="rId11"/>
    <p:sldId id="272" r:id="rId12"/>
    <p:sldId id="261" r:id="rId13"/>
    <p:sldId id="273" r:id="rId14"/>
    <p:sldId id="277" r:id="rId15"/>
    <p:sldId id="274" r:id="rId16"/>
    <p:sldId id="276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6088B-74D0-E447-B1CA-52568929B80B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94C63-545B-234F-B300-9496EBF0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7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94C63-545B-234F-B300-9496EBF0D5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2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Brought</a:t>
            </a:r>
            <a:r>
              <a:rPr lang="en-US" baseline="0" dirty="0" smtClean="0"/>
              <a:t> all the samples in, then I go through and size fraction with a stack of sieves 4mm, 1 mm and 250 µm. For the largest size fraction I count each above 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94C63-545B-234F-B300-9496EBF0D5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Hill Number equa</a:t>
            </a:r>
            <a:r>
              <a:rPr lang="en-US" baseline="0" dirty="0" smtClean="0">
                <a:solidFill>
                  <a:schemeClr val="tx1"/>
                </a:solidFill>
              </a:rPr>
              <a:t>l to 0 (species richness), bootstrap equals to 100. </a:t>
            </a:r>
            <a:r>
              <a:rPr lang="en-US" baseline="0" dirty="0" err="1" smtClean="0">
                <a:solidFill>
                  <a:schemeClr val="tx1"/>
                </a:solidFill>
              </a:rPr>
              <a:t>iNext</a:t>
            </a:r>
            <a:r>
              <a:rPr lang="en-US" baseline="0" dirty="0" smtClean="0">
                <a:solidFill>
                  <a:schemeClr val="tx1"/>
                </a:solidFill>
              </a:rPr>
              <a:t> package in R. Extrapolates on actual counts.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94C63-545B-234F-B300-9496EBF0D5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27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94C63-545B-234F-B300-9496EBF0D5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01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94C63-545B-234F-B300-9496EBF0D5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5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Done visually,</a:t>
            </a:r>
            <a:r>
              <a:rPr lang="en-US" baseline="0" dirty="0" smtClean="0"/>
              <a:t> evenness was roughly done by looking at the proportion of sites that had a single species have a majority of the relative abundance. </a:t>
            </a:r>
          </a:p>
          <a:p>
            <a:pPr marL="171450" indent="-171450">
              <a:buFontTx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Richness looked at by comparing the witnessed values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94C63-545B-234F-B300-9496EBF0D5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Looking at higher taxonomic levels, hard to state species </a:t>
            </a:r>
          </a:p>
          <a:p>
            <a:r>
              <a:rPr lang="en-US" sz="1200" dirty="0" smtClean="0"/>
              <a:t>richness low at site when could actually</a:t>
            </a:r>
            <a:r>
              <a:rPr lang="en-US" sz="1200" baseline="0" dirty="0" smtClean="0"/>
              <a:t> </a:t>
            </a:r>
            <a:r>
              <a:rPr lang="en-US" sz="1200" dirty="0" smtClean="0"/>
              <a:t>be numerous species, like</a:t>
            </a:r>
            <a:r>
              <a:rPr lang="en-US" sz="1200" baseline="0" dirty="0" smtClean="0"/>
              <a:t> look at sites with </a:t>
            </a:r>
            <a:r>
              <a:rPr lang="en-US" sz="1200" baseline="0" dirty="0" err="1" smtClean="0"/>
              <a:t>calanoid</a:t>
            </a:r>
            <a:r>
              <a:rPr lang="en-US" sz="1200" baseline="0" dirty="0" smtClean="0"/>
              <a:t> species. </a:t>
            </a:r>
          </a:p>
          <a:p>
            <a:r>
              <a:rPr lang="en-US" sz="1200" baseline="0" dirty="0" smtClean="0"/>
              <a:t>Compromise for time spent and detail</a:t>
            </a:r>
          </a:p>
          <a:p>
            <a:endParaRPr lang="en-US" sz="1200" baseline="0" dirty="0" smtClean="0"/>
          </a:p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94C63-545B-234F-B300-9496EBF0D5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Looking at higher taxonomic levels, hard to state species </a:t>
            </a:r>
          </a:p>
          <a:p>
            <a:r>
              <a:rPr lang="en-US" sz="1200" dirty="0" smtClean="0"/>
              <a:t>richness low at site when could actually</a:t>
            </a:r>
            <a:r>
              <a:rPr lang="en-US" sz="1200" baseline="0" dirty="0" smtClean="0"/>
              <a:t> </a:t>
            </a:r>
            <a:r>
              <a:rPr lang="en-US" sz="1200" dirty="0" smtClean="0"/>
              <a:t>be numerous species, like</a:t>
            </a:r>
            <a:r>
              <a:rPr lang="en-US" sz="1200" baseline="0" dirty="0" smtClean="0"/>
              <a:t> look at sites with </a:t>
            </a:r>
            <a:r>
              <a:rPr lang="en-US" sz="1200" baseline="0" dirty="0" err="1" smtClean="0"/>
              <a:t>calanoid</a:t>
            </a:r>
            <a:r>
              <a:rPr lang="en-US" sz="1200" baseline="0" dirty="0" smtClean="0"/>
              <a:t> species. </a:t>
            </a:r>
          </a:p>
          <a:p>
            <a:r>
              <a:rPr lang="en-US" sz="1200" baseline="0" dirty="0" smtClean="0"/>
              <a:t>Compromise for time spent and detail</a:t>
            </a:r>
          </a:p>
          <a:p>
            <a:endParaRPr lang="en-US" sz="1200" baseline="0" dirty="0" smtClean="0"/>
          </a:p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94C63-545B-234F-B300-9496EBF0D5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1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7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8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5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9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rojectzosteraubc.weebly.com/invertebrate-identification-key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Inverts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0706" y="3600450"/>
            <a:ext cx="184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Matthew Madsen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elgrasskoeye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9" y="0"/>
            <a:ext cx="8497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9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r_koey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26" y="0"/>
            <a:ext cx="6481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7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elgrasstahsis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6" y="0"/>
            <a:ext cx="8497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r_tahs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46" y="0"/>
            <a:ext cx="6481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6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z_frac_comp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7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6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178" y="615522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Summary </a:t>
            </a:r>
            <a:endParaRPr lang="en-US" sz="2800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163531"/>
              </p:ext>
            </p:extLst>
          </p:nvPr>
        </p:nvGraphicFramePr>
        <p:xfrm>
          <a:off x="474001" y="1410472"/>
          <a:ext cx="8452405" cy="49783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0852"/>
                <a:gridCol w="1503624"/>
                <a:gridCol w="1240854"/>
                <a:gridCol w="1357640"/>
                <a:gridCol w="1051077"/>
                <a:gridCol w="934290"/>
                <a:gridCol w="1124068"/>
              </a:tblGrid>
              <a:tr h="11794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Site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Dominant Species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Richness*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Evenness*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Avg. Size (mm)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Shift</a:t>
                      </a:r>
                      <a:r>
                        <a:rPr lang="en-US" sz="2000" baseline="0" dirty="0" smtClean="0"/>
                        <a:t> w/ time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Eelgrass</a:t>
                      </a:r>
                      <a:r>
                        <a:rPr lang="en-US" sz="2000" baseline="0" dirty="0" smtClean="0"/>
                        <a:t> effect?</a:t>
                      </a:r>
                      <a:endParaRPr lang="en-US" sz="2000" dirty="0"/>
                    </a:p>
                  </a:txBody>
                  <a:tcPr anchor="ctr"/>
                </a:tc>
              </a:tr>
              <a:tr h="7597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Qualicum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Gammarid</a:t>
                      </a:r>
                      <a:r>
                        <a:rPr lang="en-US" sz="2000" baseline="0" dirty="0" smtClean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&gt;2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</a:tr>
              <a:tr h="7597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Fraser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Calanoid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~1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</a:tr>
              <a:tr h="7597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Bedwell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Harpacticoid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~1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</a:tr>
              <a:tr h="7597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Koeye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Phyllodocida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1-2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</a:tr>
              <a:tr h="7597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Tahsis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Calanoid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~1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25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178" y="615522"/>
            <a:ext cx="4364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Notes and Future Directions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5178" y="1620517"/>
            <a:ext cx="7184829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Are species </a:t>
            </a:r>
            <a:r>
              <a:rPr lang="en-US" sz="2800" dirty="0"/>
              <a:t>r</a:t>
            </a:r>
            <a:r>
              <a:rPr lang="en-US" sz="2800" dirty="0" smtClean="0"/>
              <a:t>ichness/evenness actually low?</a:t>
            </a:r>
          </a:p>
          <a:p>
            <a:endParaRPr lang="en-US" sz="2800" dirty="0"/>
          </a:p>
          <a:p>
            <a:r>
              <a:rPr lang="en-US" sz="2800" dirty="0" smtClean="0"/>
              <a:t>Details/Time Spent Trade-Off</a:t>
            </a:r>
          </a:p>
          <a:p>
            <a:endParaRPr lang="en-US" sz="2800" dirty="0"/>
          </a:p>
          <a:p>
            <a:r>
              <a:rPr lang="en-US" sz="2800" dirty="0" smtClean="0"/>
              <a:t>NMDS</a:t>
            </a:r>
          </a:p>
          <a:p>
            <a:endParaRPr lang="en-US" sz="2800" dirty="0" smtClean="0"/>
          </a:p>
          <a:p>
            <a:r>
              <a:rPr lang="en-US" sz="2800" dirty="0" smtClean="0"/>
              <a:t>Replicates available for further evaluation</a:t>
            </a:r>
          </a:p>
          <a:p>
            <a:endParaRPr lang="en-US" sz="2800" dirty="0" smtClean="0"/>
          </a:p>
          <a:p>
            <a:r>
              <a:rPr lang="en-US" sz="2800" dirty="0" smtClean="0"/>
              <a:t>More statistical tests to determine relationships</a:t>
            </a:r>
          </a:p>
          <a:p>
            <a:endParaRPr lang="en-US" sz="2800" dirty="0"/>
          </a:p>
          <a:p>
            <a:r>
              <a:rPr lang="en-US" sz="2800" dirty="0" smtClean="0"/>
              <a:t>Use Pet Jars, more Ethanol, consistent </a:t>
            </a:r>
            <a:r>
              <a:rPr lang="en-US" sz="2800" dirty="0" err="1" smtClean="0"/>
              <a:t>labelling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689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178" y="615522"/>
            <a:ext cx="907083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Resources Used</a:t>
            </a:r>
          </a:p>
          <a:p>
            <a:endParaRPr lang="en-US" sz="2000" b="1" u="sng" dirty="0"/>
          </a:p>
          <a:p>
            <a:r>
              <a:rPr lang="en-US" sz="2000" dirty="0" smtClean="0"/>
              <a:t>Al Lewis Key to </a:t>
            </a:r>
            <a:r>
              <a:rPr lang="en-US" sz="2000" dirty="0" err="1" smtClean="0"/>
              <a:t>Harpacticoids</a:t>
            </a:r>
            <a:r>
              <a:rPr lang="en-US" sz="2000" dirty="0" smtClean="0"/>
              <a:t> associated with Eelgrass in Lower Mainland</a:t>
            </a:r>
          </a:p>
          <a:p>
            <a:endParaRPr lang="en-US" sz="2000" b="1" u="sng" dirty="0"/>
          </a:p>
          <a:p>
            <a:r>
              <a:rPr lang="en-US" sz="2000" dirty="0" smtClean="0"/>
              <a:t>Light and Smith Manual </a:t>
            </a:r>
          </a:p>
          <a:p>
            <a:endParaRPr lang="en-US" sz="2000" b="1" u="sng" dirty="0"/>
          </a:p>
          <a:p>
            <a:r>
              <a:rPr lang="en-US" sz="2000" dirty="0" err="1" smtClean="0"/>
              <a:t>Amphipacifica</a:t>
            </a:r>
            <a:r>
              <a:rPr lang="en-US" sz="2000" dirty="0" smtClean="0"/>
              <a:t>  </a:t>
            </a:r>
          </a:p>
          <a:p>
            <a:endParaRPr lang="en-US" sz="2000" b="1" u="sng" dirty="0"/>
          </a:p>
          <a:p>
            <a:r>
              <a:rPr lang="en-US" sz="2000" dirty="0" smtClean="0"/>
              <a:t>Nicole Knight Guide to Fauna Associated with Eelgrass (O’Connor Lab)</a:t>
            </a:r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http://projectzosteraubc.weebly.com/invertebrate-identification-</a:t>
            </a:r>
            <a:r>
              <a:rPr lang="en-US" sz="2000" dirty="0" smtClean="0">
                <a:hlinkClick r:id="rId3"/>
              </a:rPr>
              <a:t>key.html</a:t>
            </a:r>
            <a:r>
              <a:rPr lang="en-US" sz="2000" dirty="0" smtClean="0"/>
              <a:t> </a:t>
            </a:r>
          </a:p>
          <a:p>
            <a:endParaRPr lang="en-US" sz="2000" dirty="0"/>
          </a:p>
          <a:p>
            <a:r>
              <a:rPr lang="en-US" sz="2000" dirty="0" err="1" smtClean="0"/>
              <a:t>Mysids</a:t>
            </a:r>
            <a:r>
              <a:rPr lang="en-US" sz="2000" dirty="0" smtClean="0"/>
              <a:t> and </a:t>
            </a:r>
            <a:r>
              <a:rPr lang="en-US" sz="2000" dirty="0" err="1" smtClean="0"/>
              <a:t>Euphausids</a:t>
            </a:r>
            <a:r>
              <a:rPr lang="en-US" sz="2000" dirty="0" smtClean="0"/>
              <a:t> of the Pacific  </a:t>
            </a:r>
          </a:p>
          <a:p>
            <a:endParaRPr lang="en-US" sz="2800" b="1" u="sng" dirty="0"/>
          </a:p>
          <a:p>
            <a:r>
              <a:rPr lang="en-US" sz="2800" b="1" u="sng" dirty="0" smtClean="0"/>
              <a:t>Thank you to Brian Hunt and Josie </a:t>
            </a:r>
            <a:r>
              <a:rPr lang="en-US" sz="2800" b="1" u="sng" dirty="0" err="1" smtClean="0"/>
              <a:t>Iaceralla</a:t>
            </a:r>
            <a:r>
              <a:rPr lang="en-US" sz="2800" b="1" u="sng" dirty="0" smtClean="0"/>
              <a:t> for the support!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59700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oeyeSalmonNoEelgras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74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oeyeSalmonEelgr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98"/>
            <a:ext cx="9144000" cy="61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7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178" y="615522"/>
            <a:ext cx="4296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Why Invertebrate Analysis? 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5178" y="1459925"/>
            <a:ext cx="8449649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does </a:t>
            </a:r>
            <a:r>
              <a:rPr lang="en-US" sz="2800" dirty="0"/>
              <a:t>i</a:t>
            </a:r>
            <a:r>
              <a:rPr lang="en-US" sz="2800" dirty="0" smtClean="0"/>
              <a:t>nvert </a:t>
            </a:r>
            <a:r>
              <a:rPr lang="en-US" sz="2800" dirty="0"/>
              <a:t>c</a:t>
            </a:r>
            <a:r>
              <a:rPr lang="en-US" sz="2800" dirty="0" smtClean="0"/>
              <a:t>omposition </a:t>
            </a:r>
            <a:r>
              <a:rPr lang="en-US" sz="2800" dirty="0"/>
              <a:t>c</a:t>
            </a:r>
            <a:r>
              <a:rPr lang="en-US" sz="2800" dirty="0" smtClean="0"/>
              <a:t>hange over time? </a:t>
            </a:r>
          </a:p>
          <a:p>
            <a:endParaRPr lang="en-US" sz="2800" dirty="0"/>
          </a:p>
          <a:p>
            <a:r>
              <a:rPr lang="en-US" sz="2800" dirty="0" smtClean="0"/>
              <a:t>Does eelgrass support more species? Role in ecosystem?</a:t>
            </a:r>
          </a:p>
          <a:p>
            <a:endParaRPr lang="en-US" sz="2800" dirty="0" smtClean="0"/>
          </a:p>
          <a:p>
            <a:r>
              <a:rPr lang="en-US" sz="2800" dirty="0" smtClean="0"/>
              <a:t>Potentially aids in understanding salmon gut content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7" name="Picture 6" descr="Eurytemora_carolleea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4" y="3837434"/>
            <a:ext cx="2328025" cy="27834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5178" y="6620841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http://</a:t>
            </a:r>
            <a:r>
              <a:rPr lang="en-US" sz="800" dirty="0" err="1" smtClean="0"/>
              <a:t>invasions.si.edu</a:t>
            </a:r>
            <a:r>
              <a:rPr lang="en-US" sz="800" dirty="0" smtClean="0"/>
              <a:t>/nemesis/</a:t>
            </a:r>
            <a:r>
              <a:rPr lang="en-US" sz="800" dirty="0" err="1" smtClean="0"/>
              <a:t>calnemo</a:t>
            </a:r>
            <a:r>
              <a:rPr lang="en-US" sz="800" dirty="0" smtClean="0"/>
              <a:t>/</a:t>
            </a:r>
            <a:r>
              <a:rPr lang="en-US" sz="800" dirty="0" err="1" smtClean="0"/>
              <a:t>SpeciesSummary.jsp?TSN</a:t>
            </a:r>
            <a:r>
              <a:rPr lang="en-US" sz="800" dirty="0" smtClean="0"/>
              <a:t>=85863</a:t>
            </a:r>
            <a:endParaRPr lang="en-US" sz="800" dirty="0"/>
          </a:p>
        </p:txBody>
      </p:sp>
      <p:pic>
        <p:nvPicPr>
          <p:cNvPr id="9" name="Picture 8" descr="2010040611273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48" y="4116990"/>
            <a:ext cx="3701459" cy="25102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26854" y="6620841"/>
            <a:ext cx="263362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https://</a:t>
            </a:r>
            <a:r>
              <a:rPr lang="en-US" sz="800" dirty="0" err="1" smtClean="0"/>
              <a:t>nas.er.usgs.gov</a:t>
            </a:r>
            <a:r>
              <a:rPr lang="en-US" sz="800" dirty="0" smtClean="0"/>
              <a:t>/queries/</a:t>
            </a:r>
            <a:r>
              <a:rPr lang="en-US" sz="800" dirty="0" err="1" smtClean="0"/>
              <a:t>SpeciesList.aspx?state</a:t>
            </a:r>
            <a:r>
              <a:rPr lang="en-US" sz="800" dirty="0" smtClean="0"/>
              <a:t>=OH</a:t>
            </a:r>
            <a:endParaRPr lang="en-US" sz="800" dirty="0"/>
          </a:p>
        </p:txBody>
      </p:sp>
      <p:pic>
        <p:nvPicPr>
          <p:cNvPr id="11" name="Picture 10" descr="220px-Harpacticoid_copepod_GLERL_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34" y="4116990"/>
            <a:ext cx="2246284" cy="21237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2057" y="6620841"/>
            <a:ext cx="20206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https://</a:t>
            </a:r>
            <a:r>
              <a:rPr lang="en-US" sz="800" dirty="0" err="1" smtClean="0"/>
              <a:t>en.wikipedia.org</a:t>
            </a:r>
            <a:r>
              <a:rPr lang="en-US" sz="800" dirty="0" smtClean="0"/>
              <a:t>/wiki/</a:t>
            </a:r>
            <a:r>
              <a:rPr lang="en-US" sz="800" dirty="0" err="1" smtClean="0"/>
              <a:t>Harpacticoida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892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alicumSalmonNoEelgr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2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alicumSalmonEelgr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572"/>
            <a:ext cx="9144000" cy="61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47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asersalmoneelgr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73" y="0"/>
            <a:ext cx="6481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96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asersalmonnoeelgr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01" y="0"/>
            <a:ext cx="6481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0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178" y="615522"/>
            <a:ext cx="152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Methods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5178" y="1620517"/>
            <a:ext cx="8223124" cy="4832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Size fractioned samples (4mm, 1-4 mm, &lt;1 mm)</a:t>
            </a:r>
          </a:p>
          <a:p>
            <a:endParaRPr lang="en-US" sz="2800" dirty="0"/>
          </a:p>
          <a:p>
            <a:r>
              <a:rPr lang="en-US" sz="2800" dirty="0" smtClean="0"/>
              <a:t>ID with certainty to lowest taxonomic level</a:t>
            </a:r>
          </a:p>
          <a:p>
            <a:endParaRPr lang="en-US" sz="2800" dirty="0"/>
          </a:p>
          <a:p>
            <a:r>
              <a:rPr lang="en-US" sz="2800" dirty="0" smtClean="0"/>
              <a:t>Count and ID 300 individuals per sample when possible</a:t>
            </a:r>
          </a:p>
          <a:p>
            <a:endParaRPr lang="en-US" sz="2800" dirty="0"/>
          </a:p>
          <a:p>
            <a:r>
              <a:rPr lang="en-US" sz="2800" dirty="0" smtClean="0"/>
              <a:t>2 Replicates per Site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402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elgrassQual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97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7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r_qu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33" y="0"/>
            <a:ext cx="6481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5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elgrassFraser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88" y="0"/>
            <a:ext cx="8497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3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r_fra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32" y="0"/>
            <a:ext cx="6481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4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elgrassBedwell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8" y="0"/>
            <a:ext cx="8497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1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r_b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67" y="0"/>
            <a:ext cx="6481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4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441</Words>
  <Application>Microsoft Macintosh PowerPoint</Application>
  <PresentationFormat>On-screen Show (4:3)</PresentationFormat>
  <Paragraphs>114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Inverts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</dc:title>
  <dc:creator>Matthew Madsen</dc:creator>
  <cp:lastModifiedBy>Matthew Madsen</cp:lastModifiedBy>
  <cp:revision>23</cp:revision>
  <dcterms:created xsi:type="dcterms:W3CDTF">2016-11-02T07:23:57Z</dcterms:created>
  <dcterms:modified xsi:type="dcterms:W3CDTF">2016-11-04T15:55:34Z</dcterms:modified>
</cp:coreProperties>
</file>