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5" r:id="rId18"/>
    <p:sldId id="27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80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48129-6F6C-4BCF-8BCD-646867297211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6312E-C0AD-4132-97AE-56DDA1CB4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55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[Josh’s Slide]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71839-3D0B-444C-8199-CD245C32F53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16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5780CA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2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874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005244"/>
            <a:ext cx="10515600" cy="36640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4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81700" y="849085"/>
            <a:ext cx="2628900" cy="5327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849085"/>
            <a:ext cx="4968240" cy="53278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5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9935"/>
            <a:ext cx="10515600" cy="1325563"/>
          </a:xfrm>
        </p:spPr>
        <p:txBody>
          <a:bodyPr/>
          <a:lstStyle>
            <a:lvl1pPr>
              <a:defRPr>
                <a:solidFill>
                  <a:srgbClr val="5780C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3265"/>
            <a:ext cx="10515600" cy="4351338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rgbClr val="26609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9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03948"/>
            <a:ext cx="10515600" cy="2852737"/>
          </a:xfrm>
        </p:spPr>
        <p:txBody>
          <a:bodyPr anchor="b"/>
          <a:lstStyle>
            <a:lvl1pPr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367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768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564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3898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3898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9659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000" b="0">
                <a:solidFill>
                  <a:srgbClr val="26609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000" b="0">
                <a:solidFill>
                  <a:srgbClr val="26609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328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7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579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2583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2176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146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575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7804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77448" y="77804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78240"/>
            <a:ext cx="3932237" cy="31881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647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9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69278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74000">
                    <a:schemeClr val="accent4">
                      <a:lumMod val="45000"/>
                      <a:lumOff val="55000"/>
                    </a:schemeClr>
                  </a:gs>
                  <a:gs pos="83000">
                    <a:schemeClr val="accent4">
                      <a:lumMod val="45000"/>
                      <a:lumOff val="5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3" name="Rectangle 12"/>
          <p:cNvSpPr/>
          <p:nvPr/>
        </p:nvSpPr>
        <p:spPr>
          <a:xfrm rot="10800000">
            <a:off x="0" y="6318700"/>
            <a:ext cx="12192000" cy="55104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74000">
                    <a:schemeClr val="accent4">
                      <a:lumMod val="45000"/>
                      <a:lumOff val="55000"/>
                    </a:schemeClr>
                  </a:gs>
                  <a:gs pos="83000">
                    <a:schemeClr val="accent4">
                      <a:lumMod val="45000"/>
                      <a:lumOff val="5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92785"/>
            <a:ext cx="12192000" cy="22718"/>
          </a:xfrm>
          <a:prstGeom prst="line">
            <a:avLst/>
          </a:prstGeom>
          <a:ln w="57150">
            <a:solidFill>
              <a:srgbClr val="5780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99524" y="6339590"/>
            <a:ext cx="488305" cy="503274"/>
            <a:chOff x="11377125" y="59125"/>
            <a:chExt cx="555876" cy="572917"/>
          </a:xfrm>
        </p:grpSpPr>
        <p:sp>
          <p:nvSpPr>
            <p:cNvPr id="30" name="Oval 29"/>
            <p:cNvSpPr/>
            <p:nvPr/>
          </p:nvSpPr>
          <p:spPr>
            <a:xfrm>
              <a:off x="11377125" y="59125"/>
              <a:ext cx="233265" cy="233265"/>
            </a:xfrm>
            <a:prstGeom prst="ellipse">
              <a:avLst/>
            </a:prstGeom>
            <a:gradFill flip="none" rotWithShape="1">
              <a:gsLst>
                <a:gs pos="78000">
                  <a:schemeClr val="bg1"/>
                </a:gs>
                <a:gs pos="15000">
                  <a:srgbClr val="5780CA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 rot="7200000">
              <a:off x="11699736" y="227779"/>
              <a:ext cx="233265" cy="233265"/>
            </a:xfrm>
            <a:prstGeom prst="ellipse">
              <a:avLst/>
            </a:prstGeom>
            <a:gradFill flip="none" rotWithShape="1">
              <a:gsLst>
                <a:gs pos="78000">
                  <a:schemeClr val="bg1"/>
                </a:gs>
                <a:gs pos="15000">
                  <a:srgbClr val="5780CA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 rot="14400000">
              <a:off x="11405822" y="398777"/>
              <a:ext cx="233265" cy="233265"/>
            </a:xfrm>
            <a:prstGeom prst="ellipse">
              <a:avLst/>
            </a:prstGeom>
            <a:gradFill flip="none" rotWithShape="1">
              <a:gsLst>
                <a:gs pos="78000">
                  <a:schemeClr val="bg1"/>
                </a:gs>
                <a:gs pos="15000">
                  <a:srgbClr val="5780CA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1597949" y="78750"/>
            <a:ext cx="488305" cy="503274"/>
            <a:chOff x="11377125" y="59125"/>
            <a:chExt cx="555876" cy="572917"/>
          </a:xfrm>
        </p:grpSpPr>
        <p:sp>
          <p:nvSpPr>
            <p:cNvPr id="34" name="Oval 33"/>
            <p:cNvSpPr/>
            <p:nvPr/>
          </p:nvSpPr>
          <p:spPr>
            <a:xfrm>
              <a:off x="11377125" y="59125"/>
              <a:ext cx="233265" cy="233265"/>
            </a:xfrm>
            <a:prstGeom prst="ellipse">
              <a:avLst/>
            </a:prstGeom>
            <a:gradFill flip="none" rotWithShape="1">
              <a:gsLst>
                <a:gs pos="78000">
                  <a:schemeClr val="bg1"/>
                </a:gs>
                <a:gs pos="15000">
                  <a:srgbClr val="5780CA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rot="7200000">
              <a:off x="11699736" y="227779"/>
              <a:ext cx="233265" cy="233265"/>
            </a:xfrm>
            <a:prstGeom prst="ellipse">
              <a:avLst/>
            </a:prstGeom>
            <a:gradFill flip="none" rotWithShape="1">
              <a:gsLst>
                <a:gs pos="78000">
                  <a:schemeClr val="bg1"/>
                </a:gs>
                <a:gs pos="15000">
                  <a:srgbClr val="5780CA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 rot="14400000">
              <a:off x="11405822" y="398777"/>
              <a:ext cx="233265" cy="233265"/>
            </a:xfrm>
            <a:prstGeom prst="ellipse">
              <a:avLst/>
            </a:prstGeom>
            <a:gradFill flip="none" rotWithShape="1">
              <a:gsLst>
                <a:gs pos="78000">
                  <a:schemeClr val="bg1"/>
                </a:gs>
                <a:gs pos="15000">
                  <a:srgbClr val="5780CA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0" y="6295068"/>
            <a:ext cx="12192000" cy="22718"/>
          </a:xfrm>
          <a:prstGeom prst="line">
            <a:avLst/>
          </a:prstGeom>
          <a:ln w="19050">
            <a:solidFill>
              <a:srgbClr val="5780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33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780CA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282A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5787B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75787B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5787B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5787B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4.jpe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31.png"/><Relationship Id="rId5" Type="http://schemas.openxmlformats.org/officeDocument/2006/relationships/image" Target="../media/image12.png"/><Relationship Id="rId10" Type="http://schemas.openxmlformats.org/officeDocument/2006/relationships/image" Target="../media/image29.jpeg"/><Relationship Id="rId4" Type="http://schemas.openxmlformats.org/officeDocument/2006/relationships/image" Target="../media/image9.gif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artinjohnmadse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745823" y="4373057"/>
            <a:ext cx="6687654" cy="1609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Martin Madsen</a:t>
            </a:r>
          </a:p>
          <a:p>
            <a:pPr algn="r">
              <a:lnSpc>
                <a:spcPct val="100000"/>
              </a:lnSpc>
            </a:pPr>
            <a:r>
              <a:rPr 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Ph.D. in Experimental Physics</a:t>
            </a:r>
          </a:p>
          <a:p>
            <a:pPr algn="r">
              <a:lnSpc>
                <a:spcPct val="100000"/>
              </a:lnSpc>
            </a:pPr>
            <a:r>
              <a:rPr 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16 years’ experience working with sensors, data collection, data analysis, and predictive model building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 algn="r">
              <a:lnSpc>
                <a:spcPct val="100000"/>
              </a:lnSpc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 algn="r">
              <a:lnSpc>
                <a:spcPct val="100000"/>
              </a:lnSpc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031" y="3661701"/>
            <a:ext cx="1742701" cy="2320925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/>
        </p:nvSpPr>
        <p:spPr>
          <a:xfrm>
            <a:off x="838200" y="1141816"/>
            <a:ext cx="10515600" cy="14992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5780CA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sz="4400" dirty="0"/>
              <a:t>Data Enrichment Demo</a:t>
            </a:r>
          </a:p>
        </p:txBody>
      </p:sp>
      <p:sp>
        <p:nvSpPr>
          <p:cNvPr id="11" name="Text Placeholder 2"/>
          <p:cNvSpPr>
            <a:spLocks noGrp="1"/>
          </p:cNvSpPr>
          <p:nvPr/>
        </p:nvSpPr>
        <p:spPr>
          <a:xfrm>
            <a:off x="838200" y="2743247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Adding value to sales </a:t>
            </a:r>
            <a:r>
              <a:rPr lang="en-US" dirty="0" smtClean="0"/>
              <a:t>data through publicly available data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8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776" y="1268943"/>
            <a:ext cx="20405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smtClean="0">
                <a:solidFill>
                  <a:srgbClr val="333333"/>
                </a:solidFill>
                <a:effectLst/>
                <a:latin typeface="Segoe UI Light" panose="020B0502040204020203" pitchFamily="34" charset="0"/>
              </a:rPr>
              <a:t>Data enriched by adding US Federal Holidays and then calculating the number of days to the nearest holiday.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72255"/>
            <a:ext cx="70787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dirty="0" smtClean="0">
                <a:solidFill>
                  <a:srgbClr val="333333"/>
                </a:solidFill>
                <a:effectLst/>
              </a:rPr>
              <a:t>How does consumption change near holidays?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904" y="740788"/>
            <a:ext cx="9887096" cy="596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5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gde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08502" cy="208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2086032"/>
            <a:ext cx="370850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rgbClr val="333333"/>
                </a:solidFill>
                <a:effectLst/>
              </a:rPr>
              <a:t>Global Database of Events, Language, and Tone (GDELT)</a:t>
            </a:r>
          </a:p>
          <a:p>
            <a:endParaRPr lang="en-US" b="0" i="0" dirty="0" smtClean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33333"/>
                </a:solidFill>
                <a:effectLst/>
              </a:rPr>
              <a:t>Events categorized by position and tone (positive or negative).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33333"/>
                </a:solidFill>
                <a:effectLst/>
              </a:rPr>
              <a:t>Iowa data from 2012-2016 extracted using Google </a:t>
            </a:r>
            <a:r>
              <a:rPr lang="en-US" b="0" i="0" dirty="0" err="1" smtClean="0">
                <a:solidFill>
                  <a:srgbClr val="333333"/>
                </a:solidFill>
                <a:effectLst/>
              </a:rPr>
              <a:t>BigQuery</a:t>
            </a:r>
            <a:r>
              <a:rPr lang="en-US" b="0" i="0" dirty="0" smtClean="0">
                <a:solidFill>
                  <a:srgbClr val="333333"/>
                </a:solidFill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33333"/>
                </a:solidFill>
                <a:effectLst/>
              </a:rPr>
              <a:t>Proximity to cities in Iowa Liquor Sales data calculated and events assigned to nearest city.</a:t>
            </a:r>
            <a:endParaRPr lang="en-US" b="0" i="0" dirty="0">
              <a:solidFill>
                <a:srgbClr val="333333"/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21582" b="36472"/>
          <a:stretch/>
        </p:blipFill>
        <p:spPr>
          <a:xfrm>
            <a:off x="3900488" y="171450"/>
            <a:ext cx="6396808" cy="427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9504" t="63528"/>
          <a:stretch/>
        </p:blipFill>
        <p:spPr>
          <a:xfrm>
            <a:off x="4724399" y="4448175"/>
            <a:ext cx="7029451" cy="233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4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199" y="1703338"/>
            <a:ext cx="3095625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 smtClean="0">
                <a:solidFill>
                  <a:srgbClr val="333333"/>
                </a:solidFill>
                <a:effectLst/>
              </a:rPr>
              <a:t>Are sales correlated with the weather?</a:t>
            </a:r>
          </a:p>
          <a:p>
            <a:r>
              <a:rPr lang="en-US" b="0" i="0" dirty="0" smtClean="0">
                <a:solidFill>
                  <a:srgbClr val="333333"/>
                </a:solidFill>
                <a:effectLst/>
              </a:rPr>
              <a:t/>
            </a:r>
            <a:br>
              <a:rPr lang="en-US" b="0" i="0" dirty="0" smtClean="0">
                <a:solidFill>
                  <a:srgbClr val="333333"/>
                </a:solidFill>
                <a:effectLst/>
              </a:rPr>
            </a:br>
            <a:endParaRPr lang="en-US" b="0" i="0" dirty="0" smtClean="0">
              <a:solidFill>
                <a:srgbClr val="333333"/>
              </a:solidFill>
              <a:effectLst/>
            </a:endParaRPr>
          </a:p>
          <a:p>
            <a:r>
              <a:rPr lang="en-US" b="0" i="0" dirty="0" smtClean="0">
                <a:solidFill>
                  <a:srgbClr val="333333"/>
                </a:solidFill>
                <a:effectLst/>
              </a:rPr>
              <a:t>Monthly weather summaries for each county in Iowa pulled from the Global Historical Climatology Network (GHCN) dataset.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1012955"/>
            <a:ext cx="9263063" cy="5568819"/>
          </a:xfrm>
          <a:prstGeom prst="rect">
            <a:avLst/>
          </a:prstGeom>
        </p:spPr>
      </p:pic>
      <p:pic>
        <p:nvPicPr>
          <p:cNvPr id="7170" name="Picture 2" descr="Image result for no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76750" cy="147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32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199" y="1703338"/>
            <a:ext cx="2724151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 smtClean="0">
                <a:solidFill>
                  <a:srgbClr val="333333"/>
                </a:solidFill>
                <a:effectLst/>
              </a:rPr>
              <a:t>Are sales correlated with precipitation?</a:t>
            </a:r>
          </a:p>
          <a:p>
            <a:endParaRPr lang="en-US" dirty="0" smtClean="0"/>
          </a:p>
          <a:p>
            <a:r>
              <a:rPr lang="en-US" dirty="0" smtClean="0"/>
              <a:t>Monthly averages not correlated with purchases from stores.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170" name="Picture 2" descr="Image result for no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76750" cy="147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562" y="1235268"/>
            <a:ext cx="9215438" cy="554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4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0609"/>
            <a:ext cx="5894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i="0" dirty="0" smtClean="0">
                <a:solidFill>
                  <a:srgbClr val="333333"/>
                </a:solidFill>
                <a:effectLst/>
              </a:rPr>
              <a:t>What are the top-selling liquor brands?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719949"/>
            <a:ext cx="9929813" cy="597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8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787874"/>
            <a:ext cx="8296275" cy="59510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0223" y="1315581"/>
            <a:ext cx="27182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smtClean="0">
                <a:solidFill>
                  <a:srgbClr val="333333"/>
                </a:solidFill>
                <a:effectLst/>
              </a:rPr>
              <a:t>What are the trends in the top-selling brands?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00050" y="3906381"/>
            <a:ext cx="26384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 smtClean="0">
                <a:solidFill>
                  <a:srgbClr val="333333"/>
                </a:solidFill>
                <a:effectLst/>
              </a:rPr>
              <a:t>How do sales ($) compare to sales (Liters) for these brands?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494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404" y="205859"/>
            <a:ext cx="63239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rgbClr val="333333"/>
                </a:solidFill>
                <a:effectLst/>
              </a:rPr>
              <a:t>How do social media posts affect sales volume?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524"/>
            <a:ext cx="12196324" cy="5761851"/>
          </a:xfrm>
          <a:prstGeom prst="rect">
            <a:avLst/>
          </a:prstGeom>
        </p:spPr>
      </p:pic>
      <p:pic>
        <p:nvPicPr>
          <p:cNvPr id="8194" name="Picture 2" descr="Image result for twitt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40" b="26619"/>
          <a:stretch/>
        </p:blipFill>
        <p:spPr bwMode="auto">
          <a:xfrm>
            <a:off x="8764587" y="20274"/>
            <a:ext cx="2484438" cy="64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99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11" y="777783"/>
            <a:ext cx="3034956" cy="1827386"/>
          </a:xfrm>
          <a:prstGeom prst="rect">
            <a:avLst/>
          </a:prstGeom>
        </p:spPr>
      </p:pic>
      <p:pic>
        <p:nvPicPr>
          <p:cNvPr id="3" name="Picture 2" descr="https://data.iowa.gov/api/assets/066AB31D-1B66-4E3E-9B61-AACDBC4024E5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64"/>
          <a:stretch/>
        </p:blipFill>
        <p:spPr bwMode="auto">
          <a:xfrm>
            <a:off x="190500" y="50680"/>
            <a:ext cx="4724400" cy="70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77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11" y="777783"/>
            <a:ext cx="3034956" cy="1827386"/>
          </a:xfrm>
          <a:prstGeom prst="rect">
            <a:avLst/>
          </a:prstGeom>
        </p:spPr>
      </p:pic>
      <p:pic>
        <p:nvPicPr>
          <p:cNvPr id="3" name="Picture 2" descr="https://data.iowa.gov/api/assets/066AB31D-1B66-4E3E-9B61-AACDBC4024E5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64"/>
          <a:stretch/>
        </p:blipFill>
        <p:spPr bwMode="auto">
          <a:xfrm>
            <a:off x="190500" y="50680"/>
            <a:ext cx="4724400" cy="70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papers.ssrn.com/sol3/journalcovers/1015386_1492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301" y="1209617"/>
            <a:ext cx="2846808" cy="109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lh3.googleusercontent.com/MOf9Kxxkj7GvyZlTZOnUzuYv0JAweEhlxJX6gslQvbvlhLK5_bSTK6duxY2xfbBsj43H=w3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587" y="1500302"/>
            <a:ext cx="1192227" cy="119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wikip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412" y="3977198"/>
            <a:ext cx="1758668" cy="201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facebook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416" y="4484967"/>
            <a:ext cx="1003412" cy="100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gdel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166" y="3977198"/>
            <a:ext cx="2547257" cy="143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noa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543" y="3977198"/>
            <a:ext cx="2860615" cy="94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twitter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40" b="26619"/>
          <a:stretch/>
        </p:blipFill>
        <p:spPr bwMode="auto">
          <a:xfrm>
            <a:off x="2060863" y="3056053"/>
            <a:ext cx="2484438" cy="64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us federal holidays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0" t="-685" r="27405" b="90411"/>
          <a:stretch/>
        </p:blipFill>
        <p:spPr bwMode="auto">
          <a:xfrm>
            <a:off x="5914543" y="2840578"/>
            <a:ext cx="5151859" cy="63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646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02674"/>
            <a:ext cx="10515600" cy="98706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197183" y="3772166"/>
            <a:ext cx="6687654" cy="1609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Questions, comments, or further conversation:</a:t>
            </a:r>
          </a:p>
          <a:p>
            <a:pPr algn="ctr">
              <a:lnSpc>
                <a:spcPct val="100000"/>
              </a:lnSpc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Martin John Madsen</a:t>
            </a: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z="2000" dirty="0">
                <a:hlinkClick r:id="rId3"/>
              </a:rPr>
              <a:t>https://www.linkedin.com/in/martinjohnmadsen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 algn="ctr">
              <a:lnSpc>
                <a:spcPct val="100000"/>
              </a:lnSpc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774" y="3252399"/>
            <a:ext cx="1742701" cy="232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2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realpython.com/learn/python-first-steps/images/python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216" y="11955"/>
            <a:ext cx="935810" cy="63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3207" y="2043908"/>
            <a:ext cx="28870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333333"/>
                </a:solidFill>
                <a:effectLst/>
                <a:latin typeface="Segoe UI Light" panose="020B0502040204020203" pitchFamily="34" charset="0"/>
              </a:rPr>
              <a:t>Iowa Liquor Sales</a:t>
            </a:r>
            <a:endParaRPr lang="en-US" b="0" i="0" dirty="0" smtClean="0">
              <a:solidFill>
                <a:srgbClr val="333333"/>
              </a:solidFill>
              <a:effectLst/>
              <a:latin typeface="Segoe UI Light" panose="020B0502040204020203" pitchFamily="34" charset="0"/>
            </a:endParaRPr>
          </a:p>
          <a:p>
            <a:r>
              <a:rPr lang="en-US" b="0" i="0" dirty="0" smtClean="0">
                <a:solidFill>
                  <a:srgbClr val="333333"/>
                </a:solidFill>
                <a:effectLst/>
                <a:latin typeface="Segoe UI Light" panose="020B0502040204020203" pitchFamily="34" charset="0"/>
              </a:rPr>
              <a:t>This dataset contains the spirits purchase information of Iowa grocery stores, liquor stores, convenience stores, etc. of individual products at the store level.</a:t>
            </a:r>
            <a:endParaRPr lang="en-US" b="0" i="0" dirty="0">
              <a:solidFill>
                <a:srgbClr val="333333"/>
              </a:solidFill>
              <a:effectLst/>
              <a:latin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04088" y="-12230"/>
            <a:ext cx="1751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Segoe UI Light" panose="020B0502040204020203" pitchFamily="34" charset="0"/>
              </a:rPr>
              <a:t>Data retrieved using REST API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41" y="849209"/>
            <a:ext cx="9102865" cy="5480950"/>
          </a:xfrm>
          <a:prstGeom prst="rect">
            <a:avLst/>
          </a:prstGeom>
        </p:spPr>
      </p:pic>
      <p:pic>
        <p:nvPicPr>
          <p:cNvPr id="1026" name="Picture 2" descr="https://data.iowa.gov/api/assets/066AB31D-1B66-4E3E-9B61-AACDBC4024E5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64"/>
          <a:stretch/>
        </p:blipFill>
        <p:spPr bwMode="auto">
          <a:xfrm>
            <a:off x="123207" y="84966"/>
            <a:ext cx="4724400" cy="70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data.iowa.gov/api/assets/066AB31D-1B66-4E3E-9B61-AACDBC4024E5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35"/>
          <a:stretch/>
        </p:blipFill>
        <p:spPr bwMode="auto">
          <a:xfrm>
            <a:off x="0" y="698747"/>
            <a:ext cx="4724400" cy="17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93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 rot="1430520">
            <a:off x="271212" y="1293684"/>
            <a:ext cx="8446697" cy="4523974"/>
          </a:xfrm>
          <a:prstGeom prst="rightArrow">
            <a:avLst>
              <a:gd name="adj1" fmla="val 50000"/>
              <a:gd name="adj2" fmla="val 59725"/>
            </a:avLst>
          </a:prstGeom>
          <a:gradFill flip="none" rotWithShape="1">
            <a:gsLst>
              <a:gs pos="0">
                <a:srgbClr val="5780CA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https://realpython.com/learn/python-first-steps/images/pythonlogo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66" y="1152361"/>
            <a:ext cx="2965019" cy="200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725" y="76200"/>
            <a:ext cx="4408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Data Enrichment Pipeline</a:t>
            </a:r>
            <a:endParaRPr lang="en-US" sz="3200" dirty="0"/>
          </a:p>
        </p:txBody>
      </p:sp>
      <p:pic>
        <p:nvPicPr>
          <p:cNvPr id="4" name="Picture 4" descr="http://www.abiqos.com/wp-content/uploads/2016/08/alteryx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795" y="2901171"/>
            <a:ext cx="3237279" cy="117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Image result for powerbi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3" t="36701" r="23891" b="36361"/>
          <a:stretch/>
        </p:blipFill>
        <p:spPr bwMode="auto">
          <a:xfrm>
            <a:off x="6195526" y="4299261"/>
            <a:ext cx="5795225" cy="171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94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315" y="1659843"/>
            <a:ext cx="23574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Segoe UI Light" panose="020B0502040204020203" pitchFamily="34" charset="0"/>
              </a:rPr>
              <a:t>Data enriched by adding 2015 city population estimates from the US Census Bureau. </a:t>
            </a:r>
          </a:p>
          <a:p>
            <a:r>
              <a:rPr lang="en-US" b="0" i="0" dirty="0" smtClean="0">
                <a:solidFill>
                  <a:srgbClr val="333333"/>
                </a:solidFill>
                <a:effectLst/>
                <a:latin typeface="Segoe UI Light" panose="020B0502040204020203" pitchFamily="34" charset="0"/>
              </a:rPr>
              <a:t/>
            </a:r>
            <a:br>
              <a:rPr lang="en-US" b="0" i="0" dirty="0" smtClean="0">
                <a:solidFill>
                  <a:srgbClr val="333333"/>
                </a:solidFill>
                <a:effectLst/>
                <a:latin typeface="Segoe UI Light" panose="020B0502040204020203" pitchFamily="34" charset="0"/>
              </a:rPr>
            </a:br>
            <a:endParaRPr lang="en-US" b="0" i="0" dirty="0" smtClean="0">
              <a:solidFill>
                <a:srgbClr val="333333"/>
              </a:solidFill>
              <a:effectLst/>
              <a:latin typeface="Segoe UI Light" panose="020B0502040204020203" pitchFamily="34" charset="0"/>
            </a:endParaRPr>
          </a:p>
          <a:p>
            <a:r>
              <a:rPr lang="en-US" b="0" i="0" dirty="0" smtClean="0">
                <a:solidFill>
                  <a:srgbClr val="333333"/>
                </a:solidFill>
                <a:effectLst/>
                <a:latin typeface="Segoe UI Light" panose="020B0502040204020203" pitchFamily="34" charset="0"/>
              </a:rPr>
              <a:t/>
            </a:r>
            <a:br>
              <a:rPr lang="en-US" b="0" i="0" dirty="0" smtClean="0">
                <a:solidFill>
                  <a:srgbClr val="333333"/>
                </a:solidFill>
                <a:effectLst/>
                <a:latin typeface="Segoe UI Light" panose="020B0502040204020203" pitchFamily="34" charset="0"/>
              </a:rPr>
            </a:br>
            <a:endParaRPr lang="en-US" b="0" i="0" dirty="0" smtClean="0">
              <a:solidFill>
                <a:srgbClr val="333333"/>
              </a:solidFill>
              <a:effectLst/>
              <a:latin typeface="Segoe UI Light" panose="020B0502040204020203" pitchFamily="34" charset="0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795" y="938750"/>
            <a:ext cx="9510796" cy="5731616"/>
          </a:xfrm>
          <a:prstGeom prst="rect">
            <a:avLst/>
          </a:prstGeom>
        </p:spPr>
      </p:pic>
      <p:pic>
        <p:nvPicPr>
          <p:cNvPr id="2050" name="Picture 2" descr="http://papers.ssrn.com/sol3/journalcovers/1015386_1492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05250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78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6497" y="88440"/>
            <a:ext cx="66591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dirty="0" smtClean="0">
                <a:solidFill>
                  <a:srgbClr val="333333"/>
                </a:solidFill>
                <a:effectLst/>
              </a:rPr>
              <a:t>Which cities consume the most liquor?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46" t="3833"/>
          <a:stretch/>
        </p:blipFill>
        <p:spPr>
          <a:xfrm>
            <a:off x="542163" y="768743"/>
            <a:ext cx="11134642" cy="545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6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60" y="823461"/>
            <a:ext cx="11725359" cy="548209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6113" y="1373720"/>
            <a:ext cx="2036495" cy="1798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Segoe UI Light" panose="020B0502040204020203" pitchFamily="34" charset="0"/>
              </a:rPr>
              <a:t>Data enriched using Google Maps API to get geographic latitude and longitude for cities.</a:t>
            </a:r>
            <a:endParaRPr lang="en-US" dirty="0"/>
          </a:p>
        </p:txBody>
      </p:sp>
      <p:pic>
        <p:nvPicPr>
          <p:cNvPr id="3074" name="Picture 2" descr="https://lh3.googleusercontent.com/MOf9Kxxkj7GvyZlTZOnUzuYv0JAweEhlxJX6gslQvbvlhLK5_bSTK6duxY2xfbBsj43H=w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899"/>
            <a:ext cx="1192227" cy="119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28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144" y="2454732"/>
            <a:ext cx="29724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Segoe UI Light" panose="020B0502040204020203" pitchFamily="34" charset="0"/>
              </a:rPr>
              <a:t>Data enriched using a Wikipedia list of colleges and universities in Iowa</a:t>
            </a:r>
          </a:p>
          <a:p>
            <a:r>
              <a:rPr lang="en-US" b="0" i="0" dirty="0" smtClean="0">
                <a:solidFill>
                  <a:srgbClr val="333333"/>
                </a:solidFill>
                <a:effectLst/>
                <a:latin typeface="Segoe UI Light" panose="020B0502040204020203" pitchFamily="34" charset="0"/>
              </a:rPr>
              <a:t/>
            </a:r>
            <a:br>
              <a:rPr lang="en-US" b="0" i="0" dirty="0" smtClean="0">
                <a:solidFill>
                  <a:srgbClr val="333333"/>
                </a:solidFill>
                <a:effectLst/>
                <a:latin typeface="Segoe UI Light" panose="020B0502040204020203" pitchFamily="34" charset="0"/>
              </a:rPr>
            </a:br>
            <a:endParaRPr lang="en-US" b="0" i="0" dirty="0" smtClean="0">
              <a:solidFill>
                <a:srgbClr val="333333"/>
              </a:solidFill>
              <a:effectLst/>
              <a:latin typeface="Segoe UI Light" panose="020B0502040204020203" pitchFamily="34" charset="0"/>
            </a:endParaRPr>
          </a:p>
          <a:p>
            <a:r>
              <a:rPr lang="en-US" b="0" i="0" dirty="0" smtClean="0">
                <a:solidFill>
                  <a:srgbClr val="333333"/>
                </a:solidFill>
                <a:effectLst/>
                <a:latin typeface="Segoe UI Light" panose="020B0502040204020203" pitchFamily="34" charset="0"/>
              </a:rPr>
              <a:t>Dataset limited to public and private, not-for-profit, 4-year colleges and universities.</a:t>
            </a:r>
            <a:endParaRPr lang="en-US" b="0" i="0" dirty="0">
              <a:solidFill>
                <a:srgbClr val="333333"/>
              </a:solidFill>
              <a:effectLst/>
              <a:latin typeface="Segoe UI Light" panose="020B0502040204020203" pitchFamily="34" charset="0"/>
            </a:endParaRPr>
          </a:p>
        </p:txBody>
      </p:sp>
      <p:pic>
        <p:nvPicPr>
          <p:cNvPr id="4100" name="Picture 4" descr="Image result for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44" y="0"/>
            <a:ext cx="1758668" cy="201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618" y="814311"/>
            <a:ext cx="8912229" cy="53599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51652" y="1213805"/>
            <a:ext cx="159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Cornell College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10598" y="3124935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Luther College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32573" y="4112735"/>
            <a:ext cx="1124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University</a:t>
            </a:r>
          </a:p>
          <a:p>
            <a:pPr algn="ctr"/>
            <a:r>
              <a:rPr lang="en-US" dirty="0"/>
              <a:t>o</a:t>
            </a:r>
            <a:r>
              <a:rPr lang="en-US" dirty="0" smtClean="0"/>
              <a:t>f </a:t>
            </a:r>
          </a:p>
          <a:p>
            <a:pPr algn="ctr"/>
            <a:r>
              <a:rPr lang="en-US" dirty="0" smtClean="0"/>
              <a:t>Iowa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51732" y="2663270"/>
            <a:ext cx="1124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Wartburg College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20037" y="3032602"/>
            <a:ext cx="1124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Cities with no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6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9913"/>
            <a:ext cx="79814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rgbClr val="333333"/>
                </a:solidFill>
                <a:effectLst/>
              </a:rPr>
              <a:t>How does consumption change during the course of the year?</a:t>
            </a:r>
          </a:p>
        </p:txBody>
      </p:sp>
      <p:sp>
        <p:nvSpPr>
          <p:cNvPr id="3" name="Rectangle 2"/>
          <p:cNvSpPr/>
          <p:nvPr/>
        </p:nvSpPr>
        <p:spPr>
          <a:xfrm>
            <a:off x="113710" y="2838798"/>
            <a:ext cx="20715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Segoe UI Light" panose="020B0502040204020203" pitchFamily="34" charset="0"/>
              </a:rPr>
              <a:t>Cities with colleges tend to have a larger increase in October than cities without schools.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152" y="4906538"/>
            <a:ext cx="6412053" cy="19305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980" y="571578"/>
            <a:ext cx="8639391" cy="433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9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faceboo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2" y="39744"/>
            <a:ext cx="1003412" cy="100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faceboo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992" y="39744"/>
            <a:ext cx="1632765" cy="56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1399" y="1287810"/>
            <a:ext cx="26530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rgbClr val="333333"/>
                </a:solidFill>
                <a:effectLst/>
              </a:rPr>
              <a:t>Do college athletics' social media posts correlate to sales? 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603" y="757896"/>
            <a:ext cx="9195713" cy="55377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7362" y="3169635"/>
            <a:ext cx="25611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Segoe UI Light" panose="020B0502040204020203" pitchFamily="34" charset="0"/>
              </a:rPr>
              <a:t>Looked for key words: "game", "football", "basketball" - there is a slight correlation between the number of these key words in posts and the sales.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76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dsen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sen_theme" id="{E78CFD77-4066-443E-A703-30D52B8098F9}" vid="{137E5CA8-1E75-4C09-93BA-B3642DFD23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madsen_theme</Template>
  <TotalTime>100</TotalTime>
  <Words>366</Words>
  <Application>Microsoft Office PowerPoint</Application>
  <PresentationFormat>Widescreen</PresentationFormat>
  <Paragraphs>54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Segoe UI Black</vt:lpstr>
      <vt:lpstr>Segoe UI Light</vt:lpstr>
      <vt:lpstr>madsen_theme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Madsen</dc:creator>
  <cp:lastModifiedBy>Martin Madsen</cp:lastModifiedBy>
  <cp:revision>10</cp:revision>
  <dcterms:created xsi:type="dcterms:W3CDTF">2016-10-04T18:14:06Z</dcterms:created>
  <dcterms:modified xsi:type="dcterms:W3CDTF">2016-10-05T12:36:39Z</dcterms:modified>
</cp:coreProperties>
</file>