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0CA"/>
    <a:srgbClr val="FFFF00"/>
    <a:srgbClr val="10EFFF"/>
    <a:srgbClr val="F906FF"/>
    <a:srgbClr val="2A6BA6"/>
    <a:srgbClr val="5B9BD5"/>
    <a:srgbClr val="25282A"/>
    <a:srgbClr val="2891F9"/>
    <a:srgbClr val="682879"/>
    <a:srgbClr val="82B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5527" autoAdjust="0"/>
  </p:normalViewPr>
  <p:slideViewPr>
    <p:cSldViewPr snapToGrid="0">
      <p:cViewPr varScale="1">
        <p:scale>
          <a:sx n="61" d="100"/>
          <a:sy n="61" d="100"/>
        </p:scale>
        <p:origin x="-864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2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61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97B96-6746-4856-9EBF-739D61B42FA3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71839-3D0B-444C-8199-CD245C32F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9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6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D86B9-5286-453C-9E63-1C50C8123E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0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D86B9-5286-453C-9E63-1C50C8123E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D86B9-5286-453C-9E63-1C50C8123E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8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dirty="0" err="1"/>
              <a:t>IoT</a:t>
            </a:r>
            <a:r>
              <a:rPr lang="en-US" sz="1200" dirty="0"/>
              <a:t>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How often and for how long do our customers use the product?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How often does the product have problems?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Where are our customers using the product?</a:t>
            </a:r>
          </a:p>
          <a:p>
            <a:endParaRPr lang="en-US" dirty="0"/>
          </a:p>
          <a:p>
            <a:pPr algn="ctr"/>
            <a:r>
              <a:rPr lang="en-US" sz="1200" dirty="0"/>
              <a:t>Enterprise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How does our product lifecycle keep our customers engaged?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What would the ROI be if we supplied the product as a service (PaaS)?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In what markets could we most readily expand?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1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D86B9-5286-453C-9E63-1C50C8123E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76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[Josh’s Slide]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8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5780CA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49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874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05244"/>
            <a:ext cx="10515600" cy="36640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888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849085"/>
            <a:ext cx="2628900" cy="5327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49085"/>
            <a:ext cx="4968240" cy="532787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91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9935"/>
            <a:ext cx="10515600" cy="1325563"/>
          </a:xfrm>
        </p:spPr>
        <p:txBody>
          <a:bodyPr/>
          <a:lstStyle>
            <a:lvl1pPr>
              <a:defRPr>
                <a:solidFill>
                  <a:srgbClr val="5780C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265"/>
            <a:ext cx="10515600" cy="435133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rgbClr val="26609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247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0394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36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5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3898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3898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8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659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>
                <a:solidFill>
                  <a:srgbClr val="26609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>
                <a:solidFill>
                  <a:srgbClr val="26609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78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28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496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2583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2176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146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82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804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77448" y="77804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8240"/>
            <a:ext cx="3932237" cy="31881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2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9278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3" name="Rectangle 12"/>
          <p:cNvSpPr/>
          <p:nvPr userDrawn="1"/>
        </p:nvSpPr>
        <p:spPr>
          <a:xfrm rot="10800000">
            <a:off x="0" y="6318700"/>
            <a:ext cx="12192000" cy="55104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92785"/>
            <a:ext cx="12192000" cy="22718"/>
          </a:xfrm>
          <a:prstGeom prst="line">
            <a:avLst/>
          </a:prstGeom>
          <a:ln w="57150">
            <a:solidFill>
              <a:srgbClr val="578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 userDrawn="1"/>
        </p:nvGrpSpPr>
        <p:grpSpPr>
          <a:xfrm>
            <a:off x="99524" y="6339590"/>
            <a:ext cx="488305" cy="503274"/>
            <a:chOff x="11377125" y="59125"/>
            <a:chExt cx="555876" cy="572917"/>
          </a:xfrm>
        </p:grpSpPr>
        <p:sp>
          <p:nvSpPr>
            <p:cNvPr id="30" name="Oval 29"/>
            <p:cNvSpPr/>
            <p:nvPr userDrawn="1"/>
          </p:nvSpPr>
          <p:spPr>
            <a:xfrm>
              <a:off x="11377125" y="59125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 userDrawn="1"/>
          </p:nvSpPr>
          <p:spPr>
            <a:xfrm rot="7200000">
              <a:off x="11699736" y="227779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 userDrawn="1"/>
          </p:nvSpPr>
          <p:spPr>
            <a:xfrm rot="14400000">
              <a:off x="11405822" y="398777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11597949" y="78750"/>
            <a:ext cx="488305" cy="503274"/>
            <a:chOff x="11377125" y="59125"/>
            <a:chExt cx="555876" cy="572917"/>
          </a:xfrm>
        </p:grpSpPr>
        <p:sp>
          <p:nvSpPr>
            <p:cNvPr id="34" name="Oval 33"/>
            <p:cNvSpPr/>
            <p:nvPr userDrawn="1"/>
          </p:nvSpPr>
          <p:spPr>
            <a:xfrm>
              <a:off x="11377125" y="59125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 userDrawn="1"/>
          </p:nvSpPr>
          <p:spPr>
            <a:xfrm rot="7200000">
              <a:off x="11699736" y="227779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 userDrawn="1"/>
          </p:nvSpPr>
          <p:spPr>
            <a:xfrm rot="14400000">
              <a:off x="11405822" y="398777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0" y="6295068"/>
            <a:ext cx="12192000" cy="22718"/>
          </a:xfrm>
          <a:prstGeom prst="line">
            <a:avLst/>
          </a:prstGeom>
          <a:ln w="19050">
            <a:solidFill>
              <a:srgbClr val="578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3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780CA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282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4" Type="http://schemas.openxmlformats.org/officeDocument/2006/relationships/image" Target="../media/image44.jpeg"/><Relationship Id="rId5" Type="http://schemas.openxmlformats.org/officeDocument/2006/relationships/image" Target="../media/image45.jpeg"/><Relationship Id="rId6" Type="http://schemas.openxmlformats.org/officeDocument/2006/relationships/image" Target="../media/image46.png"/><Relationship Id="rId7" Type="http://schemas.microsoft.com/office/2007/relationships/hdphoto" Target="../media/hdphoto4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rtinjohnmadsen" TargetMode="Externa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jpg"/><Relationship Id="rId5" Type="http://schemas.openxmlformats.org/officeDocument/2006/relationships/image" Target="../media/image11.jp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microsoft.com/office/2007/relationships/hdphoto" Target="../media/hdphoto1.wdp"/><Relationship Id="rId6" Type="http://schemas.openxmlformats.org/officeDocument/2006/relationships/image" Target="../media/image15.jpeg"/><Relationship Id="rId7" Type="http://schemas.openxmlformats.org/officeDocument/2006/relationships/image" Target="../media/image16.png"/><Relationship Id="rId8" Type="http://schemas.microsoft.com/office/2007/relationships/hdphoto" Target="../media/hdphoto2.wdp"/><Relationship Id="rId9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microsoft.com/office/2007/relationships/hdphoto" Target="../media/hdphoto1.wdp"/><Relationship Id="rId6" Type="http://schemas.openxmlformats.org/officeDocument/2006/relationships/image" Target="../media/image19.png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9" Type="http://schemas.microsoft.com/office/2007/relationships/hdphoto" Target="../media/hdphoto2.wdp"/><Relationship Id="rId10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microsoft.com/office/2007/relationships/hdphoto" Target="../media/hdphoto3.wdp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19" y="926666"/>
            <a:ext cx="10515600" cy="1499293"/>
          </a:xfrm>
        </p:spPr>
        <p:txBody>
          <a:bodyPr>
            <a:normAutofit/>
          </a:bodyPr>
          <a:lstStyle/>
          <a:p>
            <a:r>
              <a:rPr lang="en-US" sz="4400" dirty="0"/>
              <a:t>Using </a:t>
            </a:r>
            <a:r>
              <a:rPr lang="en-US" sz="4400" dirty="0" err="1"/>
              <a:t>IoT</a:t>
            </a:r>
            <a:r>
              <a:rPr lang="en-US" sz="4400" dirty="0"/>
              <a:t> to Enrich Enterprise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319" y="2528097"/>
            <a:ext cx="10515600" cy="1500187"/>
          </a:xfrm>
        </p:spPr>
        <p:txBody>
          <a:bodyPr/>
          <a:lstStyle/>
          <a:p>
            <a:r>
              <a:rPr lang="en-US" dirty="0"/>
              <a:t>Beyond point-of-sale analytics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5823" y="4373057"/>
            <a:ext cx="6687654" cy="1609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Martin Madsen</a:t>
            </a:r>
          </a:p>
          <a:p>
            <a:pPr algn="r">
              <a:lnSpc>
                <a:spcPct val="100000"/>
              </a:lnSpc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Ph.D. in Experimental Physics</a:t>
            </a:r>
          </a:p>
          <a:p>
            <a:pPr algn="r">
              <a:lnSpc>
                <a:spcPct val="100000"/>
              </a:lnSpc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 years’ experience working with sensors, data collection, data analysis, and predictive model building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algn="r"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algn="r"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31" y="3661701"/>
            <a:ext cx="1742701" cy="23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1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411" y="1474601"/>
            <a:ext cx="6029806" cy="44823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4601"/>
            <a:ext cx="6030815" cy="44774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2096" y="-13572"/>
            <a:ext cx="6299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Traditional Enterprise Data</a:t>
            </a:r>
          </a:p>
        </p:txBody>
      </p:sp>
      <p:pic>
        <p:nvPicPr>
          <p:cNvPr id="6" name="Picture 5" descr="We saw earlier the fetch() function that is barely useful, so let's ...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" y="46852"/>
            <a:ext cx="1136190" cy="1136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027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3" y="1252492"/>
            <a:ext cx="7662620" cy="49512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123" y="1166895"/>
            <a:ext cx="8788305" cy="5691105"/>
          </a:xfrm>
          <a:prstGeom prst="rect">
            <a:avLst/>
          </a:prstGeom>
        </p:spPr>
      </p:pic>
      <p:pic>
        <p:nvPicPr>
          <p:cNvPr id="8" name="Picture 7" descr="We saw earlier the fetch() function that is barely useful, so let's ...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" y="46852"/>
            <a:ext cx="1136190" cy="1136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372096" y="-13572"/>
            <a:ext cx="4236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IoT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Enriched Data</a:t>
            </a:r>
          </a:p>
        </p:txBody>
      </p:sp>
    </p:spTree>
    <p:extLst>
      <p:ext uri="{BB962C8B-B14F-4D97-AF65-F5344CB8AC3E}">
        <p14:creationId xmlns:p14="http://schemas.microsoft.com/office/powerpoint/2010/main" val="50018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3" y="871436"/>
            <a:ext cx="8339948" cy="54007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03550" y="1954120"/>
            <a:ext cx="1267635" cy="810241"/>
          </a:xfrm>
          <a:prstGeom prst="rect">
            <a:avLst/>
          </a:prstGeom>
          <a:solidFill>
            <a:srgbClr val="5B9BD5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39" y="2714565"/>
            <a:ext cx="4581031" cy="2963308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499998" y="1995916"/>
            <a:ext cx="10692002" cy="3114703"/>
            <a:chOff x="1499998" y="1707818"/>
            <a:chExt cx="10692002" cy="3114703"/>
          </a:xfrm>
        </p:grpSpPr>
        <p:sp>
          <p:nvSpPr>
            <p:cNvPr id="31" name="Rectangle 30"/>
            <p:cNvSpPr/>
            <p:nvPr/>
          </p:nvSpPr>
          <p:spPr>
            <a:xfrm>
              <a:off x="1499998" y="1776384"/>
              <a:ext cx="10692002" cy="3046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499998" y="1707818"/>
              <a:ext cx="10559441" cy="3031530"/>
              <a:chOff x="1499998" y="1707818"/>
              <a:chExt cx="10559441" cy="303153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99998" y="2672553"/>
                <a:ext cx="10559441" cy="2066795"/>
                <a:chOff x="1499998" y="2672553"/>
                <a:chExt cx="10559441" cy="2066795"/>
              </a:xfrm>
            </p:grpSpPr>
            <p:sp>
              <p:nvSpPr>
                <p:cNvPr id="13" name="Freeform: Shape 12"/>
                <p:cNvSpPr/>
                <p:nvPr/>
              </p:nvSpPr>
              <p:spPr>
                <a:xfrm>
                  <a:off x="1499998" y="2672553"/>
                  <a:ext cx="10559441" cy="2066795"/>
                </a:xfrm>
                <a:custGeom>
                  <a:avLst/>
                  <a:gdLst>
                    <a:gd name="connsiteX0" fmla="*/ 0 w 8718115"/>
                    <a:gd name="connsiteY0" fmla="*/ 138416 h 2187823"/>
                    <a:gd name="connsiteX1" fmla="*/ 2104373 w 8718115"/>
                    <a:gd name="connsiteY1" fmla="*/ 789770 h 2187823"/>
                    <a:gd name="connsiteX2" fmla="*/ 3494762 w 8718115"/>
                    <a:gd name="connsiteY2" fmla="*/ 2180159 h 2187823"/>
                    <a:gd name="connsiteX3" fmla="*/ 3507288 w 8718115"/>
                    <a:gd name="connsiteY3" fmla="*/ 113364 h 2187823"/>
                    <a:gd name="connsiteX4" fmla="*/ 5235880 w 8718115"/>
                    <a:gd name="connsiteY4" fmla="*/ 927556 h 2187823"/>
                    <a:gd name="connsiteX5" fmla="*/ 6663847 w 8718115"/>
                    <a:gd name="connsiteY5" fmla="*/ 2142580 h 2187823"/>
                    <a:gd name="connsiteX6" fmla="*/ 6826685 w 8718115"/>
                    <a:gd name="connsiteY6" fmla="*/ 25682 h 2187823"/>
                    <a:gd name="connsiteX7" fmla="*/ 8217074 w 8718115"/>
                    <a:gd name="connsiteY7" fmla="*/ 1027764 h 2187823"/>
                    <a:gd name="connsiteX8" fmla="*/ 8718115 w 8718115"/>
                    <a:gd name="connsiteY8" fmla="*/ 1917112 h 2187823"/>
                    <a:gd name="connsiteX0" fmla="*/ 0 w 8718115"/>
                    <a:gd name="connsiteY0" fmla="*/ 138416 h 2187823"/>
                    <a:gd name="connsiteX1" fmla="*/ 2104373 w 8718115"/>
                    <a:gd name="connsiteY1" fmla="*/ 789770 h 2187823"/>
                    <a:gd name="connsiteX2" fmla="*/ 3494762 w 8718115"/>
                    <a:gd name="connsiteY2" fmla="*/ 2180159 h 2187823"/>
                    <a:gd name="connsiteX3" fmla="*/ 3507288 w 8718115"/>
                    <a:gd name="connsiteY3" fmla="*/ 113364 h 2187823"/>
                    <a:gd name="connsiteX4" fmla="*/ 5235880 w 8718115"/>
                    <a:gd name="connsiteY4" fmla="*/ 927556 h 2187823"/>
                    <a:gd name="connsiteX5" fmla="*/ 6663847 w 8718115"/>
                    <a:gd name="connsiteY5" fmla="*/ 2142580 h 2187823"/>
                    <a:gd name="connsiteX6" fmla="*/ 6826685 w 8718115"/>
                    <a:gd name="connsiteY6" fmla="*/ 25682 h 2187823"/>
                    <a:gd name="connsiteX7" fmla="*/ 8217074 w 8718115"/>
                    <a:gd name="connsiteY7" fmla="*/ 1027764 h 2187823"/>
                    <a:gd name="connsiteX8" fmla="*/ 8718115 w 8718115"/>
                    <a:gd name="connsiteY8" fmla="*/ 1917112 h 2187823"/>
                    <a:gd name="connsiteX0" fmla="*/ 0 w 8718115"/>
                    <a:gd name="connsiteY0" fmla="*/ 138416 h 2187823"/>
                    <a:gd name="connsiteX1" fmla="*/ 2104373 w 8718115"/>
                    <a:gd name="connsiteY1" fmla="*/ 789770 h 2187823"/>
                    <a:gd name="connsiteX2" fmla="*/ 3494762 w 8718115"/>
                    <a:gd name="connsiteY2" fmla="*/ 2180159 h 2187823"/>
                    <a:gd name="connsiteX3" fmla="*/ 3507288 w 8718115"/>
                    <a:gd name="connsiteY3" fmla="*/ 113364 h 2187823"/>
                    <a:gd name="connsiteX4" fmla="*/ 5235880 w 8718115"/>
                    <a:gd name="connsiteY4" fmla="*/ 927556 h 2187823"/>
                    <a:gd name="connsiteX5" fmla="*/ 6663847 w 8718115"/>
                    <a:gd name="connsiteY5" fmla="*/ 2142580 h 2187823"/>
                    <a:gd name="connsiteX6" fmla="*/ 6826685 w 8718115"/>
                    <a:gd name="connsiteY6" fmla="*/ 25682 h 2187823"/>
                    <a:gd name="connsiteX7" fmla="*/ 8217074 w 8718115"/>
                    <a:gd name="connsiteY7" fmla="*/ 1027764 h 2187823"/>
                    <a:gd name="connsiteX8" fmla="*/ 8718115 w 8718115"/>
                    <a:gd name="connsiteY8" fmla="*/ 1917112 h 2187823"/>
                    <a:gd name="connsiteX0" fmla="*/ 0 w 8718115"/>
                    <a:gd name="connsiteY0" fmla="*/ 138416 h 2187823"/>
                    <a:gd name="connsiteX1" fmla="*/ 2104373 w 8718115"/>
                    <a:gd name="connsiteY1" fmla="*/ 789770 h 2187823"/>
                    <a:gd name="connsiteX2" fmla="*/ 3494762 w 8718115"/>
                    <a:gd name="connsiteY2" fmla="*/ 2180159 h 2187823"/>
                    <a:gd name="connsiteX3" fmla="*/ 3507288 w 8718115"/>
                    <a:gd name="connsiteY3" fmla="*/ 113364 h 2187823"/>
                    <a:gd name="connsiteX4" fmla="*/ 5235880 w 8718115"/>
                    <a:gd name="connsiteY4" fmla="*/ 927556 h 2187823"/>
                    <a:gd name="connsiteX5" fmla="*/ 6663847 w 8718115"/>
                    <a:gd name="connsiteY5" fmla="*/ 2142580 h 2187823"/>
                    <a:gd name="connsiteX6" fmla="*/ 6826685 w 8718115"/>
                    <a:gd name="connsiteY6" fmla="*/ 25682 h 2187823"/>
                    <a:gd name="connsiteX7" fmla="*/ 8217074 w 8718115"/>
                    <a:gd name="connsiteY7" fmla="*/ 1027764 h 2187823"/>
                    <a:gd name="connsiteX8" fmla="*/ 8718115 w 8718115"/>
                    <a:gd name="connsiteY8" fmla="*/ 1917112 h 2187823"/>
                    <a:gd name="connsiteX0" fmla="*/ 0 w 8718115"/>
                    <a:gd name="connsiteY0" fmla="*/ 138416 h 2180159"/>
                    <a:gd name="connsiteX1" fmla="*/ 2104373 w 8718115"/>
                    <a:gd name="connsiteY1" fmla="*/ 789770 h 2180159"/>
                    <a:gd name="connsiteX2" fmla="*/ 3494762 w 8718115"/>
                    <a:gd name="connsiteY2" fmla="*/ 2180159 h 2180159"/>
                    <a:gd name="connsiteX3" fmla="*/ 3507288 w 8718115"/>
                    <a:gd name="connsiteY3" fmla="*/ 113364 h 2180159"/>
                    <a:gd name="connsiteX4" fmla="*/ 5235880 w 8718115"/>
                    <a:gd name="connsiteY4" fmla="*/ 927556 h 2180159"/>
                    <a:gd name="connsiteX5" fmla="*/ 6663847 w 8718115"/>
                    <a:gd name="connsiteY5" fmla="*/ 2142580 h 2180159"/>
                    <a:gd name="connsiteX6" fmla="*/ 6826685 w 8718115"/>
                    <a:gd name="connsiteY6" fmla="*/ 25682 h 2180159"/>
                    <a:gd name="connsiteX7" fmla="*/ 8217074 w 8718115"/>
                    <a:gd name="connsiteY7" fmla="*/ 1027764 h 2180159"/>
                    <a:gd name="connsiteX8" fmla="*/ 8718115 w 8718115"/>
                    <a:gd name="connsiteY8" fmla="*/ 1917112 h 2180159"/>
                    <a:gd name="connsiteX0" fmla="*/ 0 w 8718115"/>
                    <a:gd name="connsiteY0" fmla="*/ 138416 h 2180159"/>
                    <a:gd name="connsiteX1" fmla="*/ 2104373 w 8718115"/>
                    <a:gd name="connsiteY1" fmla="*/ 789770 h 2180159"/>
                    <a:gd name="connsiteX2" fmla="*/ 3494762 w 8718115"/>
                    <a:gd name="connsiteY2" fmla="*/ 2180159 h 2180159"/>
                    <a:gd name="connsiteX3" fmla="*/ 3507288 w 8718115"/>
                    <a:gd name="connsiteY3" fmla="*/ 113364 h 2180159"/>
                    <a:gd name="connsiteX4" fmla="*/ 5235880 w 8718115"/>
                    <a:gd name="connsiteY4" fmla="*/ 927556 h 2180159"/>
                    <a:gd name="connsiteX5" fmla="*/ 6663847 w 8718115"/>
                    <a:gd name="connsiteY5" fmla="*/ 2142580 h 2180159"/>
                    <a:gd name="connsiteX6" fmla="*/ 6826685 w 8718115"/>
                    <a:gd name="connsiteY6" fmla="*/ 25682 h 2180159"/>
                    <a:gd name="connsiteX7" fmla="*/ 8217074 w 8718115"/>
                    <a:gd name="connsiteY7" fmla="*/ 1027764 h 2180159"/>
                    <a:gd name="connsiteX8" fmla="*/ 8718115 w 8718115"/>
                    <a:gd name="connsiteY8" fmla="*/ 1917112 h 2180159"/>
                    <a:gd name="connsiteX0" fmla="*/ 0 w 8718115"/>
                    <a:gd name="connsiteY0" fmla="*/ 138416 h 2180159"/>
                    <a:gd name="connsiteX1" fmla="*/ 2104373 w 8718115"/>
                    <a:gd name="connsiteY1" fmla="*/ 789770 h 2180159"/>
                    <a:gd name="connsiteX2" fmla="*/ 3494762 w 8718115"/>
                    <a:gd name="connsiteY2" fmla="*/ 2180159 h 2180159"/>
                    <a:gd name="connsiteX3" fmla="*/ 3507288 w 8718115"/>
                    <a:gd name="connsiteY3" fmla="*/ 113364 h 2180159"/>
                    <a:gd name="connsiteX4" fmla="*/ 5235880 w 8718115"/>
                    <a:gd name="connsiteY4" fmla="*/ 927556 h 2180159"/>
                    <a:gd name="connsiteX5" fmla="*/ 6663847 w 8718115"/>
                    <a:gd name="connsiteY5" fmla="*/ 2142580 h 2180159"/>
                    <a:gd name="connsiteX6" fmla="*/ 6826685 w 8718115"/>
                    <a:gd name="connsiteY6" fmla="*/ 25682 h 2180159"/>
                    <a:gd name="connsiteX7" fmla="*/ 8217074 w 8718115"/>
                    <a:gd name="connsiteY7" fmla="*/ 1027764 h 2180159"/>
                    <a:gd name="connsiteX8" fmla="*/ 8718115 w 8718115"/>
                    <a:gd name="connsiteY8" fmla="*/ 1917112 h 2180159"/>
                    <a:gd name="connsiteX0" fmla="*/ 0 w 8718115"/>
                    <a:gd name="connsiteY0" fmla="*/ 138416 h 2180159"/>
                    <a:gd name="connsiteX1" fmla="*/ 2104373 w 8718115"/>
                    <a:gd name="connsiteY1" fmla="*/ 789770 h 2180159"/>
                    <a:gd name="connsiteX2" fmla="*/ 3494762 w 8718115"/>
                    <a:gd name="connsiteY2" fmla="*/ 2180159 h 2180159"/>
                    <a:gd name="connsiteX3" fmla="*/ 3507288 w 8718115"/>
                    <a:gd name="connsiteY3" fmla="*/ 113364 h 2180159"/>
                    <a:gd name="connsiteX4" fmla="*/ 5235880 w 8718115"/>
                    <a:gd name="connsiteY4" fmla="*/ 927556 h 2180159"/>
                    <a:gd name="connsiteX5" fmla="*/ 6663847 w 8718115"/>
                    <a:gd name="connsiteY5" fmla="*/ 2142580 h 2180159"/>
                    <a:gd name="connsiteX6" fmla="*/ 6826685 w 8718115"/>
                    <a:gd name="connsiteY6" fmla="*/ 25682 h 2180159"/>
                    <a:gd name="connsiteX7" fmla="*/ 8217074 w 8718115"/>
                    <a:gd name="connsiteY7" fmla="*/ 1027764 h 2180159"/>
                    <a:gd name="connsiteX8" fmla="*/ 8718115 w 8718115"/>
                    <a:gd name="connsiteY8" fmla="*/ 1917112 h 2180159"/>
                    <a:gd name="connsiteX0" fmla="*/ 0 w 8718115"/>
                    <a:gd name="connsiteY0" fmla="*/ 138416 h 2180159"/>
                    <a:gd name="connsiteX1" fmla="*/ 2104373 w 8718115"/>
                    <a:gd name="connsiteY1" fmla="*/ 789770 h 2180159"/>
                    <a:gd name="connsiteX2" fmla="*/ 3494762 w 8718115"/>
                    <a:gd name="connsiteY2" fmla="*/ 2180159 h 2180159"/>
                    <a:gd name="connsiteX3" fmla="*/ 3507288 w 8718115"/>
                    <a:gd name="connsiteY3" fmla="*/ 113364 h 2180159"/>
                    <a:gd name="connsiteX4" fmla="*/ 5536505 w 8718115"/>
                    <a:gd name="connsiteY4" fmla="*/ 802296 h 2180159"/>
                    <a:gd name="connsiteX5" fmla="*/ 6663847 w 8718115"/>
                    <a:gd name="connsiteY5" fmla="*/ 2142580 h 2180159"/>
                    <a:gd name="connsiteX6" fmla="*/ 6826685 w 8718115"/>
                    <a:gd name="connsiteY6" fmla="*/ 25682 h 2180159"/>
                    <a:gd name="connsiteX7" fmla="*/ 8217074 w 8718115"/>
                    <a:gd name="connsiteY7" fmla="*/ 1027764 h 2180159"/>
                    <a:gd name="connsiteX8" fmla="*/ 8718115 w 8718115"/>
                    <a:gd name="connsiteY8" fmla="*/ 1917112 h 2180159"/>
                    <a:gd name="connsiteX0" fmla="*/ 0 w 8718115"/>
                    <a:gd name="connsiteY0" fmla="*/ 137932 h 2179675"/>
                    <a:gd name="connsiteX1" fmla="*/ 2104373 w 8718115"/>
                    <a:gd name="connsiteY1" fmla="*/ 789286 h 2179675"/>
                    <a:gd name="connsiteX2" fmla="*/ 3494762 w 8718115"/>
                    <a:gd name="connsiteY2" fmla="*/ 2179675 h 2179675"/>
                    <a:gd name="connsiteX3" fmla="*/ 3507288 w 8718115"/>
                    <a:gd name="connsiteY3" fmla="*/ 112880 h 2179675"/>
                    <a:gd name="connsiteX4" fmla="*/ 5536505 w 8718115"/>
                    <a:gd name="connsiteY4" fmla="*/ 801812 h 2179675"/>
                    <a:gd name="connsiteX5" fmla="*/ 7052154 w 8718115"/>
                    <a:gd name="connsiteY5" fmla="*/ 2129570 h 2179675"/>
                    <a:gd name="connsiteX6" fmla="*/ 6826685 w 8718115"/>
                    <a:gd name="connsiteY6" fmla="*/ 25198 h 2179675"/>
                    <a:gd name="connsiteX7" fmla="*/ 8217074 w 8718115"/>
                    <a:gd name="connsiteY7" fmla="*/ 1027280 h 2179675"/>
                    <a:gd name="connsiteX8" fmla="*/ 8718115 w 8718115"/>
                    <a:gd name="connsiteY8" fmla="*/ 1916628 h 2179675"/>
                    <a:gd name="connsiteX0" fmla="*/ 0 w 8718115"/>
                    <a:gd name="connsiteY0" fmla="*/ 137932 h 2179675"/>
                    <a:gd name="connsiteX1" fmla="*/ 2104373 w 8718115"/>
                    <a:gd name="connsiteY1" fmla="*/ 789286 h 2179675"/>
                    <a:gd name="connsiteX2" fmla="*/ 3494762 w 8718115"/>
                    <a:gd name="connsiteY2" fmla="*/ 2179675 h 2179675"/>
                    <a:gd name="connsiteX3" fmla="*/ 3507288 w 8718115"/>
                    <a:gd name="connsiteY3" fmla="*/ 112880 h 2179675"/>
                    <a:gd name="connsiteX4" fmla="*/ 5536505 w 8718115"/>
                    <a:gd name="connsiteY4" fmla="*/ 801812 h 2179675"/>
                    <a:gd name="connsiteX5" fmla="*/ 7052154 w 8718115"/>
                    <a:gd name="connsiteY5" fmla="*/ 2129570 h 2179675"/>
                    <a:gd name="connsiteX6" fmla="*/ 6826685 w 8718115"/>
                    <a:gd name="connsiteY6" fmla="*/ 25198 h 2179675"/>
                    <a:gd name="connsiteX7" fmla="*/ 8217074 w 8718115"/>
                    <a:gd name="connsiteY7" fmla="*/ 1027280 h 2179675"/>
                    <a:gd name="connsiteX8" fmla="*/ 8718115 w 8718115"/>
                    <a:gd name="connsiteY8" fmla="*/ 1916628 h 2179675"/>
                    <a:gd name="connsiteX0" fmla="*/ 0 w 8718115"/>
                    <a:gd name="connsiteY0" fmla="*/ 137932 h 2179675"/>
                    <a:gd name="connsiteX1" fmla="*/ 2104373 w 8718115"/>
                    <a:gd name="connsiteY1" fmla="*/ 789286 h 2179675"/>
                    <a:gd name="connsiteX2" fmla="*/ 3494762 w 8718115"/>
                    <a:gd name="connsiteY2" fmla="*/ 2179675 h 2179675"/>
                    <a:gd name="connsiteX3" fmla="*/ 3507288 w 8718115"/>
                    <a:gd name="connsiteY3" fmla="*/ 112880 h 2179675"/>
                    <a:gd name="connsiteX4" fmla="*/ 5536505 w 8718115"/>
                    <a:gd name="connsiteY4" fmla="*/ 801812 h 2179675"/>
                    <a:gd name="connsiteX5" fmla="*/ 7052154 w 8718115"/>
                    <a:gd name="connsiteY5" fmla="*/ 2129570 h 2179675"/>
                    <a:gd name="connsiteX6" fmla="*/ 6826685 w 8718115"/>
                    <a:gd name="connsiteY6" fmla="*/ 25198 h 2179675"/>
                    <a:gd name="connsiteX7" fmla="*/ 8217074 w 8718115"/>
                    <a:gd name="connsiteY7" fmla="*/ 1027280 h 2179675"/>
                    <a:gd name="connsiteX8" fmla="*/ 8718115 w 8718115"/>
                    <a:gd name="connsiteY8" fmla="*/ 1916628 h 2179675"/>
                    <a:gd name="connsiteX0" fmla="*/ 0 w 8718115"/>
                    <a:gd name="connsiteY0" fmla="*/ 137932 h 2179675"/>
                    <a:gd name="connsiteX1" fmla="*/ 2104373 w 8718115"/>
                    <a:gd name="connsiteY1" fmla="*/ 789286 h 2179675"/>
                    <a:gd name="connsiteX2" fmla="*/ 3494762 w 8718115"/>
                    <a:gd name="connsiteY2" fmla="*/ 2179675 h 2179675"/>
                    <a:gd name="connsiteX3" fmla="*/ 3507288 w 8718115"/>
                    <a:gd name="connsiteY3" fmla="*/ 112880 h 2179675"/>
                    <a:gd name="connsiteX4" fmla="*/ 5536505 w 8718115"/>
                    <a:gd name="connsiteY4" fmla="*/ 801812 h 2179675"/>
                    <a:gd name="connsiteX5" fmla="*/ 7052154 w 8718115"/>
                    <a:gd name="connsiteY5" fmla="*/ 2129570 h 2179675"/>
                    <a:gd name="connsiteX6" fmla="*/ 6826685 w 8718115"/>
                    <a:gd name="connsiteY6" fmla="*/ 25198 h 2179675"/>
                    <a:gd name="connsiteX7" fmla="*/ 8217074 w 8718115"/>
                    <a:gd name="connsiteY7" fmla="*/ 1027280 h 2179675"/>
                    <a:gd name="connsiteX8" fmla="*/ 8718115 w 8718115"/>
                    <a:gd name="connsiteY8" fmla="*/ 1916628 h 2179675"/>
                    <a:gd name="connsiteX0" fmla="*/ 0 w 8718115"/>
                    <a:gd name="connsiteY0" fmla="*/ 137932 h 2179675"/>
                    <a:gd name="connsiteX1" fmla="*/ 2104373 w 8718115"/>
                    <a:gd name="connsiteY1" fmla="*/ 789286 h 2179675"/>
                    <a:gd name="connsiteX2" fmla="*/ 3494762 w 8718115"/>
                    <a:gd name="connsiteY2" fmla="*/ 2179675 h 2179675"/>
                    <a:gd name="connsiteX3" fmla="*/ 3507288 w 8718115"/>
                    <a:gd name="connsiteY3" fmla="*/ 112880 h 2179675"/>
                    <a:gd name="connsiteX4" fmla="*/ 5536505 w 8718115"/>
                    <a:gd name="connsiteY4" fmla="*/ 801812 h 2179675"/>
                    <a:gd name="connsiteX5" fmla="*/ 7052154 w 8718115"/>
                    <a:gd name="connsiteY5" fmla="*/ 2129570 h 2179675"/>
                    <a:gd name="connsiteX6" fmla="*/ 6826685 w 8718115"/>
                    <a:gd name="connsiteY6" fmla="*/ 25198 h 2179675"/>
                    <a:gd name="connsiteX7" fmla="*/ 8217074 w 8718115"/>
                    <a:gd name="connsiteY7" fmla="*/ 1027280 h 2179675"/>
                    <a:gd name="connsiteX8" fmla="*/ 8718115 w 8718115"/>
                    <a:gd name="connsiteY8" fmla="*/ 1916628 h 2179675"/>
                    <a:gd name="connsiteX0" fmla="*/ 0 w 8718115"/>
                    <a:gd name="connsiteY0" fmla="*/ 52213 h 2093956"/>
                    <a:gd name="connsiteX1" fmla="*/ 2104373 w 8718115"/>
                    <a:gd name="connsiteY1" fmla="*/ 703567 h 2093956"/>
                    <a:gd name="connsiteX2" fmla="*/ 3494762 w 8718115"/>
                    <a:gd name="connsiteY2" fmla="*/ 2093956 h 2093956"/>
                    <a:gd name="connsiteX3" fmla="*/ 3507288 w 8718115"/>
                    <a:gd name="connsiteY3" fmla="*/ 27161 h 2093956"/>
                    <a:gd name="connsiteX4" fmla="*/ 5536505 w 8718115"/>
                    <a:gd name="connsiteY4" fmla="*/ 716093 h 2093956"/>
                    <a:gd name="connsiteX5" fmla="*/ 7052154 w 8718115"/>
                    <a:gd name="connsiteY5" fmla="*/ 2043851 h 2093956"/>
                    <a:gd name="connsiteX6" fmla="*/ 7114784 w 8718115"/>
                    <a:gd name="connsiteY6" fmla="*/ 27161 h 2093956"/>
                    <a:gd name="connsiteX7" fmla="*/ 8217074 w 8718115"/>
                    <a:gd name="connsiteY7" fmla="*/ 941561 h 2093956"/>
                    <a:gd name="connsiteX8" fmla="*/ 8718115 w 8718115"/>
                    <a:gd name="connsiteY8" fmla="*/ 1830909 h 2093956"/>
                    <a:gd name="connsiteX0" fmla="*/ 0 w 8718115"/>
                    <a:gd name="connsiteY0" fmla="*/ 52213 h 2093956"/>
                    <a:gd name="connsiteX1" fmla="*/ 2104373 w 8718115"/>
                    <a:gd name="connsiteY1" fmla="*/ 703567 h 2093956"/>
                    <a:gd name="connsiteX2" fmla="*/ 3494762 w 8718115"/>
                    <a:gd name="connsiteY2" fmla="*/ 2093956 h 2093956"/>
                    <a:gd name="connsiteX3" fmla="*/ 3507288 w 8718115"/>
                    <a:gd name="connsiteY3" fmla="*/ 27161 h 2093956"/>
                    <a:gd name="connsiteX4" fmla="*/ 5536505 w 8718115"/>
                    <a:gd name="connsiteY4" fmla="*/ 716093 h 2093956"/>
                    <a:gd name="connsiteX5" fmla="*/ 7052154 w 8718115"/>
                    <a:gd name="connsiteY5" fmla="*/ 2043851 h 2093956"/>
                    <a:gd name="connsiteX6" fmla="*/ 7114784 w 8718115"/>
                    <a:gd name="connsiteY6" fmla="*/ 27161 h 2093956"/>
                    <a:gd name="connsiteX7" fmla="*/ 8217074 w 8718115"/>
                    <a:gd name="connsiteY7" fmla="*/ 941561 h 2093956"/>
                    <a:gd name="connsiteX8" fmla="*/ 8718115 w 8718115"/>
                    <a:gd name="connsiteY8" fmla="*/ 1830909 h 2093956"/>
                    <a:gd name="connsiteX0" fmla="*/ 0 w 8718115"/>
                    <a:gd name="connsiteY0" fmla="*/ 52213 h 2093956"/>
                    <a:gd name="connsiteX1" fmla="*/ 2104373 w 8718115"/>
                    <a:gd name="connsiteY1" fmla="*/ 703567 h 2093956"/>
                    <a:gd name="connsiteX2" fmla="*/ 3494762 w 8718115"/>
                    <a:gd name="connsiteY2" fmla="*/ 2093956 h 2093956"/>
                    <a:gd name="connsiteX3" fmla="*/ 3507288 w 8718115"/>
                    <a:gd name="connsiteY3" fmla="*/ 27161 h 2093956"/>
                    <a:gd name="connsiteX4" fmla="*/ 5536505 w 8718115"/>
                    <a:gd name="connsiteY4" fmla="*/ 716093 h 2093956"/>
                    <a:gd name="connsiteX5" fmla="*/ 7052154 w 8718115"/>
                    <a:gd name="connsiteY5" fmla="*/ 2043851 h 2093956"/>
                    <a:gd name="connsiteX6" fmla="*/ 7114784 w 8718115"/>
                    <a:gd name="connsiteY6" fmla="*/ 27161 h 2093956"/>
                    <a:gd name="connsiteX7" fmla="*/ 8217074 w 8718115"/>
                    <a:gd name="connsiteY7" fmla="*/ 941561 h 2093956"/>
                    <a:gd name="connsiteX8" fmla="*/ 8718115 w 8718115"/>
                    <a:gd name="connsiteY8" fmla="*/ 1830909 h 2093956"/>
                    <a:gd name="connsiteX0" fmla="*/ 0 w 8718115"/>
                    <a:gd name="connsiteY0" fmla="*/ 27779 h 2069522"/>
                    <a:gd name="connsiteX1" fmla="*/ 2104373 w 8718115"/>
                    <a:gd name="connsiteY1" fmla="*/ 679133 h 2069522"/>
                    <a:gd name="connsiteX2" fmla="*/ 3494762 w 8718115"/>
                    <a:gd name="connsiteY2" fmla="*/ 2069522 h 2069522"/>
                    <a:gd name="connsiteX3" fmla="*/ 3507288 w 8718115"/>
                    <a:gd name="connsiteY3" fmla="*/ 2727 h 2069522"/>
                    <a:gd name="connsiteX4" fmla="*/ 5536505 w 8718115"/>
                    <a:gd name="connsiteY4" fmla="*/ 691659 h 2069522"/>
                    <a:gd name="connsiteX5" fmla="*/ 7052154 w 8718115"/>
                    <a:gd name="connsiteY5" fmla="*/ 2019417 h 2069522"/>
                    <a:gd name="connsiteX6" fmla="*/ 7052154 w 8718115"/>
                    <a:gd name="connsiteY6" fmla="*/ 27779 h 2069522"/>
                    <a:gd name="connsiteX7" fmla="*/ 8217074 w 8718115"/>
                    <a:gd name="connsiteY7" fmla="*/ 917127 h 2069522"/>
                    <a:gd name="connsiteX8" fmla="*/ 8718115 w 8718115"/>
                    <a:gd name="connsiteY8" fmla="*/ 1806475 h 2069522"/>
                    <a:gd name="connsiteX0" fmla="*/ 0 w 8718115"/>
                    <a:gd name="connsiteY0" fmla="*/ 27779 h 2069522"/>
                    <a:gd name="connsiteX1" fmla="*/ 2104373 w 8718115"/>
                    <a:gd name="connsiteY1" fmla="*/ 679133 h 2069522"/>
                    <a:gd name="connsiteX2" fmla="*/ 3494762 w 8718115"/>
                    <a:gd name="connsiteY2" fmla="*/ 2069522 h 2069522"/>
                    <a:gd name="connsiteX3" fmla="*/ 3507288 w 8718115"/>
                    <a:gd name="connsiteY3" fmla="*/ 2727 h 2069522"/>
                    <a:gd name="connsiteX4" fmla="*/ 5536505 w 8718115"/>
                    <a:gd name="connsiteY4" fmla="*/ 691659 h 2069522"/>
                    <a:gd name="connsiteX5" fmla="*/ 7052154 w 8718115"/>
                    <a:gd name="connsiteY5" fmla="*/ 2019417 h 2069522"/>
                    <a:gd name="connsiteX6" fmla="*/ 7052154 w 8718115"/>
                    <a:gd name="connsiteY6" fmla="*/ 27779 h 2069522"/>
                    <a:gd name="connsiteX7" fmla="*/ 8217074 w 8718115"/>
                    <a:gd name="connsiteY7" fmla="*/ 917127 h 2069522"/>
                    <a:gd name="connsiteX8" fmla="*/ 8718115 w 8718115"/>
                    <a:gd name="connsiteY8" fmla="*/ 1806475 h 2069522"/>
                    <a:gd name="connsiteX0" fmla="*/ 0 w 8718115"/>
                    <a:gd name="connsiteY0" fmla="*/ 27779 h 2069522"/>
                    <a:gd name="connsiteX1" fmla="*/ 2104373 w 8718115"/>
                    <a:gd name="connsiteY1" fmla="*/ 679133 h 2069522"/>
                    <a:gd name="connsiteX2" fmla="*/ 3494762 w 8718115"/>
                    <a:gd name="connsiteY2" fmla="*/ 2069522 h 2069522"/>
                    <a:gd name="connsiteX3" fmla="*/ 3507288 w 8718115"/>
                    <a:gd name="connsiteY3" fmla="*/ 2727 h 2069522"/>
                    <a:gd name="connsiteX4" fmla="*/ 5536505 w 8718115"/>
                    <a:gd name="connsiteY4" fmla="*/ 691659 h 2069522"/>
                    <a:gd name="connsiteX5" fmla="*/ 7052154 w 8718115"/>
                    <a:gd name="connsiteY5" fmla="*/ 2019417 h 2069522"/>
                    <a:gd name="connsiteX6" fmla="*/ 7052154 w 8718115"/>
                    <a:gd name="connsiteY6" fmla="*/ 27779 h 2069522"/>
                    <a:gd name="connsiteX7" fmla="*/ 8217074 w 8718115"/>
                    <a:gd name="connsiteY7" fmla="*/ 917127 h 2069522"/>
                    <a:gd name="connsiteX8" fmla="*/ 8718115 w 8718115"/>
                    <a:gd name="connsiteY8" fmla="*/ 1806475 h 2069522"/>
                    <a:gd name="connsiteX0" fmla="*/ 0 w 9321613"/>
                    <a:gd name="connsiteY0" fmla="*/ 32626 h 2074369"/>
                    <a:gd name="connsiteX1" fmla="*/ 2104373 w 9321613"/>
                    <a:gd name="connsiteY1" fmla="*/ 683980 h 2074369"/>
                    <a:gd name="connsiteX2" fmla="*/ 3494762 w 9321613"/>
                    <a:gd name="connsiteY2" fmla="*/ 2074369 h 2074369"/>
                    <a:gd name="connsiteX3" fmla="*/ 3507288 w 9321613"/>
                    <a:gd name="connsiteY3" fmla="*/ 7574 h 2074369"/>
                    <a:gd name="connsiteX4" fmla="*/ 5536505 w 9321613"/>
                    <a:gd name="connsiteY4" fmla="*/ 696506 h 2074369"/>
                    <a:gd name="connsiteX5" fmla="*/ 7052154 w 9321613"/>
                    <a:gd name="connsiteY5" fmla="*/ 2024264 h 2074369"/>
                    <a:gd name="connsiteX6" fmla="*/ 7052154 w 9321613"/>
                    <a:gd name="connsiteY6" fmla="*/ 32626 h 2074369"/>
                    <a:gd name="connsiteX7" fmla="*/ 9269261 w 9321613"/>
                    <a:gd name="connsiteY7" fmla="*/ 784188 h 2074369"/>
                    <a:gd name="connsiteX8" fmla="*/ 8718115 w 9321613"/>
                    <a:gd name="connsiteY8" fmla="*/ 1811322 h 2074369"/>
                    <a:gd name="connsiteX0" fmla="*/ 0 w 10559441"/>
                    <a:gd name="connsiteY0" fmla="*/ 33992 h 2075735"/>
                    <a:gd name="connsiteX1" fmla="*/ 2104373 w 10559441"/>
                    <a:gd name="connsiteY1" fmla="*/ 685346 h 2075735"/>
                    <a:gd name="connsiteX2" fmla="*/ 3494762 w 10559441"/>
                    <a:gd name="connsiteY2" fmla="*/ 2075735 h 2075735"/>
                    <a:gd name="connsiteX3" fmla="*/ 3507288 w 10559441"/>
                    <a:gd name="connsiteY3" fmla="*/ 8940 h 2075735"/>
                    <a:gd name="connsiteX4" fmla="*/ 5536505 w 10559441"/>
                    <a:gd name="connsiteY4" fmla="*/ 697872 h 2075735"/>
                    <a:gd name="connsiteX5" fmla="*/ 7052154 w 10559441"/>
                    <a:gd name="connsiteY5" fmla="*/ 2025630 h 2075735"/>
                    <a:gd name="connsiteX6" fmla="*/ 7052154 w 10559441"/>
                    <a:gd name="connsiteY6" fmla="*/ 33992 h 2075735"/>
                    <a:gd name="connsiteX7" fmla="*/ 9269261 w 10559441"/>
                    <a:gd name="connsiteY7" fmla="*/ 785554 h 2075735"/>
                    <a:gd name="connsiteX8" fmla="*/ 10559441 w 10559441"/>
                    <a:gd name="connsiteY8" fmla="*/ 2013104 h 2075735"/>
                    <a:gd name="connsiteX0" fmla="*/ 0 w 10559441"/>
                    <a:gd name="connsiteY0" fmla="*/ 33992 h 2075735"/>
                    <a:gd name="connsiteX1" fmla="*/ 2104373 w 10559441"/>
                    <a:gd name="connsiteY1" fmla="*/ 685346 h 2075735"/>
                    <a:gd name="connsiteX2" fmla="*/ 3494762 w 10559441"/>
                    <a:gd name="connsiteY2" fmla="*/ 2075735 h 2075735"/>
                    <a:gd name="connsiteX3" fmla="*/ 3507288 w 10559441"/>
                    <a:gd name="connsiteY3" fmla="*/ 8940 h 2075735"/>
                    <a:gd name="connsiteX4" fmla="*/ 5536505 w 10559441"/>
                    <a:gd name="connsiteY4" fmla="*/ 697872 h 2075735"/>
                    <a:gd name="connsiteX5" fmla="*/ 7052154 w 10559441"/>
                    <a:gd name="connsiteY5" fmla="*/ 2025630 h 2075735"/>
                    <a:gd name="connsiteX6" fmla="*/ 7052154 w 10559441"/>
                    <a:gd name="connsiteY6" fmla="*/ 33992 h 2075735"/>
                    <a:gd name="connsiteX7" fmla="*/ 9269261 w 10559441"/>
                    <a:gd name="connsiteY7" fmla="*/ 785554 h 2075735"/>
                    <a:gd name="connsiteX8" fmla="*/ 10559441 w 10559441"/>
                    <a:gd name="connsiteY8" fmla="*/ 2013104 h 2075735"/>
                    <a:gd name="connsiteX0" fmla="*/ 0 w 10559441"/>
                    <a:gd name="connsiteY0" fmla="*/ 25052 h 2066795"/>
                    <a:gd name="connsiteX1" fmla="*/ 2104373 w 10559441"/>
                    <a:gd name="connsiteY1" fmla="*/ 676406 h 2066795"/>
                    <a:gd name="connsiteX2" fmla="*/ 3494762 w 10559441"/>
                    <a:gd name="connsiteY2" fmla="*/ 2066795 h 2066795"/>
                    <a:gd name="connsiteX3" fmla="*/ 3507288 w 10559441"/>
                    <a:gd name="connsiteY3" fmla="*/ 0 h 2066795"/>
                    <a:gd name="connsiteX4" fmla="*/ 5536505 w 10559441"/>
                    <a:gd name="connsiteY4" fmla="*/ 688932 h 2066795"/>
                    <a:gd name="connsiteX5" fmla="*/ 7052154 w 10559441"/>
                    <a:gd name="connsiteY5" fmla="*/ 2016690 h 2066795"/>
                    <a:gd name="connsiteX6" fmla="*/ 7052154 w 10559441"/>
                    <a:gd name="connsiteY6" fmla="*/ 25052 h 2066795"/>
                    <a:gd name="connsiteX7" fmla="*/ 9269261 w 10559441"/>
                    <a:gd name="connsiteY7" fmla="*/ 776614 h 2066795"/>
                    <a:gd name="connsiteX8" fmla="*/ 10559441 w 10559441"/>
                    <a:gd name="connsiteY8" fmla="*/ 2004164 h 2066795"/>
                    <a:gd name="connsiteX0" fmla="*/ 0 w 10559441"/>
                    <a:gd name="connsiteY0" fmla="*/ 25052 h 2066795"/>
                    <a:gd name="connsiteX1" fmla="*/ 2104373 w 10559441"/>
                    <a:gd name="connsiteY1" fmla="*/ 676406 h 2066795"/>
                    <a:gd name="connsiteX2" fmla="*/ 3494762 w 10559441"/>
                    <a:gd name="connsiteY2" fmla="*/ 2066795 h 2066795"/>
                    <a:gd name="connsiteX3" fmla="*/ 3507288 w 10559441"/>
                    <a:gd name="connsiteY3" fmla="*/ 0 h 2066795"/>
                    <a:gd name="connsiteX4" fmla="*/ 5536505 w 10559441"/>
                    <a:gd name="connsiteY4" fmla="*/ 688932 h 2066795"/>
                    <a:gd name="connsiteX5" fmla="*/ 7052154 w 10559441"/>
                    <a:gd name="connsiteY5" fmla="*/ 2016690 h 2066795"/>
                    <a:gd name="connsiteX6" fmla="*/ 7052154 w 10559441"/>
                    <a:gd name="connsiteY6" fmla="*/ 25052 h 2066795"/>
                    <a:gd name="connsiteX7" fmla="*/ 9269261 w 10559441"/>
                    <a:gd name="connsiteY7" fmla="*/ 776614 h 2066795"/>
                    <a:gd name="connsiteX8" fmla="*/ 10559441 w 10559441"/>
                    <a:gd name="connsiteY8" fmla="*/ 2004164 h 2066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559441" h="2066795">
                      <a:moveTo>
                        <a:pt x="0" y="25052"/>
                      </a:moveTo>
                      <a:cubicBezTo>
                        <a:pt x="760956" y="180584"/>
                        <a:pt x="1521913" y="336116"/>
                        <a:pt x="2104373" y="676406"/>
                      </a:cubicBezTo>
                      <a:cubicBezTo>
                        <a:pt x="2686833" y="1016696"/>
                        <a:pt x="3198313" y="1716066"/>
                        <a:pt x="3494762" y="2066795"/>
                      </a:cubicBezTo>
                      <a:cubicBezTo>
                        <a:pt x="3490586" y="1565754"/>
                        <a:pt x="3455097" y="334028"/>
                        <a:pt x="3507288" y="0"/>
                      </a:cubicBezTo>
                      <a:cubicBezTo>
                        <a:pt x="4185781" y="141961"/>
                        <a:pt x="4945694" y="352817"/>
                        <a:pt x="5536505" y="688932"/>
                      </a:cubicBezTo>
                      <a:cubicBezTo>
                        <a:pt x="6127316" y="1025047"/>
                        <a:pt x="6849650" y="1795397"/>
                        <a:pt x="7052154" y="2016690"/>
                      </a:cubicBezTo>
                      <a:cubicBezTo>
                        <a:pt x="7079294" y="1549051"/>
                        <a:pt x="7058417" y="622126"/>
                        <a:pt x="7052154" y="25052"/>
                      </a:cubicBezTo>
                      <a:cubicBezTo>
                        <a:pt x="7534405" y="116909"/>
                        <a:pt x="8684713" y="446762"/>
                        <a:pt x="9269261" y="776614"/>
                      </a:cubicBezTo>
                      <a:cubicBezTo>
                        <a:pt x="9853809" y="1106466"/>
                        <a:pt x="10378857" y="1704583"/>
                        <a:pt x="10559441" y="2004164"/>
                      </a:cubicBez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1499998" y="4739348"/>
                  <a:ext cx="10559441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 flipH="1">
                <a:off x="4833476" y="1707818"/>
                <a:ext cx="38454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00B050"/>
                    </a:solidFill>
                  </a:rPr>
                  <a:t>New Product Releases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5060515" y="2187239"/>
                <a:ext cx="588724" cy="405784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016658" y="2187239"/>
                <a:ext cx="453025" cy="40512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Picture 18" descr="We saw earlier the fetch() function that is barely useful, so let's ...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" y="46852"/>
            <a:ext cx="1136190" cy="1136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372096" y="-13572"/>
            <a:ext cx="4236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IoT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Enriched Data</a:t>
            </a:r>
          </a:p>
        </p:txBody>
      </p:sp>
    </p:spTree>
    <p:extLst>
      <p:ext uri="{BB962C8B-B14F-4D97-AF65-F5344CB8AC3E}">
        <p14:creationId xmlns:p14="http://schemas.microsoft.com/office/powerpoint/2010/main" val="422947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30" y="737909"/>
            <a:ext cx="10035151" cy="55563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82698" y="0"/>
            <a:ext cx="68779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Traditional Enterprise Data</a:t>
            </a:r>
          </a:p>
        </p:txBody>
      </p:sp>
      <p:pic>
        <p:nvPicPr>
          <p:cNvPr id="11" name="Picture 10" descr="TV cartoon &lt;strong&gt;broken&lt;/strong&gt; by Justin Ternet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7" y="39684"/>
            <a:ext cx="1415065" cy="1212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195" y="1815325"/>
            <a:ext cx="7540459" cy="3053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34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9" y="769441"/>
            <a:ext cx="8606431" cy="5573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07404" y="3352004"/>
            <a:ext cx="3970751" cy="726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607404" y="4113238"/>
            <a:ext cx="39513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775434" y="1268567"/>
            <a:ext cx="6400800" cy="3174933"/>
            <a:chOff x="5791200" y="1184125"/>
            <a:chExt cx="6400800" cy="3174933"/>
          </a:xfrm>
        </p:grpSpPr>
        <p:cxnSp>
          <p:nvCxnSpPr>
            <p:cNvPr id="7" name="Straight Arrow Connector 6"/>
            <p:cNvCxnSpPr>
              <a:stCxn id="20" idx="0"/>
              <a:endCxn id="18" idx="3"/>
            </p:cNvCxnSpPr>
            <p:nvPr/>
          </p:nvCxnSpPr>
          <p:spPr>
            <a:xfrm rot="16200000" flipV="1">
              <a:off x="8451932" y="1722092"/>
              <a:ext cx="1097499" cy="852399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791200" y="2680570"/>
              <a:ext cx="6400800" cy="1678488"/>
              <a:chOff x="5204331" y="4576131"/>
              <a:chExt cx="6400800" cy="167848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204331" y="4576131"/>
                <a:ext cx="6400800" cy="16784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552345" y="4859950"/>
                <a:ext cx="180374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Warranty cost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596802" y="5106171"/>
                <a:ext cx="16158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&gt; (0.11)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250238" y="4939555"/>
                <a:ext cx="205379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Production cost</a:t>
                </a: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7824613" y="1184125"/>
              <a:ext cx="749868" cy="830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04126" y="2697041"/>
              <a:ext cx="845507" cy="397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682698" y="0"/>
            <a:ext cx="68779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IoT</a:t>
            </a: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Enriched Data</a:t>
            </a:r>
          </a:p>
        </p:txBody>
      </p:sp>
      <p:pic>
        <p:nvPicPr>
          <p:cNvPr id="16" name="Picture 15" descr="TV cartoon &lt;strong&gt;broken&lt;/strong&gt; by Justin Ternet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7" y="39684"/>
            <a:ext cx="1415065" cy="1212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204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38" y="826244"/>
            <a:ext cx="8677931" cy="54225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48597" y="0"/>
            <a:ext cx="65488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Traditional Enterprise Data</a:t>
            </a:r>
          </a:p>
        </p:txBody>
      </p:sp>
      <p:pic>
        <p:nvPicPr>
          <p:cNvPr id="8" name="Picture 7" descr="Is there a way to do this using Opencv or any opensource packages is ...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7" y="56803"/>
            <a:ext cx="2138820" cy="1140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12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4" y="2728970"/>
            <a:ext cx="3650009" cy="3529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73" y="884318"/>
            <a:ext cx="8756331" cy="3827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73" y="884317"/>
            <a:ext cx="8771272" cy="382722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313365" y="764245"/>
            <a:ext cx="8771272" cy="3827227"/>
            <a:chOff x="3407961" y="1016501"/>
            <a:chExt cx="8771272" cy="3827227"/>
          </a:xfrm>
        </p:grpSpPr>
        <p:sp>
          <p:nvSpPr>
            <p:cNvPr id="14" name="Rectangle 13"/>
            <p:cNvSpPr/>
            <p:nvPr/>
          </p:nvSpPr>
          <p:spPr>
            <a:xfrm>
              <a:off x="3407961" y="1016501"/>
              <a:ext cx="8771272" cy="3827227"/>
            </a:xfrm>
            <a:prstGeom prst="rect">
              <a:avLst/>
            </a:prstGeom>
            <a:blipFill dpi="0" rotWithShape="1">
              <a:blip r:embed="rId5">
                <a:alphaModFix amt="44000"/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68667" y="1185778"/>
              <a:ext cx="402353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Market average distance per person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2605" y="864803"/>
            <a:ext cx="8743564" cy="38216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95895" y="0"/>
            <a:ext cx="65488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IoT</a:t>
            </a: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Enriched Data</a:t>
            </a:r>
          </a:p>
        </p:txBody>
      </p:sp>
      <p:pic>
        <p:nvPicPr>
          <p:cNvPr id="13" name="Picture 12" descr="Is there a way to do this using Opencv or any opensource packages is ...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7" y="56803"/>
            <a:ext cx="2138820" cy="1140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333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597377" y="3793026"/>
            <a:ext cx="10984676" cy="2248356"/>
            <a:chOff x="597377" y="3793026"/>
            <a:chExt cx="10984676" cy="2248356"/>
          </a:xfrm>
        </p:grpSpPr>
        <p:pic>
          <p:nvPicPr>
            <p:cNvPr id="2" name="Picture 1" descr="TV cartoon &lt;strong&gt;broken&lt;/strong&gt; by Justin Ternet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7989" y="3862829"/>
              <a:ext cx="2460423" cy="2108751"/>
            </a:xfrm>
            <a:prstGeom prst="rect">
              <a:avLst/>
            </a:prstGeom>
          </p:spPr>
        </p:pic>
        <p:pic>
          <p:nvPicPr>
            <p:cNvPr id="3" name="Picture 2" descr="We saw earlier the fetch() function that is barely useful, so let's ...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7" y="3793026"/>
              <a:ext cx="2248356" cy="2248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4" name="Picture 3" descr="Is there a way to do this using Opencv or any opensource packages is ...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0669" y="3879886"/>
              <a:ext cx="3891384" cy="2074636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141033" y="886249"/>
            <a:ext cx="7998405" cy="1514102"/>
            <a:chOff x="275163" y="2349859"/>
            <a:chExt cx="11748860" cy="2224065"/>
          </a:xfrm>
        </p:grpSpPr>
        <p:sp>
          <p:nvSpPr>
            <p:cNvPr id="6" name="Rectangle 5"/>
            <p:cNvSpPr/>
            <p:nvPr/>
          </p:nvSpPr>
          <p:spPr>
            <a:xfrm>
              <a:off x="2617267" y="2349859"/>
              <a:ext cx="2226067" cy="2201365"/>
            </a:xfrm>
            <a:prstGeom prst="rect">
              <a:avLst/>
            </a:prstGeom>
            <a:solidFill>
              <a:srgbClr val="5C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54" tIns="91427" rtlCol="0" anchor="t"/>
            <a:lstStyle/>
            <a:p>
              <a:r>
                <a:rPr lang="en-US" dirty="0">
                  <a:latin typeface="+mj-lt"/>
                </a:rPr>
                <a:t>Connectivity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930636" y="3685392"/>
              <a:ext cx="624575" cy="715894"/>
              <a:chOff x="13581063" y="-434975"/>
              <a:chExt cx="3236912" cy="3236913"/>
            </a:xfrm>
            <a:solidFill>
              <a:schemeClr val="bg2"/>
            </a:solidFill>
          </p:grpSpPr>
          <p:sp>
            <p:nvSpPr>
              <p:cNvPr id="62" name="Oval 5"/>
              <p:cNvSpPr>
                <a:spLocks noChangeArrowheads="1"/>
              </p:cNvSpPr>
              <p:nvPr/>
            </p:nvSpPr>
            <p:spPr bwMode="auto">
              <a:xfrm>
                <a:off x="15986125" y="1970088"/>
                <a:ext cx="819150" cy="8207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086013" y="1071563"/>
                <a:ext cx="1731962" cy="1730375"/>
              </a:xfrm>
              <a:custGeom>
                <a:avLst/>
                <a:gdLst>
                  <a:gd name="T0" fmla="*/ 88 w 460"/>
                  <a:gd name="T1" fmla="*/ 460 h 460"/>
                  <a:gd name="T2" fmla="*/ 0 w 460"/>
                  <a:gd name="T3" fmla="*/ 460 h 460"/>
                  <a:gd name="T4" fmla="*/ 460 w 460"/>
                  <a:gd name="T5" fmla="*/ 0 h 460"/>
                  <a:gd name="T6" fmla="*/ 460 w 460"/>
                  <a:gd name="T7" fmla="*/ 88 h 460"/>
                  <a:gd name="T8" fmla="*/ 88 w 460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0" h="460">
                    <a:moveTo>
                      <a:pt x="88" y="460"/>
                    </a:moveTo>
                    <a:cubicBezTo>
                      <a:pt x="0" y="460"/>
                      <a:pt x="0" y="460"/>
                      <a:pt x="0" y="460"/>
                    </a:cubicBezTo>
                    <a:cubicBezTo>
                      <a:pt x="0" y="206"/>
                      <a:pt x="206" y="0"/>
                      <a:pt x="460" y="0"/>
                    </a:cubicBezTo>
                    <a:cubicBezTo>
                      <a:pt x="460" y="88"/>
                      <a:pt x="460" y="88"/>
                      <a:pt x="460" y="88"/>
                    </a:cubicBezTo>
                    <a:cubicBezTo>
                      <a:pt x="255" y="88"/>
                      <a:pt x="88" y="255"/>
                      <a:pt x="88" y="4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4333538" y="319088"/>
                <a:ext cx="2484437" cy="2482850"/>
              </a:xfrm>
              <a:custGeom>
                <a:avLst/>
                <a:gdLst>
                  <a:gd name="T0" fmla="*/ 88 w 660"/>
                  <a:gd name="T1" fmla="*/ 660 h 660"/>
                  <a:gd name="T2" fmla="*/ 0 w 660"/>
                  <a:gd name="T3" fmla="*/ 660 h 660"/>
                  <a:gd name="T4" fmla="*/ 660 w 660"/>
                  <a:gd name="T5" fmla="*/ 0 h 660"/>
                  <a:gd name="T6" fmla="*/ 660 w 660"/>
                  <a:gd name="T7" fmla="*/ 88 h 660"/>
                  <a:gd name="T8" fmla="*/ 88 w 660"/>
                  <a:gd name="T9" fmla="*/ 66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0" h="660">
                    <a:moveTo>
                      <a:pt x="88" y="660"/>
                    </a:moveTo>
                    <a:cubicBezTo>
                      <a:pt x="0" y="660"/>
                      <a:pt x="0" y="660"/>
                      <a:pt x="0" y="660"/>
                    </a:cubicBezTo>
                    <a:cubicBezTo>
                      <a:pt x="0" y="296"/>
                      <a:pt x="296" y="0"/>
                      <a:pt x="660" y="0"/>
                    </a:cubicBezTo>
                    <a:cubicBezTo>
                      <a:pt x="660" y="88"/>
                      <a:pt x="660" y="88"/>
                      <a:pt x="660" y="88"/>
                    </a:cubicBezTo>
                    <a:cubicBezTo>
                      <a:pt x="345" y="88"/>
                      <a:pt x="88" y="345"/>
                      <a:pt x="88" y="6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13581063" y="-434975"/>
                <a:ext cx="3236912" cy="3236913"/>
              </a:xfrm>
              <a:custGeom>
                <a:avLst/>
                <a:gdLst>
                  <a:gd name="T0" fmla="*/ 88 w 860"/>
                  <a:gd name="T1" fmla="*/ 860 h 860"/>
                  <a:gd name="T2" fmla="*/ 0 w 860"/>
                  <a:gd name="T3" fmla="*/ 860 h 860"/>
                  <a:gd name="T4" fmla="*/ 252 w 860"/>
                  <a:gd name="T5" fmla="*/ 252 h 860"/>
                  <a:gd name="T6" fmla="*/ 860 w 860"/>
                  <a:gd name="T7" fmla="*/ 0 h 860"/>
                  <a:gd name="T8" fmla="*/ 860 w 860"/>
                  <a:gd name="T9" fmla="*/ 88 h 860"/>
                  <a:gd name="T10" fmla="*/ 88 w 860"/>
                  <a:gd name="T11" fmla="*/ 860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0" h="860">
                    <a:moveTo>
                      <a:pt x="88" y="860"/>
                    </a:moveTo>
                    <a:cubicBezTo>
                      <a:pt x="0" y="860"/>
                      <a:pt x="0" y="860"/>
                      <a:pt x="0" y="860"/>
                    </a:cubicBezTo>
                    <a:cubicBezTo>
                      <a:pt x="0" y="630"/>
                      <a:pt x="89" y="414"/>
                      <a:pt x="252" y="252"/>
                    </a:cubicBezTo>
                    <a:cubicBezTo>
                      <a:pt x="414" y="89"/>
                      <a:pt x="630" y="0"/>
                      <a:pt x="860" y="0"/>
                    </a:cubicBezTo>
                    <a:cubicBezTo>
                      <a:pt x="860" y="88"/>
                      <a:pt x="860" y="88"/>
                      <a:pt x="860" y="88"/>
                    </a:cubicBezTo>
                    <a:cubicBezTo>
                      <a:pt x="434" y="88"/>
                      <a:pt x="88" y="434"/>
                      <a:pt x="88" y="8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967680" y="2362709"/>
              <a:ext cx="2219331" cy="2201365"/>
            </a:xfrm>
            <a:prstGeom prst="rect">
              <a:avLst/>
            </a:prstGeom>
            <a:solidFill>
              <a:srgbClr val="D83B0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54" tIns="91427" rtlCol="0" anchor="t"/>
            <a:lstStyle/>
            <a:p>
              <a:r>
                <a:rPr lang="en-US" dirty="0">
                  <a:latin typeface="+mj-lt"/>
                </a:rPr>
                <a:t>Data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307595" y="3598536"/>
              <a:ext cx="744227" cy="799221"/>
              <a:chOff x="-5364163" y="-2738437"/>
              <a:chExt cx="4327525" cy="4054475"/>
            </a:xfrm>
            <a:solidFill>
              <a:schemeClr val="bg2"/>
            </a:solidFill>
          </p:grpSpPr>
          <p:sp>
            <p:nvSpPr>
              <p:cNvPr id="47" name="Freeform 5"/>
              <p:cNvSpPr>
                <a:spLocks/>
              </p:cNvSpPr>
              <p:nvPr/>
            </p:nvSpPr>
            <p:spPr bwMode="auto">
              <a:xfrm>
                <a:off x="-3487738" y="236538"/>
                <a:ext cx="447675" cy="1063625"/>
              </a:xfrm>
              <a:custGeom>
                <a:avLst/>
                <a:gdLst>
                  <a:gd name="T0" fmla="*/ 44 w 119"/>
                  <a:gd name="T1" fmla="*/ 24 h 283"/>
                  <a:gd name="T2" fmla="*/ 0 w 119"/>
                  <a:gd name="T3" fmla="*/ 41 h 283"/>
                  <a:gd name="T4" fmla="*/ 0 w 119"/>
                  <a:gd name="T5" fmla="*/ 93 h 283"/>
                  <a:gd name="T6" fmla="*/ 16 w 119"/>
                  <a:gd name="T7" fmla="*/ 89 h 283"/>
                  <a:gd name="T8" fmla="*/ 32 w 119"/>
                  <a:gd name="T9" fmla="*/ 84 h 283"/>
                  <a:gd name="T10" fmla="*/ 47 w 119"/>
                  <a:gd name="T11" fmla="*/ 77 h 283"/>
                  <a:gd name="T12" fmla="*/ 59 w 119"/>
                  <a:gd name="T13" fmla="*/ 69 h 283"/>
                  <a:gd name="T14" fmla="*/ 59 w 119"/>
                  <a:gd name="T15" fmla="*/ 283 h 283"/>
                  <a:gd name="T16" fmla="*/ 119 w 119"/>
                  <a:gd name="T17" fmla="*/ 283 h 283"/>
                  <a:gd name="T18" fmla="*/ 119 w 119"/>
                  <a:gd name="T19" fmla="*/ 0 h 283"/>
                  <a:gd name="T20" fmla="*/ 83 w 119"/>
                  <a:gd name="T21" fmla="*/ 0 h 283"/>
                  <a:gd name="T22" fmla="*/ 44 w 119"/>
                  <a:gd name="T23" fmla="*/ 24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283">
                    <a:moveTo>
                      <a:pt x="44" y="24"/>
                    </a:moveTo>
                    <a:cubicBezTo>
                      <a:pt x="31" y="31"/>
                      <a:pt x="16" y="37"/>
                      <a:pt x="0" y="4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5" y="92"/>
                      <a:pt x="11" y="91"/>
                      <a:pt x="16" y="89"/>
                    </a:cubicBezTo>
                    <a:cubicBezTo>
                      <a:pt x="22" y="88"/>
                      <a:pt x="27" y="86"/>
                      <a:pt x="32" y="84"/>
                    </a:cubicBezTo>
                    <a:cubicBezTo>
                      <a:pt x="37" y="82"/>
                      <a:pt x="42" y="79"/>
                      <a:pt x="47" y="77"/>
                    </a:cubicBezTo>
                    <a:cubicBezTo>
                      <a:pt x="51" y="74"/>
                      <a:pt x="55" y="71"/>
                      <a:pt x="59" y="69"/>
                    </a:cubicBezTo>
                    <a:cubicBezTo>
                      <a:pt x="59" y="283"/>
                      <a:pt x="59" y="283"/>
                      <a:pt x="59" y="283"/>
                    </a:cubicBezTo>
                    <a:cubicBezTo>
                      <a:pt x="119" y="283"/>
                      <a:pt x="119" y="283"/>
                      <a:pt x="119" y="283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1" y="8"/>
                      <a:pt x="59" y="16"/>
                      <a:pt x="4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-5364163" y="-1246187"/>
                <a:ext cx="752475" cy="1076325"/>
              </a:xfrm>
              <a:custGeom>
                <a:avLst/>
                <a:gdLst>
                  <a:gd name="T0" fmla="*/ 104 w 200"/>
                  <a:gd name="T1" fmla="*/ 0 h 286"/>
                  <a:gd name="T2" fmla="*/ 26 w 200"/>
                  <a:gd name="T3" fmla="*/ 38 h 286"/>
                  <a:gd name="T4" fmla="*/ 0 w 200"/>
                  <a:gd name="T5" fmla="*/ 148 h 286"/>
                  <a:gd name="T6" fmla="*/ 98 w 200"/>
                  <a:gd name="T7" fmla="*/ 286 h 286"/>
                  <a:gd name="T8" fmla="*/ 174 w 200"/>
                  <a:gd name="T9" fmla="*/ 249 h 286"/>
                  <a:gd name="T10" fmla="*/ 200 w 200"/>
                  <a:gd name="T11" fmla="*/ 141 h 286"/>
                  <a:gd name="T12" fmla="*/ 104 w 200"/>
                  <a:gd name="T13" fmla="*/ 0 h 286"/>
                  <a:gd name="T14" fmla="*/ 100 w 200"/>
                  <a:gd name="T15" fmla="*/ 240 h 286"/>
                  <a:gd name="T16" fmla="*/ 62 w 200"/>
                  <a:gd name="T17" fmla="*/ 146 h 286"/>
                  <a:gd name="T18" fmla="*/ 101 w 200"/>
                  <a:gd name="T19" fmla="*/ 47 h 286"/>
                  <a:gd name="T20" fmla="*/ 138 w 200"/>
                  <a:gd name="T21" fmla="*/ 143 h 286"/>
                  <a:gd name="T22" fmla="*/ 100 w 200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0" h="286">
                    <a:moveTo>
                      <a:pt x="104" y="0"/>
                    </a:moveTo>
                    <a:cubicBezTo>
                      <a:pt x="70" y="0"/>
                      <a:pt x="44" y="13"/>
                      <a:pt x="26" y="38"/>
                    </a:cubicBezTo>
                    <a:cubicBezTo>
                      <a:pt x="8" y="63"/>
                      <a:pt x="0" y="100"/>
                      <a:pt x="0" y="148"/>
                    </a:cubicBezTo>
                    <a:cubicBezTo>
                      <a:pt x="0" y="240"/>
                      <a:pt x="32" y="286"/>
                      <a:pt x="98" y="286"/>
                    </a:cubicBezTo>
                    <a:cubicBezTo>
                      <a:pt x="131" y="286"/>
                      <a:pt x="156" y="274"/>
                      <a:pt x="174" y="249"/>
                    </a:cubicBezTo>
                    <a:cubicBezTo>
                      <a:pt x="191" y="224"/>
                      <a:pt x="200" y="188"/>
                      <a:pt x="200" y="141"/>
                    </a:cubicBezTo>
                    <a:cubicBezTo>
                      <a:pt x="200" y="47"/>
                      <a:pt x="168" y="0"/>
                      <a:pt x="104" y="0"/>
                    </a:cubicBezTo>
                    <a:close/>
                    <a:moveTo>
                      <a:pt x="100" y="240"/>
                    </a:moveTo>
                    <a:cubicBezTo>
                      <a:pt x="74" y="240"/>
                      <a:pt x="62" y="208"/>
                      <a:pt x="62" y="146"/>
                    </a:cubicBezTo>
                    <a:cubicBezTo>
                      <a:pt x="62" y="80"/>
                      <a:pt x="75" y="47"/>
                      <a:pt x="101" y="47"/>
                    </a:cubicBezTo>
                    <a:cubicBezTo>
                      <a:pt x="126" y="47"/>
                      <a:pt x="138" y="79"/>
                      <a:pt x="138" y="143"/>
                    </a:cubicBezTo>
                    <a:cubicBezTo>
                      <a:pt x="138" y="207"/>
                      <a:pt x="126" y="240"/>
                      <a:pt x="100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-4344988" y="-1249362"/>
                <a:ext cx="450850" cy="1060450"/>
              </a:xfrm>
              <a:custGeom>
                <a:avLst/>
                <a:gdLst>
                  <a:gd name="T0" fmla="*/ 120 w 120"/>
                  <a:gd name="T1" fmla="*/ 282 h 282"/>
                  <a:gd name="T2" fmla="*/ 120 w 120"/>
                  <a:gd name="T3" fmla="*/ 0 h 282"/>
                  <a:gd name="T4" fmla="*/ 83 w 120"/>
                  <a:gd name="T5" fmla="*/ 0 h 282"/>
                  <a:gd name="T6" fmla="*/ 45 w 120"/>
                  <a:gd name="T7" fmla="*/ 23 h 282"/>
                  <a:gd name="T8" fmla="*/ 0 w 120"/>
                  <a:gd name="T9" fmla="*/ 41 h 282"/>
                  <a:gd name="T10" fmla="*/ 0 w 120"/>
                  <a:gd name="T11" fmla="*/ 92 h 282"/>
                  <a:gd name="T12" fmla="*/ 17 w 120"/>
                  <a:gd name="T13" fmla="*/ 89 h 282"/>
                  <a:gd name="T14" fmla="*/ 33 w 120"/>
                  <a:gd name="T15" fmla="*/ 84 h 282"/>
                  <a:gd name="T16" fmla="*/ 47 w 120"/>
                  <a:gd name="T17" fmla="*/ 77 h 282"/>
                  <a:gd name="T18" fmla="*/ 59 w 120"/>
                  <a:gd name="T19" fmla="*/ 68 h 282"/>
                  <a:gd name="T20" fmla="*/ 59 w 120"/>
                  <a:gd name="T21" fmla="*/ 282 h 282"/>
                  <a:gd name="T22" fmla="*/ 120 w 120"/>
                  <a:gd name="T2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0" h="282">
                    <a:moveTo>
                      <a:pt x="120" y="282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2" y="8"/>
                      <a:pt x="59" y="16"/>
                      <a:pt x="45" y="23"/>
                    </a:cubicBezTo>
                    <a:cubicBezTo>
                      <a:pt x="31" y="31"/>
                      <a:pt x="16" y="36"/>
                      <a:pt x="0" y="4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6" y="92"/>
                      <a:pt x="11" y="91"/>
                      <a:pt x="17" y="89"/>
                    </a:cubicBezTo>
                    <a:cubicBezTo>
                      <a:pt x="22" y="88"/>
                      <a:pt x="28" y="86"/>
                      <a:pt x="33" y="84"/>
                    </a:cubicBezTo>
                    <a:cubicBezTo>
                      <a:pt x="38" y="82"/>
                      <a:pt x="43" y="79"/>
                      <a:pt x="47" y="77"/>
                    </a:cubicBezTo>
                    <a:cubicBezTo>
                      <a:pt x="52" y="74"/>
                      <a:pt x="56" y="71"/>
                      <a:pt x="59" y="68"/>
                    </a:cubicBezTo>
                    <a:cubicBezTo>
                      <a:pt x="59" y="282"/>
                      <a:pt x="59" y="282"/>
                      <a:pt x="59" y="282"/>
                    </a:cubicBezTo>
                    <a:lnTo>
                      <a:pt x="120" y="2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"/>
              <p:cNvSpPr>
                <a:spLocks noEditPoints="1"/>
              </p:cNvSpPr>
              <p:nvPr/>
            </p:nvSpPr>
            <p:spPr bwMode="auto">
              <a:xfrm>
                <a:off x="-4446588" y="-2732087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7 h 286"/>
                  <a:gd name="T6" fmla="*/ 99 w 201"/>
                  <a:gd name="T7" fmla="*/ 286 h 286"/>
                  <a:gd name="T8" fmla="*/ 174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1 w 201"/>
                  <a:gd name="T15" fmla="*/ 239 h 286"/>
                  <a:gd name="T16" fmla="*/ 62 w 201"/>
                  <a:gd name="T17" fmla="*/ 146 h 286"/>
                  <a:gd name="T18" fmla="*/ 101 w 201"/>
                  <a:gd name="T19" fmla="*/ 46 h 286"/>
                  <a:gd name="T20" fmla="*/ 138 w 201"/>
                  <a:gd name="T21" fmla="*/ 143 h 286"/>
                  <a:gd name="T22" fmla="*/ 101 w 201"/>
                  <a:gd name="T23" fmla="*/ 239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0" y="0"/>
                      <a:pt x="44" y="13"/>
                      <a:pt x="27" y="38"/>
                    </a:cubicBezTo>
                    <a:cubicBezTo>
                      <a:pt x="9" y="63"/>
                      <a:pt x="0" y="99"/>
                      <a:pt x="0" y="147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1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8" y="0"/>
                      <a:pt x="104" y="0"/>
                    </a:cubicBezTo>
                    <a:close/>
                    <a:moveTo>
                      <a:pt x="101" y="239"/>
                    </a:moveTo>
                    <a:cubicBezTo>
                      <a:pt x="75" y="239"/>
                      <a:pt x="62" y="208"/>
                      <a:pt x="62" y="146"/>
                    </a:cubicBezTo>
                    <a:cubicBezTo>
                      <a:pt x="62" y="80"/>
                      <a:pt x="75" y="46"/>
                      <a:pt x="101" y="46"/>
                    </a:cubicBezTo>
                    <a:cubicBezTo>
                      <a:pt x="126" y="46"/>
                      <a:pt x="138" y="79"/>
                      <a:pt x="138" y="143"/>
                    </a:cubicBezTo>
                    <a:cubicBezTo>
                      <a:pt x="138" y="207"/>
                      <a:pt x="126" y="239"/>
                      <a:pt x="101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-1687513" y="-2738437"/>
                <a:ext cx="447675" cy="1063625"/>
              </a:xfrm>
              <a:custGeom>
                <a:avLst/>
                <a:gdLst>
                  <a:gd name="T0" fmla="*/ 32 w 119"/>
                  <a:gd name="T1" fmla="*/ 85 h 283"/>
                  <a:gd name="T2" fmla="*/ 47 w 119"/>
                  <a:gd name="T3" fmla="*/ 77 h 283"/>
                  <a:gd name="T4" fmla="*/ 59 w 119"/>
                  <a:gd name="T5" fmla="*/ 69 h 283"/>
                  <a:gd name="T6" fmla="*/ 59 w 119"/>
                  <a:gd name="T7" fmla="*/ 283 h 283"/>
                  <a:gd name="T8" fmla="*/ 119 w 119"/>
                  <a:gd name="T9" fmla="*/ 283 h 283"/>
                  <a:gd name="T10" fmla="*/ 119 w 119"/>
                  <a:gd name="T11" fmla="*/ 0 h 283"/>
                  <a:gd name="T12" fmla="*/ 82 w 119"/>
                  <a:gd name="T13" fmla="*/ 0 h 283"/>
                  <a:gd name="T14" fmla="*/ 44 w 119"/>
                  <a:gd name="T15" fmla="*/ 24 h 283"/>
                  <a:gd name="T16" fmla="*/ 0 w 119"/>
                  <a:gd name="T17" fmla="*/ 42 h 283"/>
                  <a:gd name="T18" fmla="*/ 0 w 119"/>
                  <a:gd name="T19" fmla="*/ 93 h 283"/>
                  <a:gd name="T20" fmla="*/ 16 w 119"/>
                  <a:gd name="T21" fmla="*/ 90 h 283"/>
                  <a:gd name="T22" fmla="*/ 32 w 119"/>
                  <a:gd name="T23" fmla="*/ 85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283">
                    <a:moveTo>
                      <a:pt x="32" y="85"/>
                    </a:moveTo>
                    <a:cubicBezTo>
                      <a:pt x="37" y="82"/>
                      <a:pt x="42" y="80"/>
                      <a:pt x="47" y="77"/>
                    </a:cubicBezTo>
                    <a:cubicBezTo>
                      <a:pt x="51" y="75"/>
                      <a:pt x="55" y="72"/>
                      <a:pt x="59" y="69"/>
                    </a:cubicBezTo>
                    <a:cubicBezTo>
                      <a:pt x="59" y="283"/>
                      <a:pt x="59" y="283"/>
                      <a:pt x="59" y="283"/>
                    </a:cubicBezTo>
                    <a:cubicBezTo>
                      <a:pt x="119" y="283"/>
                      <a:pt x="119" y="283"/>
                      <a:pt x="119" y="283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1" y="9"/>
                      <a:pt x="58" y="17"/>
                      <a:pt x="44" y="24"/>
                    </a:cubicBezTo>
                    <a:cubicBezTo>
                      <a:pt x="30" y="31"/>
                      <a:pt x="16" y="37"/>
                      <a:pt x="0" y="42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5" y="93"/>
                      <a:pt x="11" y="92"/>
                      <a:pt x="16" y="90"/>
                    </a:cubicBezTo>
                    <a:cubicBezTo>
                      <a:pt x="22" y="89"/>
                      <a:pt x="27" y="87"/>
                      <a:pt x="32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0"/>
              <p:cNvSpPr>
                <a:spLocks noEditPoints="1"/>
              </p:cNvSpPr>
              <p:nvPr/>
            </p:nvSpPr>
            <p:spPr bwMode="auto">
              <a:xfrm>
                <a:off x="-5364163" y="239713"/>
                <a:ext cx="752475" cy="1076325"/>
              </a:xfrm>
              <a:custGeom>
                <a:avLst/>
                <a:gdLst>
                  <a:gd name="T0" fmla="*/ 104 w 200"/>
                  <a:gd name="T1" fmla="*/ 0 h 286"/>
                  <a:gd name="T2" fmla="*/ 26 w 200"/>
                  <a:gd name="T3" fmla="*/ 38 h 286"/>
                  <a:gd name="T4" fmla="*/ 0 w 200"/>
                  <a:gd name="T5" fmla="*/ 148 h 286"/>
                  <a:gd name="T6" fmla="*/ 98 w 200"/>
                  <a:gd name="T7" fmla="*/ 286 h 286"/>
                  <a:gd name="T8" fmla="*/ 174 w 200"/>
                  <a:gd name="T9" fmla="*/ 249 h 286"/>
                  <a:gd name="T10" fmla="*/ 200 w 200"/>
                  <a:gd name="T11" fmla="*/ 141 h 286"/>
                  <a:gd name="T12" fmla="*/ 104 w 200"/>
                  <a:gd name="T13" fmla="*/ 0 h 286"/>
                  <a:gd name="T14" fmla="*/ 100 w 200"/>
                  <a:gd name="T15" fmla="*/ 240 h 286"/>
                  <a:gd name="T16" fmla="*/ 62 w 200"/>
                  <a:gd name="T17" fmla="*/ 146 h 286"/>
                  <a:gd name="T18" fmla="*/ 101 w 200"/>
                  <a:gd name="T19" fmla="*/ 47 h 286"/>
                  <a:gd name="T20" fmla="*/ 138 w 200"/>
                  <a:gd name="T21" fmla="*/ 143 h 286"/>
                  <a:gd name="T22" fmla="*/ 100 w 200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0" h="286">
                    <a:moveTo>
                      <a:pt x="104" y="0"/>
                    </a:moveTo>
                    <a:cubicBezTo>
                      <a:pt x="70" y="0"/>
                      <a:pt x="44" y="13"/>
                      <a:pt x="26" y="38"/>
                    </a:cubicBezTo>
                    <a:cubicBezTo>
                      <a:pt x="8" y="63"/>
                      <a:pt x="0" y="100"/>
                      <a:pt x="0" y="148"/>
                    </a:cubicBezTo>
                    <a:cubicBezTo>
                      <a:pt x="0" y="240"/>
                      <a:pt x="32" y="286"/>
                      <a:pt x="98" y="286"/>
                    </a:cubicBezTo>
                    <a:cubicBezTo>
                      <a:pt x="131" y="286"/>
                      <a:pt x="156" y="274"/>
                      <a:pt x="174" y="249"/>
                    </a:cubicBezTo>
                    <a:cubicBezTo>
                      <a:pt x="191" y="224"/>
                      <a:pt x="200" y="188"/>
                      <a:pt x="200" y="141"/>
                    </a:cubicBezTo>
                    <a:cubicBezTo>
                      <a:pt x="200" y="47"/>
                      <a:pt x="168" y="0"/>
                      <a:pt x="104" y="0"/>
                    </a:cubicBezTo>
                    <a:close/>
                    <a:moveTo>
                      <a:pt x="100" y="240"/>
                    </a:moveTo>
                    <a:cubicBezTo>
                      <a:pt x="74" y="240"/>
                      <a:pt x="62" y="209"/>
                      <a:pt x="62" y="146"/>
                    </a:cubicBezTo>
                    <a:cubicBezTo>
                      <a:pt x="62" y="80"/>
                      <a:pt x="75" y="47"/>
                      <a:pt x="101" y="47"/>
                    </a:cubicBezTo>
                    <a:cubicBezTo>
                      <a:pt x="126" y="47"/>
                      <a:pt x="138" y="79"/>
                      <a:pt x="138" y="143"/>
                    </a:cubicBezTo>
                    <a:cubicBezTo>
                      <a:pt x="138" y="208"/>
                      <a:pt x="126" y="240"/>
                      <a:pt x="100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1"/>
              <p:cNvSpPr>
                <a:spLocks/>
              </p:cNvSpPr>
              <p:nvPr/>
            </p:nvSpPr>
            <p:spPr bwMode="auto">
              <a:xfrm>
                <a:off x="-3487738" y="-2738437"/>
                <a:ext cx="447675" cy="1063625"/>
              </a:xfrm>
              <a:custGeom>
                <a:avLst/>
                <a:gdLst>
                  <a:gd name="T0" fmla="*/ 32 w 119"/>
                  <a:gd name="T1" fmla="*/ 85 h 283"/>
                  <a:gd name="T2" fmla="*/ 47 w 119"/>
                  <a:gd name="T3" fmla="*/ 77 h 283"/>
                  <a:gd name="T4" fmla="*/ 59 w 119"/>
                  <a:gd name="T5" fmla="*/ 69 h 283"/>
                  <a:gd name="T6" fmla="*/ 59 w 119"/>
                  <a:gd name="T7" fmla="*/ 283 h 283"/>
                  <a:gd name="T8" fmla="*/ 119 w 119"/>
                  <a:gd name="T9" fmla="*/ 283 h 283"/>
                  <a:gd name="T10" fmla="*/ 119 w 119"/>
                  <a:gd name="T11" fmla="*/ 0 h 283"/>
                  <a:gd name="T12" fmla="*/ 83 w 119"/>
                  <a:gd name="T13" fmla="*/ 0 h 283"/>
                  <a:gd name="T14" fmla="*/ 44 w 119"/>
                  <a:gd name="T15" fmla="*/ 24 h 283"/>
                  <a:gd name="T16" fmla="*/ 0 w 119"/>
                  <a:gd name="T17" fmla="*/ 42 h 283"/>
                  <a:gd name="T18" fmla="*/ 0 w 119"/>
                  <a:gd name="T19" fmla="*/ 93 h 283"/>
                  <a:gd name="T20" fmla="*/ 16 w 119"/>
                  <a:gd name="T21" fmla="*/ 90 h 283"/>
                  <a:gd name="T22" fmla="*/ 32 w 119"/>
                  <a:gd name="T23" fmla="*/ 85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283">
                    <a:moveTo>
                      <a:pt x="32" y="85"/>
                    </a:moveTo>
                    <a:cubicBezTo>
                      <a:pt x="37" y="82"/>
                      <a:pt x="42" y="80"/>
                      <a:pt x="47" y="77"/>
                    </a:cubicBezTo>
                    <a:cubicBezTo>
                      <a:pt x="51" y="75"/>
                      <a:pt x="55" y="72"/>
                      <a:pt x="59" y="69"/>
                    </a:cubicBezTo>
                    <a:cubicBezTo>
                      <a:pt x="59" y="283"/>
                      <a:pt x="59" y="283"/>
                      <a:pt x="59" y="283"/>
                    </a:cubicBezTo>
                    <a:cubicBezTo>
                      <a:pt x="119" y="283"/>
                      <a:pt x="119" y="283"/>
                      <a:pt x="119" y="283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1" y="9"/>
                      <a:pt x="59" y="17"/>
                      <a:pt x="44" y="24"/>
                    </a:cubicBezTo>
                    <a:cubicBezTo>
                      <a:pt x="31" y="31"/>
                      <a:pt x="16" y="37"/>
                      <a:pt x="0" y="42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5" y="93"/>
                      <a:pt x="11" y="92"/>
                      <a:pt x="16" y="90"/>
                    </a:cubicBezTo>
                    <a:cubicBezTo>
                      <a:pt x="22" y="89"/>
                      <a:pt x="27" y="87"/>
                      <a:pt x="32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2"/>
              <p:cNvSpPr>
                <a:spLocks noEditPoints="1"/>
              </p:cNvSpPr>
              <p:nvPr/>
            </p:nvSpPr>
            <p:spPr bwMode="auto">
              <a:xfrm>
                <a:off x="-1792288" y="-1246187"/>
                <a:ext cx="755650" cy="1076325"/>
              </a:xfrm>
              <a:custGeom>
                <a:avLst/>
                <a:gdLst>
                  <a:gd name="T0" fmla="*/ 99 w 201"/>
                  <a:gd name="T1" fmla="*/ 286 h 286"/>
                  <a:gd name="T2" fmla="*/ 174 w 201"/>
                  <a:gd name="T3" fmla="*/ 249 h 286"/>
                  <a:gd name="T4" fmla="*/ 201 w 201"/>
                  <a:gd name="T5" fmla="*/ 141 h 286"/>
                  <a:gd name="T6" fmla="*/ 104 w 201"/>
                  <a:gd name="T7" fmla="*/ 0 h 286"/>
                  <a:gd name="T8" fmla="*/ 27 w 201"/>
                  <a:gd name="T9" fmla="*/ 38 h 286"/>
                  <a:gd name="T10" fmla="*/ 0 w 201"/>
                  <a:gd name="T11" fmla="*/ 148 h 286"/>
                  <a:gd name="T12" fmla="*/ 99 w 201"/>
                  <a:gd name="T13" fmla="*/ 286 h 286"/>
                  <a:gd name="T14" fmla="*/ 102 w 201"/>
                  <a:gd name="T15" fmla="*/ 47 h 286"/>
                  <a:gd name="T16" fmla="*/ 139 w 201"/>
                  <a:gd name="T17" fmla="*/ 143 h 286"/>
                  <a:gd name="T18" fmla="*/ 101 w 201"/>
                  <a:gd name="T19" fmla="*/ 240 h 286"/>
                  <a:gd name="T20" fmla="*/ 62 w 201"/>
                  <a:gd name="T21" fmla="*/ 146 h 286"/>
                  <a:gd name="T22" fmla="*/ 102 w 201"/>
                  <a:gd name="T23" fmla="*/ 47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99" y="286"/>
                    </a:moveTo>
                    <a:cubicBezTo>
                      <a:pt x="132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9" y="0"/>
                      <a:pt x="104" y="0"/>
                    </a:cubicBezTo>
                    <a:cubicBezTo>
                      <a:pt x="70" y="0"/>
                      <a:pt x="45" y="13"/>
                      <a:pt x="27" y="38"/>
                    </a:cubicBezTo>
                    <a:cubicBezTo>
                      <a:pt x="9" y="63"/>
                      <a:pt x="0" y="100"/>
                      <a:pt x="0" y="148"/>
                    </a:cubicBezTo>
                    <a:cubicBezTo>
                      <a:pt x="0" y="240"/>
                      <a:pt x="33" y="286"/>
                      <a:pt x="99" y="286"/>
                    </a:cubicBezTo>
                    <a:close/>
                    <a:moveTo>
                      <a:pt x="102" y="47"/>
                    </a:moveTo>
                    <a:cubicBezTo>
                      <a:pt x="126" y="47"/>
                      <a:pt x="139" y="79"/>
                      <a:pt x="139" y="143"/>
                    </a:cubicBezTo>
                    <a:cubicBezTo>
                      <a:pt x="139" y="207"/>
                      <a:pt x="126" y="240"/>
                      <a:pt x="101" y="240"/>
                    </a:cubicBezTo>
                    <a:cubicBezTo>
                      <a:pt x="75" y="240"/>
                      <a:pt x="62" y="208"/>
                      <a:pt x="62" y="146"/>
                    </a:cubicBezTo>
                    <a:cubicBezTo>
                      <a:pt x="62" y="80"/>
                      <a:pt x="75" y="47"/>
                      <a:pt x="10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-5262563" y="-2738437"/>
                <a:ext cx="450850" cy="1063625"/>
              </a:xfrm>
              <a:custGeom>
                <a:avLst/>
                <a:gdLst>
                  <a:gd name="T0" fmla="*/ 33 w 120"/>
                  <a:gd name="T1" fmla="*/ 85 h 283"/>
                  <a:gd name="T2" fmla="*/ 47 w 120"/>
                  <a:gd name="T3" fmla="*/ 77 h 283"/>
                  <a:gd name="T4" fmla="*/ 59 w 120"/>
                  <a:gd name="T5" fmla="*/ 69 h 283"/>
                  <a:gd name="T6" fmla="*/ 59 w 120"/>
                  <a:gd name="T7" fmla="*/ 283 h 283"/>
                  <a:gd name="T8" fmla="*/ 120 w 120"/>
                  <a:gd name="T9" fmla="*/ 283 h 283"/>
                  <a:gd name="T10" fmla="*/ 120 w 120"/>
                  <a:gd name="T11" fmla="*/ 0 h 283"/>
                  <a:gd name="T12" fmla="*/ 83 w 120"/>
                  <a:gd name="T13" fmla="*/ 0 h 283"/>
                  <a:gd name="T14" fmla="*/ 45 w 120"/>
                  <a:gd name="T15" fmla="*/ 24 h 283"/>
                  <a:gd name="T16" fmla="*/ 0 w 120"/>
                  <a:gd name="T17" fmla="*/ 42 h 283"/>
                  <a:gd name="T18" fmla="*/ 0 w 120"/>
                  <a:gd name="T19" fmla="*/ 93 h 283"/>
                  <a:gd name="T20" fmla="*/ 17 w 120"/>
                  <a:gd name="T21" fmla="*/ 90 h 283"/>
                  <a:gd name="T22" fmla="*/ 33 w 120"/>
                  <a:gd name="T23" fmla="*/ 85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0" h="283">
                    <a:moveTo>
                      <a:pt x="33" y="85"/>
                    </a:moveTo>
                    <a:cubicBezTo>
                      <a:pt x="38" y="82"/>
                      <a:pt x="43" y="80"/>
                      <a:pt x="47" y="77"/>
                    </a:cubicBezTo>
                    <a:cubicBezTo>
                      <a:pt x="52" y="75"/>
                      <a:pt x="56" y="72"/>
                      <a:pt x="59" y="69"/>
                    </a:cubicBezTo>
                    <a:cubicBezTo>
                      <a:pt x="59" y="283"/>
                      <a:pt x="59" y="283"/>
                      <a:pt x="59" y="283"/>
                    </a:cubicBezTo>
                    <a:cubicBezTo>
                      <a:pt x="120" y="283"/>
                      <a:pt x="120" y="283"/>
                      <a:pt x="120" y="283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2" y="9"/>
                      <a:pt x="59" y="17"/>
                      <a:pt x="45" y="24"/>
                    </a:cubicBezTo>
                    <a:cubicBezTo>
                      <a:pt x="31" y="31"/>
                      <a:pt x="16" y="37"/>
                      <a:pt x="0" y="42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6" y="93"/>
                      <a:pt x="11" y="92"/>
                      <a:pt x="17" y="90"/>
                    </a:cubicBezTo>
                    <a:cubicBezTo>
                      <a:pt x="22" y="89"/>
                      <a:pt x="27" y="87"/>
                      <a:pt x="3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4"/>
              <p:cNvSpPr>
                <a:spLocks noEditPoints="1"/>
              </p:cNvSpPr>
              <p:nvPr/>
            </p:nvSpPr>
            <p:spPr bwMode="auto">
              <a:xfrm>
                <a:off x="-4446588" y="239713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8 h 286"/>
                  <a:gd name="T6" fmla="*/ 99 w 201"/>
                  <a:gd name="T7" fmla="*/ 286 h 286"/>
                  <a:gd name="T8" fmla="*/ 174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1 w 201"/>
                  <a:gd name="T15" fmla="*/ 240 h 286"/>
                  <a:gd name="T16" fmla="*/ 62 w 201"/>
                  <a:gd name="T17" fmla="*/ 146 h 286"/>
                  <a:gd name="T18" fmla="*/ 101 w 201"/>
                  <a:gd name="T19" fmla="*/ 47 h 286"/>
                  <a:gd name="T20" fmla="*/ 138 w 201"/>
                  <a:gd name="T21" fmla="*/ 143 h 286"/>
                  <a:gd name="T22" fmla="*/ 101 w 201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0" y="0"/>
                      <a:pt x="44" y="13"/>
                      <a:pt x="27" y="38"/>
                    </a:cubicBezTo>
                    <a:cubicBezTo>
                      <a:pt x="9" y="63"/>
                      <a:pt x="0" y="100"/>
                      <a:pt x="0" y="148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1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8" y="0"/>
                      <a:pt x="104" y="0"/>
                    </a:cubicBezTo>
                    <a:close/>
                    <a:moveTo>
                      <a:pt x="101" y="240"/>
                    </a:moveTo>
                    <a:cubicBezTo>
                      <a:pt x="75" y="240"/>
                      <a:pt x="62" y="209"/>
                      <a:pt x="62" y="146"/>
                    </a:cubicBezTo>
                    <a:cubicBezTo>
                      <a:pt x="62" y="80"/>
                      <a:pt x="75" y="47"/>
                      <a:pt x="101" y="47"/>
                    </a:cubicBezTo>
                    <a:cubicBezTo>
                      <a:pt x="126" y="47"/>
                      <a:pt x="138" y="79"/>
                      <a:pt x="138" y="143"/>
                    </a:cubicBezTo>
                    <a:cubicBezTo>
                      <a:pt x="138" y="208"/>
                      <a:pt x="126" y="240"/>
                      <a:pt x="101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"/>
              <p:cNvSpPr>
                <a:spLocks/>
              </p:cNvSpPr>
              <p:nvPr/>
            </p:nvSpPr>
            <p:spPr bwMode="auto">
              <a:xfrm>
                <a:off x="-2608263" y="-1249362"/>
                <a:ext cx="450850" cy="1060450"/>
              </a:xfrm>
              <a:custGeom>
                <a:avLst/>
                <a:gdLst>
                  <a:gd name="T0" fmla="*/ 120 w 120"/>
                  <a:gd name="T1" fmla="*/ 282 h 282"/>
                  <a:gd name="T2" fmla="*/ 120 w 120"/>
                  <a:gd name="T3" fmla="*/ 0 h 282"/>
                  <a:gd name="T4" fmla="*/ 83 w 120"/>
                  <a:gd name="T5" fmla="*/ 0 h 282"/>
                  <a:gd name="T6" fmla="*/ 45 w 120"/>
                  <a:gd name="T7" fmla="*/ 23 h 282"/>
                  <a:gd name="T8" fmla="*/ 0 w 120"/>
                  <a:gd name="T9" fmla="*/ 41 h 282"/>
                  <a:gd name="T10" fmla="*/ 0 w 120"/>
                  <a:gd name="T11" fmla="*/ 92 h 282"/>
                  <a:gd name="T12" fmla="*/ 17 w 120"/>
                  <a:gd name="T13" fmla="*/ 89 h 282"/>
                  <a:gd name="T14" fmla="*/ 33 w 120"/>
                  <a:gd name="T15" fmla="*/ 84 h 282"/>
                  <a:gd name="T16" fmla="*/ 47 w 120"/>
                  <a:gd name="T17" fmla="*/ 77 h 282"/>
                  <a:gd name="T18" fmla="*/ 59 w 120"/>
                  <a:gd name="T19" fmla="*/ 68 h 282"/>
                  <a:gd name="T20" fmla="*/ 59 w 120"/>
                  <a:gd name="T21" fmla="*/ 282 h 282"/>
                  <a:gd name="T22" fmla="*/ 120 w 120"/>
                  <a:gd name="T2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0" h="282">
                    <a:moveTo>
                      <a:pt x="120" y="282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2" y="8"/>
                      <a:pt x="59" y="16"/>
                      <a:pt x="45" y="23"/>
                    </a:cubicBezTo>
                    <a:cubicBezTo>
                      <a:pt x="31" y="31"/>
                      <a:pt x="16" y="36"/>
                      <a:pt x="0" y="4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6" y="92"/>
                      <a:pt x="11" y="91"/>
                      <a:pt x="17" y="89"/>
                    </a:cubicBezTo>
                    <a:cubicBezTo>
                      <a:pt x="22" y="88"/>
                      <a:pt x="28" y="86"/>
                      <a:pt x="33" y="84"/>
                    </a:cubicBezTo>
                    <a:cubicBezTo>
                      <a:pt x="38" y="82"/>
                      <a:pt x="43" y="79"/>
                      <a:pt x="47" y="77"/>
                    </a:cubicBezTo>
                    <a:cubicBezTo>
                      <a:pt x="52" y="74"/>
                      <a:pt x="56" y="71"/>
                      <a:pt x="59" y="68"/>
                    </a:cubicBezTo>
                    <a:cubicBezTo>
                      <a:pt x="59" y="282"/>
                      <a:pt x="59" y="282"/>
                      <a:pt x="59" y="282"/>
                    </a:cubicBezTo>
                    <a:lnTo>
                      <a:pt x="120" y="2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6"/>
              <p:cNvSpPr>
                <a:spLocks noEditPoints="1"/>
              </p:cNvSpPr>
              <p:nvPr/>
            </p:nvSpPr>
            <p:spPr bwMode="auto">
              <a:xfrm>
                <a:off x="-2709863" y="239713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8 h 286"/>
                  <a:gd name="T6" fmla="*/ 99 w 201"/>
                  <a:gd name="T7" fmla="*/ 286 h 286"/>
                  <a:gd name="T8" fmla="*/ 174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0 w 201"/>
                  <a:gd name="T15" fmla="*/ 240 h 286"/>
                  <a:gd name="T16" fmla="*/ 62 w 201"/>
                  <a:gd name="T17" fmla="*/ 146 h 286"/>
                  <a:gd name="T18" fmla="*/ 101 w 201"/>
                  <a:gd name="T19" fmla="*/ 47 h 286"/>
                  <a:gd name="T20" fmla="*/ 138 w 201"/>
                  <a:gd name="T21" fmla="*/ 143 h 286"/>
                  <a:gd name="T22" fmla="*/ 100 w 201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0" y="0"/>
                      <a:pt x="44" y="13"/>
                      <a:pt x="27" y="38"/>
                    </a:cubicBezTo>
                    <a:cubicBezTo>
                      <a:pt x="9" y="63"/>
                      <a:pt x="0" y="100"/>
                      <a:pt x="0" y="148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1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8" y="0"/>
                      <a:pt x="104" y="0"/>
                    </a:cubicBezTo>
                    <a:close/>
                    <a:moveTo>
                      <a:pt x="100" y="240"/>
                    </a:moveTo>
                    <a:cubicBezTo>
                      <a:pt x="75" y="240"/>
                      <a:pt x="62" y="209"/>
                      <a:pt x="62" y="146"/>
                    </a:cubicBezTo>
                    <a:cubicBezTo>
                      <a:pt x="62" y="80"/>
                      <a:pt x="75" y="47"/>
                      <a:pt x="101" y="47"/>
                    </a:cubicBezTo>
                    <a:cubicBezTo>
                      <a:pt x="126" y="47"/>
                      <a:pt x="138" y="79"/>
                      <a:pt x="138" y="143"/>
                    </a:cubicBezTo>
                    <a:cubicBezTo>
                      <a:pt x="138" y="208"/>
                      <a:pt x="126" y="240"/>
                      <a:pt x="100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7"/>
              <p:cNvSpPr>
                <a:spLocks noEditPoints="1"/>
              </p:cNvSpPr>
              <p:nvPr/>
            </p:nvSpPr>
            <p:spPr bwMode="auto">
              <a:xfrm>
                <a:off x="-2709863" y="-2732087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7 h 286"/>
                  <a:gd name="T6" fmla="*/ 99 w 201"/>
                  <a:gd name="T7" fmla="*/ 286 h 286"/>
                  <a:gd name="T8" fmla="*/ 174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0 w 201"/>
                  <a:gd name="T15" fmla="*/ 239 h 286"/>
                  <a:gd name="T16" fmla="*/ 62 w 201"/>
                  <a:gd name="T17" fmla="*/ 146 h 286"/>
                  <a:gd name="T18" fmla="*/ 101 w 201"/>
                  <a:gd name="T19" fmla="*/ 46 h 286"/>
                  <a:gd name="T20" fmla="*/ 138 w 201"/>
                  <a:gd name="T21" fmla="*/ 143 h 286"/>
                  <a:gd name="T22" fmla="*/ 100 w 201"/>
                  <a:gd name="T23" fmla="*/ 239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0" y="0"/>
                      <a:pt x="44" y="13"/>
                      <a:pt x="27" y="38"/>
                    </a:cubicBezTo>
                    <a:cubicBezTo>
                      <a:pt x="9" y="63"/>
                      <a:pt x="0" y="99"/>
                      <a:pt x="0" y="147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1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8" y="0"/>
                      <a:pt x="104" y="0"/>
                    </a:cubicBezTo>
                    <a:close/>
                    <a:moveTo>
                      <a:pt x="100" y="239"/>
                    </a:moveTo>
                    <a:cubicBezTo>
                      <a:pt x="75" y="239"/>
                      <a:pt x="62" y="208"/>
                      <a:pt x="62" y="146"/>
                    </a:cubicBezTo>
                    <a:cubicBezTo>
                      <a:pt x="62" y="80"/>
                      <a:pt x="75" y="46"/>
                      <a:pt x="101" y="46"/>
                    </a:cubicBezTo>
                    <a:cubicBezTo>
                      <a:pt x="126" y="46"/>
                      <a:pt x="138" y="79"/>
                      <a:pt x="138" y="143"/>
                    </a:cubicBezTo>
                    <a:cubicBezTo>
                      <a:pt x="138" y="207"/>
                      <a:pt x="126" y="239"/>
                      <a:pt x="100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8"/>
              <p:cNvSpPr>
                <a:spLocks noEditPoints="1"/>
              </p:cNvSpPr>
              <p:nvPr/>
            </p:nvSpPr>
            <p:spPr bwMode="auto">
              <a:xfrm>
                <a:off x="-3592513" y="-1246187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8 h 286"/>
                  <a:gd name="T6" fmla="*/ 99 w 201"/>
                  <a:gd name="T7" fmla="*/ 286 h 286"/>
                  <a:gd name="T8" fmla="*/ 175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1 w 201"/>
                  <a:gd name="T15" fmla="*/ 240 h 286"/>
                  <a:gd name="T16" fmla="*/ 62 w 201"/>
                  <a:gd name="T17" fmla="*/ 146 h 286"/>
                  <a:gd name="T18" fmla="*/ 102 w 201"/>
                  <a:gd name="T19" fmla="*/ 47 h 286"/>
                  <a:gd name="T20" fmla="*/ 139 w 201"/>
                  <a:gd name="T21" fmla="*/ 143 h 286"/>
                  <a:gd name="T22" fmla="*/ 101 w 201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1" y="0"/>
                      <a:pt x="45" y="13"/>
                      <a:pt x="27" y="38"/>
                    </a:cubicBezTo>
                    <a:cubicBezTo>
                      <a:pt x="9" y="63"/>
                      <a:pt x="0" y="100"/>
                      <a:pt x="0" y="148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2" y="286"/>
                      <a:pt x="157" y="274"/>
                      <a:pt x="175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9" y="0"/>
                      <a:pt x="104" y="0"/>
                    </a:cubicBezTo>
                    <a:close/>
                    <a:moveTo>
                      <a:pt x="101" y="240"/>
                    </a:moveTo>
                    <a:cubicBezTo>
                      <a:pt x="75" y="240"/>
                      <a:pt x="62" y="208"/>
                      <a:pt x="62" y="146"/>
                    </a:cubicBezTo>
                    <a:cubicBezTo>
                      <a:pt x="62" y="80"/>
                      <a:pt x="75" y="47"/>
                      <a:pt x="102" y="47"/>
                    </a:cubicBezTo>
                    <a:cubicBezTo>
                      <a:pt x="126" y="47"/>
                      <a:pt x="139" y="79"/>
                      <a:pt x="139" y="143"/>
                    </a:cubicBezTo>
                    <a:cubicBezTo>
                      <a:pt x="139" y="207"/>
                      <a:pt x="126" y="240"/>
                      <a:pt x="101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9"/>
              <p:cNvSpPr>
                <a:spLocks noEditPoints="1"/>
              </p:cNvSpPr>
              <p:nvPr/>
            </p:nvSpPr>
            <p:spPr bwMode="auto">
              <a:xfrm>
                <a:off x="-1792288" y="239713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8 h 286"/>
                  <a:gd name="T6" fmla="*/ 99 w 201"/>
                  <a:gd name="T7" fmla="*/ 286 h 286"/>
                  <a:gd name="T8" fmla="*/ 174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1 w 201"/>
                  <a:gd name="T15" fmla="*/ 240 h 286"/>
                  <a:gd name="T16" fmla="*/ 62 w 201"/>
                  <a:gd name="T17" fmla="*/ 146 h 286"/>
                  <a:gd name="T18" fmla="*/ 102 w 201"/>
                  <a:gd name="T19" fmla="*/ 47 h 286"/>
                  <a:gd name="T20" fmla="*/ 139 w 201"/>
                  <a:gd name="T21" fmla="*/ 143 h 286"/>
                  <a:gd name="T22" fmla="*/ 101 w 201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0" y="0"/>
                      <a:pt x="45" y="13"/>
                      <a:pt x="27" y="38"/>
                    </a:cubicBezTo>
                    <a:cubicBezTo>
                      <a:pt x="9" y="63"/>
                      <a:pt x="0" y="100"/>
                      <a:pt x="0" y="148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2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9" y="0"/>
                      <a:pt x="104" y="0"/>
                    </a:cubicBezTo>
                    <a:close/>
                    <a:moveTo>
                      <a:pt x="101" y="240"/>
                    </a:moveTo>
                    <a:cubicBezTo>
                      <a:pt x="75" y="240"/>
                      <a:pt x="62" y="209"/>
                      <a:pt x="62" y="146"/>
                    </a:cubicBezTo>
                    <a:cubicBezTo>
                      <a:pt x="62" y="80"/>
                      <a:pt x="75" y="47"/>
                      <a:pt x="102" y="47"/>
                    </a:cubicBezTo>
                    <a:cubicBezTo>
                      <a:pt x="126" y="47"/>
                      <a:pt x="139" y="79"/>
                      <a:pt x="139" y="143"/>
                    </a:cubicBezTo>
                    <a:cubicBezTo>
                      <a:pt x="139" y="208"/>
                      <a:pt x="126" y="240"/>
                      <a:pt x="101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335756" y="2372559"/>
              <a:ext cx="2229484" cy="22013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54" tIns="91427" rtlCol="0" anchor="t"/>
            <a:lstStyle/>
            <a:p>
              <a:r>
                <a:rPr lang="en-US" dirty="0">
                  <a:latin typeface="+mj-lt"/>
                </a:rPr>
                <a:t>Analytics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467018" y="3508869"/>
              <a:ext cx="1024169" cy="883518"/>
              <a:chOff x="15319375" y="-157163"/>
              <a:chExt cx="2720976" cy="2047876"/>
            </a:xfrm>
            <a:solidFill>
              <a:schemeClr val="bg1"/>
            </a:solidFill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16271875" y="1343025"/>
                <a:ext cx="222250" cy="547688"/>
              </a:xfrm>
              <a:custGeom>
                <a:avLst/>
                <a:gdLst>
                  <a:gd name="T0" fmla="*/ 0 w 140"/>
                  <a:gd name="T1" fmla="*/ 0 h 345"/>
                  <a:gd name="T2" fmla="*/ 140 w 140"/>
                  <a:gd name="T3" fmla="*/ 0 h 345"/>
                  <a:gd name="T4" fmla="*/ 140 w 140"/>
                  <a:gd name="T5" fmla="*/ 345 h 345"/>
                  <a:gd name="T6" fmla="*/ 0 w 140"/>
                  <a:gd name="T7" fmla="*/ 345 h 345"/>
                  <a:gd name="T8" fmla="*/ 0 w 140"/>
                  <a:gd name="T9" fmla="*/ 0 h 345"/>
                  <a:gd name="T10" fmla="*/ 0 w 140"/>
                  <a:gd name="T11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345">
                    <a:moveTo>
                      <a:pt x="0" y="0"/>
                    </a:moveTo>
                    <a:lnTo>
                      <a:pt x="140" y="0"/>
                    </a:lnTo>
                    <a:lnTo>
                      <a:pt x="140" y="345"/>
                    </a:lnTo>
                    <a:lnTo>
                      <a:pt x="0" y="3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15955963" y="411162"/>
                <a:ext cx="225425" cy="1479551"/>
              </a:xfrm>
              <a:custGeom>
                <a:avLst/>
                <a:gdLst>
                  <a:gd name="T0" fmla="*/ 0 w 142"/>
                  <a:gd name="T1" fmla="*/ 0 h 932"/>
                  <a:gd name="T2" fmla="*/ 142 w 142"/>
                  <a:gd name="T3" fmla="*/ 0 h 932"/>
                  <a:gd name="T4" fmla="*/ 142 w 142"/>
                  <a:gd name="T5" fmla="*/ 932 h 932"/>
                  <a:gd name="T6" fmla="*/ 0 w 142"/>
                  <a:gd name="T7" fmla="*/ 932 h 932"/>
                  <a:gd name="T8" fmla="*/ 0 w 142"/>
                  <a:gd name="T9" fmla="*/ 0 h 932"/>
                  <a:gd name="T10" fmla="*/ 0 w 142"/>
                  <a:gd name="T11" fmla="*/ 0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932">
                    <a:moveTo>
                      <a:pt x="0" y="0"/>
                    </a:moveTo>
                    <a:lnTo>
                      <a:pt x="142" y="0"/>
                    </a:lnTo>
                    <a:lnTo>
                      <a:pt x="142" y="932"/>
                    </a:lnTo>
                    <a:lnTo>
                      <a:pt x="0" y="93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4"/>
              <p:cNvSpPr>
                <a:spLocks/>
              </p:cNvSpPr>
              <p:nvPr/>
            </p:nvSpPr>
            <p:spPr bwMode="auto">
              <a:xfrm>
                <a:off x="15636875" y="26987"/>
                <a:ext cx="220663" cy="1863726"/>
              </a:xfrm>
              <a:custGeom>
                <a:avLst/>
                <a:gdLst>
                  <a:gd name="T0" fmla="*/ 0 w 139"/>
                  <a:gd name="T1" fmla="*/ 0 h 1174"/>
                  <a:gd name="T2" fmla="*/ 139 w 139"/>
                  <a:gd name="T3" fmla="*/ 0 h 1174"/>
                  <a:gd name="T4" fmla="*/ 139 w 139"/>
                  <a:gd name="T5" fmla="*/ 1174 h 1174"/>
                  <a:gd name="T6" fmla="*/ 0 w 139"/>
                  <a:gd name="T7" fmla="*/ 1174 h 1174"/>
                  <a:gd name="T8" fmla="*/ 0 w 139"/>
                  <a:gd name="T9" fmla="*/ 0 h 1174"/>
                  <a:gd name="T10" fmla="*/ 0 w 139"/>
                  <a:gd name="T11" fmla="*/ 0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1174">
                    <a:moveTo>
                      <a:pt x="0" y="0"/>
                    </a:moveTo>
                    <a:lnTo>
                      <a:pt x="139" y="0"/>
                    </a:lnTo>
                    <a:lnTo>
                      <a:pt x="139" y="1174"/>
                    </a:lnTo>
                    <a:lnTo>
                      <a:pt x="0" y="117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5"/>
              <p:cNvSpPr>
                <a:spLocks/>
              </p:cNvSpPr>
              <p:nvPr/>
            </p:nvSpPr>
            <p:spPr bwMode="auto">
              <a:xfrm>
                <a:off x="15319375" y="731837"/>
                <a:ext cx="222250" cy="1158876"/>
              </a:xfrm>
              <a:custGeom>
                <a:avLst/>
                <a:gdLst>
                  <a:gd name="T0" fmla="*/ 0 w 140"/>
                  <a:gd name="T1" fmla="*/ 0 h 730"/>
                  <a:gd name="T2" fmla="*/ 140 w 140"/>
                  <a:gd name="T3" fmla="*/ 0 h 730"/>
                  <a:gd name="T4" fmla="*/ 140 w 140"/>
                  <a:gd name="T5" fmla="*/ 730 h 730"/>
                  <a:gd name="T6" fmla="*/ 0 w 140"/>
                  <a:gd name="T7" fmla="*/ 730 h 730"/>
                  <a:gd name="T8" fmla="*/ 0 w 140"/>
                  <a:gd name="T9" fmla="*/ 0 h 730"/>
                  <a:gd name="T10" fmla="*/ 0 w 140"/>
                  <a:gd name="T11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730">
                    <a:moveTo>
                      <a:pt x="0" y="0"/>
                    </a:moveTo>
                    <a:lnTo>
                      <a:pt x="140" y="0"/>
                    </a:lnTo>
                    <a:lnTo>
                      <a:pt x="140" y="730"/>
                    </a:lnTo>
                    <a:lnTo>
                      <a:pt x="0" y="73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6"/>
              <p:cNvSpPr>
                <a:spLocks/>
              </p:cNvSpPr>
              <p:nvPr/>
            </p:nvSpPr>
            <p:spPr bwMode="auto">
              <a:xfrm>
                <a:off x="17048163" y="1452563"/>
                <a:ext cx="917575" cy="142875"/>
              </a:xfrm>
              <a:custGeom>
                <a:avLst/>
                <a:gdLst>
                  <a:gd name="T0" fmla="*/ 0 w 578"/>
                  <a:gd name="T1" fmla="*/ 0 h 90"/>
                  <a:gd name="T2" fmla="*/ 578 w 578"/>
                  <a:gd name="T3" fmla="*/ 0 h 90"/>
                  <a:gd name="T4" fmla="*/ 578 w 578"/>
                  <a:gd name="T5" fmla="*/ 90 h 90"/>
                  <a:gd name="T6" fmla="*/ 0 w 578"/>
                  <a:gd name="T7" fmla="*/ 90 h 90"/>
                  <a:gd name="T8" fmla="*/ 0 w 578"/>
                  <a:gd name="T9" fmla="*/ 0 h 90"/>
                  <a:gd name="T10" fmla="*/ 0 w 578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90">
                    <a:moveTo>
                      <a:pt x="0" y="0"/>
                    </a:moveTo>
                    <a:lnTo>
                      <a:pt x="578" y="0"/>
                    </a:lnTo>
                    <a:lnTo>
                      <a:pt x="578" y="90"/>
                    </a:lnTo>
                    <a:lnTo>
                      <a:pt x="0" y="9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7"/>
              <p:cNvSpPr>
                <a:spLocks/>
              </p:cNvSpPr>
              <p:nvPr/>
            </p:nvSpPr>
            <p:spPr bwMode="auto">
              <a:xfrm>
                <a:off x="16754475" y="1452563"/>
                <a:ext cx="146050" cy="142875"/>
              </a:xfrm>
              <a:custGeom>
                <a:avLst/>
                <a:gdLst>
                  <a:gd name="T0" fmla="*/ 0 w 92"/>
                  <a:gd name="T1" fmla="*/ 0 h 90"/>
                  <a:gd name="T2" fmla="*/ 92 w 92"/>
                  <a:gd name="T3" fmla="*/ 0 h 90"/>
                  <a:gd name="T4" fmla="*/ 92 w 92"/>
                  <a:gd name="T5" fmla="*/ 90 h 90"/>
                  <a:gd name="T6" fmla="*/ 0 w 92"/>
                  <a:gd name="T7" fmla="*/ 90 h 90"/>
                  <a:gd name="T8" fmla="*/ 0 w 92"/>
                  <a:gd name="T9" fmla="*/ 0 h 90"/>
                  <a:gd name="T10" fmla="*/ 0 w 92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90">
                    <a:moveTo>
                      <a:pt x="0" y="0"/>
                    </a:moveTo>
                    <a:lnTo>
                      <a:pt x="92" y="0"/>
                    </a:lnTo>
                    <a:lnTo>
                      <a:pt x="92" y="90"/>
                    </a:lnTo>
                    <a:lnTo>
                      <a:pt x="0" y="9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8"/>
              <p:cNvSpPr>
                <a:spLocks/>
              </p:cNvSpPr>
              <p:nvPr/>
            </p:nvSpPr>
            <p:spPr bwMode="auto">
              <a:xfrm>
                <a:off x="17048163" y="1751013"/>
                <a:ext cx="992188" cy="139700"/>
              </a:xfrm>
              <a:custGeom>
                <a:avLst/>
                <a:gdLst>
                  <a:gd name="T0" fmla="*/ 0 w 625"/>
                  <a:gd name="T1" fmla="*/ 0 h 88"/>
                  <a:gd name="T2" fmla="*/ 625 w 625"/>
                  <a:gd name="T3" fmla="*/ 0 h 88"/>
                  <a:gd name="T4" fmla="*/ 625 w 625"/>
                  <a:gd name="T5" fmla="*/ 88 h 88"/>
                  <a:gd name="T6" fmla="*/ 0 w 625"/>
                  <a:gd name="T7" fmla="*/ 88 h 88"/>
                  <a:gd name="T8" fmla="*/ 0 w 625"/>
                  <a:gd name="T9" fmla="*/ 0 h 88"/>
                  <a:gd name="T10" fmla="*/ 0 w 625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5" h="88">
                    <a:moveTo>
                      <a:pt x="0" y="0"/>
                    </a:moveTo>
                    <a:lnTo>
                      <a:pt x="625" y="0"/>
                    </a:lnTo>
                    <a:lnTo>
                      <a:pt x="625" y="88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9"/>
              <p:cNvSpPr>
                <a:spLocks/>
              </p:cNvSpPr>
              <p:nvPr/>
            </p:nvSpPr>
            <p:spPr bwMode="auto">
              <a:xfrm>
                <a:off x="16754475" y="1751013"/>
                <a:ext cx="146050" cy="139700"/>
              </a:xfrm>
              <a:custGeom>
                <a:avLst/>
                <a:gdLst>
                  <a:gd name="T0" fmla="*/ 0 w 92"/>
                  <a:gd name="T1" fmla="*/ 0 h 88"/>
                  <a:gd name="T2" fmla="*/ 92 w 92"/>
                  <a:gd name="T3" fmla="*/ 0 h 88"/>
                  <a:gd name="T4" fmla="*/ 92 w 92"/>
                  <a:gd name="T5" fmla="*/ 88 h 88"/>
                  <a:gd name="T6" fmla="*/ 0 w 92"/>
                  <a:gd name="T7" fmla="*/ 88 h 88"/>
                  <a:gd name="T8" fmla="*/ 0 w 92"/>
                  <a:gd name="T9" fmla="*/ 0 h 88"/>
                  <a:gd name="T10" fmla="*/ 0 w 92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88">
                    <a:moveTo>
                      <a:pt x="0" y="0"/>
                    </a:moveTo>
                    <a:lnTo>
                      <a:pt x="92" y="0"/>
                    </a:lnTo>
                    <a:lnTo>
                      <a:pt x="92" y="88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0"/>
              <p:cNvSpPr>
                <a:spLocks/>
              </p:cNvSpPr>
              <p:nvPr/>
            </p:nvSpPr>
            <p:spPr bwMode="auto">
              <a:xfrm>
                <a:off x="16425863" y="-6350"/>
                <a:ext cx="1265238" cy="1266826"/>
              </a:xfrm>
              <a:custGeom>
                <a:avLst/>
                <a:gdLst>
                  <a:gd name="T0" fmla="*/ 168 w 336"/>
                  <a:gd name="T1" fmla="*/ 0 h 336"/>
                  <a:gd name="T2" fmla="*/ 0 w 336"/>
                  <a:gd name="T3" fmla="*/ 168 h 336"/>
                  <a:gd name="T4" fmla="*/ 168 w 336"/>
                  <a:gd name="T5" fmla="*/ 336 h 336"/>
                  <a:gd name="T6" fmla="*/ 336 w 336"/>
                  <a:gd name="T7" fmla="*/ 168 h 336"/>
                  <a:gd name="T8" fmla="*/ 168 w 336"/>
                  <a:gd name="T9" fmla="*/ 168 h 336"/>
                  <a:gd name="T10" fmla="*/ 168 w 336"/>
                  <a:gd name="T1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6" h="336">
                    <a:moveTo>
                      <a:pt x="168" y="0"/>
                    </a:moveTo>
                    <a:cubicBezTo>
                      <a:pt x="75" y="0"/>
                      <a:pt x="0" y="75"/>
                      <a:pt x="0" y="168"/>
                    </a:cubicBezTo>
                    <a:cubicBezTo>
                      <a:pt x="0" y="261"/>
                      <a:pt x="75" y="336"/>
                      <a:pt x="168" y="336"/>
                    </a:cubicBezTo>
                    <a:cubicBezTo>
                      <a:pt x="260" y="336"/>
                      <a:pt x="336" y="261"/>
                      <a:pt x="336" y="168"/>
                    </a:cubicBezTo>
                    <a:cubicBezTo>
                      <a:pt x="168" y="168"/>
                      <a:pt x="168" y="168"/>
                      <a:pt x="168" y="168"/>
                    </a:cubicBezTo>
                    <a:lnTo>
                      <a:pt x="1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"/>
              <p:cNvSpPr>
                <a:spLocks/>
              </p:cNvSpPr>
              <p:nvPr/>
            </p:nvSpPr>
            <p:spPr bwMode="auto">
              <a:xfrm>
                <a:off x="17210088" y="-157163"/>
                <a:ext cx="631825" cy="633413"/>
              </a:xfrm>
              <a:custGeom>
                <a:avLst/>
                <a:gdLst>
                  <a:gd name="T0" fmla="*/ 0 w 168"/>
                  <a:gd name="T1" fmla="*/ 0 h 168"/>
                  <a:gd name="T2" fmla="*/ 0 w 168"/>
                  <a:gd name="T3" fmla="*/ 168 h 168"/>
                  <a:gd name="T4" fmla="*/ 168 w 168"/>
                  <a:gd name="T5" fmla="*/ 168 h 168"/>
                  <a:gd name="T6" fmla="*/ 0 w 168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168">
                    <a:moveTo>
                      <a:pt x="0" y="0"/>
                    </a:moveTo>
                    <a:cubicBezTo>
                      <a:pt x="0" y="168"/>
                      <a:pt x="0" y="168"/>
                      <a:pt x="0" y="168"/>
                    </a:cubicBezTo>
                    <a:cubicBezTo>
                      <a:pt x="168" y="168"/>
                      <a:pt x="168" y="168"/>
                      <a:pt x="168" y="168"/>
                    </a:cubicBezTo>
                    <a:cubicBezTo>
                      <a:pt x="168" y="75"/>
                      <a:pt x="9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75163" y="2362709"/>
              <a:ext cx="2231161" cy="2201365"/>
            </a:xfrm>
            <a:prstGeom prst="rect">
              <a:avLst/>
            </a:prstGeom>
            <a:solidFill>
              <a:srgbClr val="187AD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54" tIns="91427" rtlCol="0" anchor="t"/>
            <a:lstStyle/>
            <a:p>
              <a:r>
                <a:rPr lang="en-US" dirty="0">
                  <a:latin typeface="+mj-lt"/>
                </a:rPr>
                <a:t>Things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966962" y="3303001"/>
              <a:ext cx="1210975" cy="1122994"/>
              <a:chOff x="1640724" y="3762844"/>
              <a:chExt cx="1110344" cy="895283"/>
            </a:xfrm>
          </p:grpSpPr>
          <p:grpSp>
            <p:nvGrpSpPr>
              <p:cNvPr id="16" name="Group 15"/>
              <p:cNvGrpSpPr/>
              <p:nvPr/>
            </p:nvGrpSpPr>
            <p:grpSpPr>
              <a:xfrm flipH="1">
                <a:off x="2101550" y="3865418"/>
                <a:ext cx="649518" cy="279906"/>
                <a:chOff x="18524538" y="-23752175"/>
                <a:chExt cx="41830625" cy="18087975"/>
              </a:xfrm>
              <a:solidFill>
                <a:schemeClr val="bg1"/>
              </a:solidFill>
            </p:grpSpPr>
            <p:sp>
              <p:nvSpPr>
                <p:cNvPr id="34" name="Freeform 34"/>
                <p:cNvSpPr>
                  <a:spLocks noEditPoints="1"/>
                </p:cNvSpPr>
                <p:nvPr/>
              </p:nvSpPr>
              <p:spPr bwMode="auto">
                <a:xfrm>
                  <a:off x="21202651" y="-10680700"/>
                  <a:ext cx="5014913" cy="5016500"/>
                </a:xfrm>
                <a:custGeom>
                  <a:avLst/>
                  <a:gdLst>
                    <a:gd name="T0" fmla="*/ 668 w 1337"/>
                    <a:gd name="T1" fmla="*/ 0 h 1337"/>
                    <a:gd name="T2" fmla="*/ 0 w 1337"/>
                    <a:gd name="T3" fmla="*/ 669 h 1337"/>
                    <a:gd name="T4" fmla="*/ 668 w 1337"/>
                    <a:gd name="T5" fmla="*/ 1337 h 1337"/>
                    <a:gd name="T6" fmla="*/ 1337 w 1337"/>
                    <a:gd name="T7" fmla="*/ 669 h 1337"/>
                    <a:gd name="T8" fmla="*/ 668 w 1337"/>
                    <a:gd name="T9" fmla="*/ 0 h 1337"/>
                    <a:gd name="T10" fmla="*/ 668 w 1337"/>
                    <a:gd name="T11" fmla="*/ 996 h 1337"/>
                    <a:gd name="T12" fmla="*/ 341 w 1337"/>
                    <a:gd name="T13" fmla="*/ 669 h 1337"/>
                    <a:gd name="T14" fmla="*/ 668 w 1337"/>
                    <a:gd name="T15" fmla="*/ 341 h 1337"/>
                    <a:gd name="T16" fmla="*/ 996 w 1337"/>
                    <a:gd name="T17" fmla="*/ 669 h 1337"/>
                    <a:gd name="T18" fmla="*/ 668 w 1337"/>
                    <a:gd name="T19" fmla="*/ 996 h 1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37" h="1337">
                      <a:moveTo>
                        <a:pt x="668" y="0"/>
                      </a:moveTo>
                      <a:cubicBezTo>
                        <a:pt x="299" y="0"/>
                        <a:pt x="0" y="299"/>
                        <a:pt x="0" y="669"/>
                      </a:cubicBezTo>
                      <a:cubicBezTo>
                        <a:pt x="0" y="1038"/>
                        <a:pt x="299" y="1337"/>
                        <a:pt x="668" y="1337"/>
                      </a:cubicBezTo>
                      <a:cubicBezTo>
                        <a:pt x="1037" y="1337"/>
                        <a:pt x="1337" y="1038"/>
                        <a:pt x="1337" y="669"/>
                      </a:cubicBezTo>
                      <a:cubicBezTo>
                        <a:pt x="1337" y="299"/>
                        <a:pt x="1037" y="0"/>
                        <a:pt x="668" y="0"/>
                      </a:cubicBezTo>
                      <a:close/>
                      <a:moveTo>
                        <a:pt x="668" y="996"/>
                      </a:moveTo>
                      <a:cubicBezTo>
                        <a:pt x="487" y="996"/>
                        <a:pt x="341" y="849"/>
                        <a:pt x="341" y="669"/>
                      </a:cubicBezTo>
                      <a:cubicBezTo>
                        <a:pt x="341" y="488"/>
                        <a:pt x="487" y="341"/>
                        <a:pt x="668" y="341"/>
                      </a:cubicBezTo>
                      <a:cubicBezTo>
                        <a:pt x="849" y="341"/>
                        <a:pt x="996" y="488"/>
                        <a:pt x="996" y="669"/>
                      </a:cubicBezTo>
                      <a:cubicBezTo>
                        <a:pt x="996" y="849"/>
                        <a:pt x="849" y="996"/>
                        <a:pt x="668" y="9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35"/>
                <p:cNvSpPr>
                  <a:spLocks noEditPoints="1"/>
                </p:cNvSpPr>
                <p:nvPr/>
              </p:nvSpPr>
              <p:spPr bwMode="auto">
                <a:xfrm>
                  <a:off x="46015276" y="-10680700"/>
                  <a:ext cx="5014913" cy="5016500"/>
                </a:xfrm>
                <a:custGeom>
                  <a:avLst/>
                  <a:gdLst>
                    <a:gd name="T0" fmla="*/ 668 w 1337"/>
                    <a:gd name="T1" fmla="*/ 0 h 1337"/>
                    <a:gd name="T2" fmla="*/ 0 w 1337"/>
                    <a:gd name="T3" fmla="*/ 669 h 1337"/>
                    <a:gd name="T4" fmla="*/ 668 w 1337"/>
                    <a:gd name="T5" fmla="*/ 1337 h 1337"/>
                    <a:gd name="T6" fmla="*/ 1337 w 1337"/>
                    <a:gd name="T7" fmla="*/ 669 h 1337"/>
                    <a:gd name="T8" fmla="*/ 668 w 1337"/>
                    <a:gd name="T9" fmla="*/ 0 h 1337"/>
                    <a:gd name="T10" fmla="*/ 668 w 1337"/>
                    <a:gd name="T11" fmla="*/ 996 h 1337"/>
                    <a:gd name="T12" fmla="*/ 341 w 1337"/>
                    <a:gd name="T13" fmla="*/ 669 h 1337"/>
                    <a:gd name="T14" fmla="*/ 668 w 1337"/>
                    <a:gd name="T15" fmla="*/ 341 h 1337"/>
                    <a:gd name="T16" fmla="*/ 996 w 1337"/>
                    <a:gd name="T17" fmla="*/ 669 h 1337"/>
                    <a:gd name="T18" fmla="*/ 668 w 1337"/>
                    <a:gd name="T19" fmla="*/ 996 h 1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37" h="1337">
                      <a:moveTo>
                        <a:pt x="668" y="0"/>
                      </a:moveTo>
                      <a:cubicBezTo>
                        <a:pt x="300" y="0"/>
                        <a:pt x="0" y="299"/>
                        <a:pt x="0" y="669"/>
                      </a:cubicBezTo>
                      <a:cubicBezTo>
                        <a:pt x="0" y="1038"/>
                        <a:pt x="300" y="1337"/>
                        <a:pt x="668" y="1337"/>
                      </a:cubicBezTo>
                      <a:cubicBezTo>
                        <a:pt x="1038" y="1337"/>
                        <a:pt x="1337" y="1038"/>
                        <a:pt x="1337" y="669"/>
                      </a:cubicBezTo>
                      <a:cubicBezTo>
                        <a:pt x="1337" y="299"/>
                        <a:pt x="1038" y="0"/>
                        <a:pt x="668" y="0"/>
                      </a:cubicBezTo>
                      <a:close/>
                      <a:moveTo>
                        <a:pt x="668" y="996"/>
                      </a:moveTo>
                      <a:cubicBezTo>
                        <a:pt x="487" y="996"/>
                        <a:pt x="341" y="849"/>
                        <a:pt x="341" y="669"/>
                      </a:cubicBezTo>
                      <a:cubicBezTo>
                        <a:pt x="341" y="488"/>
                        <a:pt x="487" y="341"/>
                        <a:pt x="668" y="341"/>
                      </a:cubicBezTo>
                      <a:cubicBezTo>
                        <a:pt x="849" y="341"/>
                        <a:pt x="996" y="488"/>
                        <a:pt x="996" y="669"/>
                      </a:cubicBezTo>
                      <a:cubicBezTo>
                        <a:pt x="996" y="849"/>
                        <a:pt x="849" y="996"/>
                        <a:pt x="668" y="9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36"/>
                <p:cNvSpPr>
                  <a:spLocks noEditPoints="1"/>
                </p:cNvSpPr>
                <p:nvPr/>
              </p:nvSpPr>
              <p:spPr bwMode="auto">
                <a:xfrm>
                  <a:off x="18524538" y="-23752175"/>
                  <a:ext cx="41830625" cy="15690850"/>
                </a:xfrm>
                <a:custGeom>
                  <a:avLst/>
                  <a:gdLst>
                    <a:gd name="T0" fmla="*/ 11056 w 11152"/>
                    <a:gd name="T1" fmla="*/ 3865 h 4182"/>
                    <a:gd name="T2" fmla="*/ 10747 w 11152"/>
                    <a:gd name="T3" fmla="*/ 3865 h 4182"/>
                    <a:gd name="T4" fmla="*/ 10747 w 11152"/>
                    <a:gd name="T5" fmla="*/ 138 h 4182"/>
                    <a:gd name="T6" fmla="*/ 10593 w 11152"/>
                    <a:gd name="T7" fmla="*/ 10 h 4182"/>
                    <a:gd name="T8" fmla="*/ 2395 w 11152"/>
                    <a:gd name="T9" fmla="*/ 10 h 4182"/>
                    <a:gd name="T10" fmla="*/ 2099 w 11152"/>
                    <a:gd name="T11" fmla="*/ 192 h 4182"/>
                    <a:gd name="T12" fmla="*/ 1000 w 11152"/>
                    <a:gd name="T13" fmla="*/ 2123 h 4182"/>
                    <a:gd name="T14" fmla="*/ 321 w 11152"/>
                    <a:gd name="T15" fmla="*/ 2438 h 4182"/>
                    <a:gd name="T16" fmla="*/ 118 w 11152"/>
                    <a:gd name="T17" fmla="*/ 2722 h 4182"/>
                    <a:gd name="T18" fmla="*/ 118 w 11152"/>
                    <a:gd name="T19" fmla="*/ 3446 h 4182"/>
                    <a:gd name="T20" fmla="*/ 96 w 11152"/>
                    <a:gd name="T21" fmla="*/ 3446 h 4182"/>
                    <a:gd name="T22" fmla="*/ 0 w 11152"/>
                    <a:gd name="T23" fmla="*/ 3542 h 4182"/>
                    <a:gd name="T24" fmla="*/ 0 w 11152"/>
                    <a:gd name="T25" fmla="*/ 3891 h 4182"/>
                    <a:gd name="T26" fmla="*/ 96 w 11152"/>
                    <a:gd name="T27" fmla="*/ 3987 h 4182"/>
                    <a:gd name="T28" fmla="*/ 401 w 11152"/>
                    <a:gd name="T29" fmla="*/ 3987 h 4182"/>
                    <a:gd name="T30" fmla="*/ 517 w 11152"/>
                    <a:gd name="T31" fmla="*/ 3891 h 4182"/>
                    <a:gd name="T32" fmla="*/ 1417 w 11152"/>
                    <a:gd name="T33" fmla="*/ 3182 h 4182"/>
                    <a:gd name="T34" fmla="*/ 2274 w 11152"/>
                    <a:gd name="T35" fmla="*/ 3946 h 4182"/>
                    <a:gd name="T36" fmla="*/ 2301 w 11152"/>
                    <a:gd name="T37" fmla="*/ 4039 h 4182"/>
                    <a:gd name="T38" fmla="*/ 2406 w 11152"/>
                    <a:gd name="T39" fmla="*/ 4114 h 4182"/>
                    <a:gd name="T40" fmla="*/ 6993 w 11152"/>
                    <a:gd name="T41" fmla="*/ 4114 h 4182"/>
                    <a:gd name="T42" fmla="*/ 7129 w 11152"/>
                    <a:gd name="T43" fmla="*/ 3978 h 4182"/>
                    <a:gd name="T44" fmla="*/ 8002 w 11152"/>
                    <a:gd name="T45" fmla="*/ 3236 h 4182"/>
                    <a:gd name="T46" fmla="*/ 8842 w 11152"/>
                    <a:gd name="T47" fmla="*/ 3873 h 4182"/>
                    <a:gd name="T48" fmla="*/ 8911 w 11152"/>
                    <a:gd name="T49" fmla="*/ 4111 h 4182"/>
                    <a:gd name="T50" fmla="*/ 9010 w 11152"/>
                    <a:gd name="T51" fmla="*/ 4182 h 4182"/>
                    <a:gd name="T52" fmla="*/ 11056 w 11152"/>
                    <a:gd name="T53" fmla="*/ 4182 h 4182"/>
                    <a:gd name="T54" fmla="*/ 11152 w 11152"/>
                    <a:gd name="T55" fmla="*/ 4087 h 4182"/>
                    <a:gd name="T56" fmla="*/ 11152 w 11152"/>
                    <a:gd name="T57" fmla="*/ 3961 h 4182"/>
                    <a:gd name="T58" fmla="*/ 11056 w 11152"/>
                    <a:gd name="T59" fmla="*/ 3865 h 4182"/>
                    <a:gd name="T60" fmla="*/ 1913 w 11152"/>
                    <a:gd name="T61" fmla="*/ 2226 h 4182"/>
                    <a:gd name="T62" fmla="*/ 1469 w 11152"/>
                    <a:gd name="T63" fmla="*/ 2226 h 4182"/>
                    <a:gd name="T64" fmla="*/ 1260 w 11152"/>
                    <a:gd name="T65" fmla="*/ 2116 h 4182"/>
                    <a:gd name="T66" fmla="*/ 1890 w 11152"/>
                    <a:gd name="T67" fmla="*/ 984 h 4182"/>
                    <a:gd name="T68" fmla="*/ 1913 w 11152"/>
                    <a:gd name="T69" fmla="*/ 984 h 4182"/>
                    <a:gd name="T70" fmla="*/ 1913 w 11152"/>
                    <a:gd name="T71" fmla="*/ 2226 h 4182"/>
                    <a:gd name="T72" fmla="*/ 3805 w 11152"/>
                    <a:gd name="T73" fmla="*/ 2226 h 4182"/>
                    <a:gd name="T74" fmla="*/ 2113 w 11152"/>
                    <a:gd name="T75" fmla="*/ 2226 h 4182"/>
                    <a:gd name="T76" fmla="*/ 2113 w 11152"/>
                    <a:gd name="T77" fmla="*/ 998 h 4182"/>
                    <a:gd name="T78" fmla="*/ 2333 w 11152"/>
                    <a:gd name="T79" fmla="*/ 778 h 4182"/>
                    <a:gd name="T80" fmla="*/ 3585 w 11152"/>
                    <a:gd name="T81" fmla="*/ 778 h 4182"/>
                    <a:gd name="T82" fmla="*/ 3805 w 11152"/>
                    <a:gd name="T83" fmla="*/ 998 h 4182"/>
                    <a:gd name="T84" fmla="*/ 3805 w 11152"/>
                    <a:gd name="T85" fmla="*/ 2226 h 4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1152" h="4182">
                      <a:moveTo>
                        <a:pt x="11056" y="3865"/>
                      </a:moveTo>
                      <a:cubicBezTo>
                        <a:pt x="10747" y="3865"/>
                        <a:pt x="10747" y="3865"/>
                        <a:pt x="10747" y="3865"/>
                      </a:cubicBezTo>
                      <a:cubicBezTo>
                        <a:pt x="10747" y="138"/>
                        <a:pt x="10747" y="138"/>
                        <a:pt x="10747" y="138"/>
                      </a:cubicBezTo>
                      <a:cubicBezTo>
                        <a:pt x="10747" y="138"/>
                        <a:pt x="10743" y="10"/>
                        <a:pt x="10593" y="10"/>
                      </a:cubicBezTo>
                      <a:cubicBezTo>
                        <a:pt x="2395" y="10"/>
                        <a:pt x="2395" y="10"/>
                        <a:pt x="2395" y="10"/>
                      </a:cubicBezTo>
                      <a:cubicBezTo>
                        <a:pt x="2395" y="10"/>
                        <a:pt x="2216" y="0"/>
                        <a:pt x="2099" y="192"/>
                      </a:cubicBezTo>
                      <a:cubicBezTo>
                        <a:pt x="1000" y="2123"/>
                        <a:pt x="1000" y="2123"/>
                        <a:pt x="1000" y="2123"/>
                      </a:cubicBezTo>
                      <a:cubicBezTo>
                        <a:pt x="321" y="2438"/>
                        <a:pt x="321" y="2438"/>
                        <a:pt x="321" y="2438"/>
                      </a:cubicBezTo>
                      <a:cubicBezTo>
                        <a:pt x="321" y="2438"/>
                        <a:pt x="118" y="2512"/>
                        <a:pt x="118" y="2722"/>
                      </a:cubicBezTo>
                      <a:cubicBezTo>
                        <a:pt x="118" y="3446"/>
                        <a:pt x="118" y="3446"/>
                        <a:pt x="118" y="3446"/>
                      </a:cubicBezTo>
                      <a:cubicBezTo>
                        <a:pt x="96" y="3446"/>
                        <a:pt x="96" y="3446"/>
                        <a:pt x="96" y="3446"/>
                      </a:cubicBezTo>
                      <a:cubicBezTo>
                        <a:pt x="44" y="3446"/>
                        <a:pt x="0" y="3489"/>
                        <a:pt x="0" y="3542"/>
                      </a:cubicBezTo>
                      <a:cubicBezTo>
                        <a:pt x="0" y="3891"/>
                        <a:pt x="0" y="3891"/>
                        <a:pt x="0" y="3891"/>
                      </a:cubicBezTo>
                      <a:cubicBezTo>
                        <a:pt x="0" y="3944"/>
                        <a:pt x="44" y="3987"/>
                        <a:pt x="96" y="3987"/>
                      </a:cubicBezTo>
                      <a:cubicBezTo>
                        <a:pt x="401" y="3987"/>
                        <a:pt x="401" y="3987"/>
                        <a:pt x="401" y="3987"/>
                      </a:cubicBezTo>
                      <a:cubicBezTo>
                        <a:pt x="454" y="3987"/>
                        <a:pt x="505" y="3944"/>
                        <a:pt x="517" y="3891"/>
                      </a:cubicBezTo>
                      <a:cubicBezTo>
                        <a:pt x="517" y="3891"/>
                        <a:pt x="653" y="3182"/>
                        <a:pt x="1417" y="3182"/>
                      </a:cubicBezTo>
                      <a:cubicBezTo>
                        <a:pt x="1835" y="3182"/>
                        <a:pt x="2142" y="3510"/>
                        <a:pt x="2274" y="3946"/>
                      </a:cubicBezTo>
                      <a:cubicBezTo>
                        <a:pt x="2301" y="4039"/>
                        <a:pt x="2301" y="4039"/>
                        <a:pt x="2301" y="4039"/>
                      </a:cubicBezTo>
                      <a:cubicBezTo>
                        <a:pt x="2301" y="4039"/>
                        <a:pt x="2319" y="4114"/>
                        <a:pt x="2406" y="4114"/>
                      </a:cubicBezTo>
                      <a:cubicBezTo>
                        <a:pt x="6993" y="4114"/>
                        <a:pt x="6993" y="4114"/>
                        <a:pt x="6993" y="4114"/>
                      </a:cubicBezTo>
                      <a:cubicBezTo>
                        <a:pt x="7118" y="4114"/>
                        <a:pt x="7129" y="3978"/>
                        <a:pt x="7129" y="3978"/>
                      </a:cubicBezTo>
                      <a:cubicBezTo>
                        <a:pt x="7212" y="3553"/>
                        <a:pt x="7572" y="3235"/>
                        <a:pt x="8002" y="3236"/>
                      </a:cubicBezTo>
                      <a:cubicBezTo>
                        <a:pt x="8394" y="3238"/>
                        <a:pt x="8726" y="3505"/>
                        <a:pt x="8842" y="3873"/>
                      </a:cubicBezTo>
                      <a:cubicBezTo>
                        <a:pt x="8911" y="4111"/>
                        <a:pt x="8911" y="4111"/>
                        <a:pt x="8911" y="4111"/>
                      </a:cubicBezTo>
                      <a:cubicBezTo>
                        <a:pt x="8925" y="4152"/>
                        <a:pt x="8966" y="4182"/>
                        <a:pt x="9010" y="4182"/>
                      </a:cubicBezTo>
                      <a:cubicBezTo>
                        <a:pt x="11056" y="4182"/>
                        <a:pt x="11056" y="4182"/>
                        <a:pt x="11056" y="4182"/>
                      </a:cubicBezTo>
                      <a:cubicBezTo>
                        <a:pt x="11109" y="4182"/>
                        <a:pt x="11152" y="4139"/>
                        <a:pt x="11152" y="4087"/>
                      </a:cubicBezTo>
                      <a:cubicBezTo>
                        <a:pt x="11152" y="3961"/>
                        <a:pt x="11152" y="3961"/>
                        <a:pt x="11152" y="3961"/>
                      </a:cubicBezTo>
                      <a:cubicBezTo>
                        <a:pt x="11152" y="3909"/>
                        <a:pt x="11109" y="3865"/>
                        <a:pt x="11056" y="3865"/>
                      </a:cubicBezTo>
                      <a:close/>
                      <a:moveTo>
                        <a:pt x="1913" y="2226"/>
                      </a:moveTo>
                      <a:cubicBezTo>
                        <a:pt x="1469" y="2226"/>
                        <a:pt x="1469" y="2226"/>
                        <a:pt x="1469" y="2226"/>
                      </a:cubicBezTo>
                      <a:cubicBezTo>
                        <a:pt x="1260" y="2116"/>
                        <a:pt x="1260" y="2116"/>
                        <a:pt x="1260" y="2116"/>
                      </a:cubicBezTo>
                      <a:cubicBezTo>
                        <a:pt x="1890" y="984"/>
                        <a:pt x="1890" y="984"/>
                        <a:pt x="1890" y="984"/>
                      </a:cubicBezTo>
                      <a:cubicBezTo>
                        <a:pt x="1913" y="984"/>
                        <a:pt x="1913" y="984"/>
                        <a:pt x="1913" y="984"/>
                      </a:cubicBezTo>
                      <a:lnTo>
                        <a:pt x="1913" y="2226"/>
                      </a:lnTo>
                      <a:close/>
                      <a:moveTo>
                        <a:pt x="3805" y="2226"/>
                      </a:moveTo>
                      <a:cubicBezTo>
                        <a:pt x="2113" y="2226"/>
                        <a:pt x="2113" y="2226"/>
                        <a:pt x="2113" y="2226"/>
                      </a:cubicBezTo>
                      <a:cubicBezTo>
                        <a:pt x="2113" y="998"/>
                        <a:pt x="2113" y="998"/>
                        <a:pt x="2113" y="998"/>
                      </a:cubicBezTo>
                      <a:cubicBezTo>
                        <a:pt x="2113" y="877"/>
                        <a:pt x="2212" y="778"/>
                        <a:pt x="2333" y="778"/>
                      </a:cubicBezTo>
                      <a:cubicBezTo>
                        <a:pt x="3585" y="778"/>
                        <a:pt x="3585" y="778"/>
                        <a:pt x="3585" y="778"/>
                      </a:cubicBezTo>
                      <a:cubicBezTo>
                        <a:pt x="3707" y="778"/>
                        <a:pt x="3805" y="877"/>
                        <a:pt x="3805" y="998"/>
                      </a:cubicBezTo>
                      <a:lnTo>
                        <a:pt x="3805" y="22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flipH="1">
                <a:off x="2200373" y="4223497"/>
                <a:ext cx="522120" cy="432207"/>
                <a:chOff x="16659225" y="-4403725"/>
                <a:chExt cx="3724275" cy="3082925"/>
              </a:xfrm>
              <a:solidFill>
                <a:schemeClr val="bg1"/>
              </a:solidFill>
            </p:grpSpPr>
            <p:sp>
              <p:nvSpPr>
                <p:cNvPr id="32" name="Freeform 28"/>
                <p:cNvSpPr>
                  <a:spLocks noEditPoints="1"/>
                </p:cNvSpPr>
                <p:nvPr/>
              </p:nvSpPr>
              <p:spPr bwMode="auto">
                <a:xfrm>
                  <a:off x="16659225" y="-4014788"/>
                  <a:ext cx="3724275" cy="2693988"/>
                </a:xfrm>
                <a:custGeom>
                  <a:avLst/>
                  <a:gdLst>
                    <a:gd name="T0" fmla="*/ 857 w 990"/>
                    <a:gd name="T1" fmla="*/ 0 h 716"/>
                    <a:gd name="T2" fmla="*/ 693 w 990"/>
                    <a:gd name="T3" fmla="*/ 0 h 716"/>
                    <a:gd name="T4" fmla="*/ 670 w 990"/>
                    <a:gd name="T5" fmla="*/ 9 h 716"/>
                    <a:gd name="T6" fmla="*/ 519 w 990"/>
                    <a:gd name="T7" fmla="*/ 159 h 716"/>
                    <a:gd name="T8" fmla="*/ 519 w 990"/>
                    <a:gd name="T9" fmla="*/ 113 h 716"/>
                    <a:gd name="T10" fmla="*/ 451 w 990"/>
                    <a:gd name="T11" fmla="*/ 46 h 716"/>
                    <a:gd name="T12" fmla="*/ 384 w 990"/>
                    <a:gd name="T13" fmla="*/ 113 h 716"/>
                    <a:gd name="T14" fmla="*/ 384 w 990"/>
                    <a:gd name="T15" fmla="*/ 290 h 716"/>
                    <a:gd name="T16" fmla="*/ 217 w 990"/>
                    <a:gd name="T17" fmla="*/ 450 h 716"/>
                    <a:gd name="T18" fmla="*/ 133 w 990"/>
                    <a:gd name="T19" fmla="*/ 450 h 716"/>
                    <a:gd name="T20" fmla="*/ 0 w 990"/>
                    <a:gd name="T21" fmla="*/ 583 h 716"/>
                    <a:gd name="T22" fmla="*/ 133 w 990"/>
                    <a:gd name="T23" fmla="*/ 716 h 716"/>
                    <a:gd name="T24" fmla="*/ 285 w 990"/>
                    <a:gd name="T25" fmla="*/ 716 h 716"/>
                    <a:gd name="T26" fmla="*/ 308 w 990"/>
                    <a:gd name="T27" fmla="*/ 707 h 716"/>
                    <a:gd name="T28" fmla="*/ 759 w 990"/>
                    <a:gd name="T29" fmla="*/ 266 h 716"/>
                    <a:gd name="T30" fmla="*/ 857 w 990"/>
                    <a:gd name="T31" fmla="*/ 266 h 716"/>
                    <a:gd name="T32" fmla="*/ 990 w 990"/>
                    <a:gd name="T33" fmla="*/ 133 h 716"/>
                    <a:gd name="T34" fmla="*/ 857 w 990"/>
                    <a:gd name="T35" fmla="*/ 0 h 716"/>
                    <a:gd name="T36" fmla="*/ 855 w 990"/>
                    <a:gd name="T37" fmla="*/ 202 h 716"/>
                    <a:gd name="T38" fmla="*/ 801 w 990"/>
                    <a:gd name="T39" fmla="*/ 202 h 716"/>
                    <a:gd name="T40" fmla="*/ 677 w 990"/>
                    <a:gd name="T41" fmla="*/ 202 h 716"/>
                    <a:gd name="T42" fmla="*/ 624 w 990"/>
                    <a:gd name="T43" fmla="*/ 202 h 716"/>
                    <a:gd name="T44" fmla="*/ 619 w 990"/>
                    <a:gd name="T45" fmla="*/ 206 h 716"/>
                    <a:gd name="T46" fmla="*/ 619 w 990"/>
                    <a:gd name="T47" fmla="*/ 310 h 716"/>
                    <a:gd name="T48" fmla="*/ 614 w 990"/>
                    <a:gd name="T49" fmla="*/ 315 h 716"/>
                    <a:gd name="T50" fmla="*/ 508 w 990"/>
                    <a:gd name="T51" fmla="*/ 315 h 716"/>
                    <a:gd name="T52" fmla="*/ 504 w 990"/>
                    <a:gd name="T53" fmla="*/ 320 h 716"/>
                    <a:gd name="T54" fmla="*/ 504 w 990"/>
                    <a:gd name="T55" fmla="*/ 423 h 716"/>
                    <a:gd name="T56" fmla="*/ 499 w 990"/>
                    <a:gd name="T57" fmla="*/ 428 h 716"/>
                    <a:gd name="T58" fmla="*/ 393 w 990"/>
                    <a:gd name="T59" fmla="*/ 428 h 716"/>
                    <a:gd name="T60" fmla="*/ 388 w 990"/>
                    <a:gd name="T61" fmla="*/ 433 h 716"/>
                    <a:gd name="T62" fmla="*/ 388 w 990"/>
                    <a:gd name="T63" fmla="*/ 537 h 716"/>
                    <a:gd name="T64" fmla="*/ 383 w 990"/>
                    <a:gd name="T65" fmla="*/ 541 h 716"/>
                    <a:gd name="T66" fmla="*/ 277 w 990"/>
                    <a:gd name="T67" fmla="*/ 541 h 716"/>
                    <a:gd name="T68" fmla="*/ 272 w 990"/>
                    <a:gd name="T69" fmla="*/ 546 h 716"/>
                    <a:gd name="T70" fmla="*/ 272 w 990"/>
                    <a:gd name="T71" fmla="*/ 647 h 716"/>
                    <a:gd name="T72" fmla="*/ 267 w 990"/>
                    <a:gd name="T73" fmla="*/ 652 h 716"/>
                    <a:gd name="T74" fmla="*/ 135 w 990"/>
                    <a:gd name="T75" fmla="*/ 652 h 716"/>
                    <a:gd name="T76" fmla="*/ 65 w 990"/>
                    <a:gd name="T77" fmla="*/ 582 h 716"/>
                    <a:gd name="T78" fmla="*/ 133 w 990"/>
                    <a:gd name="T79" fmla="*/ 514 h 716"/>
                    <a:gd name="T80" fmla="*/ 230 w 990"/>
                    <a:gd name="T81" fmla="*/ 514 h 716"/>
                    <a:gd name="T82" fmla="*/ 253 w 990"/>
                    <a:gd name="T83" fmla="*/ 505 h 716"/>
                    <a:gd name="T84" fmla="*/ 706 w 990"/>
                    <a:gd name="T85" fmla="*/ 64 h 716"/>
                    <a:gd name="T86" fmla="*/ 857 w 990"/>
                    <a:gd name="T87" fmla="*/ 64 h 716"/>
                    <a:gd name="T88" fmla="*/ 926 w 990"/>
                    <a:gd name="T89" fmla="*/ 132 h 716"/>
                    <a:gd name="T90" fmla="*/ 855 w 990"/>
                    <a:gd name="T91" fmla="*/ 202 h 7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90" h="716">
                      <a:moveTo>
                        <a:pt x="857" y="0"/>
                      </a:moveTo>
                      <a:cubicBezTo>
                        <a:pt x="693" y="0"/>
                        <a:pt x="693" y="0"/>
                        <a:pt x="693" y="0"/>
                      </a:cubicBezTo>
                      <a:cubicBezTo>
                        <a:pt x="684" y="0"/>
                        <a:pt x="676" y="3"/>
                        <a:pt x="670" y="9"/>
                      </a:cubicBezTo>
                      <a:cubicBezTo>
                        <a:pt x="519" y="159"/>
                        <a:pt x="519" y="159"/>
                        <a:pt x="519" y="159"/>
                      </a:cubicBezTo>
                      <a:cubicBezTo>
                        <a:pt x="519" y="113"/>
                        <a:pt x="519" y="113"/>
                        <a:pt x="519" y="113"/>
                      </a:cubicBezTo>
                      <a:cubicBezTo>
                        <a:pt x="519" y="76"/>
                        <a:pt x="489" y="46"/>
                        <a:pt x="451" y="46"/>
                      </a:cubicBezTo>
                      <a:cubicBezTo>
                        <a:pt x="414" y="46"/>
                        <a:pt x="384" y="76"/>
                        <a:pt x="384" y="113"/>
                      </a:cubicBezTo>
                      <a:cubicBezTo>
                        <a:pt x="384" y="290"/>
                        <a:pt x="384" y="290"/>
                        <a:pt x="384" y="290"/>
                      </a:cubicBezTo>
                      <a:cubicBezTo>
                        <a:pt x="217" y="450"/>
                        <a:pt x="217" y="450"/>
                        <a:pt x="217" y="450"/>
                      </a:cubicBezTo>
                      <a:cubicBezTo>
                        <a:pt x="133" y="450"/>
                        <a:pt x="133" y="450"/>
                        <a:pt x="133" y="450"/>
                      </a:cubicBezTo>
                      <a:cubicBezTo>
                        <a:pt x="60" y="450"/>
                        <a:pt x="0" y="510"/>
                        <a:pt x="0" y="583"/>
                      </a:cubicBezTo>
                      <a:cubicBezTo>
                        <a:pt x="0" y="657"/>
                        <a:pt x="60" y="716"/>
                        <a:pt x="133" y="716"/>
                      </a:cubicBezTo>
                      <a:cubicBezTo>
                        <a:pt x="285" y="716"/>
                        <a:pt x="285" y="716"/>
                        <a:pt x="285" y="716"/>
                      </a:cubicBezTo>
                      <a:cubicBezTo>
                        <a:pt x="294" y="716"/>
                        <a:pt x="302" y="713"/>
                        <a:pt x="308" y="707"/>
                      </a:cubicBezTo>
                      <a:cubicBezTo>
                        <a:pt x="759" y="266"/>
                        <a:pt x="759" y="266"/>
                        <a:pt x="759" y="266"/>
                      </a:cubicBezTo>
                      <a:cubicBezTo>
                        <a:pt x="857" y="266"/>
                        <a:pt x="857" y="266"/>
                        <a:pt x="857" y="266"/>
                      </a:cubicBezTo>
                      <a:cubicBezTo>
                        <a:pt x="930" y="266"/>
                        <a:pt x="990" y="206"/>
                        <a:pt x="990" y="133"/>
                      </a:cubicBezTo>
                      <a:cubicBezTo>
                        <a:pt x="990" y="59"/>
                        <a:pt x="930" y="0"/>
                        <a:pt x="857" y="0"/>
                      </a:cubicBezTo>
                      <a:close/>
                      <a:moveTo>
                        <a:pt x="855" y="202"/>
                      </a:moveTo>
                      <a:cubicBezTo>
                        <a:pt x="801" y="202"/>
                        <a:pt x="801" y="202"/>
                        <a:pt x="801" y="202"/>
                      </a:cubicBezTo>
                      <a:cubicBezTo>
                        <a:pt x="677" y="202"/>
                        <a:pt x="677" y="202"/>
                        <a:pt x="677" y="202"/>
                      </a:cubicBezTo>
                      <a:cubicBezTo>
                        <a:pt x="624" y="202"/>
                        <a:pt x="624" y="202"/>
                        <a:pt x="624" y="202"/>
                      </a:cubicBezTo>
                      <a:cubicBezTo>
                        <a:pt x="621" y="202"/>
                        <a:pt x="619" y="204"/>
                        <a:pt x="619" y="206"/>
                      </a:cubicBezTo>
                      <a:cubicBezTo>
                        <a:pt x="619" y="310"/>
                        <a:pt x="619" y="310"/>
                        <a:pt x="619" y="310"/>
                      </a:cubicBezTo>
                      <a:cubicBezTo>
                        <a:pt x="619" y="313"/>
                        <a:pt x="617" y="315"/>
                        <a:pt x="614" y="315"/>
                      </a:cubicBezTo>
                      <a:cubicBezTo>
                        <a:pt x="508" y="315"/>
                        <a:pt x="508" y="315"/>
                        <a:pt x="508" y="315"/>
                      </a:cubicBezTo>
                      <a:cubicBezTo>
                        <a:pt x="506" y="315"/>
                        <a:pt x="504" y="317"/>
                        <a:pt x="504" y="320"/>
                      </a:cubicBezTo>
                      <a:cubicBezTo>
                        <a:pt x="504" y="423"/>
                        <a:pt x="504" y="423"/>
                        <a:pt x="504" y="423"/>
                      </a:cubicBezTo>
                      <a:cubicBezTo>
                        <a:pt x="504" y="426"/>
                        <a:pt x="501" y="428"/>
                        <a:pt x="499" y="428"/>
                      </a:cubicBezTo>
                      <a:cubicBezTo>
                        <a:pt x="393" y="428"/>
                        <a:pt x="393" y="428"/>
                        <a:pt x="393" y="428"/>
                      </a:cubicBezTo>
                      <a:cubicBezTo>
                        <a:pt x="390" y="428"/>
                        <a:pt x="388" y="430"/>
                        <a:pt x="388" y="433"/>
                      </a:cubicBezTo>
                      <a:cubicBezTo>
                        <a:pt x="388" y="537"/>
                        <a:pt x="388" y="537"/>
                        <a:pt x="388" y="537"/>
                      </a:cubicBezTo>
                      <a:cubicBezTo>
                        <a:pt x="388" y="539"/>
                        <a:pt x="386" y="541"/>
                        <a:pt x="383" y="541"/>
                      </a:cubicBezTo>
                      <a:cubicBezTo>
                        <a:pt x="277" y="541"/>
                        <a:pt x="277" y="541"/>
                        <a:pt x="277" y="541"/>
                      </a:cubicBezTo>
                      <a:cubicBezTo>
                        <a:pt x="274" y="541"/>
                        <a:pt x="272" y="544"/>
                        <a:pt x="272" y="546"/>
                      </a:cubicBezTo>
                      <a:cubicBezTo>
                        <a:pt x="272" y="647"/>
                        <a:pt x="272" y="647"/>
                        <a:pt x="272" y="647"/>
                      </a:cubicBezTo>
                      <a:cubicBezTo>
                        <a:pt x="272" y="650"/>
                        <a:pt x="270" y="652"/>
                        <a:pt x="267" y="652"/>
                      </a:cubicBezTo>
                      <a:cubicBezTo>
                        <a:pt x="135" y="652"/>
                        <a:pt x="135" y="652"/>
                        <a:pt x="135" y="652"/>
                      </a:cubicBezTo>
                      <a:cubicBezTo>
                        <a:pt x="97" y="652"/>
                        <a:pt x="64" y="621"/>
                        <a:pt x="65" y="582"/>
                      </a:cubicBezTo>
                      <a:cubicBezTo>
                        <a:pt x="65" y="545"/>
                        <a:pt x="96" y="514"/>
                        <a:pt x="133" y="514"/>
                      </a:cubicBezTo>
                      <a:cubicBezTo>
                        <a:pt x="230" y="514"/>
                        <a:pt x="230" y="514"/>
                        <a:pt x="230" y="514"/>
                      </a:cubicBezTo>
                      <a:cubicBezTo>
                        <a:pt x="239" y="514"/>
                        <a:pt x="247" y="511"/>
                        <a:pt x="253" y="505"/>
                      </a:cubicBezTo>
                      <a:cubicBezTo>
                        <a:pt x="706" y="64"/>
                        <a:pt x="706" y="64"/>
                        <a:pt x="706" y="64"/>
                      </a:cubicBezTo>
                      <a:cubicBezTo>
                        <a:pt x="857" y="64"/>
                        <a:pt x="857" y="64"/>
                        <a:pt x="857" y="64"/>
                      </a:cubicBezTo>
                      <a:cubicBezTo>
                        <a:pt x="895" y="64"/>
                        <a:pt x="925" y="94"/>
                        <a:pt x="926" y="132"/>
                      </a:cubicBezTo>
                      <a:cubicBezTo>
                        <a:pt x="926" y="170"/>
                        <a:pt x="894" y="202"/>
                        <a:pt x="855" y="2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33" name="Oval 32"/>
                <p:cNvSpPr>
                  <a:spLocks noChangeArrowheads="1"/>
                </p:cNvSpPr>
                <p:nvPr/>
              </p:nvSpPr>
              <p:spPr bwMode="auto">
                <a:xfrm>
                  <a:off x="18103850" y="-4403725"/>
                  <a:ext cx="508000" cy="5080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737360" y="3762844"/>
                <a:ext cx="255760" cy="423605"/>
                <a:chOff x="2981515" y="4282797"/>
                <a:chExt cx="371475" cy="615261"/>
              </a:xfrm>
            </p:grpSpPr>
            <p:sp>
              <p:nvSpPr>
                <p:cNvPr id="29" name="Freeform 13"/>
                <p:cNvSpPr>
                  <a:spLocks noEditPoints="1"/>
                </p:cNvSpPr>
                <p:nvPr/>
              </p:nvSpPr>
              <p:spPr bwMode="auto">
                <a:xfrm>
                  <a:off x="2981515" y="4282797"/>
                  <a:ext cx="313163" cy="211117"/>
                </a:xfrm>
                <a:custGeom>
                  <a:avLst/>
                  <a:gdLst>
                    <a:gd name="T0" fmla="*/ 0 w 1783"/>
                    <a:gd name="T1" fmla="*/ 1202 h 1202"/>
                    <a:gd name="T2" fmla="*/ 1783 w 1783"/>
                    <a:gd name="T3" fmla="*/ 1202 h 1202"/>
                    <a:gd name="T4" fmla="*/ 1783 w 1783"/>
                    <a:gd name="T5" fmla="*/ 0 h 1202"/>
                    <a:gd name="T6" fmla="*/ 0 w 1783"/>
                    <a:gd name="T7" fmla="*/ 0 h 1202"/>
                    <a:gd name="T8" fmla="*/ 0 w 1783"/>
                    <a:gd name="T9" fmla="*/ 1202 h 1202"/>
                    <a:gd name="T10" fmla="*/ 152 w 1783"/>
                    <a:gd name="T11" fmla="*/ 154 h 1202"/>
                    <a:gd name="T12" fmla="*/ 1631 w 1783"/>
                    <a:gd name="T13" fmla="*/ 154 h 1202"/>
                    <a:gd name="T14" fmla="*/ 1631 w 1783"/>
                    <a:gd name="T15" fmla="*/ 1048 h 1202"/>
                    <a:gd name="T16" fmla="*/ 152 w 1783"/>
                    <a:gd name="T17" fmla="*/ 1048 h 1202"/>
                    <a:gd name="T18" fmla="*/ 152 w 1783"/>
                    <a:gd name="T19" fmla="*/ 154 h 1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83" h="1202">
                      <a:moveTo>
                        <a:pt x="0" y="1202"/>
                      </a:moveTo>
                      <a:lnTo>
                        <a:pt x="1783" y="1202"/>
                      </a:lnTo>
                      <a:lnTo>
                        <a:pt x="1783" y="0"/>
                      </a:lnTo>
                      <a:lnTo>
                        <a:pt x="0" y="0"/>
                      </a:lnTo>
                      <a:lnTo>
                        <a:pt x="0" y="1202"/>
                      </a:lnTo>
                      <a:close/>
                      <a:moveTo>
                        <a:pt x="152" y="154"/>
                      </a:moveTo>
                      <a:lnTo>
                        <a:pt x="1631" y="154"/>
                      </a:lnTo>
                      <a:lnTo>
                        <a:pt x="1631" y="1048"/>
                      </a:lnTo>
                      <a:lnTo>
                        <a:pt x="152" y="1048"/>
                      </a:lnTo>
                      <a:lnTo>
                        <a:pt x="152" y="15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30" name="Rectangle 14"/>
                <p:cNvSpPr>
                  <a:spLocks noChangeArrowheads="1"/>
                </p:cNvSpPr>
                <p:nvPr/>
              </p:nvSpPr>
              <p:spPr bwMode="auto">
                <a:xfrm>
                  <a:off x="3311364" y="4329341"/>
                  <a:ext cx="41626" cy="1197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/>
              </p:nvSpPr>
              <p:spPr bwMode="auto">
                <a:xfrm>
                  <a:off x="2981515" y="4511478"/>
                  <a:ext cx="313163" cy="386580"/>
                </a:xfrm>
                <a:custGeom>
                  <a:avLst/>
                  <a:gdLst>
                    <a:gd name="T0" fmla="*/ 1311 w 1783"/>
                    <a:gd name="T1" fmla="*/ 0 h 2201"/>
                    <a:gd name="T2" fmla="*/ 550 w 1783"/>
                    <a:gd name="T3" fmla="*/ 0 h 2201"/>
                    <a:gd name="T4" fmla="*/ 550 w 1783"/>
                    <a:gd name="T5" fmla="*/ 2069 h 2201"/>
                    <a:gd name="T6" fmla="*/ 0 w 1783"/>
                    <a:gd name="T7" fmla="*/ 2069 h 2201"/>
                    <a:gd name="T8" fmla="*/ 0 w 1783"/>
                    <a:gd name="T9" fmla="*/ 2201 h 2201"/>
                    <a:gd name="T10" fmla="*/ 1783 w 1783"/>
                    <a:gd name="T11" fmla="*/ 2201 h 2201"/>
                    <a:gd name="T12" fmla="*/ 1783 w 1783"/>
                    <a:gd name="T13" fmla="*/ 2069 h 2201"/>
                    <a:gd name="T14" fmla="*/ 1311 w 1783"/>
                    <a:gd name="T15" fmla="*/ 2069 h 2201"/>
                    <a:gd name="T16" fmla="*/ 1311 w 1783"/>
                    <a:gd name="T17" fmla="*/ 0 h 2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83" h="2201">
                      <a:moveTo>
                        <a:pt x="1311" y="0"/>
                      </a:moveTo>
                      <a:lnTo>
                        <a:pt x="550" y="0"/>
                      </a:lnTo>
                      <a:lnTo>
                        <a:pt x="550" y="2069"/>
                      </a:lnTo>
                      <a:lnTo>
                        <a:pt x="0" y="2069"/>
                      </a:lnTo>
                      <a:lnTo>
                        <a:pt x="0" y="2201"/>
                      </a:lnTo>
                      <a:lnTo>
                        <a:pt x="1783" y="2201"/>
                      </a:lnTo>
                      <a:lnTo>
                        <a:pt x="1783" y="2069"/>
                      </a:lnTo>
                      <a:lnTo>
                        <a:pt x="1311" y="2069"/>
                      </a:lnTo>
                      <a:lnTo>
                        <a:pt x="131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640724" y="4275400"/>
                <a:ext cx="481642" cy="382727"/>
                <a:chOff x="-3435350" y="5073650"/>
                <a:chExt cx="3192462" cy="2536826"/>
              </a:xfrm>
              <a:solidFill>
                <a:schemeClr val="bg1"/>
              </a:solidFill>
            </p:grpSpPr>
            <p:sp>
              <p:nvSpPr>
                <p:cNvPr id="20" name="Freeform 5"/>
                <p:cNvSpPr>
                  <a:spLocks noEditPoints="1"/>
                </p:cNvSpPr>
                <p:nvPr/>
              </p:nvSpPr>
              <p:spPr bwMode="auto">
                <a:xfrm>
                  <a:off x="-1771650" y="5205413"/>
                  <a:ext cx="573087" cy="573088"/>
                </a:xfrm>
                <a:custGeom>
                  <a:avLst/>
                  <a:gdLst>
                    <a:gd name="T0" fmla="*/ 75 w 152"/>
                    <a:gd name="T1" fmla="*/ 152 h 152"/>
                    <a:gd name="T2" fmla="*/ 152 w 152"/>
                    <a:gd name="T3" fmla="*/ 76 h 152"/>
                    <a:gd name="T4" fmla="*/ 75 w 152"/>
                    <a:gd name="T5" fmla="*/ 0 h 152"/>
                    <a:gd name="T6" fmla="*/ 0 w 152"/>
                    <a:gd name="T7" fmla="*/ 76 h 152"/>
                    <a:gd name="T8" fmla="*/ 75 w 152"/>
                    <a:gd name="T9" fmla="*/ 152 h 152"/>
                    <a:gd name="T10" fmla="*/ 75 w 152"/>
                    <a:gd name="T11" fmla="*/ 32 h 152"/>
                    <a:gd name="T12" fmla="*/ 119 w 152"/>
                    <a:gd name="T13" fmla="*/ 76 h 152"/>
                    <a:gd name="T14" fmla="*/ 75 w 152"/>
                    <a:gd name="T15" fmla="*/ 119 h 152"/>
                    <a:gd name="T16" fmla="*/ 32 w 152"/>
                    <a:gd name="T17" fmla="*/ 76 h 152"/>
                    <a:gd name="T18" fmla="*/ 75 w 152"/>
                    <a:gd name="T19" fmla="*/ 3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2" h="152">
                      <a:moveTo>
                        <a:pt x="75" y="152"/>
                      </a:moveTo>
                      <a:cubicBezTo>
                        <a:pt x="118" y="152"/>
                        <a:pt x="152" y="118"/>
                        <a:pt x="152" y="76"/>
                      </a:cubicBezTo>
                      <a:cubicBezTo>
                        <a:pt x="152" y="34"/>
                        <a:pt x="118" y="0"/>
                        <a:pt x="75" y="0"/>
                      </a:cubicBezTo>
                      <a:cubicBezTo>
                        <a:pt x="34" y="0"/>
                        <a:pt x="0" y="34"/>
                        <a:pt x="0" y="76"/>
                      </a:cubicBezTo>
                      <a:cubicBezTo>
                        <a:pt x="0" y="118"/>
                        <a:pt x="34" y="152"/>
                        <a:pt x="75" y="152"/>
                      </a:cubicBezTo>
                      <a:close/>
                      <a:moveTo>
                        <a:pt x="75" y="32"/>
                      </a:moveTo>
                      <a:cubicBezTo>
                        <a:pt x="100" y="32"/>
                        <a:pt x="119" y="52"/>
                        <a:pt x="119" y="76"/>
                      </a:cubicBezTo>
                      <a:cubicBezTo>
                        <a:pt x="119" y="100"/>
                        <a:pt x="100" y="119"/>
                        <a:pt x="75" y="119"/>
                      </a:cubicBezTo>
                      <a:cubicBezTo>
                        <a:pt x="51" y="119"/>
                        <a:pt x="32" y="100"/>
                        <a:pt x="32" y="76"/>
                      </a:cubicBezTo>
                      <a:cubicBezTo>
                        <a:pt x="32" y="52"/>
                        <a:pt x="51" y="32"/>
                        <a:pt x="75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21" name="Oval 6"/>
                <p:cNvSpPr>
                  <a:spLocks noChangeArrowheads="1"/>
                </p:cNvSpPr>
                <p:nvPr/>
              </p:nvSpPr>
              <p:spPr bwMode="auto">
                <a:xfrm>
                  <a:off x="-1571625" y="5405438"/>
                  <a:ext cx="168275" cy="1698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22" name="Freeform 7"/>
                <p:cNvSpPr>
                  <a:spLocks noEditPoints="1"/>
                </p:cNvSpPr>
                <p:nvPr/>
              </p:nvSpPr>
              <p:spPr bwMode="auto">
                <a:xfrm>
                  <a:off x="-3435350" y="5073650"/>
                  <a:ext cx="782637" cy="784225"/>
                </a:xfrm>
                <a:custGeom>
                  <a:avLst/>
                  <a:gdLst>
                    <a:gd name="T0" fmla="*/ 208 w 208"/>
                    <a:gd name="T1" fmla="*/ 104 h 208"/>
                    <a:gd name="T2" fmla="*/ 104 w 208"/>
                    <a:gd name="T3" fmla="*/ 0 h 208"/>
                    <a:gd name="T4" fmla="*/ 0 w 208"/>
                    <a:gd name="T5" fmla="*/ 104 h 208"/>
                    <a:gd name="T6" fmla="*/ 104 w 208"/>
                    <a:gd name="T7" fmla="*/ 208 h 208"/>
                    <a:gd name="T8" fmla="*/ 208 w 208"/>
                    <a:gd name="T9" fmla="*/ 104 h 208"/>
                    <a:gd name="T10" fmla="*/ 49 w 208"/>
                    <a:gd name="T11" fmla="*/ 104 h 208"/>
                    <a:gd name="T12" fmla="*/ 104 w 208"/>
                    <a:gd name="T13" fmla="*/ 49 h 208"/>
                    <a:gd name="T14" fmla="*/ 159 w 208"/>
                    <a:gd name="T15" fmla="*/ 104 h 208"/>
                    <a:gd name="T16" fmla="*/ 104 w 208"/>
                    <a:gd name="T17" fmla="*/ 159 h 208"/>
                    <a:gd name="T18" fmla="*/ 49 w 208"/>
                    <a:gd name="T19" fmla="*/ 104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08">
                      <a:moveTo>
                        <a:pt x="208" y="104"/>
                      </a:moveTo>
                      <a:cubicBezTo>
                        <a:pt x="208" y="46"/>
                        <a:pt x="161" y="0"/>
                        <a:pt x="104" y="0"/>
                      </a:cubicBezTo>
                      <a:cubicBezTo>
                        <a:pt x="46" y="0"/>
                        <a:pt x="0" y="46"/>
                        <a:pt x="0" y="104"/>
                      </a:cubicBezTo>
                      <a:cubicBezTo>
                        <a:pt x="0" y="161"/>
                        <a:pt x="46" y="208"/>
                        <a:pt x="104" y="208"/>
                      </a:cubicBezTo>
                      <a:cubicBezTo>
                        <a:pt x="161" y="208"/>
                        <a:pt x="208" y="161"/>
                        <a:pt x="208" y="104"/>
                      </a:cubicBezTo>
                      <a:close/>
                      <a:moveTo>
                        <a:pt x="49" y="104"/>
                      </a:moveTo>
                      <a:cubicBezTo>
                        <a:pt x="49" y="73"/>
                        <a:pt x="73" y="49"/>
                        <a:pt x="104" y="49"/>
                      </a:cubicBezTo>
                      <a:cubicBezTo>
                        <a:pt x="134" y="49"/>
                        <a:pt x="159" y="73"/>
                        <a:pt x="159" y="104"/>
                      </a:cubicBezTo>
                      <a:cubicBezTo>
                        <a:pt x="159" y="134"/>
                        <a:pt x="134" y="159"/>
                        <a:pt x="104" y="159"/>
                      </a:cubicBezTo>
                      <a:cubicBezTo>
                        <a:pt x="73" y="159"/>
                        <a:pt x="49" y="134"/>
                        <a:pt x="49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23" name="Oval 8"/>
                <p:cNvSpPr>
                  <a:spLocks noChangeArrowheads="1"/>
                </p:cNvSpPr>
                <p:nvPr/>
              </p:nvSpPr>
              <p:spPr bwMode="auto">
                <a:xfrm>
                  <a:off x="-3160713" y="5349875"/>
                  <a:ext cx="230187" cy="2333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24" name="Freeform 9"/>
                <p:cNvSpPr>
                  <a:spLocks/>
                </p:cNvSpPr>
                <p:nvPr/>
              </p:nvSpPr>
              <p:spPr bwMode="auto">
                <a:xfrm>
                  <a:off x="-792163" y="6540500"/>
                  <a:ext cx="458787" cy="733425"/>
                </a:xfrm>
                <a:custGeom>
                  <a:avLst/>
                  <a:gdLst>
                    <a:gd name="T0" fmla="*/ 0 w 122"/>
                    <a:gd name="T1" fmla="*/ 61 h 195"/>
                    <a:gd name="T2" fmla="*/ 33 w 122"/>
                    <a:gd name="T3" fmla="*/ 115 h 195"/>
                    <a:gd name="T4" fmla="*/ 33 w 122"/>
                    <a:gd name="T5" fmla="*/ 151 h 195"/>
                    <a:gd name="T6" fmla="*/ 47 w 122"/>
                    <a:gd name="T7" fmla="*/ 151 h 195"/>
                    <a:gd name="T8" fmla="*/ 47 w 122"/>
                    <a:gd name="T9" fmla="*/ 166 h 195"/>
                    <a:gd name="T10" fmla="*/ 56 w 122"/>
                    <a:gd name="T11" fmla="*/ 166 h 195"/>
                    <a:gd name="T12" fmla="*/ 56 w 122"/>
                    <a:gd name="T13" fmla="*/ 195 h 195"/>
                    <a:gd name="T14" fmla="*/ 71 w 122"/>
                    <a:gd name="T15" fmla="*/ 195 h 195"/>
                    <a:gd name="T16" fmla="*/ 71 w 122"/>
                    <a:gd name="T17" fmla="*/ 166 h 195"/>
                    <a:gd name="T18" fmla="*/ 79 w 122"/>
                    <a:gd name="T19" fmla="*/ 166 h 195"/>
                    <a:gd name="T20" fmla="*/ 79 w 122"/>
                    <a:gd name="T21" fmla="*/ 151 h 195"/>
                    <a:gd name="T22" fmla="*/ 91 w 122"/>
                    <a:gd name="T23" fmla="*/ 151 h 195"/>
                    <a:gd name="T24" fmla="*/ 91 w 122"/>
                    <a:gd name="T25" fmla="*/ 114 h 195"/>
                    <a:gd name="T26" fmla="*/ 122 w 122"/>
                    <a:gd name="T27" fmla="*/ 61 h 195"/>
                    <a:gd name="T28" fmla="*/ 61 w 122"/>
                    <a:gd name="T29" fmla="*/ 0 h 195"/>
                    <a:gd name="T30" fmla="*/ 0 w 122"/>
                    <a:gd name="T31" fmla="*/ 61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95">
                      <a:moveTo>
                        <a:pt x="0" y="61"/>
                      </a:moveTo>
                      <a:cubicBezTo>
                        <a:pt x="0" y="85"/>
                        <a:pt x="14" y="105"/>
                        <a:pt x="33" y="115"/>
                      </a:cubicBezTo>
                      <a:cubicBezTo>
                        <a:pt x="33" y="151"/>
                        <a:pt x="33" y="151"/>
                        <a:pt x="33" y="151"/>
                      </a:cubicBezTo>
                      <a:cubicBezTo>
                        <a:pt x="47" y="151"/>
                        <a:pt x="47" y="151"/>
                        <a:pt x="47" y="151"/>
                      </a:cubicBezTo>
                      <a:cubicBezTo>
                        <a:pt x="47" y="166"/>
                        <a:pt x="47" y="166"/>
                        <a:pt x="47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56" y="195"/>
                        <a:pt x="56" y="195"/>
                        <a:pt x="56" y="195"/>
                      </a:cubicBezTo>
                      <a:cubicBezTo>
                        <a:pt x="71" y="195"/>
                        <a:pt x="71" y="195"/>
                        <a:pt x="71" y="195"/>
                      </a:cubicBezTo>
                      <a:cubicBezTo>
                        <a:pt x="71" y="166"/>
                        <a:pt x="71" y="166"/>
                        <a:pt x="71" y="166"/>
                      </a:cubicBezTo>
                      <a:cubicBezTo>
                        <a:pt x="79" y="166"/>
                        <a:pt x="79" y="166"/>
                        <a:pt x="79" y="166"/>
                      </a:cubicBezTo>
                      <a:cubicBezTo>
                        <a:pt x="79" y="151"/>
                        <a:pt x="79" y="151"/>
                        <a:pt x="79" y="151"/>
                      </a:cubicBezTo>
                      <a:cubicBezTo>
                        <a:pt x="91" y="151"/>
                        <a:pt x="91" y="151"/>
                        <a:pt x="91" y="151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110" y="104"/>
                        <a:pt x="122" y="84"/>
                        <a:pt x="122" y="61"/>
                      </a:cubicBezTo>
                      <a:cubicBezTo>
                        <a:pt x="122" y="28"/>
                        <a:pt x="95" y="0"/>
                        <a:pt x="61" y="0"/>
                      </a:cubicBezTo>
                      <a:cubicBezTo>
                        <a:pt x="28" y="0"/>
                        <a:pt x="0" y="28"/>
                        <a:pt x="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25" name="Freeform 10"/>
                <p:cNvSpPr>
                  <a:spLocks/>
                </p:cNvSpPr>
                <p:nvPr/>
              </p:nvSpPr>
              <p:spPr bwMode="auto">
                <a:xfrm>
                  <a:off x="-3235325" y="6938963"/>
                  <a:ext cx="2992437" cy="671513"/>
                </a:xfrm>
                <a:custGeom>
                  <a:avLst/>
                  <a:gdLst>
                    <a:gd name="T0" fmla="*/ 777 w 1885"/>
                    <a:gd name="T1" fmla="*/ 313 h 423"/>
                    <a:gd name="T2" fmla="*/ 777 w 1885"/>
                    <a:gd name="T3" fmla="*/ 143 h 423"/>
                    <a:gd name="T4" fmla="*/ 685 w 1885"/>
                    <a:gd name="T5" fmla="*/ 143 h 423"/>
                    <a:gd name="T6" fmla="*/ 685 w 1885"/>
                    <a:gd name="T7" fmla="*/ 0 h 423"/>
                    <a:gd name="T8" fmla="*/ 173 w 1885"/>
                    <a:gd name="T9" fmla="*/ 0 h 423"/>
                    <a:gd name="T10" fmla="*/ 173 w 1885"/>
                    <a:gd name="T11" fmla="*/ 143 h 423"/>
                    <a:gd name="T12" fmla="*/ 80 w 1885"/>
                    <a:gd name="T13" fmla="*/ 143 h 423"/>
                    <a:gd name="T14" fmla="*/ 80 w 1885"/>
                    <a:gd name="T15" fmla="*/ 313 h 423"/>
                    <a:gd name="T16" fmla="*/ 0 w 1885"/>
                    <a:gd name="T17" fmla="*/ 313 h 423"/>
                    <a:gd name="T18" fmla="*/ 0 w 1885"/>
                    <a:gd name="T19" fmla="*/ 423 h 423"/>
                    <a:gd name="T20" fmla="*/ 1885 w 1885"/>
                    <a:gd name="T21" fmla="*/ 423 h 423"/>
                    <a:gd name="T22" fmla="*/ 1885 w 1885"/>
                    <a:gd name="T23" fmla="*/ 313 h 423"/>
                    <a:gd name="T24" fmla="*/ 777 w 1885"/>
                    <a:gd name="T25" fmla="*/ 31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85" h="423">
                      <a:moveTo>
                        <a:pt x="777" y="313"/>
                      </a:moveTo>
                      <a:lnTo>
                        <a:pt x="777" y="143"/>
                      </a:lnTo>
                      <a:lnTo>
                        <a:pt x="685" y="143"/>
                      </a:lnTo>
                      <a:lnTo>
                        <a:pt x="685" y="0"/>
                      </a:lnTo>
                      <a:lnTo>
                        <a:pt x="173" y="0"/>
                      </a:lnTo>
                      <a:lnTo>
                        <a:pt x="173" y="143"/>
                      </a:lnTo>
                      <a:lnTo>
                        <a:pt x="80" y="143"/>
                      </a:lnTo>
                      <a:lnTo>
                        <a:pt x="80" y="313"/>
                      </a:lnTo>
                      <a:lnTo>
                        <a:pt x="0" y="313"/>
                      </a:lnTo>
                      <a:lnTo>
                        <a:pt x="0" y="423"/>
                      </a:lnTo>
                      <a:lnTo>
                        <a:pt x="1885" y="423"/>
                      </a:lnTo>
                      <a:lnTo>
                        <a:pt x="1885" y="313"/>
                      </a:lnTo>
                      <a:lnTo>
                        <a:pt x="777" y="3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26" name="Freeform 11"/>
                <p:cNvSpPr>
                  <a:spLocks/>
                </p:cNvSpPr>
                <p:nvPr/>
              </p:nvSpPr>
              <p:spPr bwMode="auto">
                <a:xfrm>
                  <a:off x="-3100388" y="5813425"/>
                  <a:ext cx="1009650" cy="1004888"/>
                </a:xfrm>
                <a:custGeom>
                  <a:avLst/>
                  <a:gdLst>
                    <a:gd name="T0" fmla="*/ 0 w 268"/>
                    <a:gd name="T1" fmla="*/ 55 h 267"/>
                    <a:gd name="T2" fmla="*/ 53 w 268"/>
                    <a:gd name="T3" fmla="*/ 203 h 267"/>
                    <a:gd name="T4" fmla="*/ 15 w 268"/>
                    <a:gd name="T5" fmla="*/ 203 h 267"/>
                    <a:gd name="T6" fmla="*/ 15 w 268"/>
                    <a:gd name="T7" fmla="*/ 267 h 267"/>
                    <a:gd name="T8" fmla="*/ 268 w 268"/>
                    <a:gd name="T9" fmla="*/ 267 h 267"/>
                    <a:gd name="T10" fmla="*/ 268 w 268"/>
                    <a:gd name="T11" fmla="*/ 203 h 267"/>
                    <a:gd name="T12" fmla="*/ 230 w 268"/>
                    <a:gd name="T13" fmla="*/ 203 h 267"/>
                    <a:gd name="T14" fmla="*/ 131 w 268"/>
                    <a:gd name="T15" fmla="*/ 0 h 267"/>
                    <a:gd name="T16" fmla="*/ 15 w 268"/>
                    <a:gd name="T17" fmla="*/ 56 h 267"/>
                    <a:gd name="T18" fmla="*/ 0 w 268"/>
                    <a:gd name="T19" fmla="*/ 55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8" h="267">
                      <a:moveTo>
                        <a:pt x="0" y="55"/>
                      </a:moveTo>
                      <a:cubicBezTo>
                        <a:pt x="53" y="203"/>
                        <a:pt x="53" y="203"/>
                        <a:pt x="53" y="203"/>
                      </a:cubicBezTo>
                      <a:cubicBezTo>
                        <a:pt x="15" y="203"/>
                        <a:pt x="15" y="203"/>
                        <a:pt x="15" y="203"/>
                      </a:cubicBezTo>
                      <a:cubicBezTo>
                        <a:pt x="15" y="267"/>
                        <a:pt x="15" y="267"/>
                        <a:pt x="15" y="267"/>
                      </a:cubicBezTo>
                      <a:cubicBezTo>
                        <a:pt x="268" y="267"/>
                        <a:pt x="268" y="267"/>
                        <a:pt x="268" y="267"/>
                      </a:cubicBezTo>
                      <a:cubicBezTo>
                        <a:pt x="268" y="203"/>
                        <a:pt x="268" y="203"/>
                        <a:pt x="268" y="203"/>
                      </a:cubicBezTo>
                      <a:cubicBezTo>
                        <a:pt x="230" y="203"/>
                        <a:pt x="230" y="203"/>
                        <a:pt x="230" y="203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cubicBezTo>
                        <a:pt x="104" y="34"/>
                        <a:pt x="62" y="56"/>
                        <a:pt x="15" y="56"/>
                      </a:cubicBezTo>
                      <a:cubicBezTo>
                        <a:pt x="10" y="56"/>
                        <a:pt x="5" y="56"/>
                        <a:pt x="0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27" name="Freeform 12"/>
                <p:cNvSpPr>
                  <a:spLocks/>
                </p:cNvSpPr>
                <p:nvPr/>
              </p:nvSpPr>
              <p:spPr bwMode="auto">
                <a:xfrm>
                  <a:off x="-2562225" y="5251450"/>
                  <a:ext cx="719137" cy="493713"/>
                </a:xfrm>
                <a:custGeom>
                  <a:avLst/>
                  <a:gdLst>
                    <a:gd name="T0" fmla="*/ 186 w 191"/>
                    <a:gd name="T1" fmla="*/ 114 h 131"/>
                    <a:gd name="T2" fmla="*/ 174 w 191"/>
                    <a:gd name="T3" fmla="*/ 64 h 131"/>
                    <a:gd name="T4" fmla="*/ 191 w 191"/>
                    <a:gd name="T5" fmla="*/ 5 h 131"/>
                    <a:gd name="T6" fmla="*/ 9 w 191"/>
                    <a:gd name="T7" fmla="*/ 0 h 131"/>
                    <a:gd name="T8" fmla="*/ 20 w 191"/>
                    <a:gd name="T9" fmla="*/ 57 h 131"/>
                    <a:gd name="T10" fmla="*/ 0 w 191"/>
                    <a:gd name="T11" fmla="*/ 131 h 131"/>
                    <a:gd name="T12" fmla="*/ 186 w 191"/>
                    <a:gd name="T13" fmla="*/ 114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1" h="131">
                      <a:moveTo>
                        <a:pt x="186" y="114"/>
                      </a:moveTo>
                      <a:cubicBezTo>
                        <a:pt x="179" y="99"/>
                        <a:pt x="174" y="82"/>
                        <a:pt x="174" y="64"/>
                      </a:cubicBezTo>
                      <a:cubicBezTo>
                        <a:pt x="174" y="42"/>
                        <a:pt x="180" y="22"/>
                        <a:pt x="191" y="5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6" y="17"/>
                        <a:pt x="20" y="37"/>
                        <a:pt x="20" y="57"/>
                      </a:cubicBezTo>
                      <a:cubicBezTo>
                        <a:pt x="20" y="84"/>
                        <a:pt x="13" y="109"/>
                        <a:pt x="0" y="131"/>
                      </a:cubicBezTo>
                      <a:lnTo>
                        <a:pt x="186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28" name="Freeform 13"/>
                <p:cNvSpPr>
                  <a:spLocks/>
                </p:cNvSpPr>
                <p:nvPr/>
              </p:nvSpPr>
              <p:spPr bwMode="auto">
                <a:xfrm>
                  <a:off x="-1447800" y="5699125"/>
                  <a:ext cx="877887" cy="957263"/>
                </a:xfrm>
                <a:custGeom>
                  <a:avLst/>
                  <a:gdLst>
                    <a:gd name="T0" fmla="*/ 155 w 233"/>
                    <a:gd name="T1" fmla="*/ 254 h 254"/>
                    <a:gd name="T2" fmla="*/ 233 w 233"/>
                    <a:gd name="T3" fmla="*/ 197 h 254"/>
                    <a:gd name="T4" fmla="*/ 86 w 233"/>
                    <a:gd name="T5" fmla="*/ 0 h 254"/>
                    <a:gd name="T6" fmla="*/ 0 w 233"/>
                    <a:gd name="T7" fmla="*/ 55 h 254"/>
                    <a:gd name="T8" fmla="*/ 155 w 233"/>
                    <a:gd name="T9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254">
                      <a:moveTo>
                        <a:pt x="155" y="254"/>
                      </a:moveTo>
                      <a:cubicBezTo>
                        <a:pt x="166" y="222"/>
                        <a:pt x="197" y="198"/>
                        <a:pt x="233" y="197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68" y="30"/>
                        <a:pt x="37" y="52"/>
                        <a:pt x="0" y="55"/>
                      </a:cubicBezTo>
                      <a:lnTo>
                        <a:pt x="155" y="2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</p:grpSp>
        </p:grpSp>
        <p:sp>
          <p:nvSpPr>
            <p:cNvPr id="14" name="Rectangle 13"/>
            <p:cNvSpPr/>
            <p:nvPr/>
          </p:nvSpPr>
          <p:spPr>
            <a:xfrm>
              <a:off x="9794539" y="2372559"/>
              <a:ext cx="2229484" cy="22013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54" tIns="91427" rtlCol="0" anchor="t"/>
            <a:lstStyle/>
            <a:p>
              <a:r>
                <a:rPr lang="en-US" dirty="0">
                  <a:latin typeface="+mj-lt"/>
                </a:rPr>
                <a:t>Action</a:t>
              </a:r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11049935" y="3651686"/>
              <a:ext cx="894413" cy="693021"/>
            </a:xfrm>
            <a:custGeom>
              <a:avLst/>
              <a:gdLst>
                <a:gd name="T0" fmla="*/ 1154 w 2168"/>
                <a:gd name="T1" fmla="*/ 520 h 1567"/>
                <a:gd name="T2" fmla="*/ 773 w 2168"/>
                <a:gd name="T3" fmla="*/ 922 h 1567"/>
                <a:gd name="T4" fmla="*/ 391 w 2168"/>
                <a:gd name="T5" fmla="*/ 520 h 1567"/>
                <a:gd name="T6" fmla="*/ 773 w 2168"/>
                <a:gd name="T7" fmla="*/ 119 h 1567"/>
                <a:gd name="T8" fmla="*/ 1154 w 2168"/>
                <a:gd name="T9" fmla="*/ 520 h 1567"/>
                <a:gd name="T10" fmla="*/ 32 w 2168"/>
                <a:gd name="T11" fmla="*/ 1567 h 1567"/>
                <a:gd name="T12" fmla="*/ 1344 w 2168"/>
                <a:gd name="T13" fmla="*/ 1567 h 1567"/>
                <a:gd name="T14" fmla="*/ 1060 w 2168"/>
                <a:gd name="T15" fmla="*/ 984 h 1567"/>
                <a:gd name="T16" fmla="*/ 773 w 2168"/>
                <a:gd name="T17" fmla="*/ 1136 h 1567"/>
                <a:gd name="T18" fmla="*/ 430 w 2168"/>
                <a:gd name="T19" fmla="*/ 974 h 1567"/>
                <a:gd name="T20" fmla="*/ 102 w 2168"/>
                <a:gd name="T21" fmla="*/ 1133 h 1567"/>
                <a:gd name="T22" fmla="*/ 32 w 2168"/>
                <a:gd name="T23" fmla="*/ 1567 h 1567"/>
                <a:gd name="T24" fmla="*/ 1589 w 2168"/>
                <a:gd name="T25" fmla="*/ 0 h 1567"/>
                <a:gd name="T26" fmla="*/ 1252 w 2168"/>
                <a:gd name="T27" fmla="*/ 371 h 1567"/>
                <a:gd name="T28" fmla="*/ 1589 w 2168"/>
                <a:gd name="T29" fmla="*/ 741 h 1567"/>
                <a:gd name="T30" fmla="*/ 1928 w 2168"/>
                <a:gd name="T31" fmla="*/ 371 h 1567"/>
                <a:gd name="T32" fmla="*/ 1589 w 2168"/>
                <a:gd name="T33" fmla="*/ 0 h 1567"/>
                <a:gd name="T34" fmla="*/ 1435 w 2168"/>
                <a:gd name="T35" fmla="*/ 1356 h 1567"/>
                <a:gd name="T36" fmla="*/ 2168 w 2168"/>
                <a:gd name="T37" fmla="*/ 1356 h 1567"/>
                <a:gd name="T38" fmla="*/ 2067 w 2168"/>
                <a:gd name="T39" fmla="*/ 906 h 1567"/>
                <a:gd name="T40" fmla="*/ 1878 w 2168"/>
                <a:gd name="T41" fmla="*/ 795 h 1567"/>
                <a:gd name="T42" fmla="*/ 1649 w 2168"/>
                <a:gd name="T43" fmla="*/ 922 h 1567"/>
                <a:gd name="T44" fmla="*/ 1504 w 2168"/>
                <a:gd name="T45" fmla="*/ 951 h 1567"/>
                <a:gd name="T46" fmla="*/ 1327 w 2168"/>
                <a:gd name="T47" fmla="*/ 830 h 1567"/>
                <a:gd name="T48" fmla="*/ 1154 w 2168"/>
                <a:gd name="T49" fmla="*/ 900 h 1567"/>
                <a:gd name="T50" fmla="*/ 1435 w 2168"/>
                <a:gd name="T51" fmla="*/ 1356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68" h="1567">
                  <a:moveTo>
                    <a:pt x="1154" y="520"/>
                  </a:moveTo>
                  <a:cubicBezTo>
                    <a:pt x="1154" y="741"/>
                    <a:pt x="984" y="922"/>
                    <a:pt x="773" y="922"/>
                  </a:cubicBezTo>
                  <a:cubicBezTo>
                    <a:pt x="562" y="922"/>
                    <a:pt x="391" y="741"/>
                    <a:pt x="391" y="520"/>
                  </a:cubicBezTo>
                  <a:cubicBezTo>
                    <a:pt x="391" y="299"/>
                    <a:pt x="562" y="119"/>
                    <a:pt x="773" y="119"/>
                  </a:cubicBezTo>
                  <a:cubicBezTo>
                    <a:pt x="984" y="119"/>
                    <a:pt x="1154" y="299"/>
                    <a:pt x="1154" y="520"/>
                  </a:cubicBezTo>
                  <a:close/>
                  <a:moveTo>
                    <a:pt x="32" y="1567"/>
                  </a:moveTo>
                  <a:cubicBezTo>
                    <a:pt x="1344" y="1567"/>
                    <a:pt x="1344" y="1567"/>
                    <a:pt x="1344" y="1567"/>
                  </a:cubicBezTo>
                  <a:cubicBezTo>
                    <a:pt x="1344" y="1567"/>
                    <a:pt x="1380" y="1016"/>
                    <a:pt x="1060" y="984"/>
                  </a:cubicBezTo>
                  <a:cubicBezTo>
                    <a:pt x="936" y="973"/>
                    <a:pt x="949" y="1168"/>
                    <a:pt x="773" y="1136"/>
                  </a:cubicBezTo>
                  <a:cubicBezTo>
                    <a:pt x="650" y="1114"/>
                    <a:pt x="614" y="986"/>
                    <a:pt x="430" y="974"/>
                  </a:cubicBezTo>
                  <a:cubicBezTo>
                    <a:pt x="313" y="965"/>
                    <a:pt x="172" y="1025"/>
                    <a:pt x="102" y="1133"/>
                  </a:cubicBezTo>
                  <a:cubicBezTo>
                    <a:pt x="0" y="1288"/>
                    <a:pt x="32" y="1567"/>
                    <a:pt x="32" y="1567"/>
                  </a:cubicBezTo>
                  <a:close/>
                  <a:moveTo>
                    <a:pt x="1589" y="0"/>
                  </a:moveTo>
                  <a:cubicBezTo>
                    <a:pt x="1403" y="0"/>
                    <a:pt x="1252" y="166"/>
                    <a:pt x="1252" y="371"/>
                  </a:cubicBezTo>
                  <a:cubicBezTo>
                    <a:pt x="1252" y="575"/>
                    <a:pt x="1403" y="741"/>
                    <a:pt x="1589" y="741"/>
                  </a:cubicBezTo>
                  <a:cubicBezTo>
                    <a:pt x="1777" y="741"/>
                    <a:pt x="1928" y="575"/>
                    <a:pt x="1928" y="371"/>
                  </a:cubicBezTo>
                  <a:cubicBezTo>
                    <a:pt x="1928" y="166"/>
                    <a:pt x="1777" y="0"/>
                    <a:pt x="1589" y="0"/>
                  </a:cubicBezTo>
                  <a:close/>
                  <a:moveTo>
                    <a:pt x="1435" y="1356"/>
                  </a:moveTo>
                  <a:cubicBezTo>
                    <a:pt x="2168" y="1356"/>
                    <a:pt x="2168" y="1356"/>
                    <a:pt x="2168" y="1356"/>
                  </a:cubicBezTo>
                  <a:cubicBezTo>
                    <a:pt x="2168" y="1356"/>
                    <a:pt x="2151" y="1019"/>
                    <a:pt x="2067" y="906"/>
                  </a:cubicBezTo>
                  <a:cubicBezTo>
                    <a:pt x="2000" y="815"/>
                    <a:pt x="1951" y="795"/>
                    <a:pt x="1878" y="795"/>
                  </a:cubicBezTo>
                  <a:cubicBezTo>
                    <a:pt x="1801" y="795"/>
                    <a:pt x="1705" y="879"/>
                    <a:pt x="1649" y="922"/>
                  </a:cubicBezTo>
                  <a:cubicBezTo>
                    <a:pt x="1591" y="965"/>
                    <a:pt x="1555" y="965"/>
                    <a:pt x="1504" y="951"/>
                  </a:cubicBezTo>
                  <a:cubicBezTo>
                    <a:pt x="1445" y="934"/>
                    <a:pt x="1367" y="844"/>
                    <a:pt x="1327" y="830"/>
                  </a:cubicBezTo>
                  <a:cubicBezTo>
                    <a:pt x="1298" y="819"/>
                    <a:pt x="1184" y="802"/>
                    <a:pt x="1154" y="900"/>
                  </a:cubicBezTo>
                  <a:cubicBezTo>
                    <a:pt x="1154" y="900"/>
                    <a:pt x="1435" y="1062"/>
                    <a:pt x="1435" y="13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13" tIns="45707" rIns="91413" bIns="45707" numCol="1" anchor="t" anchorCtr="0" compatLnSpc="1">
              <a:prstTxWarp prst="textNoShape">
                <a:avLst/>
              </a:prstTxWarp>
            </a:bodyPr>
            <a:lstStyle/>
            <a:p>
              <a:pPr defTabSz="932417">
                <a:defRPr/>
              </a:pPr>
              <a:endParaRPr lang="en-US" kern="0">
                <a:solidFill>
                  <a:srgbClr val="50505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46159" y="2587577"/>
            <a:ext cx="9222054" cy="830997"/>
            <a:chOff x="1869225" y="4897596"/>
            <a:chExt cx="9222054" cy="830997"/>
          </a:xfrm>
        </p:grpSpPr>
        <p:sp>
          <p:nvSpPr>
            <p:cNvPr id="68" name="Rectangle 67"/>
            <p:cNvSpPr/>
            <p:nvPr/>
          </p:nvSpPr>
          <p:spPr>
            <a:xfrm>
              <a:off x="3144745" y="4897596"/>
              <a:ext cx="794653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Data </a:t>
              </a:r>
              <a:r>
                <a:rPr lang="en-US" sz="4800" dirty="0"/>
                <a:t>Stream</a:t>
              </a:r>
              <a:r>
                <a:rPr lang="en-US" sz="4400" dirty="0"/>
                <a:t>: Patterns and trends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869225" y="4897596"/>
              <a:ext cx="132119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Cold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58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ight Arrow 55"/>
          <p:cNvSpPr/>
          <p:nvPr/>
        </p:nvSpPr>
        <p:spPr>
          <a:xfrm rot="3644059">
            <a:off x="-160939" y="1742803"/>
            <a:ext cx="3395902" cy="2031006"/>
          </a:xfrm>
          <a:prstGeom prst="rightArrow">
            <a:avLst>
              <a:gd name="adj1" fmla="val 50000"/>
              <a:gd name="adj2" fmla="val 6337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708347">
            <a:off x="976546" y="899044"/>
            <a:ext cx="3395902" cy="2031006"/>
          </a:xfrm>
          <a:prstGeom prst="rightArrow">
            <a:avLst>
              <a:gd name="adj1" fmla="val 50000"/>
              <a:gd name="adj2" fmla="val 6337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1941" y="2387595"/>
            <a:ext cx="322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pPr algn="ctr"/>
            <a:r>
              <a:rPr lang="en-US" sz="3600" dirty="0" err="1"/>
              <a:t>IoT</a:t>
            </a:r>
            <a:r>
              <a:rPr lang="en-US" sz="3600" dirty="0"/>
              <a:t> Data Source</a:t>
            </a:r>
          </a:p>
        </p:txBody>
      </p:sp>
      <p:pic>
        <p:nvPicPr>
          <p:cNvPr id="11270" name="Picture 6" descr="http://i.nextmedia.com.au/Utils/ImageResizer.ashx?n=http%3A%2F%2Fi.nextmedia.com.au%2FNews%2FiStock_000058980894_Small.jpg&amp;w=820&amp;c=0&amp;s=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109" y="3964782"/>
            <a:ext cx="3078920" cy="20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224968" y="4307264"/>
            <a:ext cx="2837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pPr algn="ctr"/>
            <a:r>
              <a:rPr lang="en-US" sz="3200" dirty="0" err="1"/>
              <a:t>Thyssenkrupp</a:t>
            </a:r>
            <a:r>
              <a:rPr lang="en-US" sz="3200" dirty="0"/>
              <a:t> Elevator Monitoring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63744" y="3146210"/>
            <a:ext cx="283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pPr algn="ctr"/>
            <a:r>
              <a:rPr lang="en-US" sz="3200" dirty="0"/>
              <a:t>Tesla Model S</a:t>
            </a:r>
          </a:p>
        </p:txBody>
      </p:sp>
      <p:pic>
        <p:nvPicPr>
          <p:cNvPr id="1026" name="Picture 2" descr="rolls-royce-en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01586" y="913464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582189" y="1322593"/>
            <a:ext cx="2837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pPr algn="ctr"/>
            <a:r>
              <a:rPr lang="en-US" sz="3200" dirty="0"/>
              <a:t>Rolls Royce Aircraft Engines</a:t>
            </a:r>
          </a:p>
        </p:txBody>
      </p:sp>
      <p:pic>
        <p:nvPicPr>
          <p:cNvPr id="1028" name="Picture 4" descr="Image result for tesla s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30608" y="3759346"/>
            <a:ext cx="4345954" cy="23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http://sdtimes.com/wp-content/uploads/2016/07/0713.sdt-att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72" b="99705" l="2201" r="95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0645" y="863582"/>
            <a:ext cx="1610174" cy="144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77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02674"/>
            <a:ext cx="10515600" cy="98706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97183" y="3772166"/>
            <a:ext cx="6687654" cy="1609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Questions, comments, or further conversation:</a:t>
            </a:r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Martin John Madsen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hlinkClick r:id="rId3"/>
              </a:rPr>
              <a:t>https://www.linkedin.com/in/martinjohnmadsen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algn="ctr"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74" y="3252399"/>
            <a:ext cx="1742701" cy="23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jpries.com/wp-content/uploads/2015/12/AdventureWorks-Logo_b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159" y="769151"/>
            <a:ext cx="47625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94087" y="2649665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Clothes</a:t>
            </a:r>
          </a:p>
        </p:txBody>
      </p:sp>
      <p:pic>
        <p:nvPicPr>
          <p:cNvPr id="1032" name="Picture 8" descr="https://www.diamondback.com/shop/media/catalog/product/cache/16/small_image/606x350/9df78eab33525d08d6e5fb8d27136e95/k/i/kids-bikes-16-line-24-dbl-profile.jpg_14631749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5845"/>
            <a:ext cx="4001821" cy="23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c/ca/Derailleur_Bicycle_Drivetrain.svg/220px-Derailleur_Bicycle_Drivetrai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314" y="3607339"/>
            <a:ext cx="2660369" cy="21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procyclingclothing.com/uploadImage/2015-08-01-20/2015080120165550979919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89"/>
          <a:stretch/>
        </p:blipFill>
        <p:spPr bwMode="auto">
          <a:xfrm>
            <a:off x="7011176" y="3095990"/>
            <a:ext cx="1840531" cy="315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199" y="3679740"/>
            <a:ext cx="3099207" cy="1983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34436" y="2649665"/>
            <a:ext cx="93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Bikes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84487" y="2649665"/>
            <a:ext cx="2044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Components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9487" y="2649665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Accessories</a:t>
            </a:r>
          </a:p>
        </p:txBody>
      </p:sp>
      <p:pic>
        <p:nvPicPr>
          <p:cNvPr id="3" name="Picture 2" descr="https://mran.revolutionanalytics.com/assets/img/MSFT_logo_rgb_C-Gray.3b15622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3" y="469417"/>
            <a:ext cx="2749685" cy="101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vircom.com/security/wp-content/uploads/2013/12/Microsoft_SQL_Server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1" t="5258" r="7822" b="8527"/>
          <a:stretch/>
        </p:blipFill>
        <p:spPr bwMode="auto">
          <a:xfrm>
            <a:off x="10534650" y="769151"/>
            <a:ext cx="1657350" cy="14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4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511"/>
            <a:ext cx="6620929" cy="47463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3" y="861175"/>
            <a:ext cx="6624535" cy="4762633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594246" y="1619794"/>
            <a:ext cx="1959429" cy="5094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64" y="3435521"/>
            <a:ext cx="4027722" cy="2577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30" y="3242492"/>
            <a:ext cx="3766098" cy="27707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231847" y="831511"/>
            <a:ext cx="4960153" cy="5361908"/>
            <a:chOff x="7109927" y="854527"/>
            <a:chExt cx="4960153" cy="5361908"/>
          </a:xfrm>
        </p:grpSpPr>
        <p:sp>
          <p:nvSpPr>
            <p:cNvPr id="13" name="TextBox 12"/>
            <p:cNvSpPr txBox="1"/>
            <p:nvPr/>
          </p:nvSpPr>
          <p:spPr>
            <a:xfrm>
              <a:off x="7109927" y="854527"/>
              <a:ext cx="389193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GPS Receiver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/>
                <a:t>Latitude/Longitude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/>
                <a:t>Time</a:t>
              </a:r>
            </a:p>
            <a:p>
              <a:r>
                <a:rPr lang="en-US" sz="3200" dirty="0"/>
                <a:t>Accelerometer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Impact/Crash</a:t>
              </a:r>
            </a:p>
            <a:p>
              <a:r>
                <a:rPr lang="en-US" sz="3200" dirty="0"/>
                <a:t>Mobile Transmitter</a:t>
              </a:r>
            </a:p>
          </p:txBody>
        </p:sp>
        <p:pic>
          <p:nvPicPr>
            <p:cNvPr id="14" name="Picture 2" descr="https://cdn.evbuc.com/eventlogos/161022583/kitforclass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455"/>
            <a:stretch/>
          </p:blipFill>
          <p:spPr bwMode="auto">
            <a:xfrm>
              <a:off x="9234261" y="3768509"/>
              <a:ext cx="2835819" cy="2447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0" y="83258"/>
            <a:ext cx="4864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</a:rPr>
              <a:t>AdventureWorks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IoT</a:t>
            </a:r>
            <a:r>
              <a:rPr lang="en-US" sz="3200" dirty="0">
                <a:solidFill>
                  <a:srgbClr val="000000"/>
                </a:solidFill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1779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5163" y="944893"/>
            <a:ext cx="11748860" cy="2224065"/>
            <a:chOff x="275163" y="2349859"/>
            <a:chExt cx="11748860" cy="2224065"/>
          </a:xfrm>
        </p:grpSpPr>
        <p:sp>
          <p:nvSpPr>
            <p:cNvPr id="3" name="Rectangle 2"/>
            <p:cNvSpPr/>
            <p:nvPr/>
          </p:nvSpPr>
          <p:spPr>
            <a:xfrm>
              <a:off x="2617267" y="2349859"/>
              <a:ext cx="2226067" cy="2201365"/>
            </a:xfrm>
            <a:prstGeom prst="rect">
              <a:avLst/>
            </a:prstGeom>
            <a:solidFill>
              <a:srgbClr val="5C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54" tIns="91427" rtlCol="0" anchor="t"/>
            <a:lstStyle/>
            <a:p>
              <a:r>
                <a:rPr lang="en-US" sz="2856" dirty="0">
                  <a:latin typeface="+mj-lt"/>
                </a:rPr>
                <a:t>Connectivity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930636" y="3685392"/>
              <a:ext cx="624575" cy="715894"/>
              <a:chOff x="13581063" y="-434975"/>
              <a:chExt cx="3236912" cy="3236913"/>
            </a:xfrm>
            <a:solidFill>
              <a:schemeClr val="bg2"/>
            </a:solidFill>
          </p:grpSpPr>
          <p:sp>
            <p:nvSpPr>
              <p:cNvPr id="59" name="Oval 5"/>
              <p:cNvSpPr>
                <a:spLocks noChangeArrowheads="1"/>
              </p:cNvSpPr>
              <p:nvPr/>
            </p:nvSpPr>
            <p:spPr bwMode="auto">
              <a:xfrm>
                <a:off x="15986125" y="1970088"/>
                <a:ext cx="819150" cy="8207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>
                <a:off x="15086013" y="1071563"/>
                <a:ext cx="1731962" cy="1730375"/>
              </a:xfrm>
              <a:custGeom>
                <a:avLst/>
                <a:gdLst>
                  <a:gd name="T0" fmla="*/ 88 w 460"/>
                  <a:gd name="T1" fmla="*/ 460 h 460"/>
                  <a:gd name="T2" fmla="*/ 0 w 460"/>
                  <a:gd name="T3" fmla="*/ 460 h 460"/>
                  <a:gd name="T4" fmla="*/ 460 w 460"/>
                  <a:gd name="T5" fmla="*/ 0 h 460"/>
                  <a:gd name="T6" fmla="*/ 460 w 460"/>
                  <a:gd name="T7" fmla="*/ 88 h 460"/>
                  <a:gd name="T8" fmla="*/ 88 w 460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0" h="460">
                    <a:moveTo>
                      <a:pt x="88" y="460"/>
                    </a:moveTo>
                    <a:cubicBezTo>
                      <a:pt x="0" y="460"/>
                      <a:pt x="0" y="460"/>
                      <a:pt x="0" y="460"/>
                    </a:cubicBezTo>
                    <a:cubicBezTo>
                      <a:pt x="0" y="206"/>
                      <a:pt x="206" y="0"/>
                      <a:pt x="460" y="0"/>
                    </a:cubicBezTo>
                    <a:cubicBezTo>
                      <a:pt x="460" y="88"/>
                      <a:pt x="460" y="88"/>
                      <a:pt x="460" y="88"/>
                    </a:cubicBezTo>
                    <a:cubicBezTo>
                      <a:pt x="255" y="88"/>
                      <a:pt x="88" y="255"/>
                      <a:pt x="88" y="4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61" name="Freeform 7"/>
              <p:cNvSpPr>
                <a:spLocks/>
              </p:cNvSpPr>
              <p:nvPr/>
            </p:nvSpPr>
            <p:spPr bwMode="auto">
              <a:xfrm>
                <a:off x="14333538" y="319088"/>
                <a:ext cx="2484437" cy="2482850"/>
              </a:xfrm>
              <a:custGeom>
                <a:avLst/>
                <a:gdLst>
                  <a:gd name="T0" fmla="*/ 88 w 660"/>
                  <a:gd name="T1" fmla="*/ 660 h 660"/>
                  <a:gd name="T2" fmla="*/ 0 w 660"/>
                  <a:gd name="T3" fmla="*/ 660 h 660"/>
                  <a:gd name="T4" fmla="*/ 660 w 660"/>
                  <a:gd name="T5" fmla="*/ 0 h 660"/>
                  <a:gd name="T6" fmla="*/ 660 w 660"/>
                  <a:gd name="T7" fmla="*/ 88 h 660"/>
                  <a:gd name="T8" fmla="*/ 88 w 660"/>
                  <a:gd name="T9" fmla="*/ 66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0" h="660">
                    <a:moveTo>
                      <a:pt x="88" y="660"/>
                    </a:moveTo>
                    <a:cubicBezTo>
                      <a:pt x="0" y="660"/>
                      <a:pt x="0" y="660"/>
                      <a:pt x="0" y="660"/>
                    </a:cubicBezTo>
                    <a:cubicBezTo>
                      <a:pt x="0" y="296"/>
                      <a:pt x="296" y="0"/>
                      <a:pt x="660" y="0"/>
                    </a:cubicBezTo>
                    <a:cubicBezTo>
                      <a:pt x="660" y="88"/>
                      <a:pt x="660" y="88"/>
                      <a:pt x="660" y="88"/>
                    </a:cubicBezTo>
                    <a:cubicBezTo>
                      <a:pt x="345" y="88"/>
                      <a:pt x="88" y="345"/>
                      <a:pt x="88" y="6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62" name="Freeform 8"/>
              <p:cNvSpPr>
                <a:spLocks/>
              </p:cNvSpPr>
              <p:nvPr/>
            </p:nvSpPr>
            <p:spPr bwMode="auto">
              <a:xfrm>
                <a:off x="13581063" y="-434975"/>
                <a:ext cx="3236912" cy="3236913"/>
              </a:xfrm>
              <a:custGeom>
                <a:avLst/>
                <a:gdLst>
                  <a:gd name="T0" fmla="*/ 88 w 860"/>
                  <a:gd name="T1" fmla="*/ 860 h 860"/>
                  <a:gd name="T2" fmla="*/ 0 w 860"/>
                  <a:gd name="T3" fmla="*/ 860 h 860"/>
                  <a:gd name="T4" fmla="*/ 252 w 860"/>
                  <a:gd name="T5" fmla="*/ 252 h 860"/>
                  <a:gd name="T6" fmla="*/ 860 w 860"/>
                  <a:gd name="T7" fmla="*/ 0 h 860"/>
                  <a:gd name="T8" fmla="*/ 860 w 860"/>
                  <a:gd name="T9" fmla="*/ 88 h 860"/>
                  <a:gd name="T10" fmla="*/ 88 w 860"/>
                  <a:gd name="T11" fmla="*/ 860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0" h="860">
                    <a:moveTo>
                      <a:pt x="88" y="860"/>
                    </a:moveTo>
                    <a:cubicBezTo>
                      <a:pt x="0" y="860"/>
                      <a:pt x="0" y="860"/>
                      <a:pt x="0" y="860"/>
                    </a:cubicBezTo>
                    <a:cubicBezTo>
                      <a:pt x="0" y="630"/>
                      <a:pt x="89" y="414"/>
                      <a:pt x="252" y="252"/>
                    </a:cubicBezTo>
                    <a:cubicBezTo>
                      <a:pt x="414" y="89"/>
                      <a:pt x="630" y="0"/>
                      <a:pt x="860" y="0"/>
                    </a:cubicBezTo>
                    <a:cubicBezTo>
                      <a:pt x="860" y="88"/>
                      <a:pt x="860" y="88"/>
                      <a:pt x="860" y="88"/>
                    </a:cubicBezTo>
                    <a:cubicBezTo>
                      <a:pt x="434" y="88"/>
                      <a:pt x="88" y="434"/>
                      <a:pt x="88" y="8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4967680" y="2362709"/>
              <a:ext cx="2219331" cy="2201365"/>
            </a:xfrm>
            <a:prstGeom prst="rect">
              <a:avLst/>
            </a:prstGeom>
            <a:solidFill>
              <a:srgbClr val="D83B0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54" tIns="91427" rtlCol="0" anchor="t"/>
            <a:lstStyle/>
            <a:p>
              <a:r>
                <a:rPr lang="en-US" sz="3000" dirty="0">
                  <a:latin typeface="+mj-lt"/>
                </a:rPr>
                <a:t>Data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307595" y="3598536"/>
              <a:ext cx="744227" cy="799221"/>
              <a:chOff x="-5364163" y="-2738437"/>
              <a:chExt cx="4327525" cy="4054475"/>
            </a:xfrm>
            <a:solidFill>
              <a:schemeClr val="bg2"/>
            </a:solidFill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-3487738" y="236538"/>
                <a:ext cx="447675" cy="1063625"/>
              </a:xfrm>
              <a:custGeom>
                <a:avLst/>
                <a:gdLst>
                  <a:gd name="T0" fmla="*/ 44 w 119"/>
                  <a:gd name="T1" fmla="*/ 24 h 283"/>
                  <a:gd name="T2" fmla="*/ 0 w 119"/>
                  <a:gd name="T3" fmla="*/ 41 h 283"/>
                  <a:gd name="T4" fmla="*/ 0 w 119"/>
                  <a:gd name="T5" fmla="*/ 93 h 283"/>
                  <a:gd name="T6" fmla="*/ 16 w 119"/>
                  <a:gd name="T7" fmla="*/ 89 h 283"/>
                  <a:gd name="T8" fmla="*/ 32 w 119"/>
                  <a:gd name="T9" fmla="*/ 84 h 283"/>
                  <a:gd name="T10" fmla="*/ 47 w 119"/>
                  <a:gd name="T11" fmla="*/ 77 h 283"/>
                  <a:gd name="T12" fmla="*/ 59 w 119"/>
                  <a:gd name="T13" fmla="*/ 69 h 283"/>
                  <a:gd name="T14" fmla="*/ 59 w 119"/>
                  <a:gd name="T15" fmla="*/ 283 h 283"/>
                  <a:gd name="T16" fmla="*/ 119 w 119"/>
                  <a:gd name="T17" fmla="*/ 283 h 283"/>
                  <a:gd name="T18" fmla="*/ 119 w 119"/>
                  <a:gd name="T19" fmla="*/ 0 h 283"/>
                  <a:gd name="T20" fmla="*/ 83 w 119"/>
                  <a:gd name="T21" fmla="*/ 0 h 283"/>
                  <a:gd name="T22" fmla="*/ 44 w 119"/>
                  <a:gd name="T23" fmla="*/ 24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283">
                    <a:moveTo>
                      <a:pt x="44" y="24"/>
                    </a:moveTo>
                    <a:cubicBezTo>
                      <a:pt x="31" y="31"/>
                      <a:pt x="16" y="37"/>
                      <a:pt x="0" y="4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5" y="92"/>
                      <a:pt x="11" y="91"/>
                      <a:pt x="16" y="89"/>
                    </a:cubicBezTo>
                    <a:cubicBezTo>
                      <a:pt x="22" y="88"/>
                      <a:pt x="27" y="86"/>
                      <a:pt x="32" y="84"/>
                    </a:cubicBezTo>
                    <a:cubicBezTo>
                      <a:pt x="37" y="82"/>
                      <a:pt x="42" y="79"/>
                      <a:pt x="47" y="77"/>
                    </a:cubicBezTo>
                    <a:cubicBezTo>
                      <a:pt x="51" y="74"/>
                      <a:pt x="55" y="71"/>
                      <a:pt x="59" y="69"/>
                    </a:cubicBezTo>
                    <a:cubicBezTo>
                      <a:pt x="59" y="283"/>
                      <a:pt x="59" y="283"/>
                      <a:pt x="59" y="283"/>
                    </a:cubicBezTo>
                    <a:cubicBezTo>
                      <a:pt x="119" y="283"/>
                      <a:pt x="119" y="283"/>
                      <a:pt x="119" y="283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1" y="8"/>
                      <a:pt x="59" y="16"/>
                      <a:pt x="4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5" name="Freeform 6"/>
              <p:cNvSpPr>
                <a:spLocks noEditPoints="1"/>
              </p:cNvSpPr>
              <p:nvPr/>
            </p:nvSpPr>
            <p:spPr bwMode="auto">
              <a:xfrm>
                <a:off x="-5364163" y="-1246187"/>
                <a:ext cx="752475" cy="1076325"/>
              </a:xfrm>
              <a:custGeom>
                <a:avLst/>
                <a:gdLst>
                  <a:gd name="T0" fmla="*/ 104 w 200"/>
                  <a:gd name="T1" fmla="*/ 0 h 286"/>
                  <a:gd name="T2" fmla="*/ 26 w 200"/>
                  <a:gd name="T3" fmla="*/ 38 h 286"/>
                  <a:gd name="T4" fmla="*/ 0 w 200"/>
                  <a:gd name="T5" fmla="*/ 148 h 286"/>
                  <a:gd name="T6" fmla="*/ 98 w 200"/>
                  <a:gd name="T7" fmla="*/ 286 h 286"/>
                  <a:gd name="T8" fmla="*/ 174 w 200"/>
                  <a:gd name="T9" fmla="*/ 249 h 286"/>
                  <a:gd name="T10" fmla="*/ 200 w 200"/>
                  <a:gd name="T11" fmla="*/ 141 h 286"/>
                  <a:gd name="T12" fmla="*/ 104 w 200"/>
                  <a:gd name="T13" fmla="*/ 0 h 286"/>
                  <a:gd name="T14" fmla="*/ 100 w 200"/>
                  <a:gd name="T15" fmla="*/ 240 h 286"/>
                  <a:gd name="T16" fmla="*/ 62 w 200"/>
                  <a:gd name="T17" fmla="*/ 146 h 286"/>
                  <a:gd name="T18" fmla="*/ 101 w 200"/>
                  <a:gd name="T19" fmla="*/ 47 h 286"/>
                  <a:gd name="T20" fmla="*/ 138 w 200"/>
                  <a:gd name="T21" fmla="*/ 143 h 286"/>
                  <a:gd name="T22" fmla="*/ 100 w 200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0" h="286">
                    <a:moveTo>
                      <a:pt x="104" y="0"/>
                    </a:moveTo>
                    <a:cubicBezTo>
                      <a:pt x="70" y="0"/>
                      <a:pt x="44" y="13"/>
                      <a:pt x="26" y="38"/>
                    </a:cubicBezTo>
                    <a:cubicBezTo>
                      <a:pt x="8" y="63"/>
                      <a:pt x="0" y="100"/>
                      <a:pt x="0" y="148"/>
                    </a:cubicBezTo>
                    <a:cubicBezTo>
                      <a:pt x="0" y="240"/>
                      <a:pt x="32" y="286"/>
                      <a:pt x="98" y="286"/>
                    </a:cubicBezTo>
                    <a:cubicBezTo>
                      <a:pt x="131" y="286"/>
                      <a:pt x="156" y="274"/>
                      <a:pt x="174" y="249"/>
                    </a:cubicBezTo>
                    <a:cubicBezTo>
                      <a:pt x="191" y="224"/>
                      <a:pt x="200" y="188"/>
                      <a:pt x="200" y="141"/>
                    </a:cubicBezTo>
                    <a:cubicBezTo>
                      <a:pt x="200" y="47"/>
                      <a:pt x="168" y="0"/>
                      <a:pt x="104" y="0"/>
                    </a:cubicBezTo>
                    <a:close/>
                    <a:moveTo>
                      <a:pt x="100" y="240"/>
                    </a:moveTo>
                    <a:cubicBezTo>
                      <a:pt x="74" y="240"/>
                      <a:pt x="62" y="208"/>
                      <a:pt x="62" y="146"/>
                    </a:cubicBezTo>
                    <a:cubicBezTo>
                      <a:pt x="62" y="80"/>
                      <a:pt x="75" y="47"/>
                      <a:pt x="101" y="47"/>
                    </a:cubicBezTo>
                    <a:cubicBezTo>
                      <a:pt x="126" y="47"/>
                      <a:pt x="138" y="79"/>
                      <a:pt x="138" y="143"/>
                    </a:cubicBezTo>
                    <a:cubicBezTo>
                      <a:pt x="138" y="207"/>
                      <a:pt x="126" y="240"/>
                      <a:pt x="100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-4344988" y="-1249362"/>
                <a:ext cx="450850" cy="1060450"/>
              </a:xfrm>
              <a:custGeom>
                <a:avLst/>
                <a:gdLst>
                  <a:gd name="T0" fmla="*/ 120 w 120"/>
                  <a:gd name="T1" fmla="*/ 282 h 282"/>
                  <a:gd name="T2" fmla="*/ 120 w 120"/>
                  <a:gd name="T3" fmla="*/ 0 h 282"/>
                  <a:gd name="T4" fmla="*/ 83 w 120"/>
                  <a:gd name="T5" fmla="*/ 0 h 282"/>
                  <a:gd name="T6" fmla="*/ 45 w 120"/>
                  <a:gd name="T7" fmla="*/ 23 h 282"/>
                  <a:gd name="T8" fmla="*/ 0 w 120"/>
                  <a:gd name="T9" fmla="*/ 41 h 282"/>
                  <a:gd name="T10" fmla="*/ 0 w 120"/>
                  <a:gd name="T11" fmla="*/ 92 h 282"/>
                  <a:gd name="T12" fmla="*/ 17 w 120"/>
                  <a:gd name="T13" fmla="*/ 89 h 282"/>
                  <a:gd name="T14" fmla="*/ 33 w 120"/>
                  <a:gd name="T15" fmla="*/ 84 h 282"/>
                  <a:gd name="T16" fmla="*/ 47 w 120"/>
                  <a:gd name="T17" fmla="*/ 77 h 282"/>
                  <a:gd name="T18" fmla="*/ 59 w 120"/>
                  <a:gd name="T19" fmla="*/ 68 h 282"/>
                  <a:gd name="T20" fmla="*/ 59 w 120"/>
                  <a:gd name="T21" fmla="*/ 282 h 282"/>
                  <a:gd name="T22" fmla="*/ 120 w 120"/>
                  <a:gd name="T2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0" h="282">
                    <a:moveTo>
                      <a:pt x="120" y="282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2" y="8"/>
                      <a:pt x="59" y="16"/>
                      <a:pt x="45" y="23"/>
                    </a:cubicBezTo>
                    <a:cubicBezTo>
                      <a:pt x="31" y="31"/>
                      <a:pt x="16" y="36"/>
                      <a:pt x="0" y="4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6" y="92"/>
                      <a:pt x="11" y="91"/>
                      <a:pt x="17" y="89"/>
                    </a:cubicBezTo>
                    <a:cubicBezTo>
                      <a:pt x="22" y="88"/>
                      <a:pt x="28" y="86"/>
                      <a:pt x="33" y="84"/>
                    </a:cubicBezTo>
                    <a:cubicBezTo>
                      <a:pt x="38" y="82"/>
                      <a:pt x="43" y="79"/>
                      <a:pt x="47" y="77"/>
                    </a:cubicBezTo>
                    <a:cubicBezTo>
                      <a:pt x="52" y="74"/>
                      <a:pt x="56" y="71"/>
                      <a:pt x="59" y="68"/>
                    </a:cubicBezTo>
                    <a:cubicBezTo>
                      <a:pt x="59" y="282"/>
                      <a:pt x="59" y="282"/>
                      <a:pt x="59" y="282"/>
                    </a:cubicBezTo>
                    <a:lnTo>
                      <a:pt x="120" y="2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7" name="Freeform 8"/>
              <p:cNvSpPr>
                <a:spLocks noEditPoints="1"/>
              </p:cNvSpPr>
              <p:nvPr/>
            </p:nvSpPr>
            <p:spPr bwMode="auto">
              <a:xfrm>
                <a:off x="-4446588" y="-2732087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7 h 286"/>
                  <a:gd name="T6" fmla="*/ 99 w 201"/>
                  <a:gd name="T7" fmla="*/ 286 h 286"/>
                  <a:gd name="T8" fmla="*/ 174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1 w 201"/>
                  <a:gd name="T15" fmla="*/ 239 h 286"/>
                  <a:gd name="T16" fmla="*/ 62 w 201"/>
                  <a:gd name="T17" fmla="*/ 146 h 286"/>
                  <a:gd name="T18" fmla="*/ 101 w 201"/>
                  <a:gd name="T19" fmla="*/ 46 h 286"/>
                  <a:gd name="T20" fmla="*/ 138 w 201"/>
                  <a:gd name="T21" fmla="*/ 143 h 286"/>
                  <a:gd name="T22" fmla="*/ 101 w 201"/>
                  <a:gd name="T23" fmla="*/ 239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0" y="0"/>
                      <a:pt x="44" y="13"/>
                      <a:pt x="27" y="38"/>
                    </a:cubicBezTo>
                    <a:cubicBezTo>
                      <a:pt x="9" y="63"/>
                      <a:pt x="0" y="99"/>
                      <a:pt x="0" y="147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1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8" y="0"/>
                      <a:pt x="104" y="0"/>
                    </a:cubicBezTo>
                    <a:close/>
                    <a:moveTo>
                      <a:pt x="101" y="239"/>
                    </a:moveTo>
                    <a:cubicBezTo>
                      <a:pt x="75" y="239"/>
                      <a:pt x="62" y="208"/>
                      <a:pt x="62" y="146"/>
                    </a:cubicBezTo>
                    <a:cubicBezTo>
                      <a:pt x="62" y="80"/>
                      <a:pt x="75" y="46"/>
                      <a:pt x="101" y="46"/>
                    </a:cubicBezTo>
                    <a:cubicBezTo>
                      <a:pt x="126" y="46"/>
                      <a:pt x="138" y="79"/>
                      <a:pt x="138" y="143"/>
                    </a:cubicBezTo>
                    <a:cubicBezTo>
                      <a:pt x="138" y="207"/>
                      <a:pt x="126" y="239"/>
                      <a:pt x="101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8" name="Freeform 9"/>
              <p:cNvSpPr>
                <a:spLocks/>
              </p:cNvSpPr>
              <p:nvPr/>
            </p:nvSpPr>
            <p:spPr bwMode="auto">
              <a:xfrm>
                <a:off x="-1687513" y="-2738437"/>
                <a:ext cx="447675" cy="1063625"/>
              </a:xfrm>
              <a:custGeom>
                <a:avLst/>
                <a:gdLst>
                  <a:gd name="T0" fmla="*/ 32 w 119"/>
                  <a:gd name="T1" fmla="*/ 85 h 283"/>
                  <a:gd name="T2" fmla="*/ 47 w 119"/>
                  <a:gd name="T3" fmla="*/ 77 h 283"/>
                  <a:gd name="T4" fmla="*/ 59 w 119"/>
                  <a:gd name="T5" fmla="*/ 69 h 283"/>
                  <a:gd name="T6" fmla="*/ 59 w 119"/>
                  <a:gd name="T7" fmla="*/ 283 h 283"/>
                  <a:gd name="T8" fmla="*/ 119 w 119"/>
                  <a:gd name="T9" fmla="*/ 283 h 283"/>
                  <a:gd name="T10" fmla="*/ 119 w 119"/>
                  <a:gd name="T11" fmla="*/ 0 h 283"/>
                  <a:gd name="T12" fmla="*/ 82 w 119"/>
                  <a:gd name="T13" fmla="*/ 0 h 283"/>
                  <a:gd name="T14" fmla="*/ 44 w 119"/>
                  <a:gd name="T15" fmla="*/ 24 h 283"/>
                  <a:gd name="T16" fmla="*/ 0 w 119"/>
                  <a:gd name="T17" fmla="*/ 42 h 283"/>
                  <a:gd name="T18" fmla="*/ 0 w 119"/>
                  <a:gd name="T19" fmla="*/ 93 h 283"/>
                  <a:gd name="T20" fmla="*/ 16 w 119"/>
                  <a:gd name="T21" fmla="*/ 90 h 283"/>
                  <a:gd name="T22" fmla="*/ 32 w 119"/>
                  <a:gd name="T23" fmla="*/ 85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283">
                    <a:moveTo>
                      <a:pt x="32" y="85"/>
                    </a:moveTo>
                    <a:cubicBezTo>
                      <a:pt x="37" y="82"/>
                      <a:pt x="42" y="80"/>
                      <a:pt x="47" y="77"/>
                    </a:cubicBezTo>
                    <a:cubicBezTo>
                      <a:pt x="51" y="75"/>
                      <a:pt x="55" y="72"/>
                      <a:pt x="59" y="69"/>
                    </a:cubicBezTo>
                    <a:cubicBezTo>
                      <a:pt x="59" y="283"/>
                      <a:pt x="59" y="283"/>
                      <a:pt x="59" y="283"/>
                    </a:cubicBezTo>
                    <a:cubicBezTo>
                      <a:pt x="119" y="283"/>
                      <a:pt x="119" y="283"/>
                      <a:pt x="119" y="283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1" y="9"/>
                      <a:pt x="58" y="17"/>
                      <a:pt x="44" y="24"/>
                    </a:cubicBezTo>
                    <a:cubicBezTo>
                      <a:pt x="30" y="31"/>
                      <a:pt x="16" y="37"/>
                      <a:pt x="0" y="42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5" y="93"/>
                      <a:pt x="11" y="92"/>
                      <a:pt x="16" y="90"/>
                    </a:cubicBezTo>
                    <a:cubicBezTo>
                      <a:pt x="22" y="89"/>
                      <a:pt x="27" y="87"/>
                      <a:pt x="32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9" name="Freeform 10"/>
              <p:cNvSpPr>
                <a:spLocks noEditPoints="1"/>
              </p:cNvSpPr>
              <p:nvPr/>
            </p:nvSpPr>
            <p:spPr bwMode="auto">
              <a:xfrm>
                <a:off x="-5364163" y="239713"/>
                <a:ext cx="752475" cy="1076325"/>
              </a:xfrm>
              <a:custGeom>
                <a:avLst/>
                <a:gdLst>
                  <a:gd name="T0" fmla="*/ 104 w 200"/>
                  <a:gd name="T1" fmla="*/ 0 h 286"/>
                  <a:gd name="T2" fmla="*/ 26 w 200"/>
                  <a:gd name="T3" fmla="*/ 38 h 286"/>
                  <a:gd name="T4" fmla="*/ 0 w 200"/>
                  <a:gd name="T5" fmla="*/ 148 h 286"/>
                  <a:gd name="T6" fmla="*/ 98 w 200"/>
                  <a:gd name="T7" fmla="*/ 286 h 286"/>
                  <a:gd name="T8" fmla="*/ 174 w 200"/>
                  <a:gd name="T9" fmla="*/ 249 h 286"/>
                  <a:gd name="T10" fmla="*/ 200 w 200"/>
                  <a:gd name="T11" fmla="*/ 141 h 286"/>
                  <a:gd name="T12" fmla="*/ 104 w 200"/>
                  <a:gd name="T13" fmla="*/ 0 h 286"/>
                  <a:gd name="T14" fmla="*/ 100 w 200"/>
                  <a:gd name="T15" fmla="*/ 240 h 286"/>
                  <a:gd name="T16" fmla="*/ 62 w 200"/>
                  <a:gd name="T17" fmla="*/ 146 h 286"/>
                  <a:gd name="T18" fmla="*/ 101 w 200"/>
                  <a:gd name="T19" fmla="*/ 47 h 286"/>
                  <a:gd name="T20" fmla="*/ 138 w 200"/>
                  <a:gd name="T21" fmla="*/ 143 h 286"/>
                  <a:gd name="T22" fmla="*/ 100 w 200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0" h="286">
                    <a:moveTo>
                      <a:pt x="104" y="0"/>
                    </a:moveTo>
                    <a:cubicBezTo>
                      <a:pt x="70" y="0"/>
                      <a:pt x="44" y="13"/>
                      <a:pt x="26" y="38"/>
                    </a:cubicBezTo>
                    <a:cubicBezTo>
                      <a:pt x="8" y="63"/>
                      <a:pt x="0" y="100"/>
                      <a:pt x="0" y="148"/>
                    </a:cubicBezTo>
                    <a:cubicBezTo>
                      <a:pt x="0" y="240"/>
                      <a:pt x="32" y="286"/>
                      <a:pt x="98" y="286"/>
                    </a:cubicBezTo>
                    <a:cubicBezTo>
                      <a:pt x="131" y="286"/>
                      <a:pt x="156" y="274"/>
                      <a:pt x="174" y="249"/>
                    </a:cubicBezTo>
                    <a:cubicBezTo>
                      <a:pt x="191" y="224"/>
                      <a:pt x="200" y="188"/>
                      <a:pt x="200" y="141"/>
                    </a:cubicBezTo>
                    <a:cubicBezTo>
                      <a:pt x="200" y="47"/>
                      <a:pt x="168" y="0"/>
                      <a:pt x="104" y="0"/>
                    </a:cubicBezTo>
                    <a:close/>
                    <a:moveTo>
                      <a:pt x="100" y="240"/>
                    </a:moveTo>
                    <a:cubicBezTo>
                      <a:pt x="74" y="240"/>
                      <a:pt x="62" y="209"/>
                      <a:pt x="62" y="146"/>
                    </a:cubicBezTo>
                    <a:cubicBezTo>
                      <a:pt x="62" y="80"/>
                      <a:pt x="75" y="47"/>
                      <a:pt x="101" y="47"/>
                    </a:cubicBezTo>
                    <a:cubicBezTo>
                      <a:pt x="126" y="47"/>
                      <a:pt x="138" y="79"/>
                      <a:pt x="138" y="143"/>
                    </a:cubicBezTo>
                    <a:cubicBezTo>
                      <a:pt x="138" y="208"/>
                      <a:pt x="126" y="240"/>
                      <a:pt x="100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0" name="Freeform 11"/>
              <p:cNvSpPr>
                <a:spLocks/>
              </p:cNvSpPr>
              <p:nvPr/>
            </p:nvSpPr>
            <p:spPr bwMode="auto">
              <a:xfrm>
                <a:off x="-3487738" y="-2738437"/>
                <a:ext cx="447675" cy="1063625"/>
              </a:xfrm>
              <a:custGeom>
                <a:avLst/>
                <a:gdLst>
                  <a:gd name="T0" fmla="*/ 32 w 119"/>
                  <a:gd name="T1" fmla="*/ 85 h 283"/>
                  <a:gd name="T2" fmla="*/ 47 w 119"/>
                  <a:gd name="T3" fmla="*/ 77 h 283"/>
                  <a:gd name="T4" fmla="*/ 59 w 119"/>
                  <a:gd name="T5" fmla="*/ 69 h 283"/>
                  <a:gd name="T6" fmla="*/ 59 w 119"/>
                  <a:gd name="T7" fmla="*/ 283 h 283"/>
                  <a:gd name="T8" fmla="*/ 119 w 119"/>
                  <a:gd name="T9" fmla="*/ 283 h 283"/>
                  <a:gd name="T10" fmla="*/ 119 w 119"/>
                  <a:gd name="T11" fmla="*/ 0 h 283"/>
                  <a:gd name="T12" fmla="*/ 83 w 119"/>
                  <a:gd name="T13" fmla="*/ 0 h 283"/>
                  <a:gd name="T14" fmla="*/ 44 w 119"/>
                  <a:gd name="T15" fmla="*/ 24 h 283"/>
                  <a:gd name="T16" fmla="*/ 0 w 119"/>
                  <a:gd name="T17" fmla="*/ 42 h 283"/>
                  <a:gd name="T18" fmla="*/ 0 w 119"/>
                  <a:gd name="T19" fmla="*/ 93 h 283"/>
                  <a:gd name="T20" fmla="*/ 16 w 119"/>
                  <a:gd name="T21" fmla="*/ 90 h 283"/>
                  <a:gd name="T22" fmla="*/ 32 w 119"/>
                  <a:gd name="T23" fmla="*/ 85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283">
                    <a:moveTo>
                      <a:pt x="32" y="85"/>
                    </a:moveTo>
                    <a:cubicBezTo>
                      <a:pt x="37" y="82"/>
                      <a:pt x="42" y="80"/>
                      <a:pt x="47" y="77"/>
                    </a:cubicBezTo>
                    <a:cubicBezTo>
                      <a:pt x="51" y="75"/>
                      <a:pt x="55" y="72"/>
                      <a:pt x="59" y="69"/>
                    </a:cubicBezTo>
                    <a:cubicBezTo>
                      <a:pt x="59" y="283"/>
                      <a:pt x="59" y="283"/>
                      <a:pt x="59" y="283"/>
                    </a:cubicBezTo>
                    <a:cubicBezTo>
                      <a:pt x="119" y="283"/>
                      <a:pt x="119" y="283"/>
                      <a:pt x="119" y="283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1" y="9"/>
                      <a:pt x="59" y="17"/>
                      <a:pt x="44" y="24"/>
                    </a:cubicBezTo>
                    <a:cubicBezTo>
                      <a:pt x="31" y="31"/>
                      <a:pt x="16" y="37"/>
                      <a:pt x="0" y="42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5" y="93"/>
                      <a:pt x="11" y="92"/>
                      <a:pt x="16" y="90"/>
                    </a:cubicBezTo>
                    <a:cubicBezTo>
                      <a:pt x="22" y="89"/>
                      <a:pt x="27" y="87"/>
                      <a:pt x="32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1" name="Freeform 12"/>
              <p:cNvSpPr>
                <a:spLocks noEditPoints="1"/>
              </p:cNvSpPr>
              <p:nvPr/>
            </p:nvSpPr>
            <p:spPr bwMode="auto">
              <a:xfrm>
                <a:off x="-1792288" y="-1246187"/>
                <a:ext cx="755650" cy="1076325"/>
              </a:xfrm>
              <a:custGeom>
                <a:avLst/>
                <a:gdLst>
                  <a:gd name="T0" fmla="*/ 99 w 201"/>
                  <a:gd name="T1" fmla="*/ 286 h 286"/>
                  <a:gd name="T2" fmla="*/ 174 w 201"/>
                  <a:gd name="T3" fmla="*/ 249 h 286"/>
                  <a:gd name="T4" fmla="*/ 201 w 201"/>
                  <a:gd name="T5" fmla="*/ 141 h 286"/>
                  <a:gd name="T6" fmla="*/ 104 w 201"/>
                  <a:gd name="T7" fmla="*/ 0 h 286"/>
                  <a:gd name="T8" fmla="*/ 27 w 201"/>
                  <a:gd name="T9" fmla="*/ 38 h 286"/>
                  <a:gd name="T10" fmla="*/ 0 w 201"/>
                  <a:gd name="T11" fmla="*/ 148 h 286"/>
                  <a:gd name="T12" fmla="*/ 99 w 201"/>
                  <a:gd name="T13" fmla="*/ 286 h 286"/>
                  <a:gd name="T14" fmla="*/ 102 w 201"/>
                  <a:gd name="T15" fmla="*/ 47 h 286"/>
                  <a:gd name="T16" fmla="*/ 139 w 201"/>
                  <a:gd name="T17" fmla="*/ 143 h 286"/>
                  <a:gd name="T18" fmla="*/ 101 w 201"/>
                  <a:gd name="T19" fmla="*/ 240 h 286"/>
                  <a:gd name="T20" fmla="*/ 62 w 201"/>
                  <a:gd name="T21" fmla="*/ 146 h 286"/>
                  <a:gd name="T22" fmla="*/ 102 w 201"/>
                  <a:gd name="T23" fmla="*/ 47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99" y="286"/>
                    </a:moveTo>
                    <a:cubicBezTo>
                      <a:pt x="132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9" y="0"/>
                      <a:pt x="104" y="0"/>
                    </a:cubicBezTo>
                    <a:cubicBezTo>
                      <a:pt x="70" y="0"/>
                      <a:pt x="45" y="13"/>
                      <a:pt x="27" y="38"/>
                    </a:cubicBezTo>
                    <a:cubicBezTo>
                      <a:pt x="9" y="63"/>
                      <a:pt x="0" y="100"/>
                      <a:pt x="0" y="148"/>
                    </a:cubicBezTo>
                    <a:cubicBezTo>
                      <a:pt x="0" y="240"/>
                      <a:pt x="33" y="286"/>
                      <a:pt x="99" y="286"/>
                    </a:cubicBezTo>
                    <a:close/>
                    <a:moveTo>
                      <a:pt x="102" y="47"/>
                    </a:moveTo>
                    <a:cubicBezTo>
                      <a:pt x="126" y="47"/>
                      <a:pt x="139" y="79"/>
                      <a:pt x="139" y="143"/>
                    </a:cubicBezTo>
                    <a:cubicBezTo>
                      <a:pt x="139" y="207"/>
                      <a:pt x="126" y="240"/>
                      <a:pt x="101" y="240"/>
                    </a:cubicBezTo>
                    <a:cubicBezTo>
                      <a:pt x="75" y="240"/>
                      <a:pt x="62" y="208"/>
                      <a:pt x="62" y="146"/>
                    </a:cubicBezTo>
                    <a:cubicBezTo>
                      <a:pt x="62" y="80"/>
                      <a:pt x="75" y="47"/>
                      <a:pt x="10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2" name="Freeform 13"/>
              <p:cNvSpPr>
                <a:spLocks/>
              </p:cNvSpPr>
              <p:nvPr/>
            </p:nvSpPr>
            <p:spPr bwMode="auto">
              <a:xfrm>
                <a:off x="-5262563" y="-2738437"/>
                <a:ext cx="450850" cy="1063625"/>
              </a:xfrm>
              <a:custGeom>
                <a:avLst/>
                <a:gdLst>
                  <a:gd name="T0" fmla="*/ 33 w 120"/>
                  <a:gd name="T1" fmla="*/ 85 h 283"/>
                  <a:gd name="T2" fmla="*/ 47 w 120"/>
                  <a:gd name="T3" fmla="*/ 77 h 283"/>
                  <a:gd name="T4" fmla="*/ 59 w 120"/>
                  <a:gd name="T5" fmla="*/ 69 h 283"/>
                  <a:gd name="T6" fmla="*/ 59 w 120"/>
                  <a:gd name="T7" fmla="*/ 283 h 283"/>
                  <a:gd name="T8" fmla="*/ 120 w 120"/>
                  <a:gd name="T9" fmla="*/ 283 h 283"/>
                  <a:gd name="T10" fmla="*/ 120 w 120"/>
                  <a:gd name="T11" fmla="*/ 0 h 283"/>
                  <a:gd name="T12" fmla="*/ 83 w 120"/>
                  <a:gd name="T13" fmla="*/ 0 h 283"/>
                  <a:gd name="T14" fmla="*/ 45 w 120"/>
                  <a:gd name="T15" fmla="*/ 24 h 283"/>
                  <a:gd name="T16" fmla="*/ 0 w 120"/>
                  <a:gd name="T17" fmla="*/ 42 h 283"/>
                  <a:gd name="T18" fmla="*/ 0 w 120"/>
                  <a:gd name="T19" fmla="*/ 93 h 283"/>
                  <a:gd name="T20" fmla="*/ 17 w 120"/>
                  <a:gd name="T21" fmla="*/ 90 h 283"/>
                  <a:gd name="T22" fmla="*/ 33 w 120"/>
                  <a:gd name="T23" fmla="*/ 85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0" h="283">
                    <a:moveTo>
                      <a:pt x="33" y="85"/>
                    </a:moveTo>
                    <a:cubicBezTo>
                      <a:pt x="38" y="82"/>
                      <a:pt x="43" y="80"/>
                      <a:pt x="47" y="77"/>
                    </a:cubicBezTo>
                    <a:cubicBezTo>
                      <a:pt x="52" y="75"/>
                      <a:pt x="56" y="72"/>
                      <a:pt x="59" y="69"/>
                    </a:cubicBezTo>
                    <a:cubicBezTo>
                      <a:pt x="59" y="283"/>
                      <a:pt x="59" y="283"/>
                      <a:pt x="59" y="283"/>
                    </a:cubicBezTo>
                    <a:cubicBezTo>
                      <a:pt x="120" y="283"/>
                      <a:pt x="120" y="283"/>
                      <a:pt x="120" y="283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2" y="9"/>
                      <a:pt x="59" y="17"/>
                      <a:pt x="45" y="24"/>
                    </a:cubicBezTo>
                    <a:cubicBezTo>
                      <a:pt x="31" y="31"/>
                      <a:pt x="16" y="37"/>
                      <a:pt x="0" y="42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6" y="93"/>
                      <a:pt x="11" y="92"/>
                      <a:pt x="17" y="90"/>
                    </a:cubicBezTo>
                    <a:cubicBezTo>
                      <a:pt x="22" y="89"/>
                      <a:pt x="27" y="87"/>
                      <a:pt x="3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3" name="Freeform 14"/>
              <p:cNvSpPr>
                <a:spLocks noEditPoints="1"/>
              </p:cNvSpPr>
              <p:nvPr/>
            </p:nvSpPr>
            <p:spPr bwMode="auto">
              <a:xfrm>
                <a:off x="-4446588" y="239713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8 h 286"/>
                  <a:gd name="T6" fmla="*/ 99 w 201"/>
                  <a:gd name="T7" fmla="*/ 286 h 286"/>
                  <a:gd name="T8" fmla="*/ 174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1 w 201"/>
                  <a:gd name="T15" fmla="*/ 240 h 286"/>
                  <a:gd name="T16" fmla="*/ 62 w 201"/>
                  <a:gd name="T17" fmla="*/ 146 h 286"/>
                  <a:gd name="T18" fmla="*/ 101 w 201"/>
                  <a:gd name="T19" fmla="*/ 47 h 286"/>
                  <a:gd name="T20" fmla="*/ 138 w 201"/>
                  <a:gd name="T21" fmla="*/ 143 h 286"/>
                  <a:gd name="T22" fmla="*/ 101 w 201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0" y="0"/>
                      <a:pt x="44" y="13"/>
                      <a:pt x="27" y="38"/>
                    </a:cubicBezTo>
                    <a:cubicBezTo>
                      <a:pt x="9" y="63"/>
                      <a:pt x="0" y="100"/>
                      <a:pt x="0" y="148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1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8" y="0"/>
                      <a:pt x="104" y="0"/>
                    </a:cubicBezTo>
                    <a:close/>
                    <a:moveTo>
                      <a:pt x="101" y="240"/>
                    </a:moveTo>
                    <a:cubicBezTo>
                      <a:pt x="75" y="240"/>
                      <a:pt x="62" y="209"/>
                      <a:pt x="62" y="146"/>
                    </a:cubicBezTo>
                    <a:cubicBezTo>
                      <a:pt x="62" y="80"/>
                      <a:pt x="75" y="47"/>
                      <a:pt x="101" y="47"/>
                    </a:cubicBezTo>
                    <a:cubicBezTo>
                      <a:pt x="126" y="47"/>
                      <a:pt x="138" y="79"/>
                      <a:pt x="138" y="143"/>
                    </a:cubicBezTo>
                    <a:cubicBezTo>
                      <a:pt x="138" y="208"/>
                      <a:pt x="126" y="240"/>
                      <a:pt x="101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4" name="Freeform 15"/>
              <p:cNvSpPr>
                <a:spLocks/>
              </p:cNvSpPr>
              <p:nvPr/>
            </p:nvSpPr>
            <p:spPr bwMode="auto">
              <a:xfrm>
                <a:off x="-2608263" y="-1249362"/>
                <a:ext cx="450850" cy="1060450"/>
              </a:xfrm>
              <a:custGeom>
                <a:avLst/>
                <a:gdLst>
                  <a:gd name="T0" fmla="*/ 120 w 120"/>
                  <a:gd name="T1" fmla="*/ 282 h 282"/>
                  <a:gd name="T2" fmla="*/ 120 w 120"/>
                  <a:gd name="T3" fmla="*/ 0 h 282"/>
                  <a:gd name="T4" fmla="*/ 83 w 120"/>
                  <a:gd name="T5" fmla="*/ 0 h 282"/>
                  <a:gd name="T6" fmla="*/ 45 w 120"/>
                  <a:gd name="T7" fmla="*/ 23 h 282"/>
                  <a:gd name="T8" fmla="*/ 0 w 120"/>
                  <a:gd name="T9" fmla="*/ 41 h 282"/>
                  <a:gd name="T10" fmla="*/ 0 w 120"/>
                  <a:gd name="T11" fmla="*/ 92 h 282"/>
                  <a:gd name="T12" fmla="*/ 17 w 120"/>
                  <a:gd name="T13" fmla="*/ 89 h 282"/>
                  <a:gd name="T14" fmla="*/ 33 w 120"/>
                  <a:gd name="T15" fmla="*/ 84 h 282"/>
                  <a:gd name="T16" fmla="*/ 47 w 120"/>
                  <a:gd name="T17" fmla="*/ 77 h 282"/>
                  <a:gd name="T18" fmla="*/ 59 w 120"/>
                  <a:gd name="T19" fmla="*/ 68 h 282"/>
                  <a:gd name="T20" fmla="*/ 59 w 120"/>
                  <a:gd name="T21" fmla="*/ 282 h 282"/>
                  <a:gd name="T22" fmla="*/ 120 w 120"/>
                  <a:gd name="T2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0" h="282">
                    <a:moveTo>
                      <a:pt x="120" y="282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2" y="8"/>
                      <a:pt x="59" y="16"/>
                      <a:pt x="45" y="23"/>
                    </a:cubicBezTo>
                    <a:cubicBezTo>
                      <a:pt x="31" y="31"/>
                      <a:pt x="16" y="36"/>
                      <a:pt x="0" y="4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6" y="92"/>
                      <a:pt x="11" y="91"/>
                      <a:pt x="17" y="89"/>
                    </a:cubicBezTo>
                    <a:cubicBezTo>
                      <a:pt x="22" y="88"/>
                      <a:pt x="28" y="86"/>
                      <a:pt x="33" y="84"/>
                    </a:cubicBezTo>
                    <a:cubicBezTo>
                      <a:pt x="38" y="82"/>
                      <a:pt x="43" y="79"/>
                      <a:pt x="47" y="77"/>
                    </a:cubicBezTo>
                    <a:cubicBezTo>
                      <a:pt x="52" y="74"/>
                      <a:pt x="56" y="71"/>
                      <a:pt x="59" y="68"/>
                    </a:cubicBezTo>
                    <a:cubicBezTo>
                      <a:pt x="59" y="282"/>
                      <a:pt x="59" y="282"/>
                      <a:pt x="59" y="282"/>
                    </a:cubicBezTo>
                    <a:lnTo>
                      <a:pt x="120" y="2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5" name="Freeform 16"/>
              <p:cNvSpPr>
                <a:spLocks noEditPoints="1"/>
              </p:cNvSpPr>
              <p:nvPr/>
            </p:nvSpPr>
            <p:spPr bwMode="auto">
              <a:xfrm>
                <a:off x="-2709863" y="239713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8 h 286"/>
                  <a:gd name="T6" fmla="*/ 99 w 201"/>
                  <a:gd name="T7" fmla="*/ 286 h 286"/>
                  <a:gd name="T8" fmla="*/ 174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0 w 201"/>
                  <a:gd name="T15" fmla="*/ 240 h 286"/>
                  <a:gd name="T16" fmla="*/ 62 w 201"/>
                  <a:gd name="T17" fmla="*/ 146 h 286"/>
                  <a:gd name="T18" fmla="*/ 101 w 201"/>
                  <a:gd name="T19" fmla="*/ 47 h 286"/>
                  <a:gd name="T20" fmla="*/ 138 w 201"/>
                  <a:gd name="T21" fmla="*/ 143 h 286"/>
                  <a:gd name="T22" fmla="*/ 100 w 201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0" y="0"/>
                      <a:pt x="44" y="13"/>
                      <a:pt x="27" y="38"/>
                    </a:cubicBezTo>
                    <a:cubicBezTo>
                      <a:pt x="9" y="63"/>
                      <a:pt x="0" y="100"/>
                      <a:pt x="0" y="148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1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8" y="0"/>
                      <a:pt x="104" y="0"/>
                    </a:cubicBezTo>
                    <a:close/>
                    <a:moveTo>
                      <a:pt x="100" y="240"/>
                    </a:moveTo>
                    <a:cubicBezTo>
                      <a:pt x="75" y="240"/>
                      <a:pt x="62" y="209"/>
                      <a:pt x="62" y="146"/>
                    </a:cubicBezTo>
                    <a:cubicBezTo>
                      <a:pt x="62" y="80"/>
                      <a:pt x="75" y="47"/>
                      <a:pt x="101" y="47"/>
                    </a:cubicBezTo>
                    <a:cubicBezTo>
                      <a:pt x="126" y="47"/>
                      <a:pt x="138" y="79"/>
                      <a:pt x="138" y="143"/>
                    </a:cubicBezTo>
                    <a:cubicBezTo>
                      <a:pt x="138" y="208"/>
                      <a:pt x="126" y="240"/>
                      <a:pt x="100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6" name="Freeform 17"/>
              <p:cNvSpPr>
                <a:spLocks noEditPoints="1"/>
              </p:cNvSpPr>
              <p:nvPr/>
            </p:nvSpPr>
            <p:spPr bwMode="auto">
              <a:xfrm>
                <a:off x="-2709863" y="-2732087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7 h 286"/>
                  <a:gd name="T6" fmla="*/ 99 w 201"/>
                  <a:gd name="T7" fmla="*/ 286 h 286"/>
                  <a:gd name="T8" fmla="*/ 174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0 w 201"/>
                  <a:gd name="T15" fmla="*/ 239 h 286"/>
                  <a:gd name="T16" fmla="*/ 62 w 201"/>
                  <a:gd name="T17" fmla="*/ 146 h 286"/>
                  <a:gd name="T18" fmla="*/ 101 w 201"/>
                  <a:gd name="T19" fmla="*/ 46 h 286"/>
                  <a:gd name="T20" fmla="*/ 138 w 201"/>
                  <a:gd name="T21" fmla="*/ 143 h 286"/>
                  <a:gd name="T22" fmla="*/ 100 w 201"/>
                  <a:gd name="T23" fmla="*/ 239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0" y="0"/>
                      <a:pt x="44" y="13"/>
                      <a:pt x="27" y="38"/>
                    </a:cubicBezTo>
                    <a:cubicBezTo>
                      <a:pt x="9" y="63"/>
                      <a:pt x="0" y="99"/>
                      <a:pt x="0" y="147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1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8" y="0"/>
                      <a:pt x="104" y="0"/>
                    </a:cubicBezTo>
                    <a:close/>
                    <a:moveTo>
                      <a:pt x="100" y="239"/>
                    </a:moveTo>
                    <a:cubicBezTo>
                      <a:pt x="75" y="239"/>
                      <a:pt x="62" y="208"/>
                      <a:pt x="62" y="146"/>
                    </a:cubicBezTo>
                    <a:cubicBezTo>
                      <a:pt x="62" y="80"/>
                      <a:pt x="75" y="46"/>
                      <a:pt x="101" y="46"/>
                    </a:cubicBezTo>
                    <a:cubicBezTo>
                      <a:pt x="126" y="46"/>
                      <a:pt x="138" y="79"/>
                      <a:pt x="138" y="143"/>
                    </a:cubicBezTo>
                    <a:cubicBezTo>
                      <a:pt x="138" y="207"/>
                      <a:pt x="126" y="239"/>
                      <a:pt x="100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7" name="Freeform 18"/>
              <p:cNvSpPr>
                <a:spLocks noEditPoints="1"/>
              </p:cNvSpPr>
              <p:nvPr/>
            </p:nvSpPr>
            <p:spPr bwMode="auto">
              <a:xfrm>
                <a:off x="-3592513" y="-1246187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8 h 286"/>
                  <a:gd name="T6" fmla="*/ 99 w 201"/>
                  <a:gd name="T7" fmla="*/ 286 h 286"/>
                  <a:gd name="T8" fmla="*/ 175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1 w 201"/>
                  <a:gd name="T15" fmla="*/ 240 h 286"/>
                  <a:gd name="T16" fmla="*/ 62 w 201"/>
                  <a:gd name="T17" fmla="*/ 146 h 286"/>
                  <a:gd name="T18" fmla="*/ 102 w 201"/>
                  <a:gd name="T19" fmla="*/ 47 h 286"/>
                  <a:gd name="T20" fmla="*/ 139 w 201"/>
                  <a:gd name="T21" fmla="*/ 143 h 286"/>
                  <a:gd name="T22" fmla="*/ 101 w 201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1" y="0"/>
                      <a:pt x="45" y="13"/>
                      <a:pt x="27" y="38"/>
                    </a:cubicBezTo>
                    <a:cubicBezTo>
                      <a:pt x="9" y="63"/>
                      <a:pt x="0" y="100"/>
                      <a:pt x="0" y="148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2" y="286"/>
                      <a:pt x="157" y="274"/>
                      <a:pt x="175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9" y="0"/>
                      <a:pt x="104" y="0"/>
                    </a:cubicBezTo>
                    <a:close/>
                    <a:moveTo>
                      <a:pt x="101" y="240"/>
                    </a:moveTo>
                    <a:cubicBezTo>
                      <a:pt x="75" y="240"/>
                      <a:pt x="62" y="208"/>
                      <a:pt x="62" y="146"/>
                    </a:cubicBezTo>
                    <a:cubicBezTo>
                      <a:pt x="62" y="80"/>
                      <a:pt x="75" y="47"/>
                      <a:pt x="102" y="47"/>
                    </a:cubicBezTo>
                    <a:cubicBezTo>
                      <a:pt x="126" y="47"/>
                      <a:pt x="139" y="79"/>
                      <a:pt x="139" y="143"/>
                    </a:cubicBezTo>
                    <a:cubicBezTo>
                      <a:pt x="139" y="207"/>
                      <a:pt x="126" y="240"/>
                      <a:pt x="101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8" name="Freeform 19"/>
              <p:cNvSpPr>
                <a:spLocks noEditPoints="1"/>
              </p:cNvSpPr>
              <p:nvPr/>
            </p:nvSpPr>
            <p:spPr bwMode="auto">
              <a:xfrm>
                <a:off x="-1792288" y="239713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8 h 286"/>
                  <a:gd name="T6" fmla="*/ 99 w 201"/>
                  <a:gd name="T7" fmla="*/ 286 h 286"/>
                  <a:gd name="T8" fmla="*/ 174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1 w 201"/>
                  <a:gd name="T15" fmla="*/ 240 h 286"/>
                  <a:gd name="T16" fmla="*/ 62 w 201"/>
                  <a:gd name="T17" fmla="*/ 146 h 286"/>
                  <a:gd name="T18" fmla="*/ 102 w 201"/>
                  <a:gd name="T19" fmla="*/ 47 h 286"/>
                  <a:gd name="T20" fmla="*/ 139 w 201"/>
                  <a:gd name="T21" fmla="*/ 143 h 286"/>
                  <a:gd name="T22" fmla="*/ 101 w 201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0" y="0"/>
                      <a:pt x="45" y="13"/>
                      <a:pt x="27" y="38"/>
                    </a:cubicBezTo>
                    <a:cubicBezTo>
                      <a:pt x="9" y="63"/>
                      <a:pt x="0" y="100"/>
                      <a:pt x="0" y="148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2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9" y="0"/>
                      <a:pt x="104" y="0"/>
                    </a:cubicBezTo>
                    <a:close/>
                    <a:moveTo>
                      <a:pt x="101" y="240"/>
                    </a:moveTo>
                    <a:cubicBezTo>
                      <a:pt x="75" y="240"/>
                      <a:pt x="62" y="209"/>
                      <a:pt x="62" y="146"/>
                    </a:cubicBezTo>
                    <a:cubicBezTo>
                      <a:pt x="62" y="80"/>
                      <a:pt x="75" y="47"/>
                      <a:pt x="102" y="47"/>
                    </a:cubicBezTo>
                    <a:cubicBezTo>
                      <a:pt x="126" y="47"/>
                      <a:pt x="139" y="79"/>
                      <a:pt x="139" y="143"/>
                    </a:cubicBezTo>
                    <a:cubicBezTo>
                      <a:pt x="139" y="208"/>
                      <a:pt x="126" y="240"/>
                      <a:pt x="101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7335756" y="2372559"/>
              <a:ext cx="2229484" cy="22013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54" tIns="91427" rtlCol="0" anchor="t"/>
            <a:lstStyle/>
            <a:p>
              <a:r>
                <a:rPr lang="en-US" sz="3000" dirty="0">
                  <a:latin typeface="+mj-lt"/>
                </a:rPr>
                <a:t>Analytics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467018" y="3508869"/>
              <a:ext cx="1024169" cy="883518"/>
              <a:chOff x="15319375" y="-157163"/>
              <a:chExt cx="2720976" cy="2047876"/>
            </a:xfrm>
            <a:solidFill>
              <a:schemeClr val="bg1"/>
            </a:solidFill>
          </p:grpSpPr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16271875" y="1343025"/>
                <a:ext cx="222250" cy="547688"/>
              </a:xfrm>
              <a:custGeom>
                <a:avLst/>
                <a:gdLst>
                  <a:gd name="T0" fmla="*/ 0 w 140"/>
                  <a:gd name="T1" fmla="*/ 0 h 345"/>
                  <a:gd name="T2" fmla="*/ 140 w 140"/>
                  <a:gd name="T3" fmla="*/ 0 h 345"/>
                  <a:gd name="T4" fmla="*/ 140 w 140"/>
                  <a:gd name="T5" fmla="*/ 345 h 345"/>
                  <a:gd name="T6" fmla="*/ 0 w 140"/>
                  <a:gd name="T7" fmla="*/ 345 h 345"/>
                  <a:gd name="T8" fmla="*/ 0 w 140"/>
                  <a:gd name="T9" fmla="*/ 0 h 345"/>
                  <a:gd name="T10" fmla="*/ 0 w 140"/>
                  <a:gd name="T11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345">
                    <a:moveTo>
                      <a:pt x="0" y="0"/>
                    </a:moveTo>
                    <a:lnTo>
                      <a:pt x="140" y="0"/>
                    </a:lnTo>
                    <a:lnTo>
                      <a:pt x="140" y="345"/>
                    </a:lnTo>
                    <a:lnTo>
                      <a:pt x="0" y="3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35" name="Freeform 13"/>
              <p:cNvSpPr>
                <a:spLocks/>
              </p:cNvSpPr>
              <p:nvPr/>
            </p:nvSpPr>
            <p:spPr bwMode="auto">
              <a:xfrm>
                <a:off x="15955963" y="411162"/>
                <a:ext cx="225425" cy="1479551"/>
              </a:xfrm>
              <a:custGeom>
                <a:avLst/>
                <a:gdLst>
                  <a:gd name="T0" fmla="*/ 0 w 142"/>
                  <a:gd name="T1" fmla="*/ 0 h 932"/>
                  <a:gd name="T2" fmla="*/ 142 w 142"/>
                  <a:gd name="T3" fmla="*/ 0 h 932"/>
                  <a:gd name="T4" fmla="*/ 142 w 142"/>
                  <a:gd name="T5" fmla="*/ 932 h 932"/>
                  <a:gd name="T6" fmla="*/ 0 w 142"/>
                  <a:gd name="T7" fmla="*/ 932 h 932"/>
                  <a:gd name="T8" fmla="*/ 0 w 142"/>
                  <a:gd name="T9" fmla="*/ 0 h 932"/>
                  <a:gd name="T10" fmla="*/ 0 w 142"/>
                  <a:gd name="T11" fmla="*/ 0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932">
                    <a:moveTo>
                      <a:pt x="0" y="0"/>
                    </a:moveTo>
                    <a:lnTo>
                      <a:pt x="142" y="0"/>
                    </a:lnTo>
                    <a:lnTo>
                      <a:pt x="142" y="932"/>
                    </a:lnTo>
                    <a:lnTo>
                      <a:pt x="0" y="93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36" name="Freeform 14"/>
              <p:cNvSpPr>
                <a:spLocks/>
              </p:cNvSpPr>
              <p:nvPr/>
            </p:nvSpPr>
            <p:spPr bwMode="auto">
              <a:xfrm>
                <a:off x="15636875" y="26987"/>
                <a:ext cx="220663" cy="1863726"/>
              </a:xfrm>
              <a:custGeom>
                <a:avLst/>
                <a:gdLst>
                  <a:gd name="T0" fmla="*/ 0 w 139"/>
                  <a:gd name="T1" fmla="*/ 0 h 1174"/>
                  <a:gd name="T2" fmla="*/ 139 w 139"/>
                  <a:gd name="T3" fmla="*/ 0 h 1174"/>
                  <a:gd name="T4" fmla="*/ 139 w 139"/>
                  <a:gd name="T5" fmla="*/ 1174 h 1174"/>
                  <a:gd name="T6" fmla="*/ 0 w 139"/>
                  <a:gd name="T7" fmla="*/ 1174 h 1174"/>
                  <a:gd name="T8" fmla="*/ 0 w 139"/>
                  <a:gd name="T9" fmla="*/ 0 h 1174"/>
                  <a:gd name="T10" fmla="*/ 0 w 139"/>
                  <a:gd name="T11" fmla="*/ 0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1174">
                    <a:moveTo>
                      <a:pt x="0" y="0"/>
                    </a:moveTo>
                    <a:lnTo>
                      <a:pt x="139" y="0"/>
                    </a:lnTo>
                    <a:lnTo>
                      <a:pt x="139" y="1174"/>
                    </a:lnTo>
                    <a:lnTo>
                      <a:pt x="0" y="117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37" name="Freeform 15"/>
              <p:cNvSpPr>
                <a:spLocks/>
              </p:cNvSpPr>
              <p:nvPr/>
            </p:nvSpPr>
            <p:spPr bwMode="auto">
              <a:xfrm>
                <a:off x="15319375" y="731837"/>
                <a:ext cx="222250" cy="1158876"/>
              </a:xfrm>
              <a:custGeom>
                <a:avLst/>
                <a:gdLst>
                  <a:gd name="T0" fmla="*/ 0 w 140"/>
                  <a:gd name="T1" fmla="*/ 0 h 730"/>
                  <a:gd name="T2" fmla="*/ 140 w 140"/>
                  <a:gd name="T3" fmla="*/ 0 h 730"/>
                  <a:gd name="T4" fmla="*/ 140 w 140"/>
                  <a:gd name="T5" fmla="*/ 730 h 730"/>
                  <a:gd name="T6" fmla="*/ 0 w 140"/>
                  <a:gd name="T7" fmla="*/ 730 h 730"/>
                  <a:gd name="T8" fmla="*/ 0 w 140"/>
                  <a:gd name="T9" fmla="*/ 0 h 730"/>
                  <a:gd name="T10" fmla="*/ 0 w 140"/>
                  <a:gd name="T11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730">
                    <a:moveTo>
                      <a:pt x="0" y="0"/>
                    </a:moveTo>
                    <a:lnTo>
                      <a:pt x="140" y="0"/>
                    </a:lnTo>
                    <a:lnTo>
                      <a:pt x="140" y="730"/>
                    </a:lnTo>
                    <a:lnTo>
                      <a:pt x="0" y="73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38" name="Freeform 16"/>
              <p:cNvSpPr>
                <a:spLocks/>
              </p:cNvSpPr>
              <p:nvPr/>
            </p:nvSpPr>
            <p:spPr bwMode="auto">
              <a:xfrm>
                <a:off x="17048163" y="1452563"/>
                <a:ext cx="917575" cy="142875"/>
              </a:xfrm>
              <a:custGeom>
                <a:avLst/>
                <a:gdLst>
                  <a:gd name="T0" fmla="*/ 0 w 578"/>
                  <a:gd name="T1" fmla="*/ 0 h 90"/>
                  <a:gd name="T2" fmla="*/ 578 w 578"/>
                  <a:gd name="T3" fmla="*/ 0 h 90"/>
                  <a:gd name="T4" fmla="*/ 578 w 578"/>
                  <a:gd name="T5" fmla="*/ 90 h 90"/>
                  <a:gd name="T6" fmla="*/ 0 w 578"/>
                  <a:gd name="T7" fmla="*/ 90 h 90"/>
                  <a:gd name="T8" fmla="*/ 0 w 578"/>
                  <a:gd name="T9" fmla="*/ 0 h 90"/>
                  <a:gd name="T10" fmla="*/ 0 w 578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90">
                    <a:moveTo>
                      <a:pt x="0" y="0"/>
                    </a:moveTo>
                    <a:lnTo>
                      <a:pt x="578" y="0"/>
                    </a:lnTo>
                    <a:lnTo>
                      <a:pt x="578" y="90"/>
                    </a:lnTo>
                    <a:lnTo>
                      <a:pt x="0" y="9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39" name="Freeform 17"/>
              <p:cNvSpPr>
                <a:spLocks/>
              </p:cNvSpPr>
              <p:nvPr/>
            </p:nvSpPr>
            <p:spPr bwMode="auto">
              <a:xfrm>
                <a:off x="16754475" y="1452563"/>
                <a:ext cx="146050" cy="142875"/>
              </a:xfrm>
              <a:custGeom>
                <a:avLst/>
                <a:gdLst>
                  <a:gd name="T0" fmla="*/ 0 w 92"/>
                  <a:gd name="T1" fmla="*/ 0 h 90"/>
                  <a:gd name="T2" fmla="*/ 92 w 92"/>
                  <a:gd name="T3" fmla="*/ 0 h 90"/>
                  <a:gd name="T4" fmla="*/ 92 w 92"/>
                  <a:gd name="T5" fmla="*/ 90 h 90"/>
                  <a:gd name="T6" fmla="*/ 0 w 92"/>
                  <a:gd name="T7" fmla="*/ 90 h 90"/>
                  <a:gd name="T8" fmla="*/ 0 w 92"/>
                  <a:gd name="T9" fmla="*/ 0 h 90"/>
                  <a:gd name="T10" fmla="*/ 0 w 92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90">
                    <a:moveTo>
                      <a:pt x="0" y="0"/>
                    </a:moveTo>
                    <a:lnTo>
                      <a:pt x="92" y="0"/>
                    </a:lnTo>
                    <a:lnTo>
                      <a:pt x="92" y="90"/>
                    </a:lnTo>
                    <a:lnTo>
                      <a:pt x="0" y="9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0" name="Freeform 18"/>
              <p:cNvSpPr>
                <a:spLocks/>
              </p:cNvSpPr>
              <p:nvPr/>
            </p:nvSpPr>
            <p:spPr bwMode="auto">
              <a:xfrm>
                <a:off x="17048163" y="1751013"/>
                <a:ext cx="992188" cy="139700"/>
              </a:xfrm>
              <a:custGeom>
                <a:avLst/>
                <a:gdLst>
                  <a:gd name="T0" fmla="*/ 0 w 625"/>
                  <a:gd name="T1" fmla="*/ 0 h 88"/>
                  <a:gd name="T2" fmla="*/ 625 w 625"/>
                  <a:gd name="T3" fmla="*/ 0 h 88"/>
                  <a:gd name="T4" fmla="*/ 625 w 625"/>
                  <a:gd name="T5" fmla="*/ 88 h 88"/>
                  <a:gd name="T6" fmla="*/ 0 w 625"/>
                  <a:gd name="T7" fmla="*/ 88 h 88"/>
                  <a:gd name="T8" fmla="*/ 0 w 625"/>
                  <a:gd name="T9" fmla="*/ 0 h 88"/>
                  <a:gd name="T10" fmla="*/ 0 w 625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5" h="88">
                    <a:moveTo>
                      <a:pt x="0" y="0"/>
                    </a:moveTo>
                    <a:lnTo>
                      <a:pt x="625" y="0"/>
                    </a:lnTo>
                    <a:lnTo>
                      <a:pt x="625" y="88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1" name="Freeform 19"/>
              <p:cNvSpPr>
                <a:spLocks/>
              </p:cNvSpPr>
              <p:nvPr/>
            </p:nvSpPr>
            <p:spPr bwMode="auto">
              <a:xfrm>
                <a:off x="16754475" y="1751013"/>
                <a:ext cx="146050" cy="139700"/>
              </a:xfrm>
              <a:custGeom>
                <a:avLst/>
                <a:gdLst>
                  <a:gd name="T0" fmla="*/ 0 w 92"/>
                  <a:gd name="T1" fmla="*/ 0 h 88"/>
                  <a:gd name="T2" fmla="*/ 92 w 92"/>
                  <a:gd name="T3" fmla="*/ 0 h 88"/>
                  <a:gd name="T4" fmla="*/ 92 w 92"/>
                  <a:gd name="T5" fmla="*/ 88 h 88"/>
                  <a:gd name="T6" fmla="*/ 0 w 92"/>
                  <a:gd name="T7" fmla="*/ 88 h 88"/>
                  <a:gd name="T8" fmla="*/ 0 w 92"/>
                  <a:gd name="T9" fmla="*/ 0 h 88"/>
                  <a:gd name="T10" fmla="*/ 0 w 92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88">
                    <a:moveTo>
                      <a:pt x="0" y="0"/>
                    </a:moveTo>
                    <a:lnTo>
                      <a:pt x="92" y="0"/>
                    </a:lnTo>
                    <a:lnTo>
                      <a:pt x="92" y="88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>
                <a:off x="16425863" y="-6350"/>
                <a:ext cx="1265238" cy="1266826"/>
              </a:xfrm>
              <a:custGeom>
                <a:avLst/>
                <a:gdLst>
                  <a:gd name="T0" fmla="*/ 168 w 336"/>
                  <a:gd name="T1" fmla="*/ 0 h 336"/>
                  <a:gd name="T2" fmla="*/ 0 w 336"/>
                  <a:gd name="T3" fmla="*/ 168 h 336"/>
                  <a:gd name="T4" fmla="*/ 168 w 336"/>
                  <a:gd name="T5" fmla="*/ 336 h 336"/>
                  <a:gd name="T6" fmla="*/ 336 w 336"/>
                  <a:gd name="T7" fmla="*/ 168 h 336"/>
                  <a:gd name="T8" fmla="*/ 168 w 336"/>
                  <a:gd name="T9" fmla="*/ 168 h 336"/>
                  <a:gd name="T10" fmla="*/ 168 w 336"/>
                  <a:gd name="T1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6" h="336">
                    <a:moveTo>
                      <a:pt x="168" y="0"/>
                    </a:moveTo>
                    <a:cubicBezTo>
                      <a:pt x="75" y="0"/>
                      <a:pt x="0" y="75"/>
                      <a:pt x="0" y="168"/>
                    </a:cubicBezTo>
                    <a:cubicBezTo>
                      <a:pt x="0" y="261"/>
                      <a:pt x="75" y="336"/>
                      <a:pt x="168" y="336"/>
                    </a:cubicBezTo>
                    <a:cubicBezTo>
                      <a:pt x="260" y="336"/>
                      <a:pt x="336" y="261"/>
                      <a:pt x="336" y="168"/>
                    </a:cubicBezTo>
                    <a:cubicBezTo>
                      <a:pt x="168" y="168"/>
                      <a:pt x="168" y="168"/>
                      <a:pt x="168" y="168"/>
                    </a:cubicBezTo>
                    <a:lnTo>
                      <a:pt x="1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>
                <a:off x="17210088" y="-157163"/>
                <a:ext cx="631825" cy="633413"/>
              </a:xfrm>
              <a:custGeom>
                <a:avLst/>
                <a:gdLst>
                  <a:gd name="T0" fmla="*/ 0 w 168"/>
                  <a:gd name="T1" fmla="*/ 0 h 168"/>
                  <a:gd name="T2" fmla="*/ 0 w 168"/>
                  <a:gd name="T3" fmla="*/ 168 h 168"/>
                  <a:gd name="T4" fmla="*/ 168 w 168"/>
                  <a:gd name="T5" fmla="*/ 168 h 168"/>
                  <a:gd name="T6" fmla="*/ 0 w 168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168">
                    <a:moveTo>
                      <a:pt x="0" y="0"/>
                    </a:moveTo>
                    <a:cubicBezTo>
                      <a:pt x="0" y="168"/>
                      <a:pt x="0" y="168"/>
                      <a:pt x="0" y="168"/>
                    </a:cubicBezTo>
                    <a:cubicBezTo>
                      <a:pt x="168" y="168"/>
                      <a:pt x="168" y="168"/>
                      <a:pt x="168" y="168"/>
                    </a:cubicBezTo>
                    <a:cubicBezTo>
                      <a:pt x="168" y="75"/>
                      <a:pt x="9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75163" y="2362709"/>
              <a:ext cx="2231161" cy="2201365"/>
            </a:xfrm>
            <a:prstGeom prst="rect">
              <a:avLst/>
            </a:prstGeom>
            <a:solidFill>
              <a:srgbClr val="187AD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54" tIns="91427" rtlCol="0" anchor="t"/>
            <a:lstStyle/>
            <a:p>
              <a:r>
                <a:rPr lang="en-US" sz="3000" dirty="0">
                  <a:latin typeface="+mj-lt"/>
                </a:rPr>
                <a:t>Things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66962" y="3303001"/>
              <a:ext cx="1210975" cy="1122994"/>
              <a:chOff x="1640724" y="3762844"/>
              <a:chExt cx="1110344" cy="895283"/>
            </a:xfrm>
          </p:grpSpPr>
          <p:grpSp>
            <p:nvGrpSpPr>
              <p:cNvPr id="13" name="Group 12"/>
              <p:cNvGrpSpPr/>
              <p:nvPr/>
            </p:nvGrpSpPr>
            <p:grpSpPr>
              <a:xfrm flipH="1">
                <a:off x="2101550" y="3865418"/>
                <a:ext cx="649518" cy="279906"/>
                <a:chOff x="18524538" y="-23752175"/>
                <a:chExt cx="41830625" cy="18087975"/>
              </a:xfrm>
              <a:solidFill>
                <a:schemeClr val="bg1"/>
              </a:solidFill>
            </p:grpSpPr>
            <p:sp>
              <p:nvSpPr>
                <p:cNvPr id="31" name="Freeform 34"/>
                <p:cNvSpPr>
                  <a:spLocks noEditPoints="1"/>
                </p:cNvSpPr>
                <p:nvPr/>
              </p:nvSpPr>
              <p:spPr bwMode="auto">
                <a:xfrm>
                  <a:off x="21202651" y="-10680700"/>
                  <a:ext cx="5014913" cy="5016500"/>
                </a:xfrm>
                <a:custGeom>
                  <a:avLst/>
                  <a:gdLst>
                    <a:gd name="T0" fmla="*/ 668 w 1337"/>
                    <a:gd name="T1" fmla="*/ 0 h 1337"/>
                    <a:gd name="T2" fmla="*/ 0 w 1337"/>
                    <a:gd name="T3" fmla="*/ 669 h 1337"/>
                    <a:gd name="T4" fmla="*/ 668 w 1337"/>
                    <a:gd name="T5" fmla="*/ 1337 h 1337"/>
                    <a:gd name="T6" fmla="*/ 1337 w 1337"/>
                    <a:gd name="T7" fmla="*/ 669 h 1337"/>
                    <a:gd name="T8" fmla="*/ 668 w 1337"/>
                    <a:gd name="T9" fmla="*/ 0 h 1337"/>
                    <a:gd name="T10" fmla="*/ 668 w 1337"/>
                    <a:gd name="T11" fmla="*/ 996 h 1337"/>
                    <a:gd name="T12" fmla="*/ 341 w 1337"/>
                    <a:gd name="T13" fmla="*/ 669 h 1337"/>
                    <a:gd name="T14" fmla="*/ 668 w 1337"/>
                    <a:gd name="T15" fmla="*/ 341 h 1337"/>
                    <a:gd name="T16" fmla="*/ 996 w 1337"/>
                    <a:gd name="T17" fmla="*/ 669 h 1337"/>
                    <a:gd name="T18" fmla="*/ 668 w 1337"/>
                    <a:gd name="T19" fmla="*/ 996 h 1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37" h="1337">
                      <a:moveTo>
                        <a:pt x="668" y="0"/>
                      </a:moveTo>
                      <a:cubicBezTo>
                        <a:pt x="299" y="0"/>
                        <a:pt x="0" y="299"/>
                        <a:pt x="0" y="669"/>
                      </a:cubicBezTo>
                      <a:cubicBezTo>
                        <a:pt x="0" y="1038"/>
                        <a:pt x="299" y="1337"/>
                        <a:pt x="668" y="1337"/>
                      </a:cubicBezTo>
                      <a:cubicBezTo>
                        <a:pt x="1037" y="1337"/>
                        <a:pt x="1337" y="1038"/>
                        <a:pt x="1337" y="669"/>
                      </a:cubicBezTo>
                      <a:cubicBezTo>
                        <a:pt x="1337" y="299"/>
                        <a:pt x="1037" y="0"/>
                        <a:pt x="668" y="0"/>
                      </a:cubicBezTo>
                      <a:close/>
                      <a:moveTo>
                        <a:pt x="668" y="996"/>
                      </a:moveTo>
                      <a:cubicBezTo>
                        <a:pt x="487" y="996"/>
                        <a:pt x="341" y="849"/>
                        <a:pt x="341" y="669"/>
                      </a:cubicBezTo>
                      <a:cubicBezTo>
                        <a:pt x="341" y="488"/>
                        <a:pt x="487" y="341"/>
                        <a:pt x="668" y="341"/>
                      </a:cubicBezTo>
                      <a:cubicBezTo>
                        <a:pt x="849" y="341"/>
                        <a:pt x="996" y="488"/>
                        <a:pt x="996" y="669"/>
                      </a:cubicBezTo>
                      <a:cubicBezTo>
                        <a:pt x="996" y="849"/>
                        <a:pt x="849" y="996"/>
                        <a:pt x="668" y="9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000"/>
                </a:p>
              </p:txBody>
            </p:sp>
            <p:sp>
              <p:nvSpPr>
                <p:cNvPr id="32" name="Freeform 35"/>
                <p:cNvSpPr>
                  <a:spLocks noEditPoints="1"/>
                </p:cNvSpPr>
                <p:nvPr/>
              </p:nvSpPr>
              <p:spPr bwMode="auto">
                <a:xfrm>
                  <a:off x="46015276" y="-10680700"/>
                  <a:ext cx="5014913" cy="5016500"/>
                </a:xfrm>
                <a:custGeom>
                  <a:avLst/>
                  <a:gdLst>
                    <a:gd name="T0" fmla="*/ 668 w 1337"/>
                    <a:gd name="T1" fmla="*/ 0 h 1337"/>
                    <a:gd name="T2" fmla="*/ 0 w 1337"/>
                    <a:gd name="T3" fmla="*/ 669 h 1337"/>
                    <a:gd name="T4" fmla="*/ 668 w 1337"/>
                    <a:gd name="T5" fmla="*/ 1337 h 1337"/>
                    <a:gd name="T6" fmla="*/ 1337 w 1337"/>
                    <a:gd name="T7" fmla="*/ 669 h 1337"/>
                    <a:gd name="T8" fmla="*/ 668 w 1337"/>
                    <a:gd name="T9" fmla="*/ 0 h 1337"/>
                    <a:gd name="T10" fmla="*/ 668 w 1337"/>
                    <a:gd name="T11" fmla="*/ 996 h 1337"/>
                    <a:gd name="T12" fmla="*/ 341 w 1337"/>
                    <a:gd name="T13" fmla="*/ 669 h 1337"/>
                    <a:gd name="T14" fmla="*/ 668 w 1337"/>
                    <a:gd name="T15" fmla="*/ 341 h 1337"/>
                    <a:gd name="T16" fmla="*/ 996 w 1337"/>
                    <a:gd name="T17" fmla="*/ 669 h 1337"/>
                    <a:gd name="T18" fmla="*/ 668 w 1337"/>
                    <a:gd name="T19" fmla="*/ 996 h 1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37" h="1337">
                      <a:moveTo>
                        <a:pt x="668" y="0"/>
                      </a:moveTo>
                      <a:cubicBezTo>
                        <a:pt x="300" y="0"/>
                        <a:pt x="0" y="299"/>
                        <a:pt x="0" y="669"/>
                      </a:cubicBezTo>
                      <a:cubicBezTo>
                        <a:pt x="0" y="1038"/>
                        <a:pt x="300" y="1337"/>
                        <a:pt x="668" y="1337"/>
                      </a:cubicBezTo>
                      <a:cubicBezTo>
                        <a:pt x="1038" y="1337"/>
                        <a:pt x="1337" y="1038"/>
                        <a:pt x="1337" y="669"/>
                      </a:cubicBezTo>
                      <a:cubicBezTo>
                        <a:pt x="1337" y="299"/>
                        <a:pt x="1038" y="0"/>
                        <a:pt x="668" y="0"/>
                      </a:cubicBezTo>
                      <a:close/>
                      <a:moveTo>
                        <a:pt x="668" y="996"/>
                      </a:moveTo>
                      <a:cubicBezTo>
                        <a:pt x="487" y="996"/>
                        <a:pt x="341" y="849"/>
                        <a:pt x="341" y="669"/>
                      </a:cubicBezTo>
                      <a:cubicBezTo>
                        <a:pt x="341" y="488"/>
                        <a:pt x="487" y="341"/>
                        <a:pt x="668" y="341"/>
                      </a:cubicBezTo>
                      <a:cubicBezTo>
                        <a:pt x="849" y="341"/>
                        <a:pt x="996" y="488"/>
                        <a:pt x="996" y="669"/>
                      </a:cubicBezTo>
                      <a:cubicBezTo>
                        <a:pt x="996" y="849"/>
                        <a:pt x="849" y="996"/>
                        <a:pt x="668" y="9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000"/>
                </a:p>
              </p:txBody>
            </p:sp>
            <p:sp>
              <p:nvSpPr>
                <p:cNvPr id="33" name="Freeform 36"/>
                <p:cNvSpPr>
                  <a:spLocks noEditPoints="1"/>
                </p:cNvSpPr>
                <p:nvPr/>
              </p:nvSpPr>
              <p:spPr bwMode="auto">
                <a:xfrm>
                  <a:off x="18524538" y="-23752175"/>
                  <a:ext cx="41830625" cy="15690850"/>
                </a:xfrm>
                <a:custGeom>
                  <a:avLst/>
                  <a:gdLst>
                    <a:gd name="T0" fmla="*/ 11056 w 11152"/>
                    <a:gd name="T1" fmla="*/ 3865 h 4182"/>
                    <a:gd name="T2" fmla="*/ 10747 w 11152"/>
                    <a:gd name="T3" fmla="*/ 3865 h 4182"/>
                    <a:gd name="T4" fmla="*/ 10747 w 11152"/>
                    <a:gd name="T5" fmla="*/ 138 h 4182"/>
                    <a:gd name="T6" fmla="*/ 10593 w 11152"/>
                    <a:gd name="T7" fmla="*/ 10 h 4182"/>
                    <a:gd name="T8" fmla="*/ 2395 w 11152"/>
                    <a:gd name="T9" fmla="*/ 10 h 4182"/>
                    <a:gd name="T10" fmla="*/ 2099 w 11152"/>
                    <a:gd name="T11" fmla="*/ 192 h 4182"/>
                    <a:gd name="T12" fmla="*/ 1000 w 11152"/>
                    <a:gd name="T13" fmla="*/ 2123 h 4182"/>
                    <a:gd name="T14" fmla="*/ 321 w 11152"/>
                    <a:gd name="T15" fmla="*/ 2438 h 4182"/>
                    <a:gd name="T16" fmla="*/ 118 w 11152"/>
                    <a:gd name="T17" fmla="*/ 2722 h 4182"/>
                    <a:gd name="T18" fmla="*/ 118 w 11152"/>
                    <a:gd name="T19" fmla="*/ 3446 h 4182"/>
                    <a:gd name="T20" fmla="*/ 96 w 11152"/>
                    <a:gd name="T21" fmla="*/ 3446 h 4182"/>
                    <a:gd name="T22" fmla="*/ 0 w 11152"/>
                    <a:gd name="T23" fmla="*/ 3542 h 4182"/>
                    <a:gd name="T24" fmla="*/ 0 w 11152"/>
                    <a:gd name="T25" fmla="*/ 3891 h 4182"/>
                    <a:gd name="T26" fmla="*/ 96 w 11152"/>
                    <a:gd name="T27" fmla="*/ 3987 h 4182"/>
                    <a:gd name="T28" fmla="*/ 401 w 11152"/>
                    <a:gd name="T29" fmla="*/ 3987 h 4182"/>
                    <a:gd name="T30" fmla="*/ 517 w 11152"/>
                    <a:gd name="T31" fmla="*/ 3891 h 4182"/>
                    <a:gd name="T32" fmla="*/ 1417 w 11152"/>
                    <a:gd name="T33" fmla="*/ 3182 h 4182"/>
                    <a:gd name="T34" fmla="*/ 2274 w 11152"/>
                    <a:gd name="T35" fmla="*/ 3946 h 4182"/>
                    <a:gd name="T36" fmla="*/ 2301 w 11152"/>
                    <a:gd name="T37" fmla="*/ 4039 h 4182"/>
                    <a:gd name="T38" fmla="*/ 2406 w 11152"/>
                    <a:gd name="T39" fmla="*/ 4114 h 4182"/>
                    <a:gd name="T40" fmla="*/ 6993 w 11152"/>
                    <a:gd name="T41" fmla="*/ 4114 h 4182"/>
                    <a:gd name="T42" fmla="*/ 7129 w 11152"/>
                    <a:gd name="T43" fmla="*/ 3978 h 4182"/>
                    <a:gd name="T44" fmla="*/ 8002 w 11152"/>
                    <a:gd name="T45" fmla="*/ 3236 h 4182"/>
                    <a:gd name="T46" fmla="*/ 8842 w 11152"/>
                    <a:gd name="T47" fmla="*/ 3873 h 4182"/>
                    <a:gd name="T48" fmla="*/ 8911 w 11152"/>
                    <a:gd name="T49" fmla="*/ 4111 h 4182"/>
                    <a:gd name="T50" fmla="*/ 9010 w 11152"/>
                    <a:gd name="T51" fmla="*/ 4182 h 4182"/>
                    <a:gd name="T52" fmla="*/ 11056 w 11152"/>
                    <a:gd name="T53" fmla="*/ 4182 h 4182"/>
                    <a:gd name="T54" fmla="*/ 11152 w 11152"/>
                    <a:gd name="T55" fmla="*/ 4087 h 4182"/>
                    <a:gd name="T56" fmla="*/ 11152 w 11152"/>
                    <a:gd name="T57" fmla="*/ 3961 h 4182"/>
                    <a:gd name="T58" fmla="*/ 11056 w 11152"/>
                    <a:gd name="T59" fmla="*/ 3865 h 4182"/>
                    <a:gd name="T60" fmla="*/ 1913 w 11152"/>
                    <a:gd name="T61" fmla="*/ 2226 h 4182"/>
                    <a:gd name="T62" fmla="*/ 1469 w 11152"/>
                    <a:gd name="T63" fmla="*/ 2226 h 4182"/>
                    <a:gd name="T64" fmla="*/ 1260 w 11152"/>
                    <a:gd name="T65" fmla="*/ 2116 h 4182"/>
                    <a:gd name="T66" fmla="*/ 1890 w 11152"/>
                    <a:gd name="T67" fmla="*/ 984 h 4182"/>
                    <a:gd name="T68" fmla="*/ 1913 w 11152"/>
                    <a:gd name="T69" fmla="*/ 984 h 4182"/>
                    <a:gd name="T70" fmla="*/ 1913 w 11152"/>
                    <a:gd name="T71" fmla="*/ 2226 h 4182"/>
                    <a:gd name="T72" fmla="*/ 3805 w 11152"/>
                    <a:gd name="T73" fmla="*/ 2226 h 4182"/>
                    <a:gd name="T74" fmla="*/ 2113 w 11152"/>
                    <a:gd name="T75" fmla="*/ 2226 h 4182"/>
                    <a:gd name="T76" fmla="*/ 2113 w 11152"/>
                    <a:gd name="T77" fmla="*/ 998 h 4182"/>
                    <a:gd name="T78" fmla="*/ 2333 w 11152"/>
                    <a:gd name="T79" fmla="*/ 778 h 4182"/>
                    <a:gd name="T80" fmla="*/ 3585 w 11152"/>
                    <a:gd name="T81" fmla="*/ 778 h 4182"/>
                    <a:gd name="T82" fmla="*/ 3805 w 11152"/>
                    <a:gd name="T83" fmla="*/ 998 h 4182"/>
                    <a:gd name="T84" fmla="*/ 3805 w 11152"/>
                    <a:gd name="T85" fmla="*/ 2226 h 4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1152" h="4182">
                      <a:moveTo>
                        <a:pt x="11056" y="3865"/>
                      </a:moveTo>
                      <a:cubicBezTo>
                        <a:pt x="10747" y="3865"/>
                        <a:pt x="10747" y="3865"/>
                        <a:pt x="10747" y="3865"/>
                      </a:cubicBezTo>
                      <a:cubicBezTo>
                        <a:pt x="10747" y="138"/>
                        <a:pt x="10747" y="138"/>
                        <a:pt x="10747" y="138"/>
                      </a:cubicBezTo>
                      <a:cubicBezTo>
                        <a:pt x="10747" y="138"/>
                        <a:pt x="10743" y="10"/>
                        <a:pt x="10593" y="10"/>
                      </a:cubicBezTo>
                      <a:cubicBezTo>
                        <a:pt x="2395" y="10"/>
                        <a:pt x="2395" y="10"/>
                        <a:pt x="2395" y="10"/>
                      </a:cubicBezTo>
                      <a:cubicBezTo>
                        <a:pt x="2395" y="10"/>
                        <a:pt x="2216" y="0"/>
                        <a:pt x="2099" y="192"/>
                      </a:cubicBezTo>
                      <a:cubicBezTo>
                        <a:pt x="1000" y="2123"/>
                        <a:pt x="1000" y="2123"/>
                        <a:pt x="1000" y="2123"/>
                      </a:cubicBezTo>
                      <a:cubicBezTo>
                        <a:pt x="321" y="2438"/>
                        <a:pt x="321" y="2438"/>
                        <a:pt x="321" y="2438"/>
                      </a:cubicBezTo>
                      <a:cubicBezTo>
                        <a:pt x="321" y="2438"/>
                        <a:pt x="118" y="2512"/>
                        <a:pt x="118" y="2722"/>
                      </a:cubicBezTo>
                      <a:cubicBezTo>
                        <a:pt x="118" y="3446"/>
                        <a:pt x="118" y="3446"/>
                        <a:pt x="118" y="3446"/>
                      </a:cubicBezTo>
                      <a:cubicBezTo>
                        <a:pt x="96" y="3446"/>
                        <a:pt x="96" y="3446"/>
                        <a:pt x="96" y="3446"/>
                      </a:cubicBezTo>
                      <a:cubicBezTo>
                        <a:pt x="44" y="3446"/>
                        <a:pt x="0" y="3489"/>
                        <a:pt x="0" y="3542"/>
                      </a:cubicBezTo>
                      <a:cubicBezTo>
                        <a:pt x="0" y="3891"/>
                        <a:pt x="0" y="3891"/>
                        <a:pt x="0" y="3891"/>
                      </a:cubicBezTo>
                      <a:cubicBezTo>
                        <a:pt x="0" y="3944"/>
                        <a:pt x="44" y="3987"/>
                        <a:pt x="96" y="3987"/>
                      </a:cubicBezTo>
                      <a:cubicBezTo>
                        <a:pt x="401" y="3987"/>
                        <a:pt x="401" y="3987"/>
                        <a:pt x="401" y="3987"/>
                      </a:cubicBezTo>
                      <a:cubicBezTo>
                        <a:pt x="454" y="3987"/>
                        <a:pt x="505" y="3944"/>
                        <a:pt x="517" y="3891"/>
                      </a:cubicBezTo>
                      <a:cubicBezTo>
                        <a:pt x="517" y="3891"/>
                        <a:pt x="653" y="3182"/>
                        <a:pt x="1417" y="3182"/>
                      </a:cubicBezTo>
                      <a:cubicBezTo>
                        <a:pt x="1835" y="3182"/>
                        <a:pt x="2142" y="3510"/>
                        <a:pt x="2274" y="3946"/>
                      </a:cubicBezTo>
                      <a:cubicBezTo>
                        <a:pt x="2301" y="4039"/>
                        <a:pt x="2301" y="4039"/>
                        <a:pt x="2301" y="4039"/>
                      </a:cubicBezTo>
                      <a:cubicBezTo>
                        <a:pt x="2301" y="4039"/>
                        <a:pt x="2319" y="4114"/>
                        <a:pt x="2406" y="4114"/>
                      </a:cubicBezTo>
                      <a:cubicBezTo>
                        <a:pt x="6993" y="4114"/>
                        <a:pt x="6993" y="4114"/>
                        <a:pt x="6993" y="4114"/>
                      </a:cubicBezTo>
                      <a:cubicBezTo>
                        <a:pt x="7118" y="4114"/>
                        <a:pt x="7129" y="3978"/>
                        <a:pt x="7129" y="3978"/>
                      </a:cubicBezTo>
                      <a:cubicBezTo>
                        <a:pt x="7212" y="3553"/>
                        <a:pt x="7572" y="3235"/>
                        <a:pt x="8002" y="3236"/>
                      </a:cubicBezTo>
                      <a:cubicBezTo>
                        <a:pt x="8394" y="3238"/>
                        <a:pt x="8726" y="3505"/>
                        <a:pt x="8842" y="3873"/>
                      </a:cubicBezTo>
                      <a:cubicBezTo>
                        <a:pt x="8911" y="4111"/>
                        <a:pt x="8911" y="4111"/>
                        <a:pt x="8911" y="4111"/>
                      </a:cubicBezTo>
                      <a:cubicBezTo>
                        <a:pt x="8925" y="4152"/>
                        <a:pt x="8966" y="4182"/>
                        <a:pt x="9010" y="4182"/>
                      </a:cubicBezTo>
                      <a:cubicBezTo>
                        <a:pt x="11056" y="4182"/>
                        <a:pt x="11056" y="4182"/>
                        <a:pt x="11056" y="4182"/>
                      </a:cubicBezTo>
                      <a:cubicBezTo>
                        <a:pt x="11109" y="4182"/>
                        <a:pt x="11152" y="4139"/>
                        <a:pt x="11152" y="4087"/>
                      </a:cubicBezTo>
                      <a:cubicBezTo>
                        <a:pt x="11152" y="3961"/>
                        <a:pt x="11152" y="3961"/>
                        <a:pt x="11152" y="3961"/>
                      </a:cubicBezTo>
                      <a:cubicBezTo>
                        <a:pt x="11152" y="3909"/>
                        <a:pt x="11109" y="3865"/>
                        <a:pt x="11056" y="3865"/>
                      </a:cubicBezTo>
                      <a:close/>
                      <a:moveTo>
                        <a:pt x="1913" y="2226"/>
                      </a:moveTo>
                      <a:cubicBezTo>
                        <a:pt x="1469" y="2226"/>
                        <a:pt x="1469" y="2226"/>
                        <a:pt x="1469" y="2226"/>
                      </a:cubicBezTo>
                      <a:cubicBezTo>
                        <a:pt x="1260" y="2116"/>
                        <a:pt x="1260" y="2116"/>
                        <a:pt x="1260" y="2116"/>
                      </a:cubicBezTo>
                      <a:cubicBezTo>
                        <a:pt x="1890" y="984"/>
                        <a:pt x="1890" y="984"/>
                        <a:pt x="1890" y="984"/>
                      </a:cubicBezTo>
                      <a:cubicBezTo>
                        <a:pt x="1913" y="984"/>
                        <a:pt x="1913" y="984"/>
                        <a:pt x="1913" y="984"/>
                      </a:cubicBezTo>
                      <a:lnTo>
                        <a:pt x="1913" y="2226"/>
                      </a:lnTo>
                      <a:close/>
                      <a:moveTo>
                        <a:pt x="3805" y="2226"/>
                      </a:moveTo>
                      <a:cubicBezTo>
                        <a:pt x="2113" y="2226"/>
                        <a:pt x="2113" y="2226"/>
                        <a:pt x="2113" y="2226"/>
                      </a:cubicBezTo>
                      <a:cubicBezTo>
                        <a:pt x="2113" y="998"/>
                        <a:pt x="2113" y="998"/>
                        <a:pt x="2113" y="998"/>
                      </a:cubicBezTo>
                      <a:cubicBezTo>
                        <a:pt x="2113" y="877"/>
                        <a:pt x="2212" y="778"/>
                        <a:pt x="2333" y="778"/>
                      </a:cubicBezTo>
                      <a:cubicBezTo>
                        <a:pt x="3585" y="778"/>
                        <a:pt x="3585" y="778"/>
                        <a:pt x="3585" y="778"/>
                      </a:cubicBezTo>
                      <a:cubicBezTo>
                        <a:pt x="3707" y="778"/>
                        <a:pt x="3805" y="877"/>
                        <a:pt x="3805" y="998"/>
                      </a:cubicBezTo>
                      <a:lnTo>
                        <a:pt x="3805" y="22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00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flipH="1">
                <a:off x="2200373" y="4223497"/>
                <a:ext cx="522120" cy="432207"/>
                <a:chOff x="16659225" y="-4403725"/>
                <a:chExt cx="3724275" cy="3082925"/>
              </a:xfrm>
              <a:solidFill>
                <a:schemeClr val="bg1"/>
              </a:solidFill>
            </p:grpSpPr>
            <p:sp>
              <p:nvSpPr>
                <p:cNvPr id="29" name="Freeform 28"/>
                <p:cNvSpPr>
                  <a:spLocks noEditPoints="1"/>
                </p:cNvSpPr>
                <p:nvPr/>
              </p:nvSpPr>
              <p:spPr bwMode="auto">
                <a:xfrm>
                  <a:off x="16659225" y="-4014788"/>
                  <a:ext cx="3724275" cy="2693988"/>
                </a:xfrm>
                <a:custGeom>
                  <a:avLst/>
                  <a:gdLst>
                    <a:gd name="T0" fmla="*/ 857 w 990"/>
                    <a:gd name="T1" fmla="*/ 0 h 716"/>
                    <a:gd name="T2" fmla="*/ 693 w 990"/>
                    <a:gd name="T3" fmla="*/ 0 h 716"/>
                    <a:gd name="T4" fmla="*/ 670 w 990"/>
                    <a:gd name="T5" fmla="*/ 9 h 716"/>
                    <a:gd name="T6" fmla="*/ 519 w 990"/>
                    <a:gd name="T7" fmla="*/ 159 h 716"/>
                    <a:gd name="T8" fmla="*/ 519 w 990"/>
                    <a:gd name="T9" fmla="*/ 113 h 716"/>
                    <a:gd name="T10" fmla="*/ 451 w 990"/>
                    <a:gd name="T11" fmla="*/ 46 h 716"/>
                    <a:gd name="T12" fmla="*/ 384 w 990"/>
                    <a:gd name="T13" fmla="*/ 113 h 716"/>
                    <a:gd name="T14" fmla="*/ 384 w 990"/>
                    <a:gd name="T15" fmla="*/ 290 h 716"/>
                    <a:gd name="T16" fmla="*/ 217 w 990"/>
                    <a:gd name="T17" fmla="*/ 450 h 716"/>
                    <a:gd name="T18" fmla="*/ 133 w 990"/>
                    <a:gd name="T19" fmla="*/ 450 h 716"/>
                    <a:gd name="T20" fmla="*/ 0 w 990"/>
                    <a:gd name="T21" fmla="*/ 583 h 716"/>
                    <a:gd name="T22" fmla="*/ 133 w 990"/>
                    <a:gd name="T23" fmla="*/ 716 h 716"/>
                    <a:gd name="T24" fmla="*/ 285 w 990"/>
                    <a:gd name="T25" fmla="*/ 716 h 716"/>
                    <a:gd name="T26" fmla="*/ 308 w 990"/>
                    <a:gd name="T27" fmla="*/ 707 h 716"/>
                    <a:gd name="T28" fmla="*/ 759 w 990"/>
                    <a:gd name="T29" fmla="*/ 266 h 716"/>
                    <a:gd name="T30" fmla="*/ 857 w 990"/>
                    <a:gd name="T31" fmla="*/ 266 h 716"/>
                    <a:gd name="T32" fmla="*/ 990 w 990"/>
                    <a:gd name="T33" fmla="*/ 133 h 716"/>
                    <a:gd name="T34" fmla="*/ 857 w 990"/>
                    <a:gd name="T35" fmla="*/ 0 h 716"/>
                    <a:gd name="T36" fmla="*/ 855 w 990"/>
                    <a:gd name="T37" fmla="*/ 202 h 716"/>
                    <a:gd name="T38" fmla="*/ 801 w 990"/>
                    <a:gd name="T39" fmla="*/ 202 h 716"/>
                    <a:gd name="T40" fmla="*/ 677 w 990"/>
                    <a:gd name="T41" fmla="*/ 202 h 716"/>
                    <a:gd name="T42" fmla="*/ 624 w 990"/>
                    <a:gd name="T43" fmla="*/ 202 h 716"/>
                    <a:gd name="T44" fmla="*/ 619 w 990"/>
                    <a:gd name="T45" fmla="*/ 206 h 716"/>
                    <a:gd name="T46" fmla="*/ 619 w 990"/>
                    <a:gd name="T47" fmla="*/ 310 h 716"/>
                    <a:gd name="T48" fmla="*/ 614 w 990"/>
                    <a:gd name="T49" fmla="*/ 315 h 716"/>
                    <a:gd name="T50" fmla="*/ 508 w 990"/>
                    <a:gd name="T51" fmla="*/ 315 h 716"/>
                    <a:gd name="T52" fmla="*/ 504 w 990"/>
                    <a:gd name="T53" fmla="*/ 320 h 716"/>
                    <a:gd name="T54" fmla="*/ 504 w 990"/>
                    <a:gd name="T55" fmla="*/ 423 h 716"/>
                    <a:gd name="T56" fmla="*/ 499 w 990"/>
                    <a:gd name="T57" fmla="*/ 428 h 716"/>
                    <a:gd name="T58" fmla="*/ 393 w 990"/>
                    <a:gd name="T59" fmla="*/ 428 h 716"/>
                    <a:gd name="T60" fmla="*/ 388 w 990"/>
                    <a:gd name="T61" fmla="*/ 433 h 716"/>
                    <a:gd name="T62" fmla="*/ 388 w 990"/>
                    <a:gd name="T63" fmla="*/ 537 h 716"/>
                    <a:gd name="T64" fmla="*/ 383 w 990"/>
                    <a:gd name="T65" fmla="*/ 541 h 716"/>
                    <a:gd name="T66" fmla="*/ 277 w 990"/>
                    <a:gd name="T67" fmla="*/ 541 h 716"/>
                    <a:gd name="T68" fmla="*/ 272 w 990"/>
                    <a:gd name="T69" fmla="*/ 546 h 716"/>
                    <a:gd name="T70" fmla="*/ 272 w 990"/>
                    <a:gd name="T71" fmla="*/ 647 h 716"/>
                    <a:gd name="T72" fmla="*/ 267 w 990"/>
                    <a:gd name="T73" fmla="*/ 652 h 716"/>
                    <a:gd name="T74" fmla="*/ 135 w 990"/>
                    <a:gd name="T75" fmla="*/ 652 h 716"/>
                    <a:gd name="T76" fmla="*/ 65 w 990"/>
                    <a:gd name="T77" fmla="*/ 582 h 716"/>
                    <a:gd name="T78" fmla="*/ 133 w 990"/>
                    <a:gd name="T79" fmla="*/ 514 h 716"/>
                    <a:gd name="T80" fmla="*/ 230 w 990"/>
                    <a:gd name="T81" fmla="*/ 514 h 716"/>
                    <a:gd name="T82" fmla="*/ 253 w 990"/>
                    <a:gd name="T83" fmla="*/ 505 h 716"/>
                    <a:gd name="T84" fmla="*/ 706 w 990"/>
                    <a:gd name="T85" fmla="*/ 64 h 716"/>
                    <a:gd name="T86" fmla="*/ 857 w 990"/>
                    <a:gd name="T87" fmla="*/ 64 h 716"/>
                    <a:gd name="T88" fmla="*/ 926 w 990"/>
                    <a:gd name="T89" fmla="*/ 132 h 716"/>
                    <a:gd name="T90" fmla="*/ 855 w 990"/>
                    <a:gd name="T91" fmla="*/ 202 h 7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90" h="716">
                      <a:moveTo>
                        <a:pt x="857" y="0"/>
                      </a:moveTo>
                      <a:cubicBezTo>
                        <a:pt x="693" y="0"/>
                        <a:pt x="693" y="0"/>
                        <a:pt x="693" y="0"/>
                      </a:cubicBezTo>
                      <a:cubicBezTo>
                        <a:pt x="684" y="0"/>
                        <a:pt x="676" y="3"/>
                        <a:pt x="670" y="9"/>
                      </a:cubicBezTo>
                      <a:cubicBezTo>
                        <a:pt x="519" y="159"/>
                        <a:pt x="519" y="159"/>
                        <a:pt x="519" y="159"/>
                      </a:cubicBezTo>
                      <a:cubicBezTo>
                        <a:pt x="519" y="113"/>
                        <a:pt x="519" y="113"/>
                        <a:pt x="519" y="113"/>
                      </a:cubicBezTo>
                      <a:cubicBezTo>
                        <a:pt x="519" y="76"/>
                        <a:pt x="489" y="46"/>
                        <a:pt x="451" y="46"/>
                      </a:cubicBezTo>
                      <a:cubicBezTo>
                        <a:pt x="414" y="46"/>
                        <a:pt x="384" y="76"/>
                        <a:pt x="384" y="113"/>
                      </a:cubicBezTo>
                      <a:cubicBezTo>
                        <a:pt x="384" y="290"/>
                        <a:pt x="384" y="290"/>
                        <a:pt x="384" y="290"/>
                      </a:cubicBezTo>
                      <a:cubicBezTo>
                        <a:pt x="217" y="450"/>
                        <a:pt x="217" y="450"/>
                        <a:pt x="217" y="450"/>
                      </a:cubicBezTo>
                      <a:cubicBezTo>
                        <a:pt x="133" y="450"/>
                        <a:pt x="133" y="450"/>
                        <a:pt x="133" y="450"/>
                      </a:cubicBezTo>
                      <a:cubicBezTo>
                        <a:pt x="60" y="450"/>
                        <a:pt x="0" y="510"/>
                        <a:pt x="0" y="583"/>
                      </a:cubicBezTo>
                      <a:cubicBezTo>
                        <a:pt x="0" y="657"/>
                        <a:pt x="60" y="716"/>
                        <a:pt x="133" y="716"/>
                      </a:cubicBezTo>
                      <a:cubicBezTo>
                        <a:pt x="285" y="716"/>
                        <a:pt x="285" y="716"/>
                        <a:pt x="285" y="716"/>
                      </a:cubicBezTo>
                      <a:cubicBezTo>
                        <a:pt x="294" y="716"/>
                        <a:pt x="302" y="713"/>
                        <a:pt x="308" y="707"/>
                      </a:cubicBezTo>
                      <a:cubicBezTo>
                        <a:pt x="759" y="266"/>
                        <a:pt x="759" y="266"/>
                        <a:pt x="759" y="266"/>
                      </a:cubicBezTo>
                      <a:cubicBezTo>
                        <a:pt x="857" y="266"/>
                        <a:pt x="857" y="266"/>
                        <a:pt x="857" y="266"/>
                      </a:cubicBezTo>
                      <a:cubicBezTo>
                        <a:pt x="930" y="266"/>
                        <a:pt x="990" y="206"/>
                        <a:pt x="990" y="133"/>
                      </a:cubicBezTo>
                      <a:cubicBezTo>
                        <a:pt x="990" y="59"/>
                        <a:pt x="930" y="0"/>
                        <a:pt x="857" y="0"/>
                      </a:cubicBezTo>
                      <a:close/>
                      <a:moveTo>
                        <a:pt x="855" y="202"/>
                      </a:moveTo>
                      <a:cubicBezTo>
                        <a:pt x="801" y="202"/>
                        <a:pt x="801" y="202"/>
                        <a:pt x="801" y="202"/>
                      </a:cubicBezTo>
                      <a:cubicBezTo>
                        <a:pt x="677" y="202"/>
                        <a:pt x="677" y="202"/>
                        <a:pt x="677" y="202"/>
                      </a:cubicBezTo>
                      <a:cubicBezTo>
                        <a:pt x="624" y="202"/>
                        <a:pt x="624" y="202"/>
                        <a:pt x="624" y="202"/>
                      </a:cubicBezTo>
                      <a:cubicBezTo>
                        <a:pt x="621" y="202"/>
                        <a:pt x="619" y="204"/>
                        <a:pt x="619" y="206"/>
                      </a:cubicBezTo>
                      <a:cubicBezTo>
                        <a:pt x="619" y="310"/>
                        <a:pt x="619" y="310"/>
                        <a:pt x="619" y="310"/>
                      </a:cubicBezTo>
                      <a:cubicBezTo>
                        <a:pt x="619" y="313"/>
                        <a:pt x="617" y="315"/>
                        <a:pt x="614" y="315"/>
                      </a:cubicBezTo>
                      <a:cubicBezTo>
                        <a:pt x="508" y="315"/>
                        <a:pt x="508" y="315"/>
                        <a:pt x="508" y="315"/>
                      </a:cubicBezTo>
                      <a:cubicBezTo>
                        <a:pt x="506" y="315"/>
                        <a:pt x="504" y="317"/>
                        <a:pt x="504" y="320"/>
                      </a:cubicBezTo>
                      <a:cubicBezTo>
                        <a:pt x="504" y="423"/>
                        <a:pt x="504" y="423"/>
                        <a:pt x="504" y="423"/>
                      </a:cubicBezTo>
                      <a:cubicBezTo>
                        <a:pt x="504" y="426"/>
                        <a:pt x="501" y="428"/>
                        <a:pt x="499" y="428"/>
                      </a:cubicBezTo>
                      <a:cubicBezTo>
                        <a:pt x="393" y="428"/>
                        <a:pt x="393" y="428"/>
                        <a:pt x="393" y="428"/>
                      </a:cubicBezTo>
                      <a:cubicBezTo>
                        <a:pt x="390" y="428"/>
                        <a:pt x="388" y="430"/>
                        <a:pt x="388" y="433"/>
                      </a:cubicBezTo>
                      <a:cubicBezTo>
                        <a:pt x="388" y="537"/>
                        <a:pt x="388" y="537"/>
                        <a:pt x="388" y="537"/>
                      </a:cubicBezTo>
                      <a:cubicBezTo>
                        <a:pt x="388" y="539"/>
                        <a:pt x="386" y="541"/>
                        <a:pt x="383" y="541"/>
                      </a:cubicBezTo>
                      <a:cubicBezTo>
                        <a:pt x="277" y="541"/>
                        <a:pt x="277" y="541"/>
                        <a:pt x="277" y="541"/>
                      </a:cubicBezTo>
                      <a:cubicBezTo>
                        <a:pt x="274" y="541"/>
                        <a:pt x="272" y="544"/>
                        <a:pt x="272" y="546"/>
                      </a:cubicBezTo>
                      <a:cubicBezTo>
                        <a:pt x="272" y="647"/>
                        <a:pt x="272" y="647"/>
                        <a:pt x="272" y="647"/>
                      </a:cubicBezTo>
                      <a:cubicBezTo>
                        <a:pt x="272" y="650"/>
                        <a:pt x="270" y="652"/>
                        <a:pt x="267" y="652"/>
                      </a:cubicBezTo>
                      <a:cubicBezTo>
                        <a:pt x="135" y="652"/>
                        <a:pt x="135" y="652"/>
                        <a:pt x="135" y="652"/>
                      </a:cubicBezTo>
                      <a:cubicBezTo>
                        <a:pt x="97" y="652"/>
                        <a:pt x="64" y="621"/>
                        <a:pt x="65" y="582"/>
                      </a:cubicBezTo>
                      <a:cubicBezTo>
                        <a:pt x="65" y="545"/>
                        <a:pt x="96" y="514"/>
                        <a:pt x="133" y="514"/>
                      </a:cubicBezTo>
                      <a:cubicBezTo>
                        <a:pt x="230" y="514"/>
                        <a:pt x="230" y="514"/>
                        <a:pt x="230" y="514"/>
                      </a:cubicBezTo>
                      <a:cubicBezTo>
                        <a:pt x="239" y="514"/>
                        <a:pt x="247" y="511"/>
                        <a:pt x="253" y="505"/>
                      </a:cubicBezTo>
                      <a:cubicBezTo>
                        <a:pt x="706" y="64"/>
                        <a:pt x="706" y="64"/>
                        <a:pt x="706" y="64"/>
                      </a:cubicBezTo>
                      <a:cubicBezTo>
                        <a:pt x="857" y="64"/>
                        <a:pt x="857" y="64"/>
                        <a:pt x="857" y="64"/>
                      </a:cubicBezTo>
                      <a:cubicBezTo>
                        <a:pt x="895" y="64"/>
                        <a:pt x="925" y="94"/>
                        <a:pt x="926" y="132"/>
                      </a:cubicBezTo>
                      <a:cubicBezTo>
                        <a:pt x="926" y="170"/>
                        <a:pt x="894" y="202"/>
                        <a:pt x="855" y="2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Oval 29"/>
                <p:cNvSpPr>
                  <a:spLocks noChangeArrowheads="1"/>
                </p:cNvSpPr>
                <p:nvPr/>
              </p:nvSpPr>
              <p:spPr bwMode="auto">
                <a:xfrm>
                  <a:off x="18103850" y="-4403725"/>
                  <a:ext cx="508000" cy="5080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737360" y="3762844"/>
                <a:ext cx="255760" cy="423605"/>
                <a:chOff x="2981515" y="4282797"/>
                <a:chExt cx="371475" cy="615261"/>
              </a:xfrm>
            </p:grpSpPr>
            <p:sp>
              <p:nvSpPr>
                <p:cNvPr id="26" name="Freeform 13"/>
                <p:cNvSpPr>
                  <a:spLocks noEditPoints="1"/>
                </p:cNvSpPr>
                <p:nvPr/>
              </p:nvSpPr>
              <p:spPr bwMode="auto">
                <a:xfrm>
                  <a:off x="2981515" y="4282797"/>
                  <a:ext cx="313163" cy="211117"/>
                </a:xfrm>
                <a:custGeom>
                  <a:avLst/>
                  <a:gdLst>
                    <a:gd name="T0" fmla="*/ 0 w 1783"/>
                    <a:gd name="T1" fmla="*/ 1202 h 1202"/>
                    <a:gd name="T2" fmla="*/ 1783 w 1783"/>
                    <a:gd name="T3" fmla="*/ 1202 h 1202"/>
                    <a:gd name="T4" fmla="*/ 1783 w 1783"/>
                    <a:gd name="T5" fmla="*/ 0 h 1202"/>
                    <a:gd name="T6" fmla="*/ 0 w 1783"/>
                    <a:gd name="T7" fmla="*/ 0 h 1202"/>
                    <a:gd name="T8" fmla="*/ 0 w 1783"/>
                    <a:gd name="T9" fmla="*/ 1202 h 1202"/>
                    <a:gd name="T10" fmla="*/ 152 w 1783"/>
                    <a:gd name="T11" fmla="*/ 154 h 1202"/>
                    <a:gd name="T12" fmla="*/ 1631 w 1783"/>
                    <a:gd name="T13" fmla="*/ 154 h 1202"/>
                    <a:gd name="T14" fmla="*/ 1631 w 1783"/>
                    <a:gd name="T15" fmla="*/ 1048 h 1202"/>
                    <a:gd name="T16" fmla="*/ 152 w 1783"/>
                    <a:gd name="T17" fmla="*/ 1048 h 1202"/>
                    <a:gd name="T18" fmla="*/ 152 w 1783"/>
                    <a:gd name="T19" fmla="*/ 154 h 1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83" h="1202">
                      <a:moveTo>
                        <a:pt x="0" y="1202"/>
                      </a:moveTo>
                      <a:lnTo>
                        <a:pt x="1783" y="1202"/>
                      </a:lnTo>
                      <a:lnTo>
                        <a:pt x="1783" y="0"/>
                      </a:lnTo>
                      <a:lnTo>
                        <a:pt x="0" y="0"/>
                      </a:lnTo>
                      <a:lnTo>
                        <a:pt x="0" y="1202"/>
                      </a:lnTo>
                      <a:close/>
                      <a:moveTo>
                        <a:pt x="152" y="154"/>
                      </a:moveTo>
                      <a:lnTo>
                        <a:pt x="1631" y="154"/>
                      </a:lnTo>
                      <a:lnTo>
                        <a:pt x="1631" y="1048"/>
                      </a:lnTo>
                      <a:lnTo>
                        <a:pt x="152" y="1048"/>
                      </a:lnTo>
                      <a:lnTo>
                        <a:pt x="152" y="15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14"/>
                <p:cNvSpPr>
                  <a:spLocks noChangeArrowheads="1"/>
                </p:cNvSpPr>
                <p:nvPr/>
              </p:nvSpPr>
              <p:spPr bwMode="auto">
                <a:xfrm>
                  <a:off x="3311364" y="4329341"/>
                  <a:ext cx="41626" cy="1197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5"/>
                <p:cNvSpPr>
                  <a:spLocks/>
                </p:cNvSpPr>
                <p:nvPr/>
              </p:nvSpPr>
              <p:spPr bwMode="auto">
                <a:xfrm>
                  <a:off x="2981515" y="4511478"/>
                  <a:ext cx="313163" cy="386580"/>
                </a:xfrm>
                <a:custGeom>
                  <a:avLst/>
                  <a:gdLst>
                    <a:gd name="T0" fmla="*/ 1311 w 1783"/>
                    <a:gd name="T1" fmla="*/ 0 h 2201"/>
                    <a:gd name="T2" fmla="*/ 550 w 1783"/>
                    <a:gd name="T3" fmla="*/ 0 h 2201"/>
                    <a:gd name="T4" fmla="*/ 550 w 1783"/>
                    <a:gd name="T5" fmla="*/ 2069 h 2201"/>
                    <a:gd name="T6" fmla="*/ 0 w 1783"/>
                    <a:gd name="T7" fmla="*/ 2069 h 2201"/>
                    <a:gd name="T8" fmla="*/ 0 w 1783"/>
                    <a:gd name="T9" fmla="*/ 2201 h 2201"/>
                    <a:gd name="T10" fmla="*/ 1783 w 1783"/>
                    <a:gd name="T11" fmla="*/ 2201 h 2201"/>
                    <a:gd name="T12" fmla="*/ 1783 w 1783"/>
                    <a:gd name="T13" fmla="*/ 2069 h 2201"/>
                    <a:gd name="T14" fmla="*/ 1311 w 1783"/>
                    <a:gd name="T15" fmla="*/ 2069 h 2201"/>
                    <a:gd name="T16" fmla="*/ 1311 w 1783"/>
                    <a:gd name="T17" fmla="*/ 0 h 2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83" h="2201">
                      <a:moveTo>
                        <a:pt x="1311" y="0"/>
                      </a:moveTo>
                      <a:lnTo>
                        <a:pt x="550" y="0"/>
                      </a:lnTo>
                      <a:lnTo>
                        <a:pt x="550" y="2069"/>
                      </a:lnTo>
                      <a:lnTo>
                        <a:pt x="0" y="2069"/>
                      </a:lnTo>
                      <a:lnTo>
                        <a:pt x="0" y="2201"/>
                      </a:lnTo>
                      <a:lnTo>
                        <a:pt x="1783" y="2201"/>
                      </a:lnTo>
                      <a:lnTo>
                        <a:pt x="1783" y="2069"/>
                      </a:lnTo>
                      <a:lnTo>
                        <a:pt x="1311" y="2069"/>
                      </a:lnTo>
                      <a:lnTo>
                        <a:pt x="131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1640724" y="4275400"/>
                <a:ext cx="481642" cy="382727"/>
                <a:chOff x="-3435350" y="5073650"/>
                <a:chExt cx="3192462" cy="2536826"/>
              </a:xfrm>
              <a:solidFill>
                <a:schemeClr val="bg1"/>
              </a:solidFill>
            </p:grpSpPr>
            <p:sp>
              <p:nvSpPr>
                <p:cNvPr id="17" name="Freeform 5"/>
                <p:cNvSpPr>
                  <a:spLocks noEditPoints="1"/>
                </p:cNvSpPr>
                <p:nvPr/>
              </p:nvSpPr>
              <p:spPr bwMode="auto">
                <a:xfrm>
                  <a:off x="-1771650" y="5205413"/>
                  <a:ext cx="573087" cy="573088"/>
                </a:xfrm>
                <a:custGeom>
                  <a:avLst/>
                  <a:gdLst>
                    <a:gd name="T0" fmla="*/ 75 w 152"/>
                    <a:gd name="T1" fmla="*/ 152 h 152"/>
                    <a:gd name="T2" fmla="*/ 152 w 152"/>
                    <a:gd name="T3" fmla="*/ 76 h 152"/>
                    <a:gd name="T4" fmla="*/ 75 w 152"/>
                    <a:gd name="T5" fmla="*/ 0 h 152"/>
                    <a:gd name="T6" fmla="*/ 0 w 152"/>
                    <a:gd name="T7" fmla="*/ 76 h 152"/>
                    <a:gd name="T8" fmla="*/ 75 w 152"/>
                    <a:gd name="T9" fmla="*/ 152 h 152"/>
                    <a:gd name="T10" fmla="*/ 75 w 152"/>
                    <a:gd name="T11" fmla="*/ 32 h 152"/>
                    <a:gd name="T12" fmla="*/ 119 w 152"/>
                    <a:gd name="T13" fmla="*/ 76 h 152"/>
                    <a:gd name="T14" fmla="*/ 75 w 152"/>
                    <a:gd name="T15" fmla="*/ 119 h 152"/>
                    <a:gd name="T16" fmla="*/ 32 w 152"/>
                    <a:gd name="T17" fmla="*/ 76 h 152"/>
                    <a:gd name="T18" fmla="*/ 75 w 152"/>
                    <a:gd name="T19" fmla="*/ 3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2" h="152">
                      <a:moveTo>
                        <a:pt x="75" y="152"/>
                      </a:moveTo>
                      <a:cubicBezTo>
                        <a:pt x="118" y="152"/>
                        <a:pt x="152" y="118"/>
                        <a:pt x="152" y="76"/>
                      </a:cubicBezTo>
                      <a:cubicBezTo>
                        <a:pt x="152" y="34"/>
                        <a:pt x="118" y="0"/>
                        <a:pt x="75" y="0"/>
                      </a:cubicBezTo>
                      <a:cubicBezTo>
                        <a:pt x="34" y="0"/>
                        <a:pt x="0" y="34"/>
                        <a:pt x="0" y="76"/>
                      </a:cubicBezTo>
                      <a:cubicBezTo>
                        <a:pt x="0" y="118"/>
                        <a:pt x="34" y="152"/>
                        <a:pt x="75" y="152"/>
                      </a:cubicBezTo>
                      <a:close/>
                      <a:moveTo>
                        <a:pt x="75" y="32"/>
                      </a:moveTo>
                      <a:cubicBezTo>
                        <a:pt x="100" y="32"/>
                        <a:pt x="119" y="52"/>
                        <a:pt x="119" y="76"/>
                      </a:cubicBezTo>
                      <a:cubicBezTo>
                        <a:pt x="119" y="100"/>
                        <a:pt x="100" y="119"/>
                        <a:pt x="75" y="119"/>
                      </a:cubicBezTo>
                      <a:cubicBezTo>
                        <a:pt x="51" y="119"/>
                        <a:pt x="32" y="100"/>
                        <a:pt x="32" y="76"/>
                      </a:cubicBezTo>
                      <a:cubicBezTo>
                        <a:pt x="32" y="52"/>
                        <a:pt x="51" y="32"/>
                        <a:pt x="75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Oval 6"/>
                <p:cNvSpPr>
                  <a:spLocks noChangeArrowheads="1"/>
                </p:cNvSpPr>
                <p:nvPr/>
              </p:nvSpPr>
              <p:spPr bwMode="auto">
                <a:xfrm>
                  <a:off x="-1571625" y="5405438"/>
                  <a:ext cx="168275" cy="1698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7"/>
                <p:cNvSpPr>
                  <a:spLocks noEditPoints="1"/>
                </p:cNvSpPr>
                <p:nvPr/>
              </p:nvSpPr>
              <p:spPr bwMode="auto">
                <a:xfrm>
                  <a:off x="-3435350" y="5073650"/>
                  <a:ext cx="782637" cy="784225"/>
                </a:xfrm>
                <a:custGeom>
                  <a:avLst/>
                  <a:gdLst>
                    <a:gd name="T0" fmla="*/ 208 w 208"/>
                    <a:gd name="T1" fmla="*/ 104 h 208"/>
                    <a:gd name="T2" fmla="*/ 104 w 208"/>
                    <a:gd name="T3" fmla="*/ 0 h 208"/>
                    <a:gd name="T4" fmla="*/ 0 w 208"/>
                    <a:gd name="T5" fmla="*/ 104 h 208"/>
                    <a:gd name="T6" fmla="*/ 104 w 208"/>
                    <a:gd name="T7" fmla="*/ 208 h 208"/>
                    <a:gd name="T8" fmla="*/ 208 w 208"/>
                    <a:gd name="T9" fmla="*/ 104 h 208"/>
                    <a:gd name="T10" fmla="*/ 49 w 208"/>
                    <a:gd name="T11" fmla="*/ 104 h 208"/>
                    <a:gd name="T12" fmla="*/ 104 w 208"/>
                    <a:gd name="T13" fmla="*/ 49 h 208"/>
                    <a:gd name="T14" fmla="*/ 159 w 208"/>
                    <a:gd name="T15" fmla="*/ 104 h 208"/>
                    <a:gd name="T16" fmla="*/ 104 w 208"/>
                    <a:gd name="T17" fmla="*/ 159 h 208"/>
                    <a:gd name="T18" fmla="*/ 49 w 208"/>
                    <a:gd name="T19" fmla="*/ 104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08">
                      <a:moveTo>
                        <a:pt x="208" y="104"/>
                      </a:moveTo>
                      <a:cubicBezTo>
                        <a:pt x="208" y="46"/>
                        <a:pt x="161" y="0"/>
                        <a:pt x="104" y="0"/>
                      </a:cubicBezTo>
                      <a:cubicBezTo>
                        <a:pt x="46" y="0"/>
                        <a:pt x="0" y="46"/>
                        <a:pt x="0" y="104"/>
                      </a:cubicBezTo>
                      <a:cubicBezTo>
                        <a:pt x="0" y="161"/>
                        <a:pt x="46" y="208"/>
                        <a:pt x="104" y="208"/>
                      </a:cubicBezTo>
                      <a:cubicBezTo>
                        <a:pt x="161" y="208"/>
                        <a:pt x="208" y="161"/>
                        <a:pt x="208" y="104"/>
                      </a:cubicBezTo>
                      <a:close/>
                      <a:moveTo>
                        <a:pt x="49" y="104"/>
                      </a:moveTo>
                      <a:cubicBezTo>
                        <a:pt x="49" y="73"/>
                        <a:pt x="73" y="49"/>
                        <a:pt x="104" y="49"/>
                      </a:cubicBezTo>
                      <a:cubicBezTo>
                        <a:pt x="134" y="49"/>
                        <a:pt x="159" y="73"/>
                        <a:pt x="159" y="104"/>
                      </a:cubicBezTo>
                      <a:cubicBezTo>
                        <a:pt x="159" y="134"/>
                        <a:pt x="134" y="159"/>
                        <a:pt x="104" y="159"/>
                      </a:cubicBezTo>
                      <a:cubicBezTo>
                        <a:pt x="73" y="159"/>
                        <a:pt x="49" y="134"/>
                        <a:pt x="49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Oval 8"/>
                <p:cNvSpPr>
                  <a:spLocks noChangeArrowheads="1"/>
                </p:cNvSpPr>
                <p:nvPr/>
              </p:nvSpPr>
              <p:spPr bwMode="auto">
                <a:xfrm>
                  <a:off x="-3160713" y="5349875"/>
                  <a:ext cx="230187" cy="2333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-792163" y="6540500"/>
                  <a:ext cx="458787" cy="733425"/>
                </a:xfrm>
                <a:custGeom>
                  <a:avLst/>
                  <a:gdLst>
                    <a:gd name="T0" fmla="*/ 0 w 122"/>
                    <a:gd name="T1" fmla="*/ 61 h 195"/>
                    <a:gd name="T2" fmla="*/ 33 w 122"/>
                    <a:gd name="T3" fmla="*/ 115 h 195"/>
                    <a:gd name="T4" fmla="*/ 33 w 122"/>
                    <a:gd name="T5" fmla="*/ 151 h 195"/>
                    <a:gd name="T6" fmla="*/ 47 w 122"/>
                    <a:gd name="T7" fmla="*/ 151 h 195"/>
                    <a:gd name="T8" fmla="*/ 47 w 122"/>
                    <a:gd name="T9" fmla="*/ 166 h 195"/>
                    <a:gd name="T10" fmla="*/ 56 w 122"/>
                    <a:gd name="T11" fmla="*/ 166 h 195"/>
                    <a:gd name="T12" fmla="*/ 56 w 122"/>
                    <a:gd name="T13" fmla="*/ 195 h 195"/>
                    <a:gd name="T14" fmla="*/ 71 w 122"/>
                    <a:gd name="T15" fmla="*/ 195 h 195"/>
                    <a:gd name="T16" fmla="*/ 71 w 122"/>
                    <a:gd name="T17" fmla="*/ 166 h 195"/>
                    <a:gd name="T18" fmla="*/ 79 w 122"/>
                    <a:gd name="T19" fmla="*/ 166 h 195"/>
                    <a:gd name="T20" fmla="*/ 79 w 122"/>
                    <a:gd name="T21" fmla="*/ 151 h 195"/>
                    <a:gd name="T22" fmla="*/ 91 w 122"/>
                    <a:gd name="T23" fmla="*/ 151 h 195"/>
                    <a:gd name="T24" fmla="*/ 91 w 122"/>
                    <a:gd name="T25" fmla="*/ 114 h 195"/>
                    <a:gd name="T26" fmla="*/ 122 w 122"/>
                    <a:gd name="T27" fmla="*/ 61 h 195"/>
                    <a:gd name="T28" fmla="*/ 61 w 122"/>
                    <a:gd name="T29" fmla="*/ 0 h 195"/>
                    <a:gd name="T30" fmla="*/ 0 w 122"/>
                    <a:gd name="T31" fmla="*/ 61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95">
                      <a:moveTo>
                        <a:pt x="0" y="61"/>
                      </a:moveTo>
                      <a:cubicBezTo>
                        <a:pt x="0" y="85"/>
                        <a:pt x="14" y="105"/>
                        <a:pt x="33" y="115"/>
                      </a:cubicBezTo>
                      <a:cubicBezTo>
                        <a:pt x="33" y="151"/>
                        <a:pt x="33" y="151"/>
                        <a:pt x="33" y="151"/>
                      </a:cubicBezTo>
                      <a:cubicBezTo>
                        <a:pt x="47" y="151"/>
                        <a:pt x="47" y="151"/>
                        <a:pt x="47" y="151"/>
                      </a:cubicBezTo>
                      <a:cubicBezTo>
                        <a:pt x="47" y="166"/>
                        <a:pt x="47" y="166"/>
                        <a:pt x="47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56" y="195"/>
                        <a:pt x="56" y="195"/>
                        <a:pt x="56" y="195"/>
                      </a:cubicBezTo>
                      <a:cubicBezTo>
                        <a:pt x="71" y="195"/>
                        <a:pt x="71" y="195"/>
                        <a:pt x="71" y="195"/>
                      </a:cubicBezTo>
                      <a:cubicBezTo>
                        <a:pt x="71" y="166"/>
                        <a:pt x="71" y="166"/>
                        <a:pt x="71" y="166"/>
                      </a:cubicBezTo>
                      <a:cubicBezTo>
                        <a:pt x="79" y="166"/>
                        <a:pt x="79" y="166"/>
                        <a:pt x="79" y="166"/>
                      </a:cubicBezTo>
                      <a:cubicBezTo>
                        <a:pt x="79" y="151"/>
                        <a:pt x="79" y="151"/>
                        <a:pt x="79" y="151"/>
                      </a:cubicBezTo>
                      <a:cubicBezTo>
                        <a:pt x="91" y="151"/>
                        <a:pt x="91" y="151"/>
                        <a:pt x="91" y="151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110" y="104"/>
                        <a:pt x="122" y="84"/>
                        <a:pt x="122" y="61"/>
                      </a:cubicBezTo>
                      <a:cubicBezTo>
                        <a:pt x="122" y="28"/>
                        <a:pt x="95" y="0"/>
                        <a:pt x="61" y="0"/>
                      </a:cubicBezTo>
                      <a:cubicBezTo>
                        <a:pt x="28" y="0"/>
                        <a:pt x="0" y="28"/>
                        <a:pt x="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-3235325" y="6938963"/>
                  <a:ext cx="2992437" cy="671513"/>
                </a:xfrm>
                <a:custGeom>
                  <a:avLst/>
                  <a:gdLst>
                    <a:gd name="T0" fmla="*/ 777 w 1885"/>
                    <a:gd name="T1" fmla="*/ 313 h 423"/>
                    <a:gd name="T2" fmla="*/ 777 w 1885"/>
                    <a:gd name="T3" fmla="*/ 143 h 423"/>
                    <a:gd name="T4" fmla="*/ 685 w 1885"/>
                    <a:gd name="T5" fmla="*/ 143 h 423"/>
                    <a:gd name="T6" fmla="*/ 685 w 1885"/>
                    <a:gd name="T7" fmla="*/ 0 h 423"/>
                    <a:gd name="T8" fmla="*/ 173 w 1885"/>
                    <a:gd name="T9" fmla="*/ 0 h 423"/>
                    <a:gd name="T10" fmla="*/ 173 w 1885"/>
                    <a:gd name="T11" fmla="*/ 143 h 423"/>
                    <a:gd name="T12" fmla="*/ 80 w 1885"/>
                    <a:gd name="T13" fmla="*/ 143 h 423"/>
                    <a:gd name="T14" fmla="*/ 80 w 1885"/>
                    <a:gd name="T15" fmla="*/ 313 h 423"/>
                    <a:gd name="T16" fmla="*/ 0 w 1885"/>
                    <a:gd name="T17" fmla="*/ 313 h 423"/>
                    <a:gd name="T18" fmla="*/ 0 w 1885"/>
                    <a:gd name="T19" fmla="*/ 423 h 423"/>
                    <a:gd name="T20" fmla="*/ 1885 w 1885"/>
                    <a:gd name="T21" fmla="*/ 423 h 423"/>
                    <a:gd name="T22" fmla="*/ 1885 w 1885"/>
                    <a:gd name="T23" fmla="*/ 313 h 423"/>
                    <a:gd name="T24" fmla="*/ 777 w 1885"/>
                    <a:gd name="T25" fmla="*/ 31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85" h="423">
                      <a:moveTo>
                        <a:pt x="777" y="313"/>
                      </a:moveTo>
                      <a:lnTo>
                        <a:pt x="777" y="143"/>
                      </a:lnTo>
                      <a:lnTo>
                        <a:pt x="685" y="143"/>
                      </a:lnTo>
                      <a:lnTo>
                        <a:pt x="685" y="0"/>
                      </a:lnTo>
                      <a:lnTo>
                        <a:pt x="173" y="0"/>
                      </a:lnTo>
                      <a:lnTo>
                        <a:pt x="173" y="143"/>
                      </a:lnTo>
                      <a:lnTo>
                        <a:pt x="80" y="143"/>
                      </a:lnTo>
                      <a:lnTo>
                        <a:pt x="80" y="313"/>
                      </a:lnTo>
                      <a:lnTo>
                        <a:pt x="0" y="313"/>
                      </a:lnTo>
                      <a:lnTo>
                        <a:pt x="0" y="423"/>
                      </a:lnTo>
                      <a:lnTo>
                        <a:pt x="1885" y="423"/>
                      </a:lnTo>
                      <a:lnTo>
                        <a:pt x="1885" y="313"/>
                      </a:lnTo>
                      <a:lnTo>
                        <a:pt x="777" y="3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-3100388" y="5813425"/>
                  <a:ext cx="1009650" cy="1004888"/>
                </a:xfrm>
                <a:custGeom>
                  <a:avLst/>
                  <a:gdLst>
                    <a:gd name="T0" fmla="*/ 0 w 268"/>
                    <a:gd name="T1" fmla="*/ 55 h 267"/>
                    <a:gd name="T2" fmla="*/ 53 w 268"/>
                    <a:gd name="T3" fmla="*/ 203 h 267"/>
                    <a:gd name="T4" fmla="*/ 15 w 268"/>
                    <a:gd name="T5" fmla="*/ 203 h 267"/>
                    <a:gd name="T6" fmla="*/ 15 w 268"/>
                    <a:gd name="T7" fmla="*/ 267 h 267"/>
                    <a:gd name="T8" fmla="*/ 268 w 268"/>
                    <a:gd name="T9" fmla="*/ 267 h 267"/>
                    <a:gd name="T10" fmla="*/ 268 w 268"/>
                    <a:gd name="T11" fmla="*/ 203 h 267"/>
                    <a:gd name="T12" fmla="*/ 230 w 268"/>
                    <a:gd name="T13" fmla="*/ 203 h 267"/>
                    <a:gd name="T14" fmla="*/ 131 w 268"/>
                    <a:gd name="T15" fmla="*/ 0 h 267"/>
                    <a:gd name="T16" fmla="*/ 15 w 268"/>
                    <a:gd name="T17" fmla="*/ 56 h 267"/>
                    <a:gd name="T18" fmla="*/ 0 w 268"/>
                    <a:gd name="T19" fmla="*/ 55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8" h="267">
                      <a:moveTo>
                        <a:pt x="0" y="55"/>
                      </a:moveTo>
                      <a:cubicBezTo>
                        <a:pt x="53" y="203"/>
                        <a:pt x="53" y="203"/>
                        <a:pt x="53" y="203"/>
                      </a:cubicBezTo>
                      <a:cubicBezTo>
                        <a:pt x="15" y="203"/>
                        <a:pt x="15" y="203"/>
                        <a:pt x="15" y="203"/>
                      </a:cubicBezTo>
                      <a:cubicBezTo>
                        <a:pt x="15" y="267"/>
                        <a:pt x="15" y="267"/>
                        <a:pt x="15" y="267"/>
                      </a:cubicBezTo>
                      <a:cubicBezTo>
                        <a:pt x="268" y="267"/>
                        <a:pt x="268" y="267"/>
                        <a:pt x="268" y="267"/>
                      </a:cubicBezTo>
                      <a:cubicBezTo>
                        <a:pt x="268" y="203"/>
                        <a:pt x="268" y="203"/>
                        <a:pt x="268" y="203"/>
                      </a:cubicBezTo>
                      <a:cubicBezTo>
                        <a:pt x="230" y="203"/>
                        <a:pt x="230" y="203"/>
                        <a:pt x="230" y="203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cubicBezTo>
                        <a:pt x="104" y="34"/>
                        <a:pt x="62" y="56"/>
                        <a:pt x="15" y="56"/>
                      </a:cubicBezTo>
                      <a:cubicBezTo>
                        <a:pt x="10" y="56"/>
                        <a:pt x="5" y="56"/>
                        <a:pt x="0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-2562225" y="5251450"/>
                  <a:ext cx="719137" cy="493713"/>
                </a:xfrm>
                <a:custGeom>
                  <a:avLst/>
                  <a:gdLst>
                    <a:gd name="T0" fmla="*/ 186 w 191"/>
                    <a:gd name="T1" fmla="*/ 114 h 131"/>
                    <a:gd name="T2" fmla="*/ 174 w 191"/>
                    <a:gd name="T3" fmla="*/ 64 h 131"/>
                    <a:gd name="T4" fmla="*/ 191 w 191"/>
                    <a:gd name="T5" fmla="*/ 5 h 131"/>
                    <a:gd name="T6" fmla="*/ 9 w 191"/>
                    <a:gd name="T7" fmla="*/ 0 h 131"/>
                    <a:gd name="T8" fmla="*/ 20 w 191"/>
                    <a:gd name="T9" fmla="*/ 57 h 131"/>
                    <a:gd name="T10" fmla="*/ 0 w 191"/>
                    <a:gd name="T11" fmla="*/ 131 h 131"/>
                    <a:gd name="T12" fmla="*/ 186 w 191"/>
                    <a:gd name="T13" fmla="*/ 114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1" h="131">
                      <a:moveTo>
                        <a:pt x="186" y="114"/>
                      </a:moveTo>
                      <a:cubicBezTo>
                        <a:pt x="179" y="99"/>
                        <a:pt x="174" y="82"/>
                        <a:pt x="174" y="64"/>
                      </a:cubicBezTo>
                      <a:cubicBezTo>
                        <a:pt x="174" y="42"/>
                        <a:pt x="180" y="22"/>
                        <a:pt x="191" y="5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6" y="17"/>
                        <a:pt x="20" y="37"/>
                        <a:pt x="20" y="57"/>
                      </a:cubicBezTo>
                      <a:cubicBezTo>
                        <a:pt x="20" y="84"/>
                        <a:pt x="13" y="109"/>
                        <a:pt x="0" y="131"/>
                      </a:cubicBezTo>
                      <a:lnTo>
                        <a:pt x="186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13"/>
                <p:cNvSpPr>
                  <a:spLocks/>
                </p:cNvSpPr>
                <p:nvPr/>
              </p:nvSpPr>
              <p:spPr bwMode="auto">
                <a:xfrm>
                  <a:off x="-1447800" y="5699125"/>
                  <a:ext cx="877887" cy="957263"/>
                </a:xfrm>
                <a:custGeom>
                  <a:avLst/>
                  <a:gdLst>
                    <a:gd name="T0" fmla="*/ 155 w 233"/>
                    <a:gd name="T1" fmla="*/ 254 h 254"/>
                    <a:gd name="T2" fmla="*/ 233 w 233"/>
                    <a:gd name="T3" fmla="*/ 197 h 254"/>
                    <a:gd name="T4" fmla="*/ 86 w 233"/>
                    <a:gd name="T5" fmla="*/ 0 h 254"/>
                    <a:gd name="T6" fmla="*/ 0 w 233"/>
                    <a:gd name="T7" fmla="*/ 55 h 254"/>
                    <a:gd name="T8" fmla="*/ 155 w 233"/>
                    <a:gd name="T9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254">
                      <a:moveTo>
                        <a:pt x="155" y="254"/>
                      </a:moveTo>
                      <a:cubicBezTo>
                        <a:pt x="166" y="222"/>
                        <a:pt x="197" y="198"/>
                        <a:pt x="233" y="197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68" y="30"/>
                        <a:pt x="37" y="52"/>
                        <a:pt x="0" y="55"/>
                      </a:cubicBezTo>
                      <a:lnTo>
                        <a:pt x="155" y="2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Rectangle 10"/>
            <p:cNvSpPr/>
            <p:nvPr/>
          </p:nvSpPr>
          <p:spPr>
            <a:xfrm>
              <a:off x="9794539" y="2372559"/>
              <a:ext cx="2229484" cy="22013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54" tIns="91427" rtlCol="0" anchor="t"/>
            <a:lstStyle/>
            <a:p>
              <a:r>
                <a:rPr lang="en-US" sz="3000" dirty="0">
                  <a:latin typeface="+mj-lt"/>
                </a:rPr>
                <a:t>Action</a:t>
              </a: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1049935" y="3651686"/>
              <a:ext cx="894413" cy="693021"/>
            </a:xfrm>
            <a:custGeom>
              <a:avLst/>
              <a:gdLst>
                <a:gd name="T0" fmla="*/ 1154 w 2168"/>
                <a:gd name="T1" fmla="*/ 520 h 1567"/>
                <a:gd name="T2" fmla="*/ 773 w 2168"/>
                <a:gd name="T3" fmla="*/ 922 h 1567"/>
                <a:gd name="T4" fmla="*/ 391 w 2168"/>
                <a:gd name="T5" fmla="*/ 520 h 1567"/>
                <a:gd name="T6" fmla="*/ 773 w 2168"/>
                <a:gd name="T7" fmla="*/ 119 h 1567"/>
                <a:gd name="T8" fmla="*/ 1154 w 2168"/>
                <a:gd name="T9" fmla="*/ 520 h 1567"/>
                <a:gd name="T10" fmla="*/ 32 w 2168"/>
                <a:gd name="T11" fmla="*/ 1567 h 1567"/>
                <a:gd name="T12" fmla="*/ 1344 w 2168"/>
                <a:gd name="T13" fmla="*/ 1567 h 1567"/>
                <a:gd name="T14" fmla="*/ 1060 w 2168"/>
                <a:gd name="T15" fmla="*/ 984 h 1567"/>
                <a:gd name="T16" fmla="*/ 773 w 2168"/>
                <a:gd name="T17" fmla="*/ 1136 h 1567"/>
                <a:gd name="T18" fmla="*/ 430 w 2168"/>
                <a:gd name="T19" fmla="*/ 974 h 1567"/>
                <a:gd name="T20" fmla="*/ 102 w 2168"/>
                <a:gd name="T21" fmla="*/ 1133 h 1567"/>
                <a:gd name="T22" fmla="*/ 32 w 2168"/>
                <a:gd name="T23" fmla="*/ 1567 h 1567"/>
                <a:gd name="T24" fmla="*/ 1589 w 2168"/>
                <a:gd name="T25" fmla="*/ 0 h 1567"/>
                <a:gd name="T26" fmla="*/ 1252 w 2168"/>
                <a:gd name="T27" fmla="*/ 371 h 1567"/>
                <a:gd name="T28" fmla="*/ 1589 w 2168"/>
                <a:gd name="T29" fmla="*/ 741 h 1567"/>
                <a:gd name="T30" fmla="*/ 1928 w 2168"/>
                <a:gd name="T31" fmla="*/ 371 h 1567"/>
                <a:gd name="T32" fmla="*/ 1589 w 2168"/>
                <a:gd name="T33" fmla="*/ 0 h 1567"/>
                <a:gd name="T34" fmla="*/ 1435 w 2168"/>
                <a:gd name="T35" fmla="*/ 1356 h 1567"/>
                <a:gd name="T36" fmla="*/ 2168 w 2168"/>
                <a:gd name="T37" fmla="*/ 1356 h 1567"/>
                <a:gd name="T38" fmla="*/ 2067 w 2168"/>
                <a:gd name="T39" fmla="*/ 906 h 1567"/>
                <a:gd name="T40" fmla="*/ 1878 w 2168"/>
                <a:gd name="T41" fmla="*/ 795 h 1567"/>
                <a:gd name="T42" fmla="*/ 1649 w 2168"/>
                <a:gd name="T43" fmla="*/ 922 h 1567"/>
                <a:gd name="T44" fmla="*/ 1504 w 2168"/>
                <a:gd name="T45" fmla="*/ 951 h 1567"/>
                <a:gd name="T46" fmla="*/ 1327 w 2168"/>
                <a:gd name="T47" fmla="*/ 830 h 1567"/>
                <a:gd name="T48" fmla="*/ 1154 w 2168"/>
                <a:gd name="T49" fmla="*/ 900 h 1567"/>
                <a:gd name="T50" fmla="*/ 1435 w 2168"/>
                <a:gd name="T51" fmla="*/ 1356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68" h="1567">
                  <a:moveTo>
                    <a:pt x="1154" y="520"/>
                  </a:moveTo>
                  <a:cubicBezTo>
                    <a:pt x="1154" y="741"/>
                    <a:pt x="984" y="922"/>
                    <a:pt x="773" y="922"/>
                  </a:cubicBezTo>
                  <a:cubicBezTo>
                    <a:pt x="562" y="922"/>
                    <a:pt x="391" y="741"/>
                    <a:pt x="391" y="520"/>
                  </a:cubicBezTo>
                  <a:cubicBezTo>
                    <a:pt x="391" y="299"/>
                    <a:pt x="562" y="119"/>
                    <a:pt x="773" y="119"/>
                  </a:cubicBezTo>
                  <a:cubicBezTo>
                    <a:pt x="984" y="119"/>
                    <a:pt x="1154" y="299"/>
                    <a:pt x="1154" y="520"/>
                  </a:cubicBezTo>
                  <a:close/>
                  <a:moveTo>
                    <a:pt x="32" y="1567"/>
                  </a:moveTo>
                  <a:cubicBezTo>
                    <a:pt x="1344" y="1567"/>
                    <a:pt x="1344" y="1567"/>
                    <a:pt x="1344" y="1567"/>
                  </a:cubicBezTo>
                  <a:cubicBezTo>
                    <a:pt x="1344" y="1567"/>
                    <a:pt x="1380" y="1016"/>
                    <a:pt x="1060" y="984"/>
                  </a:cubicBezTo>
                  <a:cubicBezTo>
                    <a:pt x="936" y="973"/>
                    <a:pt x="949" y="1168"/>
                    <a:pt x="773" y="1136"/>
                  </a:cubicBezTo>
                  <a:cubicBezTo>
                    <a:pt x="650" y="1114"/>
                    <a:pt x="614" y="986"/>
                    <a:pt x="430" y="974"/>
                  </a:cubicBezTo>
                  <a:cubicBezTo>
                    <a:pt x="313" y="965"/>
                    <a:pt x="172" y="1025"/>
                    <a:pt x="102" y="1133"/>
                  </a:cubicBezTo>
                  <a:cubicBezTo>
                    <a:pt x="0" y="1288"/>
                    <a:pt x="32" y="1567"/>
                    <a:pt x="32" y="1567"/>
                  </a:cubicBezTo>
                  <a:close/>
                  <a:moveTo>
                    <a:pt x="1589" y="0"/>
                  </a:moveTo>
                  <a:cubicBezTo>
                    <a:pt x="1403" y="0"/>
                    <a:pt x="1252" y="166"/>
                    <a:pt x="1252" y="371"/>
                  </a:cubicBezTo>
                  <a:cubicBezTo>
                    <a:pt x="1252" y="575"/>
                    <a:pt x="1403" y="741"/>
                    <a:pt x="1589" y="741"/>
                  </a:cubicBezTo>
                  <a:cubicBezTo>
                    <a:pt x="1777" y="741"/>
                    <a:pt x="1928" y="575"/>
                    <a:pt x="1928" y="371"/>
                  </a:cubicBezTo>
                  <a:cubicBezTo>
                    <a:pt x="1928" y="166"/>
                    <a:pt x="1777" y="0"/>
                    <a:pt x="1589" y="0"/>
                  </a:cubicBezTo>
                  <a:close/>
                  <a:moveTo>
                    <a:pt x="1435" y="1356"/>
                  </a:moveTo>
                  <a:cubicBezTo>
                    <a:pt x="2168" y="1356"/>
                    <a:pt x="2168" y="1356"/>
                    <a:pt x="2168" y="1356"/>
                  </a:cubicBezTo>
                  <a:cubicBezTo>
                    <a:pt x="2168" y="1356"/>
                    <a:pt x="2151" y="1019"/>
                    <a:pt x="2067" y="906"/>
                  </a:cubicBezTo>
                  <a:cubicBezTo>
                    <a:pt x="2000" y="815"/>
                    <a:pt x="1951" y="795"/>
                    <a:pt x="1878" y="795"/>
                  </a:cubicBezTo>
                  <a:cubicBezTo>
                    <a:pt x="1801" y="795"/>
                    <a:pt x="1705" y="879"/>
                    <a:pt x="1649" y="922"/>
                  </a:cubicBezTo>
                  <a:cubicBezTo>
                    <a:pt x="1591" y="965"/>
                    <a:pt x="1555" y="965"/>
                    <a:pt x="1504" y="951"/>
                  </a:cubicBezTo>
                  <a:cubicBezTo>
                    <a:pt x="1445" y="934"/>
                    <a:pt x="1367" y="844"/>
                    <a:pt x="1327" y="830"/>
                  </a:cubicBezTo>
                  <a:cubicBezTo>
                    <a:pt x="1298" y="819"/>
                    <a:pt x="1184" y="802"/>
                    <a:pt x="1154" y="900"/>
                  </a:cubicBezTo>
                  <a:cubicBezTo>
                    <a:pt x="1154" y="900"/>
                    <a:pt x="1435" y="1062"/>
                    <a:pt x="1435" y="13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13" tIns="45707" rIns="91413" bIns="45707" numCol="1" anchor="t" anchorCtr="0" compatLnSpc="1">
              <a:prstTxWarp prst="textNoShape">
                <a:avLst/>
              </a:prstTxWarp>
            </a:bodyPr>
            <a:lstStyle/>
            <a:p>
              <a:pPr defTabSz="932417">
                <a:defRPr/>
              </a:pPr>
              <a:endParaRPr lang="en-US" sz="3060" kern="0">
                <a:solidFill>
                  <a:srgbClr val="505050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0155" y="25310"/>
            <a:ext cx="35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Internet of Things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03276" y="6488668"/>
            <a:ext cx="280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Microsoft </a:t>
            </a:r>
            <a:r>
              <a:rPr lang="en-US" dirty="0" err="1"/>
              <a:t>IoT</a:t>
            </a:r>
            <a:r>
              <a:rPr lang="en-US" dirty="0"/>
              <a:t> Webinar 2016</a:t>
            </a:r>
          </a:p>
        </p:txBody>
      </p:sp>
      <p:sp>
        <p:nvSpPr>
          <p:cNvPr id="66" name="Right Brace 65"/>
          <p:cNvSpPr/>
          <p:nvPr/>
        </p:nvSpPr>
        <p:spPr>
          <a:xfrm rot="5400000">
            <a:off x="8131200" y="204198"/>
            <a:ext cx="736067" cy="7049578"/>
          </a:xfrm>
          <a:prstGeom prst="rightBrace">
            <a:avLst>
              <a:gd name="adj1" fmla="val 57599"/>
              <a:gd name="adj2" fmla="val 50371"/>
            </a:avLst>
          </a:prstGeom>
          <a:ln w="762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869225" y="4897596"/>
            <a:ext cx="9222054" cy="830997"/>
            <a:chOff x="1869225" y="4897596"/>
            <a:chExt cx="9222054" cy="830997"/>
          </a:xfrm>
        </p:grpSpPr>
        <p:sp>
          <p:nvSpPr>
            <p:cNvPr id="69" name="Rectangle 68"/>
            <p:cNvSpPr/>
            <p:nvPr/>
          </p:nvSpPr>
          <p:spPr>
            <a:xfrm>
              <a:off x="3144745" y="4897596"/>
              <a:ext cx="794653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Data </a:t>
              </a:r>
              <a:r>
                <a:rPr lang="en-US" sz="4800" dirty="0"/>
                <a:t>Stream</a:t>
              </a:r>
              <a:r>
                <a:rPr lang="en-US" sz="4400" dirty="0"/>
                <a:t>: Patterns and trends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69225" y="4897596"/>
              <a:ext cx="132119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Cold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089384" y="4202538"/>
            <a:ext cx="8093515" cy="842526"/>
            <a:chOff x="2089384" y="4202538"/>
            <a:chExt cx="8093515" cy="842526"/>
          </a:xfrm>
        </p:grpSpPr>
        <p:sp>
          <p:nvSpPr>
            <p:cNvPr id="68" name="Rectangle 67"/>
            <p:cNvSpPr/>
            <p:nvPr/>
          </p:nvSpPr>
          <p:spPr>
            <a:xfrm>
              <a:off x="2089384" y="4202538"/>
              <a:ext cx="111601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Hot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17888" y="4214067"/>
              <a:ext cx="706501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Data </a:t>
              </a:r>
              <a:r>
                <a:rPr lang="en-US" sz="4800" dirty="0"/>
                <a:t>Stream</a:t>
              </a:r>
              <a:r>
                <a:rPr lang="en-US" sz="4400" dirty="0"/>
                <a:t>: Real-time alerts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8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 rot="1152572">
            <a:off x="151860" y="1436023"/>
            <a:ext cx="10314014" cy="3887570"/>
          </a:xfrm>
          <a:prstGeom prst="rightArrow">
            <a:avLst>
              <a:gd name="adj1" fmla="val 50000"/>
              <a:gd name="adj2" fmla="val 63374"/>
            </a:avLst>
          </a:prstGeom>
          <a:gradFill flip="none" rotWithShape="1">
            <a:gsLst>
              <a:gs pos="0">
                <a:srgbClr val="FF0000"/>
              </a:gs>
              <a:gs pos="38000">
                <a:srgbClr val="FF808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8396" y="2779645"/>
            <a:ext cx="188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pPr algn="ctr"/>
            <a:r>
              <a:rPr lang="en-US" sz="3600"/>
              <a:t>IoT Data Source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2902627" y="3695963"/>
            <a:ext cx="1960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Azure </a:t>
            </a:r>
            <a:r>
              <a:rPr lang="en-US" sz="3600" dirty="0" err="1"/>
              <a:t>IoT</a:t>
            </a:r>
            <a:r>
              <a:rPr lang="en-US" sz="3600" dirty="0"/>
              <a:t> Hub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08867" y="4698379"/>
            <a:ext cx="2933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Azure Stream Analytics</a:t>
            </a:r>
          </a:p>
        </p:txBody>
      </p:sp>
      <p:pic>
        <p:nvPicPr>
          <p:cNvPr id="10242" name="Picture 2" descr="https://azure.microsoft.com/svghandler/iot-hub/?width=600&amp;height=31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9028" y="2290077"/>
            <a:ext cx="2355686" cy="123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pbs.twimg.com/profile_images/722195913117028352/mkTra44g.jp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35" b="89904" l="962" r="100000">
                        <a14:foregroundMark x1="23077" y1="45192" x2="23077" y2="45192"/>
                        <a14:foregroundMark x1="25481" y1="53365" x2="25481" y2="53365"/>
                        <a14:foregroundMark x1="27885" y1="65385" x2="27885" y2="6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4172" y="2779645"/>
            <a:ext cx="1980236" cy="198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i.ytimg.com/vi/cHkMfPtmfyE/maxresdefault.jp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88966" y="4433623"/>
            <a:ext cx="2799660" cy="7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641" l="0" r="98286">
                        <a14:foregroundMark x1="39429" y1="4466" x2="39429" y2="4466"/>
                        <a14:foregroundMark x1="43000" y1="8350" x2="43000" y2="8350"/>
                        <a14:foregroundMark x1="41571" y1="6796" x2="41571" y2="6796"/>
                        <a14:foregroundMark x1="43714" y1="9903" x2="43714" y2="9903"/>
                        <a14:foregroundMark x1="40571" y1="5631" x2="40571" y2="5631"/>
                        <a14:foregroundMark x1="42429" y1="7379" x2="42429" y2="7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207"/>
            <a:ext cx="2731832" cy="20098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34350" y="1207191"/>
            <a:ext cx="3745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Real-time alerts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120866" y="607603"/>
            <a:ext cx="11160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49370" y="607603"/>
            <a:ext cx="33191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Data </a:t>
            </a:r>
            <a:r>
              <a:rPr lang="en-US" sz="4800" dirty="0"/>
              <a:t>Stream</a:t>
            </a:r>
            <a:r>
              <a:rPr lang="en-US" sz="4400" dirty="0"/>
              <a:t>:</a:t>
            </a:r>
          </a:p>
        </p:txBody>
      </p:sp>
      <p:pic>
        <p:nvPicPr>
          <p:cNvPr id="14" name="Picture 6" descr="https://sec.ch9.ms/ch9/c94a/674e728a-a7d2-4740-8d03-9397622fc94a/AzureBlobStorage_960.jpg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868" y="5663760"/>
            <a:ext cx="3136752" cy="6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79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81" y="751077"/>
            <a:ext cx="9398516" cy="55089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3258"/>
            <a:ext cx="485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Hot Data Stream Dashboard</a:t>
            </a:r>
          </a:p>
        </p:txBody>
      </p:sp>
      <p:pic>
        <p:nvPicPr>
          <p:cNvPr id="4" name="Picture 2" descr="https://i.ytimg.com/vi/cHkMfPtmfyE/maxresdefault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5569431"/>
            <a:ext cx="2597642" cy="69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4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 rot="1152572">
            <a:off x="151860" y="1436023"/>
            <a:ext cx="10314014" cy="3887570"/>
          </a:xfrm>
          <a:prstGeom prst="rightArrow">
            <a:avLst>
              <a:gd name="adj1" fmla="val 50000"/>
              <a:gd name="adj2" fmla="val 63374"/>
            </a:avLst>
          </a:prstGeom>
          <a:gradFill flip="none" rotWithShape="1">
            <a:gsLst>
              <a:gs pos="0">
                <a:srgbClr val="FF0000"/>
              </a:gs>
              <a:gs pos="38000">
                <a:srgbClr val="FF808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8622086" y="942717"/>
            <a:ext cx="3569914" cy="2939097"/>
          </a:xfrm>
          <a:prstGeom prst="rightArrow">
            <a:avLst>
              <a:gd name="adj1" fmla="val 50000"/>
              <a:gd name="adj2" fmla="val 6337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8396" y="2779645"/>
            <a:ext cx="188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pPr algn="ctr"/>
            <a:r>
              <a:rPr lang="en-US" sz="3600"/>
              <a:t>IoT Data Source</a:t>
            </a:r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5308867" y="4698379"/>
            <a:ext cx="2933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Azure Stream Analytics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076276" y="1476870"/>
            <a:ext cx="18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Azure Blob Storage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708739" y="2934763"/>
            <a:ext cx="980227" cy="468194"/>
          </a:xfrm>
          <a:prstGeom prst="straightConnector1">
            <a:avLst/>
          </a:prstGeom>
          <a:ln w="57150">
            <a:solidFill>
              <a:srgbClr val="006DD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s://azure.microsoft.com/svghandler/iot-hub/?width=600&amp;height=31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9028" y="2290077"/>
            <a:ext cx="2355686" cy="123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pbs.twimg.com/profile_images/722195913117028352/mkTra44g.jp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35" b="89904" l="962" r="100000">
                        <a14:foregroundMark x1="23077" y1="45192" x2="23077" y2="45192"/>
                        <a14:foregroundMark x1="25481" y1="53365" x2="25481" y2="53365"/>
                        <a14:foregroundMark x1="27885" y1="65385" x2="27885" y2="6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4172" y="2779645"/>
            <a:ext cx="1980236" cy="198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blog.dotnetnerd.dk/image.axd?picture=azure-storage-blob-logo.png"/>
          <p:cNvPicPr>
            <a:picLocks noChangeAspect="1" noChangeArrowheads="1"/>
          </p:cNvPicPr>
          <p:nvPr/>
        </p:nvPicPr>
        <p:blipFill>
          <a:blip r:embed="rId6" cstate="email">
            <a:duotone>
              <a:prstClr val="black"/>
              <a:srgbClr val="006DD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0303" y="1647539"/>
            <a:ext cx="1529454" cy="152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i.ytimg.com/vi/cHkMfPtmfyE/maxresdefault.jp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88966" y="4433623"/>
            <a:ext cx="2799660" cy="7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641" l="0" r="98286">
                        <a14:foregroundMark x1="39429" y1="4466" x2="39429" y2="4466"/>
                        <a14:foregroundMark x1="43000" y1="8350" x2="43000" y2="8350"/>
                        <a14:foregroundMark x1="41571" y1="6796" x2="41571" y2="6796"/>
                        <a14:foregroundMark x1="43714" y1="9903" x2="43714" y2="9903"/>
                        <a14:foregroundMark x1="40571" y1="5631" x2="40571" y2="5631"/>
                        <a14:foregroundMark x1="42429" y1="7379" x2="42429" y2="7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207"/>
            <a:ext cx="2731832" cy="20098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2627" y="3695963"/>
            <a:ext cx="1960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Azure </a:t>
            </a:r>
            <a:r>
              <a:rPr lang="en-US" sz="3600" dirty="0" err="1"/>
              <a:t>IoT</a:t>
            </a:r>
            <a:r>
              <a:rPr lang="en-US" sz="3600" dirty="0"/>
              <a:t> Hub</a:t>
            </a:r>
          </a:p>
        </p:txBody>
      </p:sp>
      <p:pic>
        <p:nvPicPr>
          <p:cNvPr id="21" name="Picture 6" descr="https://sec.ch9.ms/ch9/c94a/674e728a-a7d2-4740-8d03-9397622fc94a/AzureBlobStorage_960.jpg"/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868" y="5663760"/>
            <a:ext cx="3136752" cy="6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09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301583" y="978009"/>
            <a:ext cx="10591005" cy="4793053"/>
          </a:xfrm>
          <a:prstGeom prst="rightArrow">
            <a:avLst>
              <a:gd name="adj1" fmla="val 50000"/>
              <a:gd name="adj2" fmla="val 6337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12446" y="4083696"/>
            <a:ext cx="1807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Azure Blob Storage</a:t>
            </a:r>
          </a:p>
        </p:txBody>
      </p:sp>
      <p:pic>
        <p:nvPicPr>
          <p:cNvPr id="3074" name="Picture 2" descr="http://cloudmonix.com/wp-content/uploads/2015/07/What-is-Azure-HD-Insigh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89" b="97685" l="4036" r="98206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0473" y="3885809"/>
            <a:ext cx="1609092" cy="155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concurrency.com/getmedia/e0f69a92-832a-4680-b8ae-a1e02407d80a/SQL-Database-(generic).png.aspx?width=256&amp;height=256&amp;ext=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08" y="2571910"/>
            <a:ext cx="1605247" cy="160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blog.dotnetnerd.dk/image.axd?picture=azure-storage-blob-logo.png"/>
          <p:cNvPicPr>
            <a:picLocks noChangeAspect="1" noChangeArrowheads="1"/>
          </p:cNvPicPr>
          <p:nvPr/>
        </p:nvPicPr>
        <p:blipFill>
          <a:blip r:embed="rId6" cstate="email">
            <a:duotone>
              <a:prstClr val="black"/>
              <a:srgbClr val="006DD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458" y="2571910"/>
            <a:ext cx="1529454" cy="152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88914" y="1280303"/>
            <a:ext cx="406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Patterns and trends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5271" y="680715"/>
            <a:ext cx="13211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Cold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3934" y="680715"/>
            <a:ext cx="33191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Data </a:t>
            </a:r>
            <a:r>
              <a:rPr lang="en-US" sz="4800" dirty="0"/>
              <a:t>Stream</a:t>
            </a:r>
            <a:r>
              <a:rPr lang="en-US" sz="4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40442" y="4474971"/>
            <a:ext cx="2183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Hadoop</a:t>
            </a:r>
          </a:p>
          <a:p>
            <a:pPr algn="ctr"/>
            <a:r>
              <a:rPr lang="en-US" sz="3200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87899" y="4218131"/>
            <a:ext cx="2183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Enterprise</a:t>
            </a:r>
          </a:p>
          <a:p>
            <a:pPr algn="ctr"/>
            <a:r>
              <a:rPr lang="en-US" sz="3200" dirty="0"/>
              <a:t>Data</a:t>
            </a:r>
          </a:p>
        </p:txBody>
      </p:sp>
      <p:pic>
        <p:nvPicPr>
          <p:cNvPr id="15" name="Picture 8" descr="https://powerpivotpro.com/wp-content/uploads/2015/09/Power-Pivot-is-the-Brain-of-Microsoft-Power-BI1.png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3"/>
          <a:stretch/>
        </p:blipFill>
        <p:spPr bwMode="auto">
          <a:xfrm>
            <a:off x="7086938" y="1468362"/>
            <a:ext cx="5075293" cy="343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861646" y="5020406"/>
            <a:ext cx="2183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4985" y="2719122"/>
            <a:ext cx="1939123" cy="1018039"/>
          </a:xfrm>
          <a:prstGeom prst="rect">
            <a:avLst/>
          </a:prstGeom>
        </p:spPr>
      </p:pic>
      <p:pic>
        <p:nvPicPr>
          <p:cNvPr id="16" name="Picture 6" descr="https://sec.ch9.ms/ch9/c94a/674e728a-a7d2-4740-8d03-9397622fc94a/AzureBlobStorage_960.jpg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868" y="5663760"/>
            <a:ext cx="3136752" cy="6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2834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8541" y="3200708"/>
            <a:ext cx="24915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Tracking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658154" y="2129182"/>
            <a:ext cx="4851324" cy="2108751"/>
            <a:chOff x="4369111" y="2427888"/>
            <a:chExt cx="4851324" cy="2108751"/>
          </a:xfrm>
        </p:grpSpPr>
        <p:pic>
          <p:nvPicPr>
            <p:cNvPr id="10" name="Picture 9" descr="TV cartoon &lt;strong&gt;broken&lt;/strong&gt; by Justin Ternet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111" y="2427888"/>
              <a:ext cx="2460423" cy="210875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855270" y="2427888"/>
              <a:ext cx="2365165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Accident Data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64661" y="4102382"/>
            <a:ext cx="5974352" cy="2168709"/>
            <a:chOff x="692670" y="3981142"/>
            <a:chExt cx="5974352" cy="2168709"/>
          </a:xfrm>
        </p:grpSpPr>
        <p:sp>
          <p:nvSpPr>
            <p:cNvPr id="13" name="Rectangle 12"/>
            <p:cNvSpPr/>
            <p:nvPr/>
          </p:nvSpPr>
          <p:spPr>
            <a:xfrm>
              <a:off x="692670" y="4703301"/>
              <a:ext cx="2355347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Geotag Data</a:t>
              </a:r>
            </a:p>
          </p:txBody>
        </p:sp>
        <p:pic>
          <p:nvPicPr>
            <p:cNvPr id="14" name="Picture 13" descr="Is there a way to do this using Opencv or any opensource packages is ...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638" y="3981142"/>
              <a:ext cx="3891384" cy="2074636"/>
            </a:xfrm>
            <a:prstGeom prst="rect">
              <a:avLst/>
            </a:prstGeom>
          </p:spPr>
        </p:pic>
      </p:grpSp>
      <p:pic>
        <p:nvPicPr>
          <p:cNvPr id="12" name="Picture 11" descr="We saw earlier the fetch() function that is barely useful, so let's ...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27" y="935201"/>
            <a:ext cx="2248356" cy="224835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3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llegient Guidance Document" ma:contentTypeID="0x0101006FB493BAD8DF47D7ABC141A17BFEC42E000D32C812A6374B6092B510AA165EEAB7004AB36ED1B459B34D86DD7702D1593BDE" ma:contentTypeVersion="42" ma:contentTypeDescription="Used for policies, procedures, training, PowerPoints, technical guides, etc. that provide guidance on a process or technique." ma:contentTypeScope="" ma:versionID="e6bc74f0f51355316f126cc4d8bec244">
  <xsd:schema xmlns:xsd="http://www.w3.org/2001/XMLSchema" xmlns:xs="http://www.w3.org/2001/XMLSchema" xmlns:p="http://schemas.microsoft.com/office/2006/metadata/properties" xmlns:ns1="http://schemas.microsoft.com/sharepoint/v3" xmlns:ns2="951fa48e-70d2-49cb-900b-274e425a7826" xmlns:ns3="9bd7b1c6-4e83-4d7e-95b5-6f67ccddf8e6" targetNamespace="http://schemas.microsoft.com/office/2006/metadata/properties" ma:root="true" ma:fieldsID="48980f63b8ac7caa0a3a272f31c1fd51" ns1:_="" ns2:_="" ns3:_="">
    <xsd:import namespace="http://schemas.microsoft.com/sharepoint/v3"/>
    <xsd:import namespace="951fa48e-70d2-49cb-900b-274e425a7826"/>
    <xsd:import namespace="9bd7b1c6-4e83-4d7e-95b5-6f67ccddf8e6"/>
    <xsd:element name="properties">
      <xsd:complexType>
        <xsd:sequence>
          <xsd:element name="documentManagement">
            <xsd:complexType>
              <xsd:all>
                <xsd:element ref="ns2:g_AllegientDescription" minOccurs="0"/>
                <xsd:element ref="ns1:AverageRating" minOccurs="0"/>
                <xsd:element ref="ns1:RatingCount" minOccurs="0"/>
                <xsd:element ref="ns2:TaxKeywordTaxHTField" minOccurs="0"/>
                <xsd:element ref="ns1:RatedBy" minOccurs="0"/>
                <xsd:element ref="ns1:Ratings" minOccurs="0"/>
                <xsd:element ref="ns2:TaxCatchAll" minOccurs="0"/>
                <xsd:element ref="ns2:TaxCatchAllLabel" minOccurs="0"/>
                <xsd:element ref="ns2:g_AllegientDocumentTypeTaxHTField0" minOccurs="0"/>
                <xsd:element ref="ns2:g_AllegientDepartmentTaxHTField0" minOccurs="0"/>
                <xsd:element ref="ns2:kad8ff7986d2450fb9021d41e088c921" minOccurs="0"/>
                <xsd:element ref="ns3:Display_x0020_On_x0020_Main_x0020_P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7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8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3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4" nillable="true" ma:displayName="User ratings" ma:description="User ratings for the item" ma:hidden="true" ma:internalName="Ratings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fa48e-70d2-49cb-900b-274e425a7826" elementFormDefault="qualified">
    <xsd:import namespace="http://schemas.microsoft.com/office/2006/documentManagement/types"/>
    <xsd:import namespace="http://schemas.microsoft.com/office/infopath/2007/PartnerControls"/>
    <xsd:element name="g_AllegientDescription" ma:index="4" nillable="true" ma:displayName="Description" ma:description="Use this field to provide a short description of this item to help other users understand its purpose." ma:internalName="g_AllegientDescription">
      <xsd:simpleType>
        <xsd:restriction base="dms:Note">
          <xsd:maxLength value="255"/>
        </xsd:restriction>
      </xsd:simpleType>
    </xsd:element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fbc5ad3e-a86d-4342-9681-9086b1c46ad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5" nillable="true" ma:displayName="Taxonomy Catch All Column" ma:description="" ma:hidden="true" ma:list="{32e274c8-bb25-442f-b0fd-d0c98eb60524}" ma:internalName="TaxCatchAll" ma:showField="CatchAllData" ma:web="7b2eafc1-18ff-4115-a1c1-f70dfc3f30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6" nillable="true" ma:displayName="Taxonomy Catch All Column1" ma:description="" ma:hidden="true" ma:list="{32e274c8-bb25-442f-b0fd-d0c98eb60524}" ma:internalName="TaxCatchAllLabel" ma:readOnly="true" ma:showField="CatchAllDataLabel" ma:web="7b2eafc1-18ff-4115-a1c1-f70dfc3f30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_AllegientDocumentTypeTaxHTField0" ma:index="18" ma:taxonomy="true" ma:internalName="g_AllegientDocumentTypeTaxHTField0" ma:taxonomyFieldName="g_AllegientDocumentType" ma:displayName="Document Type" ma:default="1;#Not Classified|5e7ce2ac-35b8-47a5-bfc9-df4edd9d079e" ma:fieldId="{28df4a9f-9a3f-4543-b8a9-faf29629196a}" ma:taxonomyMulti="true" ma:sspId="fbc5ad3e-a86d-4342-9681-9086b1c46ad2" ma:termSetId="25c577b6-48d4-46d1-b256-b5d2107da6f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_AllegientDepartmentTaxHTField0" ma:index="20" ma:taxonomy="true" ma:internalName="g_AllegientDepartmentTaxHTField0" ma:taxonomyFieldName="g_AllegientDepartment" ma:displayName="Department" ma:default="163;#Marketing|9a671465-2219-4f8a-bb55-c13024bbae58" ma:fieldId="{9d2e0dce-6167-43bb-b82b-e1c13d916b83}" ma:sspId="fbc5ad3e-a86d-4342-9681-9086b1c46ad2" ma:termSetId="0e6f804c-d802-4320-8aff-3cbfa5384d9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ad8ff7986d2450fb9021d41e088c921" ma:index="21" ma:taxonomy="true" ma:internalName="kad8ff7986d2450fb9021d41e088c921" ma:taxonomyFieldName="Technology" ma:displayName="Technology" ma:readOnly="false" ma:default="12;#Not Applicable|a558b20e-9eec-4a55-b71f-a2cbc28f655c" ma:fieldId="{4ad8ff79-86d2-450f-b902-1d41e088c921}" ma:taxonomyMulti="true" ma:sspId="fbc5ad3e-a86d-4342-9681-9086b1c46ad2" ma:termSetId="64b1f2f5-79b1-4a93-bfa7-cad9c237813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d7b1c6-4e83-4d7e-95b5-6f67ccddf8e6" elementFormDefault="qualified">
    <xsd:import namespace="http://schemas.microsoft.com/office/2006/documentManagement/types"/>
    <xsd:import namespace="http://schemas.microsoft.com/office/infopath/2007/PartnerControls"/>
    <xsd:element name="Display_x0020_On_x0020_Main_x0020_Page" ma:index="23" nillable="true" ma:displayName="Display On Main Page" ma:default="0" ma:internalName="Display_x0020_On_x0020_Main_x0020_Pag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_AllegientDepartmentTaxHTField0 xmlns="951fa48e-70d2-49cb-900b-274e425a7826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9a671465-2219-4f8a-bb55-c13024bbae58</TermId>
        </TermInfo>
      </Terms>
    </g_AllegientDepartmentTaxHTField0>
    <Ratings xmlns="http://schemas.microsoft.com/sharepoint/v3" xsi:nil="true"/>
    <TaxKeywordTaxHTField xmlns="951fa48e-70d2-49cb-900b-274e425a7826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00000000-0000-0000-0000-000000000000</TermId>
        </TermInfo>
      </Terms>
    </TaxKeywordTaxHTField>
    <kad8ff7986d2450fb9021d41e088c921 xmlns="951fa48e-70d2-49cb-900b-274e425a782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a558b20e-9eec-4a55-b71f-a2cbc28f655c</TermId>
        </TermInfo>
      </Terms>
    </kad8ff7986d2450fb9021d41e088c921>
    <TaxCatchAll xmlns="951fa48e-70d2-49cb-900b-274e425a7826">
      <Value>12</Value>
      <Value>38</Value>
      <Value>163</Value>
      <Value>1</Value>
    </TaxCatchAll>
    <g_AllegientDescription xmlns="951fa48e-70d2-49cb-900b-274e425a7826" xsi:nil="true"/>
    <g_AllegientDocumentTypeTaxHTField0 xmlns="951fa48e-70d2-49cb-900b-274e425a782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Classified</TermName>
          <TermId xmlns="http://schemas.microsoft.com/office/infopath/2007/PartnerControls">5e7ce2ac-35b8-47a5-bfc9-df4edd9d079e</TermId>
        </TermInfo>
      </Terms>
    </g_AllegientDocumentTypeTaxHTField0>
    <RatedBy xmlns="http://schemas.microsoft.com/sharepoint/v3">
      <UserInfo>
        <DisplayName/>
        <AccountId xsi:nil="true"/>
        <AccountType/>
      </UserInfo>
    </RatedBy>
    <Display_x0020_On_x0020_Main_x0020_Page xmlns="9bd7b1c6-4e83-4d7e-95b5-6f67ccddf8e6">true</Display_x0020_On_x0020_Main_x0020_Pag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80BD32-9E9E-4316-9F7D-7955C95868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51fa48e-70d2-49cb-900b-274e425a7826"/>
    <ds:schemaRef ds:uri="9bd7b1c6-4e83-4d7e-95b5-6f67ccddf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1464C3-797E-43F0-83E6-E75B9736A6A9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951fa48e-70d2-49cb-900b-274e425a7826"/>
    <ds:schemaRef ds:uri="http://purl.org/dc/terms/"/>
    <ds:schemaRef ds:uri="http://purl.org/dc/dcmitype/"/>
    <ds:schemaRef ds:uri="http://schemas.openxmlformats.org/package/2006/metadata/core-properties"/>
    <ds:schemaRef ds:uri="9bd7b1c6-4e83-4d7e-95b5-6f67ccddf8e6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EE5689-DA02-4D67-B728-DA13C38BC5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9399</TotalTime>
  <Words>305</Words>
  <Application>Microsoft Macintosh PowerPoint</Application>
  <PresentationFormat>Custom</PresentationFormat>
  <Paragraphs>95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Using IoT to Enrich Enterprise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Sweeney;Josh Burkhead</dc:creator>
  <cp:keywords>template</cp:keywords>
  <cp:lastModifiedBy>IT Services</cp:lastModifiedBy>
  <cp:revision>411</cp:revision>
  <cp:lastPrinted>2015-07-08T16:21:40Z</cp:lastPrinted>
  <dcterms:created xsi:type="dcterms:W3CDTF">2015-05-06T14:13:53Z</dcterms:created>
  <dcterms:modified xsi:type="dcterms:W3CDTF">2017-04-13T13:46:30Z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0x0101006FB493BAD8DF47D7ABC141A17BFEC42E000D32C812A6374B6092B510AA165EEAB7004AB36ED1B459B34D86DD7702D1593BDE</vt:lpwstr>
  </property>
  <property fmtid="{D5CDD505-2E9C-101B-9397-08002B2CF9AE}" pid="3" name="Technology">
    <vt:lpwstr>12;#Not Applicable|a558b20e-9eec-4a55-b71f-a2cbc28f655c</vt:lpwstr>
  </property>
  <property fmtid="{D5CDD505-2E9C-101B-9397-08002B2CF9AE}" pid="4" name="TaxKeyword">
    <vt:lpwstr>38;#template|7415ea19-d0a1-49e9-a94c-889a22490622</vt:lpwstr>
  </property>
  <property fmtid="{D5CDD505-2E9C-101B-9397-08002B2CF9AE}" pid="5" name="g_AllegientDocumentType">
    <vt:lpwstr>1;#Not Classified|5e7ce2ac-35b8-47a5-bfc9-df4edd9d079e</vt:lpwstr>
  </property>
  <property fmtid="{D5CDD505-2E9C-101B-9397-08002B2CF9AE}" pid="6" name="g_AllegientDepartment">
    <vt:lpwstr>163;#Marketing|9a671465-2219-4f8a-bb55-c13024bbae58</vt:lpwstr>
  </property>
  <property fmtid="{D5CDD505-2E9C-101B-9397-08002B2CF9AE}" pid="7" name="g_AllegientProjectWorkTypeTaxHTField0">
    <vt:lpwstr/>
  </property>
  <property fmtid="{D5CDD505-2E9C-101B-9397-08002B2CF9AE}" pid="8" name="g_AllegientClientTaxHTField0">
    <vt:lpwstr/>
  </property>
  <property fmtid="{D5CDD505-2E9C-101B-9397-08002B2CF9AE}" pid="9" name="g_AllegientProjectWorkType">
    <vt:lpwstr/>
  </property>
  <property fmtid="{D5CDD505-2E9C-101B-9397-08002B2CF9AE}" pid="10" name="g_AllegientProject">
    <vt:lpwstr/>
  </property>
  <property fmtid="{D5CDD505-2E9C-101B-9397-08002B2CF9AE}" pid="11" name="g_AllegientClient">
    <vt:lpwstr/>
  </property>
  <property fmtid="{D5CDD505-2E9C-101B-9397-08002B2CF9AE}" pid="12" name="g_AllegientProjectTaxHTField0">
    <vt:lpwstr/>
  </property>
</Properties>
</file>