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4"/>
  </p:sldMasterIdLst>
  <p:notesMasterIdLst>
    <p:notesMasterId r:id="rId31"/>
  </p:notesMasterIdLst>
  <p:sldIdLst>
    <p:sldId id="413" r:id="rId5"/>
    <p:sldId id="463" r:id="rId6"/>
    <p:sldId id="462" r:id="rId7"/>
    <p:sldId id="451" r:id="rId8"/>
    <p:sldId id="464" r:id="rId9"/>
    <p:sldId id="465" r:id="rId10"/>
    <p:sldId id="450" r:id="rId11"/>
    <p:sldId id="466" r:id="rId12"/>
    <p:sldId id="471" r:id="rId13"/>
    <p:sldId id="470" r:id="rId14"/>
    <p:sldId id="467" r:id="rId15"/>
    <p:sldId id="446" r:id="rId16"/>
    <p:sldId id="447" r:id="rId17"/>
    <p:sldId id="468" r:id="rId18"/>
    <p:sldId id="448" r:id="rId19"/>
    <p:sldId id="453" r:id="rId20"/>
    <p:sldId id="469" r:id="rId21"/>
    <p:sldId id="457" r:id="rId22"/>
    <p:sldId id="458" r:id="rId23"/>
    <p:sldId id="455" r:id="rId24"/>
    <p:sldId id="456" r:id="rId25"/>
    <p:sldId id="459" r:id="rId26"/>
    <p:sldId id="460" r:id="rId27"/>
    <p:sldId id="454" r:id="rId28"/>
    <p:sldId id="443" r:id="rId29"/>
    <p:sldId id="444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B77"/>
    <a:srgbClr val="C11F2F"/>
    <a:srgbClr val="F3F2E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8944" autoAdjust="0"/>
  </p:normalViewPr>
  <p:slideViewPr>
    <p:cSldViewPr snapToGrid="0">
      <p:cViewPr varScale="1">
        <p:scale>
          <a:sx n="128" d="100"/>
          <a:sy n="128" d="100"/>
        </p:scale>
        <p:origin x="108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36FCD-1AB2-AB4E-B85D-BFA5E6FA9FCD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490C-DBB2-8E41-AF05-8FE8759EA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490C-DBB2-8E41-AF05-8FE8759EA3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5C3E-728B-C848-AF1F-14530F653C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465887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5C3E-728B-C848-AF1F-14530F653C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MI TEMPLATE - Cover Slide 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 hasCustomPrompt="1"/>
          </p:nvPr>
        </p:nvSpPr>
        <p:spPr>
          <a:xfrm>
            <a:off x="571500" y="2307250"/>
            <a:ext cx="56106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buFont typeface="Raleway"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571500" y="3990912"/>
            <a:ext cx="56106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315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3">
    <p:bg>
      <p:bgPr>
        <a:solidFill>
          <a:schemeClr val="tx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41827"/>
            <a:ext cx="7504113" cy="4030771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solidFill>
                  <a:schemeClr val="bg1"/>
                </a:solidFill>
                <a:latin typeface="Raleway"/>
                <a:cs typeface="Raleway"/>
              </a:defRPr>
            </a:lvl1pPr>
            <a:lvl2pPr marL="740664" indent="-342900">
              <a:spcBef>
                <a:spcPts val="0"/>
              </a:spcBef>
              <a:buClr>
                <a:schemeClr val="accent1"/>
              </a:buClr>
              <a:buFont typeface="Lucida Grande"/>
              <a:buChar char="›"/>
              <a:defRPr sz="2000">
                <a:solidFill>
                  <a:schemeClr val="bg1"/>
                </a:solidFill>
                <a:latin typeface="Raleway"/>
                <a:cs typeface="Raleway"/>
              </a:defRPr>
            </a:lvl2pPr>
            <a:lvl3pPr marL="1088136" indent="-342900">
              <a:buClr>
                <a:schemeClr val="accent1"/>
              </a:buClr>
              <a:buFont typeface="Lucida Grande"/>
              <a:buChar char="›"/>
              <a:defRPr sz="2000">
                <a:solidFill>
                  <a:schemeClr val="bg1"/>
                </a:solidFill>
                <a:latin typeface="Raleway"/>
                <a:cs typeface="Raleway"/>
              </a:defRPr>
            </a:lvl3pPr>
            <a:lvl4pPr marL="1490472" indent="-342900">
              <a:buClr>
                <a:schemeClr val="accent1"/>
              </a:buClr>
              <a:buFont typeface="Lucida Grande"/>
              <a:buChar char="›"/>
              <a:defRPr sz="2000">
                <a:solidFill>
                  <a:schemeClr val="bg1"/>
                </a:solidFill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defRPr sz="2000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4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41827"/>
            <a:ext cx="3994525" cy="3701143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2198" y="841827"/>
            <a:ext cx="3994525" cy="3701143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6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12801"/>
            <a:ext cx="7524750" cy="72571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cap="all">
                <a:solidFill>
                  <a:schemeClr val="accent1"/>
                </a:solidFill>
                <a:latin typeface="Raleway"/>
                <a:cs typeface="Raleway"/>
              </a:defRPr>
            </a:lvl1pPr>
            <a:lvl2pPr>
              <a:defRPr>
                <a:latin typeface="Raleway"/>
                <a:cs typeface="Raleway"/>
              </a:defRPr>
            </a:lvl2pPr>
            <a:lvl3pPr>
              <a:defRPr>
                <a:latin typeface="Raleway"/>
                <a:cs typeface="Raleway"/>
              </a:defRPr>
            </a:lvl3pPr>
            <a:lvl4pPr>
              <a:defRPr>
                <a:latin typeface="Raleway"/>
                <a:cs typeface="Raleway"/>
              </a:defRPr>
            </a:lvl4pPr>
            <a:lvl5pPr>
              <a:defRPr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HEADLINE IN ALL CAPS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538515"/>
            <a:ext cx="7503886" cy="3337663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7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12801"/>
            <a:ext cx="7524750" cy="72571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cap="all">
                <a:solidFill>
                  <a:schemeClr val="accent1"/>
                </a:solidFill>
                <a:latin typeface="Raleway"/>
                <a:cs typeface="Raleway"/>
              </a:defRPr>
            </a:lvl1pPr>
            <a:lvl2pPr>
              <a:defRPr>
                <a:latin typeface="Raleway"/>
                <a:cs typeface="Raleway"/>
              </a:defRPr>
            </a:lvl2pPr>
            <a:lvl3pPr>
              <a:defRPr>
                <a:latin typeface="Raleway"/>
                <a:cs typeface="Raleway"/>
              </a:defRPr>
            </a:lvl3pPr>
            <a:lvl4pPr>
              <a:defRPr>
                <a:latin typeface="Raleway"/>
                <a:cs typeface="Raleway"/>
              </a:defRPr>
            </a:lvl4pPr>
            <a:lvl5pPr>
              <a:defRPr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HEADLINE IN ALL CAPS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538515"/>
            <a:ext cx="3701144" cy="3323771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80806" y="1538515"/>
            <a:ext cx="3701144" cy="3323771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8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538515"/>
            <a:ext cx="7524750" cy="338005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12801"/>
            <a:ext cx="7524750" cy="72571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cap="all">
                <a:solidFill>
                  <a:schemeClr val="accent1"/>
                </a:solidFill>
                <a:latin typeface="Raleway"/>
                <a:cs typeface="Raleway"/>
              </a:defRPr>
            </a:lvl1pPr>
            <a:lvl2pPr>
              <a:defRPr>
                <a:latin typeface="Raleway"/>
                <a:cs typeface="Raleway"/>
              </a:defRPr>
            </a:lvl2pPr>
            <a:lvl3pPr>
              <a:defRPr>
                <a:latin typeface="Raleway"/>
                <a:cs typeface="Raleway"/>
              </a:defRPr>
            </a:lvl3pPr>
            <a:lvl4pPr>
              <a:defRPr>
                <a:latin typeface="Raleway"/>
                <a:cs typeface="Raleway"/>
              </a:defRPr>
            </a:lvl4pPr>
            <a:lvl5pPr>
              <a:defRPr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HEADLINE IN ALL CAPS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hape 252"/>
          <p:cNvCxnSpPr/>
          <p:nvPr/>
        </p:nvCxnSpPr>
        <p:spPr>
          <a:xfrm>
            <a:off x="3720821" y="978250"/>
            <a:ext cx="0" cy="3451500"/>
          </a:xfrm>
          <a:prstGeom prst="straightConnector1">
            <a:avLst/>
          </a:prstGeom>
          <a:noFill/>
          <a:ln w="9525" cap="flat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550080" y="974601"/>
            <a:ext cx="3085750" cy="345515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10000"/>
              </a:lnSpc>
              <a:spcBef>
                <a:spcPts val="0"/>
              </a:spcBef>
              <a:buClr>
                <a:srgbClr val="E62032"/>
              </a:buClr>
              <a:defRPr sz="20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2pPr>
            <a:lvl3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3pPr>
            <a:lvl4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4pPr>
            <a:lvl5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5pPr>
            <a:lvl6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6pPr>
            <a:lvl7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7pPr>
            <a:lvl8pPr rtl="0"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8pPr>
            <a:lvl9pPr>
              <a:spcBef>
                <a:spcPts val="0"/>
              </a:spcBef>
              <a:buClr>
                <a:srgbClr val="E62032"/>
              </a:buClr>
              <a:buSzPct val="100000"/>
              <a:defRPr sz="3000">
                <a:solidFill>
                  <a:srgbClr val="E6203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904344" y="974600"/>
            <a:ext cx="4695056" cy="345515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10000"/>
              </a:lnSpc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8pPr>
            <a:lvl9pPr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2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9988" y="1003844"/>
            <a:ext cx="5204025" cy="375600"/>
            <a:chOff x="1803475" y="1003844"/>
            <a:chExt cx="5204025" cy="375600"/>
          </a:xfrm>
        </p:grpSpPr>
        <p:sp>
          <p:nvSpPr>
            <p:cNvPr id="259" name="Shape 259"/>
            <p:cNvSpPr txBox="1"/>
            <p:nvPr/>
          </p:nvSpPr>
          <p:spPr>
            <a:xfrm>
              <a:off x="1803475" y="1003844"/>
              <a:ext cx="2451600" cy="37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CHALLENGES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4555900" y="1003844"/>
              <a:ext cx="2451600" cy="37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OPPORTUNITIES</a:t>
              </a:r>
            </a:p>
          </p:txBody>
        </p:sp>
      </p:grp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80189" y="1461875"/>
            <a:ext cx="3941399" cy="350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2pPr>
            <a:lvl3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3pPr>
            <a:lvl4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4pPr>
            <a:lvl5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5pPr>
            <a:lvl6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6pPr>
            <a:lvl7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7pPr>
            <a:lvl8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8pPr>
            <a:lvl9pPr algn="r" rtl="0">
              <a:spcBef>
                <a:spcPts val="0"/>
              </a:spcBef>
              <a:buClr>
                <a:srgbClr val="666666"/>
              </a:buClr>
              <a:buSzPct val="100000"/>
              <a:defRPr sz="1400">
                <a:solidFill>
                  <a:srgbClr val="666666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4722413" y="1461875"/>
            <a:ext cx="3941399" cy="350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C11F2F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2pPr>
            <a:lvl3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3pPr>
            <a:lvl4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4pPr>
            <a:lvl5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5pPr>
            <a:lvl6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6pPr>
            <a:lvl7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7pPr>
            <a:lvl8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8pPr>
            <a:lvl9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rgbClr val="E92F4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69988" y="1003844"/>
            <a:ext cx="5204025" cy="375600"/>
            <a:chOff x="1803475" y="1003844"/>
            <a:chExt cx="5204025" cy="375600"/>
          </a:xfrm>
        </p:grpSpPr>
        <p:sp>
          <p:nvSpPr>
            <p:cNvPr id="11" name="Shape 259"/>
            <p:cNvSpPr txBox="1"/>
            <p:nvPr/>
          </p:nvSpPr>
          <p:spPr>
            <a:xfrm>
              <a:off x="1803475" y="1003844"/>
              <a:ext cx="2451600" cy="37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CHALLENGES</a:t>
              </a:r>
            </a:p>
          </p:txBody>
        </p:sp>
        <p:sp>
          <p:nvSpPr>
            <p:cNvPr id="12" name="Shape 260"/>
            <p:cNvSpPr txBox="1"/>
            <p:nvPr/>
          </p:nvSpPr>
          <p:spPr>
            <a:xfrm>
              <a:off x="4555900" y="1003844"/>
              <a:ext cx="2451600" cy="37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31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88287" y="84680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3219048" y="84680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6049809" y="84680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hape 265"/>
          <p:cNvSpPr txBox="1">
            <a:spLocks noGrp="1"/>
          </p:cNvSpPr>
          <p:nvPr>
            <p:ph type="body" idx="11"/>
          </p:nvPr>
        </p:nvSpPr>
        <p:spPr>
          <a:xfrm>
            <a:off x="388287" y="268297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266"/>
          <p:cNvSpPr txBox="1">
            <a:spLocks noGrp="1"/>
          </p:cNvSpPr>
          <p:nvPr>
            <p:ph type="body" idx="12"/>
          </p:nvPr>
        </p:nvSpPr>
        <p:spPr>
          <a:xfrm>
            <a:off x="3219048" y="268297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hape 267"/>
          <p:cNvSpPr txBox="1">
            <a:spLocks noGrp="1"/>
          </p:cNvSpPr>
          <p:nvPr>
            <p:ph type="body" idx="13"/>
          </p:nvPr>
        </p:nvSpPr>
        <p:spPr>
          <a:xfrm>
            <a:off x="6049809" y="2682971"/>
            <a:ext cx="2722327" cy="1719631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506" y="755175"/>
            <a:ext cx="5403650" cy="4199400"/>
            <a:chOff x="655503" y="755175"/>
            <a:chExt cx="5403650" cy="4199400"/>
          </a:xfrm>
        </p:grpSpPr>
        <p:cxnSp>
          <p:nvCxnSpPr>
            <p:cNvPr id="273" name="Shape 273"/>
            <p:cNvCxnSpPr/>
            <p:nvPr/>
          </p:nvCxnSpPr>
          <p:spPr>
            <a:xfrm>
              <a:off x="655503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3357328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6059153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27244" y="1318483"/>
            <a:ext cx="2290161" cy="363614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3429154" y="1318483"/>
            <a:ext cx="2285692" cy="363614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3"/>
          </p:nvPr>
        </p:nvSpPr>
        <p:spPr>
          <a:xfrm>
            <a:off x="6130638" y="1318483"/>
            <a:ext cx="2270787" cy="363614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5"/>
          </p:nvPr>
        </p:nvSpPr>
        <p:spPr>
          <a:xfrm>
            <a:off x="727244" y="730950"/>
            <a:ext cx="2290161" cy="587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6"/>
          </p:nvPr>
        </p:nvSpPr>
        <p:spPr>
          <a:xfrm>
            <a:off x="3429154" y="730950"/>
            <a:ext cx="2285692" cy="587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7"/>
          </p:nvPr>
        </p:nvSpPr>
        <p:spPr>
          <a:xfrm>
            <a:off x="6130638" y="730950"/>
            <a:ext cx="2270787" cy="587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506" y="755175"/>
            <a:ext cx="5403650" cy="4199400"/>
            <a:chOff x="655503" y="755175"/>
            <a:chExt cx="5403650" cy="4199400"/>
          </a:xfrm>
        </p:grpSpPr>
        <p:cxnSp>
          <p:nvCxnSpPr>
            <p:cNvPr id="16" name="Shape 273"/>
            <p:cNvCxnSpPr/>
            <p:nvPr/>
          </p:nvCxnSpPr>
          <p:spPr>
            <a:xfrm>
              <a:off x="655503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274"/>
            <p:cNvCxnSpPr/>
            <p:nvPr/>
          </p:nvCxnSpPr>
          <p:spPr>
            <a:xfrm>
              <a:off x="3357328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275"/>
            <p:cNvCxnSpPr/>
            <p:nvPr/>
          </p:nvCxnSpPr>
          <p:spPr>
            <a:xfrm>
              <a:off x="6059153" y="755175"/>
              <a:ext cx="0" cy="4199400"/>
            </a:xfrm>
            <a:prstGeom prst="straightConnector1">
              <a:avLst/>
            </a:prstGeom>
            <a:noFill/>
            <a:ln w="9525" cap="flat">
              <a:solidFill>
                <a:srgbClr val="C11F2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7154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MI TEMPLATE - Cover Slide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hasCustomPrompt="1"/>
          </p:nvPr>
        </p:nvSpPr>
        <p:spPr>
          <a:xfrm>
            <a:off x="685800" y="2589200"/>
            <a:ext cx="6963000" cy="174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8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325" y="4408200"/>
            <a:ext cx="954150" cy="4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40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5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hape 284"/>
          <p:cNvCxnSpPr/>
          <p:nvPr/>
        </p:nvCxnSpPr>
        <p:spPr>
          <a:xfrm flipH="1">
            <a:off x="351439" y="3056579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flipH="1">
            <a:off x="351439" y="4021879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>
            <a:off x="1800450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2956708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4112967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>
            <a:off x="5269225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6425484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7581742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 rot="10800000">
            <a:off x="360725" y="1168275"/>
            <a:ext cx="8370300" cy="0"/>
          </a:xfrm>
          <a:prstGeom prst="straightConnector1">
            <a:avLst/>
          </a:prstGeom>
          <a:noFill/>
          <a:ln w="28575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3" name="Shape 293"/>
          <p:cNvCxnSpPr/>
          <p:nvPr/>
        </p:nvCxnSpPr>
        <p:spPr>
          <a:xfrm flipH="1">
            <a:off x="351439" y="2091279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72650" y="1232575"/>
            <a:ext cx="1427699" cy="858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2"/>
          </p:nvPr>
        </p:nvSpPr>
        <p:spPr>
          <a:xfrm>
            <a:off x="372725" y="2214780"/>
            <a:ext cx="1427699" cy="858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3"/>
          </p:nvPr>
        </p:nvSpPr>
        <p:spPr>
          <a:xfrm>
            <a:off x="372725" y="3180080"/>
            <a:ext cx="1427699" cy="858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"/>
          </p:nvPr>
        </p:nvSpPr>
        <p:spPr>
          <a:xfrm>
            <a:off x="372750" y="4151358"/>
            <a:ext cx="1427699" cy="858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5"/>
          </p:nvPr>
        </p:nvSpPr>
        <p:spPr>
          <a:xfrm>
            <a:off x="1800450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6"/>
          </p:nvPr>
        </p:nvSpPr>
        <p:spPr>
          <a:xfrm>
            <a:off x="2956737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7"/>
          </p:nvPr>
        </p:nvSpPr>
        <p:spPr>
          <a:xfrm>
            <a:off x="4112987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8"/>
          </p:nvPr>
        </p:nvSpPr>
        <p:spPr>
          <a:xfrm>
            <a:off x="5269262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9"/>
          </p:nvPr>
        </p:nvSpPr>
        <p:spPr>
          <a:xfrm>
            <a:off x="6425475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3"/>
          </p:nvPr>
        </p:nvSpPr>
        <p:spPr>
          <a:xfrm>
            <a:off x="7581825" y="760845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hape 306"/>
          <p:cNvCxnSpPr/>
          <p:nvPr/>
        </p:nvCxnSpPr>
        <p:spPr>
          <a:xfrm flipH="1">
            <a:off x="351439" y="1539667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flipH="1">
            <a:off x="351439" y="1933729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 flipH="1">
            <a:off x="351439" y="2326454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flipH="1">
            <a:off x="351439" y="2716442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 flipH="1">
            <a:off x="351439" y="3119317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 flipH="1">
            <a:off x="351439" y="3483717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2" name="Shape 312"/>
          <p:cNvCxnSpPr/>
          <p:nvPr/>
        </p:nvCxnSpPr>
        <p:spPr>
          <a:xfrm flipH="1">
            <a:off x="351439" y="3861192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>
            <a:off x="1800450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2956708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>
            <a:off x="4112967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>
            <a:off x="5269225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6425484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>
            <a:off x="7581742" y="767601"/>
            <a:ext cx="0" cy="4016100"/>
          </a:xfrm>
          <a:prstGeom prst="straightConnector1">
            <a:avLst/>
          </a:prstGeom>
          <a:noFill/>
          <a:ln w="9525" cap="flat">
            <a:solidFill>
              <a:srgbClr val="C11F2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 rot="10800000">
            <a:off x="360725" y="1168275"/>
            <a:ext cx="8370300" cy="0"/>
          </a:xfrm>
          <a:prstGeom prst="straightConnector1">
            <a:avLst/>
          </a:prstGeom>
          <a:noFill/>
          <a:ln w="28575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flipH="1">
            <a:off x="351439" y="4238667"/>
            <a:ext cx="8400000" cy="16800"/>
          </a:xfrm>
          <a:prstGeom prst="straightConnector1">
            <a:avLst/>
          </a:prstGeom>
          <a:noFill/>
          <a:ln w="9525" cap="flat">
            <a:solidFill>
              <a:srgbClr val="CCCCCC">
                <a:alpha val="63919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81712" y="1203900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2"/>
          </p:nvPr>
        </p:nvSpPr>
        <p:spPr>
          <a:xfrm>
            <a:off x="381712" y="1586213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3"/>
          </p:nvPr>
        </p:nvSpPr>
        <p:spPr>
          <a:xfrm>
            <a:off x="381712" y="1968526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4"/>
          </p:nvPr>
        </p:nvSpPr>
        <p:spPr>
          <a:xfrm>
            <a:off x="381712" y="2350839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5"/>
          </p:nvPr>
        </p:nvSpPr>
        <p:spPr>
          <a:xfrm>
            <a:off x="381712" y="2733152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6"/>
          </p:nvPr>
        </p:nvSpPr>
        <p:spPr>
          <a:xfrm>
            <a:off x="381712" y="3880091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7"/>
          </p:nvPr>
        </p:nvSpPr>
        <p:spPr>
          <a:xfrm>
            <a:off x="381712" y="4262402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8"/>
          </p:nvPr>
        </p:nvSpPr>
        <p:spPr>
          <a:xfrm>
            <a:off x="381712" y="3497778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9"/>
          </p:nvPr>
        </p:nvSpPr>
        <p:spPr>
          <a:xfrm>
            <a:off x="381712" y="3115465"/>
            <a:ext cx="1399199" cy="33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000">
                <a:solidFill>
                  <a:srgbClr val="292D3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3"/>
          </p:nvPr>
        </p:nvSpPr>
        <p:spPr>
          <a:xfrm>
            <a:off x="5269262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4"/>
          </p:nvPr>
        </p:nvSpPr>
        <p:spPr>
          <a:xfrm>
            <a:off x="6425462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5"/>
          </p:nvPr>
        </p:nvSpPr>
        <p:spPr>
          <a:xfrm>
            <a:off x="7581812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6"/>
          </p:nvPr>
        </p:nvSpPr>
        <p:spPr>
          <a:xfrm>
            <a:off x="4112975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7"/>
          </p:nvPr>
        </p:nvSpPr>
        <p:spPr>
          <a:xfrm>
            <a:off x="2956775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8"/>
          </p:nvPr>
        </p:nvSpPr>
        <p:spPr>
          <a:xfrm>
            <a:off x="1800412" y="756510"/>
            <a:ext cx="1156199" cy="4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90000"/>
              </a:lnSpc>
              <a:spcBef>
                <a:spcPts val="0"/>
              </a:spcBef>
              <a:buClr>
                <a:srgbClr val="E2102C"/>
              </a:buClr>
              <a:buSzPct val="100000"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2pPr>
            <a:lvl3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3pPr>
            <a:lvl4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4pPr>
            <a:lvl5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5pPr>
            <a:lvl6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6pPr>
            <a:lvl7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7pPr>
            <a:lvl8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8pPr>
            <a:lvl9pPr algn="ctr" rtl="0">
              <a:spcBef>
                <a:spcPts val="0"/>
              </a:spcBef>
              <a:buClr>
                <a:srgbClr val="E2102C"/>
              </a:buClr>
              <a:buSzPct val="100000"/>
              <a:defRPr sz="1200">
                <a:solidFill>
                  <a:srgbClr val="E2102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860650" y="1476225"/>
            <a:ext cx="2278799" cy="28520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2"/>
          </p:nvPr>
        </p:nvSpPr>
        <p:spPr>
          <a:xfrm>
            <a:off x="3449550" y="1476225"/>
            <a:ext cx="2278799" cy="28520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3"/>
          </p:nvPr>
        </p:nvSpPr>
        <p:spPr>
          <a:xfrm>
            <a:off x="6038450" y="1476225"/>
            <a:ext cx="2278799" cy="28520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4" hasCustomPrompt="1"/>
          </p:nvPr>
        </p:nvSpPr>
        <p:spPr>
          <a:xfrm>
            <a:off x="860650" y="940546"/>
            <a:ext cx="2278799" cy="463529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1400" cap="all">
                <a:solidFill>
                  <a:schemeClr val="lt1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5" hasCustomPrompt="1"/>
          </p:nvPr>
        </p:nvSpPr>
        <p:spPr>
          <a:xfrm>
            <a:off x="3449550" y="946396"/>
            <a:ext cx="2278799" cy="463529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1400" cap="all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6" hasCustomPrompt="1"/>
          </p:nvPr>
        </p:nvSpPr>
        <p:spPr>
          <a:xfrm>
            <a:off x="6038450" y="946396"/>
            <a:ext cx="2278799" cy="463529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1400" cap="all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8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019751" y="1172000"/>
            <a:ext cx="3237600" cy="29240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1400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6" name="Shape 346"/>
          <p:cNvSpPr/>
          <p:nvPr/>
        </p:nvSpPr>
        <p:spPr>
          <a:xfrm rot="-1799999">
            <a:off x="4083226" y="2310812"/>
            <a:ext cx="603425" cy="521875"/>
          </a:xfrm>
          <a:prstGeom prst="flowChartExtra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4827426" y="1172000"/>
            <a:ext cx="3237600" cy="2924099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E92F40"/>
              </a:buClr>
              <a:buSzPct val="100000"/>
              <a:defRPr sz="14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2pPr>
            <a:lvl3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3pPr>
            <a:lvl4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4pPr>
            <a:lvl5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5pPr>
            <a:lvl6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6pPr>
            <a:lvl7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7pPr>
            <a:lvl8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8pPr>
            <a:lvl9pPr rtl="0">
              <a:spcBef>
                <a:spcPts val="0"/>
              </a:spcBef>
              <a:buClr>
                <a:srgbClr val="E92F40"/>
              </a:buClr>
              <a:buSzPct val="100000"/>
              <a:defRPr sz="1000">
                <a:solidFill>
                  <a:srgbClr val="E92F4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1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9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2">
            <a:alphaModFix/>
          </a:blip>
          <a:srcRect l="2264" t="976" r="4022" b="63876"/>
          <a:stretch/>
        </p:blipFill>
        <p:spPr>
          <a:xfrm>
            <a:off x="1" y="-20596"/>
            <a:ext cx="9144000" cy="1544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349"/>
          <p:cNvSpPr txBox="1">
            <a:spLocks noGrp="1"/>
          </p:cNvSpPr>
          <p:nvPr>
            <p:ph type="title" hasCustomPrompt="1"/>
          </p:nvPr>
        </p:nvSpPr>
        <p:spPr>
          <a:xfrm>
            <a:off x="457200" y="424378"/>
            <a:ext cx="8229600" cy="155739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8937" y="2709768"/>
            <a:ext cx="7734403" cy="2160420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2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70282"/>
          <a:stretch/>
        </p:blipFill>
        <p:spPr>
          <a:xfrm>
            <a:off x="0" y="0"/>
            <a:ext cx="9144000" cy="15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533400" y="434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4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Shape 349"/>
          <p:cNvSpPr txBox="1">
            <a:spLocks noGrp="1"/>
          </p:cNvSpPr>
          <p:nvPr>
            <p:ph type="title" hasCustomPrompt="1"/>
          </p:nvPr>
        </p:nvSpPr>
        <p:spPr>
          <a:xfrm>
            <a:off x="457200" y="234577"/>
            <a:ext cx="8229600" cy="105740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706748"/>
            <a:ext cx="7672131" cy="3169430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Shape 357"/>
          <p:cNvGrpSpPr/>
          <p:nvPr/>
        </p:nvGrpSpPr>
        <p:grpSpPr>
          <a:xfrm>
            <a:off x="5855845" y="2164475"/>
            <a:ext cx="897600" cy="1306300"/>
            <a:chOff x="5855845" y="2164475"/>
            <a:chExt cx="897600" cy="1306300"/>
          </a:xfrm>
        </p:grpSpPr>
        <p:cxnSp>
          <p:nvCxnSpPr>
            <p:cNvPr id="358" name="Shape 358"/>
            <p:cNvCxnSpPr/>
            <p:nvPr/>
          </p:nvCxnSpPr>
          <p:spPr>
            <a:xfrm rot="10800000">
              <a:off x="5855845" y="2164475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none" w="lg" len="lg"/>
              <a:tailEnd type="oval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 rot="10800000">
              <a:off x="5855845" y="2599908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none" w="lg" len="lg"/>
              <a:tailEnd type="oval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 rot="10800000">
              <a:off x="5855845" y="3035341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none" w="lg" len="lg"/>
              <a:tailEnd type="oval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>
              <a:off x="5855845" y="3470775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grpSp>
        <p:nvGrpSpPr>
          <p:cNvPr id="362" name="Shape 362"/>
          <p:cNvGrpSpPr/>
          <p:nvPr/>
        </p:nvGrpSpPr>
        <p:grpSpPr>
          <a:xfrm>
            <a:off x="2467566" y="2164475"/>
            <a:ext cx="897600" cy="1306300"/>
            <a:chOff x="5855845" y="2164475"/>
            <a:chExt cx="897600" cy="1306300"/>
          </a:xfrm>
        </p:grpSpPr>
        <p:cxnSp>
          <p:nvCxnSpPr>
            <p:cNvPr id="363" name="Shape 363"/>
            <p:cNvCxnSpPr/>
            <p:nvPr/>
          </p:nvCxnSpPr>
          <p:spPr>
            <a:xfrm rot="10800000">
              <a:off x="5855845" y="2164475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oval" w="lg" len="lg"/>
              <a:tailEnd type="none" w="lg" len="lg"/>
            </a:ln>
          </p:spPr>
        </p:cxnSp>
        <p:cxnSp>
          <p:nvCxnSpPr>
            <p:cNvPr id="364" name="Shape 364"/>
            <p:cNvCxnSpPr/>
            <p:nvPr/>
          </p:nvCxnSpPr>
          <p:spPr>
            <a:xfrm rot="10800000">
              <a:off x="5855845" y="2599908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oval" w="lg" len="lg"/>
              <a:tailEnd type="none" w="lg" len="lg"/>
            </a:ln>
          </p:spPr>
        </p:cxnSp>
        <p:cxnSp>
          <p:nvCxnSpPr>
            <p:cNvPr id="365" name="Shape 365"/>
            <p:cNvCxnSpPr/>
            <p:nvPr/>
          </p:nvCxnSpPr>
          <p:spPr>
            <a:xfrm rot="10800000">
              <a:off x="5855845" y="3035341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oval" w="lg" len="lg"/>
              <a:tailEnd type="none" w="lg" len="lg"/>
            </a:ln>
          </p:spPr>
        </p:cxnSp>
        <p:cxnSp>
          <p:nvCxnSpPr>
            <p:cNvPr id="366" name="Shape 366"/>
            <p:cNvCxnSpPr/>
            <p:nvPr/>
          </p:nvCxnSpPr>
          <p:spPr>
            <a:xfrm rot="10800000">
              <a:off x="5855845" y="3470775"/>
              <a:ext cx="897600" cy="0"/>
            </a:xfrm>
            <a:prstGeom prst="straightConnector1">
              <a:avLst/>
            </a:prstGeom>
            <a:noFill/>
            <a:ln w="19050" cap="flat">
              <a:solidFill>
                <a:srgbClr val="CCCCCC"/>
              </a:solidFill>
              <a:prstDash val="solid"/>
              <a:round/>
              <a:headEnd type="oval" w="lg" len="lg"/>
              <a:tailEnd type="none" w="lg" len="lg"/>
            </a:ln>
          </p:spPr>
        </p:cxnSp>
      </p:grpSp>
      <p:sp>
        <p:nvSpPr>
          <p:cNvPr id="14" name="Shape 263"/>
          <p:cNvSpPr txBox="1">
            <a:spLocks noGrp="1"/>
          </p:cNvSpPr>
          <p:nvPr>
            <p:ph type="body" idx="10" hasCustomPrompt="1"/>
          </p:nvPr>
        </p:nvSpPr>
        <p:spPr>
          <a:xfrm>
            <a:off x="229325" y="229326"/>
            <a:ext cx="5001899" cy="4258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A9A9A"/>
              </a:buClr>
              <a:buSzPct val="100000"/>
              <a:defRPr sz="1400" b="1">
                <a:solidFill>
                  <a:schemeClr val="tx2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2pPr>
            <a:lvl3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3pPr>
            <a:lvl4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4pPr>
            <a:lvl5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5pPr>
            <a:lvl6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6pPr>
            <a:lvl7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7pPr>
            <a:lvl8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8pPr>
            <a:lvl9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9413" y="1887090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9413" y="2324947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9413" y="2752290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79413" y="3187724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53445" y="1887090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53445" y="2324947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53445" y="2752290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53445" y="3187724"/>
            <a:ext cx="2087562" cy="566102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Shape 14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33" y="4682153"/>
            <a:ext cx="550933" cy="19044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48"/>
          <p:cNvSpPr txBox="1"/>
          <p:nvPr/>
        </p:nvSpPr>
        <p:spPr>
          <a:xfrm rot="5400000">
            <a:off x="-807255" y="3645653"/>
            <a:ext cx="1853399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600" b="0" i="0" u="none" strike="noStrike" cap="none" baseline="0">
                <a:solidFill>
                  <a:schemeClr val="bg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 201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600">
                <a:solidFill>
                  <a:schemeClr val="bg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600" b="0" i="0" u="none" strike="noStrike" cap="none" baseline="0">
                <a:solidFill>
                  <a:schemeClr val="bg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DMI </a:t>
            </a:r>
            <a:r>
              <a:rPr lang="en" sz="600">
                <a:solidFill>
                  <a:schemeClr val="bg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&amp; PROPRIETARY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 baseline="0">
              <a:solidFill>
                <a:schemeClr val="bg1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752983" y="2576354"/>
            <a:ext cx="1678718" cy="566102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 cap="all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Shape 3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148"/>
          <p:cNvSpPr txBox="1"/>
          <p:nvPr/>
        </p:nvSpPr>
        <p:spPr>
          <a:xfrm rot="5400000">
            <a:off x="-807255" y="3645653"/>
            <a:ext cx="1853399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 201</a:t>
            </a:r>
            <a:r>
              <a:rPr lang="en-US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DMI 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&amp; PROPRIETARY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 baseline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2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0" y="1"/>
            <a:ext cx="9143999" cy="2672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sp>
        <p:nvSpPr>
          <p:cNvPr id="369" name="Shape 369"/>
          <p:cNvSpPr/>
          <p:nvPr/>
        </p:nvSpPr>
        <p:spPr>
          <a:xfrm rot="10800000" flipH="1">
            <a:off x="3901650" y="2454862"/>
            <a:ext cx="1340700" cy="58002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sp>
        <p:nvSpPr>
          <p:cNvPr id="4" name="Shape 263"/>
          <p:cNvSpPr txBox="1">
            <a:spLocks noGrp="1"/>
          </p:cNvSpPr>
          <p:nvPr>
            <p:ph type="body" idx="10" hasCustomPrompt="1"/>
          </p:nvPr>
        </p:nvSpPr>
        <p:spPr>
          <a:xfrm>
            <a:off x="229325" y="229326"/>
            <a:ext cx="5001899" cy="4258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A9A9A"/>
              </a:buClr>
              <a:buSzPct val="100000"/>
              <a:defRPr sz="1400" b="1">
                <a:solidFill>
                  <a:srgbClr val="CCD1CD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2pPr>
            <a:lvl3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3pPr>
            <a:lvl4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4pPr>
            <a:lvl5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5pPr>
            <a:lvl6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6pPr>
            <a:lvl7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7pPr>
            <a:lvl8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8pPr>
            <a:lvl9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81844" y="898525"/>
            <a:ext cx="7580312" cy="1439863"/>
          </a:xfrm>
          <a:prstGeom prst="rect">
            <a:avLst/>
          </a:prstGeom>
        </p:spPr>
        <p:txBody>
          <a:bodyPr vert="horz" anchor="ctr"/>
          <a:lstStyle>
            <a:lvl1pPr algn="ctr"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2638" y="3034885"/>
            <a:ext cx="7578725" cy="1713271"/>
          </a:xfrm>
          <a:prstGeom prst="rect">
            <a:avLst/>
          </a:prstGeom>
        </p:spPr>
        <p:txBody>
          <a:bodyPr vert="horz" anchor="ctr"/>
          <a:lstStyle>
            <a:lvl1pPr algn="ctr">
              <a:defRPr sz="2000" b="1" cap="all" baseline="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</a:lstStyle>
          <a:p>
            <a:pPr lvl="0"/>
            <a:r>
              <a:rPr lang="en-US"/>
              <a:t>THIS SHOULD BE ALL CAPS IN RED.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0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MI TEMPLATE - Blank 3">
    <p:bg>
      <p:bgRef idx="1001">
        <a:schemeClr val="bg1"/>
      </p:bgRef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7"/>
          <p:cNvSpPr/>
          <p:nvPr/>
        </p:nvSpPr>
        <p:spPr>
          <a:xfrm>
            <a:off x="0" y="0"/>
            <a:ext cx="4439100" cy="5143500"/>
          </a:xfrm>
          <a:prstGeom prst="homePlate">
            <a:avLst>
              <a:gd name="adj" fmla="val 21093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63"/>
          <p:cNvSpPr txBox="1">
            <a:spLocks noGrp="1"/>
          </p:cNvSpPr>
          <p:nvPr>
            <p:ph type="body" idx="10" hasCustomPrompt="1"/>
          </p:nvPr>
        </p:nvSpPr>
        <p:spPr>
          <a:xfrm>
            <a:off x="229325" y="229326"/>
            <a:ext cx="5001899" cy="4258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A9A9A"/>
              </a:buClr>
              <a:buSzPct val="100000"/>
              <a:defRPr sz="1400" b="1">
                <a:solidFill>
                  <a:schemeClr val="bg2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2pPr>
            <a:lvl3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3pPr>
            <a:lvl4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4pPr>
            <a:lvl5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5pPr>
            <a:lvl6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6pPr>
            <a:lvl7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7pPr>
            <a:lvl8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8pPr>
            <a:lvl9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 baseline="0">
                <a:solidFill>
                  <a:schemeClr val="tx2"/>
                </a:solidFill>
                <a:latin typeface="Helvetica Neue"/>
                <a:ea typeface="Arial"/>
                <a:cs typeface="Helvetica Neue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3A436-1048-CA4E-9C3F-FCB70029503E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6C797A"/>
                </a:solidFill>
                <a:effectLst/>
                <a:uLnTx/>
                <a:uFillTx/>
                <a:latin typeface="Helvetica Neue"/>
                <a:ea typeface="Arial"/>
                <a:cs typeface="Helvetica Neue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6C797A"/>
              </a:solidFill>
              <a:effectLst/>
              <a:uLnTx/>
              <a:uFillTx/>
              <a:latin typeface="Helvetica Neue"/>
              <a:ea typeface="Arial"/>
              <a:cs typeface="Helvetica Neue"/>
              <a:sym typeface="Arial"/>
              <a:rtl val="0"/>
            </a:endParaRPr>
          </a:p>
        </p:txBody>
      </p:sp>
      <p:sp>
        <p:nvSpPr>
          <p:cNvPr id="14" name="Shape 148"/>
          <p:cNvSpPr txBox="1"/>
          <p:nvPr/>
        </p:nvSpPr>
        <p:spPr>
          <a:xfrm rot="5400000">
            <a:off x="-807255" y="3645653"/>
            <a:ext cx="1853399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 201</a:t>
            </a:r>
            <a:r>
              <a:rPr lang="en-US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DMI CONFIDENTIAL &amp; PROPRIETARY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60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7841" y="1132439"/>
            <a:ext cx="3150431" cy="2887721"/>
          </a:xfrm>
          <a:prstGeom prst="rect">
            <a:avLst/>
          </a:prstGeom>
        </p:spPr>
        <p:txBody>
          <a:bodyPr vert="horz" anchor="ctr"/>
          <a:lstStyle>
            <a:lvl1pPr>
              <a:defRPr sz="2000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86941" y="1239529"/>
            <a:ext cx="4073925" cy="2780631"/>
          </a:xfrm>
          <a:prstGeom prst="rect">
            <a:avLst/>
          </a:prstGeom>
        </p:spPr>
        <p:txBody>
          <a:bodyPr vert="horz" anchor="ctr"/>
          <a:lstStyle>
            <a:lvl1pPr algn="ctr">
              <a:defRPr sz="1800" b="1" cap="all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1800" b="1"/>
            </a:lvl2pPr>
            <a:lvl3pPr algn="ctr">
              <a:defRPr sz="1800" b="1"/>
            </a:lvl3pPr>
            <a:lvl4pPr algn="ctr">
              <a:defRPr sz="1800" b="1"/>
            </a:lvl4pPr>
            <a:lvl5pPr algn="ctr"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34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3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 rot="10800000">
            <a:off x="-1285849" y="0"/>
            <a:ext cx="5376899" cy="51434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4848225" y="448225"/>
            <a:ext cx="3674049" cy="42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7842" y="1132439"/>
            <a:ext cx="2791088" cy="2887721"/>
          </a:xfrm>
          <a:prstGeom prst="rect">
            <a:avLst/>
          </a:prstGeom>
        </p:spPr>
        <p:txBody>
          <a:bodyPr vert="horz" anchor="ctr"/>
          <a:lstStyle>
            <a:lvl1pPr>
              <a:defRPr sz="2000">
                <a:solidFill>
                  <a:schemeClr val="bg1"/>
                </a:solidFill>
                <a:latin typeface="Raleway"/>
                <a:ea typeface="Raleway"/>
                <a:cs typeface="Raleway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492750" y="1901522"/>
            <a:ext cx="2393950" cy="1358900"/>
          </a:xfrm>
          <a:prstGeom prst="rect">
            <a:avLst/>
          </a:prstGeom>
        </p:spPr>
        <p:txBody>
          <a:bodyPr vert="horz" anchor="ctr"/>
          <a:lstStyle>
            <a:lvl1pPr algn="ctr">
              <a:defRPr sz="1800" b="1" cap="all">
                <a:solidFill>
                  <a:srgbClr val="C11F2F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1800" b="1"/>
            </a:lvl2pPr>
            <a:lvl3pPr algn="ctr">
              <a:defRPr sz="1800" b="1"/>
            </a:lvl3pPr>
            <a:lvl4pPr algn="ctr">
              <a:defRPr sz="1800" b="1"/>
            </a:lvl4pPr>
            <a:lvl5pPr algn="ctr"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148"/>
          <p:cNvSpPr txBox="1"/>
          <p:nvPr/>
        </p:nvSpPr>
        <p:spPr>
          <a:xfrm rot="5400000">
            <a:off x="-807255" y="3645653"/>
            <a:ext cx="1853399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 201</a:t>
            </a:r>
            <a:r>
              <a:rPr lang="en-US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DMI 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&amp; PROPRIETARY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 baseline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MI TEMPLATE - Cover Slide 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hasCustomPrompt="1"/>
          </p:nvPr>
        </p:nvSpPr>
        <p:spPr>
          <a:xfrm>
            <a:off x="685800" y="2589200"/>
            <a:ext cx="6963000" cy="174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8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325" y="4408200"/>
            <a:ext cx="954150" cy="4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6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4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734975" y="448225"/>
            <a:ext cx="3674049" cy="42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81429" y="1909611"/>
            <a:ext cx="2393950" cy="1358900"/>
          </a:xfrm>
          <a:prstGeom prst="rect">
            <a:avLst/>
          </a:prstGeom>
        </p:spPr>
        <p:txBody>
          <a:bodyPr vert="horz" anchor="ctr"/>
          <a:lstStyle>
            <a:lvl1pPr algn="ctr">
              <a:defRPr sz="1800" b="1" cap="all">
                <a:solidFill>
                  <a:schemeClr val="accent1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1800" b="1"/>
            </a:lvl2pPr>
            <a:lvl3pPr algn="ctr">
              <a:defRPr sz="1800" b="1"/>
            </a:lvl3pPr>
            <a:lvl4pPr algn="ctr">
              <a:defRPr sz="1800" b="1"/>
            </a:lvl4pPr>
            <a:lvl5pPr algn="ctr"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hape 263"/>
          <p:cNvSpPr txBox="1">
            <a:spLocks noGrp="1"/>
          </p:cNvSpPr>
          <p:nvPr>
            <p:ph type="body" idx="10" hasCustomPrompt="1"/>
          </p:nvPr>
        </p:nvSpPr>
        <p:spPr>
          <a:xfrm>
            <a:off x="229325" y="229326"/>
            <a:ext cx="5001899" cy="4258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A9A9A"/>
              </a:buClr>
              <a:buSzPct val="100000"/>
              <a:defRPr sz="1400" b="1">
                <a:solidFill>
                  <a:schemeClr val="bg2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2pPr>
            <a:lvl3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3pPr>
            <a:lvl4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4pPr>
            <a:lvl5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5pPr>
            <a:lvl6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6pPr>
            <a:lvl7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7pPr>
            <a:lvl8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8pPr>
            <a:lvl9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9096" y="1512616"/>
            <a:ext cx="2393950" cy="2135457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 sz="1200" b="1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1800" b="1"/>
            </a:lvl2pPr>
            <a:lvl3pPr algn="ctr">
              <a:defRPr sz="1800" b="1"/>
            </a:lvl3pPr>
            <a:lvl4pPr algn="ctr">
              <a:defRPr sz="1800" b="1"/>
            </a:lvl4pPr>
            <a:lvl5pPr algn="ctr"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87897" y="1512616"/>
            <a:ext cx="2393950" cy="213545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 sz="1200" b="1">
                <a:solidFill>
                  <a:schemeClr val="tx1"/>
                </a:solidFill>
                <a:latin typeface="Raleway"/>
                <a:ea typeface="Raleway"/>
                <a:cs typeface="Raleway"/>
              </a:defRPr>
            </a:lvl1pPr>
            <a:lvl2pPr algn="ctr">
              <a:defRPr sz="1800" b="1"/>
            </a:lvl2pPr>
            <a:lvl3pPr algn="ctr">
              <a:defRPr sz="1800" b="1"/>
            </a:lvl3pPr>
            <a:lvl4pPr algn="ctr">
              <a:defRPr sz="1800" b="1"/>
            </a:lvl4pPr>
            <a:lvl5pPr algn="ctr"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aleway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8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hart 15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527050" y="14953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77" name="Shape 377"/>
          <p:cNvCxnSpPr/>
          <p:nvPr/>
        </p:nvCxnSpPr>
        <p:spPr>
          <a:xfrm>
            <a:off x="527050" y="22319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27050" y="29685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27050" y="37051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80" name="Shape 380"/>
          <p:cNvCxnSpPr/>
          <p:nvPr/>
        </p:nvCxnSpPr>
        <p:spPr>
          <a:xfrm>
            <a:off x="527050" y="44417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81" name="Shape 381"/>
          <p:cNvCxnSpPr/>
          <p:nvPr/>
        </p:nvCxnSpPr>
        <p:spPr>
          <a:xfrm>
            <a:off x="6086475" y="14953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82" name="Shape 382"/>
          <p:cNvCxnSpPr/>
          <p:nvPr/>
        </p:nvCxnSpPr>
        <p:spPr>
          <a:xfrm>
            <a:off x="6086475" y="22319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83" name="Shape 383"/>
          <p:cNvCxnSpPr/>
          <p:nvPr/>
        </p:nvCxnSpPr>
        <p:spPr>
          <a:xfrm>
            <a:off x="6086475" y="29685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6086475" y="37051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85" name="Shape 385"/>
          <p:cNvCxnSpPr/>
          <p:nvPr/>
        </p:nvCxnSpPr>
        <p:spPr>
          <a:xfrm>
            <a:off x="6086475" y="4441775"/>
            <a:ext cx="2514600" cy="0"/>
          </a:xfrm>
          <a:prstGeom prst="straightConnector1">
            <a:avLst/>
          </a:prstGeom>
          <a:noFill/>
          <a:ln w="19050" cap="flat">
            <a:solidFill>
              <a:srgbClr val="D8D8D8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386" name="Shape 386"/>
          <p:cNvSpPr/>
          <p:nvPr/>
        </p:nvSpPr>
        <p:spPr>
          <a:xfrm>
            <a:off x="2906850" y="1203325"/>
            <a:ext cx="33303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endParaRPr lang="en-US" sz="1200" b="1"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2913725" y="1939925"/>
            <a:ext cx="33303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Raleway"/>
              <a:cs typeface="Raleway"/>
              <a:sym typeface="Arial"/>
              <a:rtl val="0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2913725" y="2676525"/>
            <a:ext cx="33303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Raleway"/>
              <a:cs typeface="Raleway"/>
              <a:sym typeface="Arial"/>
              <a:rtl val="0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913725" y="3413125"/>
            <a:ext cx="33303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Raleway"/>
              <a:cs typeface="Raleway"/>
              <a:sym typeface="Arial"/>
              <a:rtl val="0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913725" y="4149725"/>
            <a:ext cx="3330300" cy="58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Raleway"/>
              <a:cs typeface="Raleway"/>
              <a:sym typeface="Arial"/>
              <a:rtl val="0"/>
            </a:endParaRPr>
          </a:p>
        </p:txBody>
      </p:sp>
      <p:sp>
        <p:nvSpPr>
          <p:cNvPr id="17" name="Shape 263"/>
          <p:cNvSpPr txBox="1">
            <a:spLocks noGrp="1"/>
          </p:cNvSpPr>
          <p:nvPr>
            <p:ph type="body" idx="10" hasCustomPrompt="1"/>
          </p:nvPr>
        </p:nvSpPr>
        <p:spPr>
          <a:xfrm>
            <a:off x="229325" y="229326"/>
            <a:ext cx="5001899" cy="4258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A9A9A"/>
              </a:buClr>
              <a:buSzPct val="100000"/>
              <a:defRPr sz="1400" b="1">
                <a:solidFill>
                  <a:schemeClr val="bg2"/>
                </a:solidFill>
                <a:latin typeface="Raleway"/>
                <a:ea typeface="Raleway"/>
                <a:cs typeface="Raleway"/>
              </a:defRPr>
            </a:lvl1pPr>
            <a:lvl2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2pPr>
            <a:lvl3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3pPr>
            <a:lvl4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4pPr>
            <a:lvl5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5pPr>
            <a:lvl6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6pPr>
            <a:lvl7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7pPr>
            <a:lvl8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8pPr>
            <a:lvl9pPr rtl="0">
              <a:spcBef>
                <a:spcPts val="0"/>
              </a:spcBef>
              <a:buClr>
                <a:srgbClr val="9A9A9A"/>
              </a:buClr>
              <a:buSzPct val="100000"/>
              <a:defRPr sz="1600" b="1">
                <a:solidFill>
                  <a:srgbClr val="9A9A9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13725" y="1203325"/>
            <a:ext cx="3321975" cy="584100"/>
          </a:xfrm>
          <a:prstGeom prst="rect">
            <a:avLst/>
          </a:prstGeom>
        </p:spPr>
        <p:txBody>
          <a:bodyPr vert="horz" anchor="ctr"/>
          <a:lstStyle>
            <a:lvl1pPr algn="ctr">
              <a:defRPr b="1" cap="all">
                <a:solidFill>
                  <a:schemeClr val="bg1"/>
                </a:solidFill>
                <a:latin typeface="Raleway"/>
                <a:cs typeface="Raleway"/>
              </a:defRPr>
            </a:lvl1pPr>
            <a:lvl2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2pPr>
            <a:lvl3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3pPr>
            <a:lvl4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4pPr>
            <a:lvl5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913725" y="1939925"/>
            <a:ext cx="3321975" cy="584100"/>
          </a:xfrm>
          <a:prstGeom prst="rect">
            <a:avLst/>
          </a:prstGeom>
        </p:spPr>
        <p:txBody>
          <a:bodyPr vert="horz" anchor="ctr"/>
          <a:lstStyle>
            <a:lvl1pPr algn="ctr">
              <a:defRPr b="1" cap="all">
                <a:solidFill>
                  <a:schemeClr val="bg1"/>
                </a:solidFill>
                <a:latin typeface="Raleway"/>
                <a:cs typeface="Raleway"/>
              </a:defRPr>
            </a:lvl1pPr>
            <a:lvl2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2pPr>
            <a:lvl3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3pPr>
            <a:lvl4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4pPr>
            <a:lvl5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913725" y="2676525"/>
            <a:ext cx="3321975" cy="584100"/>
          </a:xfrm>
          <a:prstGeom prst="rect">
            <a:avLst/>
          </a:prstGeom>
        </p:spPr>
        <p:txBody>
          <a:bodyPr vert="horz" anchor="ctr"/>
          <a:lstStyle>
            <a:lvl1pPr algn="ctr">
              <a:defRPr b="1" cap="all">
                <a:solidFill>
                  <a:schemeClr val="bg1"/>
                </a:solidFill>
                <a:latin typeface="Raleway"/>
                <a:cs typeface="Raleway"/>
              </a:defRPr>
            </a:lvl1pPr>
            <a:lvl2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2pPr>
            <a:lvl3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3pPr>
            <a:lvl4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4pPr>
            <a:lvl5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913725" y="3413125"/>
            <a:ext cx="3321975" cy="584100"/>
          </a:xfrm>
          <a:prstGeom prst="rect">
            <a:avLst/>
          </a:prstGeom>
        </p:spPr>
        <p:txBody>
          <a:bodyPr vert="horz" anchor="ctr"/>
          <a:lstStyle>
            <a:lvl1pPr algn="ctr">
              <a:defRPr b="1" cap="all">
                <a:solidFill>
                  <a:schemeClr val="bg1"/>
                </a:solidFill>
                <a:latin typeface="Raleway"/>
                <a:cs typeface="Raleway"/>
              </a:defRPr>
            </a:lvl1pPr>
            <a:lvl2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2pPr>
            <a:lvl3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3pPr>
            <a:lvl4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4pPr>
            <a:lvl5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13725" y="4149725"/>
            <a:ext cx="3321975" cy="584100"/>
          </a:xfrm>
          <a:prstGeom prst="rect">
            <a:avLst/>
          </a:prstGeom>
        </p:spPr>
        <p:txBody>
          <a:bodyPr vert="horz" anchor="ctr"/>
          <a:lstStyle>
            <a:lvl1pPr algn="ctr">
              <a:defRPr b="1" cap="all">
                <a:solidFill>
                  <a:schemeClr val="bg1"/>
                </a:solidFill>
                <a:latin typeface="Raleway"/>
                <a:cs typeface="Raleway"/>
              </a:defRPr>
            </a:lvl1pPr>
            <a:lvl2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2pPr>
            <a:lvl3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3pPr>
            <a:lvl4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4pPr>
            <a:lvl5pPr algn="ctr">
              <a:defRPr b="1">
                <a:solidFill>
                  <a:schemeClr val="bg1"/>
                </a:solidFill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550106" y="1139659"/>
            <a:ext cx="2240720" cy="389271"/>
          </a:xfrm>
          <a:prstGeom prst="rect">
            <a:avLst/>
          </a:prstGeom>
        </p:spPr>
        <p:txBody>
          <a:bodyPr vert="horz" anchor="b"/>
          <a:lstStyle>
            <a:lvl1pPr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9"/>
          </p:nvPr>
        </p:nvSpPr>
        <p:spPr>
          <a:xfrm>
            <a:off x="550106" y="4084001"/>
            <a:ext cx="2240720" cy="389271"/>
          </a:xfrm>
          <a:prstGeom prst="rect">
            <a:avLst/>
          </a:prstGeom>
        </p:spPr>
        <p:txBody>
          <a:bodyPr vert="horz" anchor="b"/>
          <a:lstStyle>
            <a:lvl1pPr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0"/>
          </p:nvPr>
        </p:nvSpPr>
        <p:spPr>
          <a:xfrm>
            <a:off x="550106" y="3347914"/>
            <a:ext cx="2240720" cy="389271"/>
          </a:xfrm>
          <a:prstGeom prst="rect">
            <a:avLst/>
          </a:prstGeom>
        </p:spPr>
        <p:txBody>
          <a:bodyPr vert="horz" anchor="b"/>
          <a:lstStyle>
            <a:lvl1pPr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550106" y="2611829"/>
            <a:ext cx="2240720" cy="389271"/>
          </a:xfrm>
          <a:prstGeom prst="rect">
            <a:avLst/>
          </a:prstGeom>
        </p:spPr>
        <p:txBody>
          <a:bodyPr vert="horz" anchor="b"/>
          <a:lstStyle>
            <a:lvl1pPr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550106" y="1875744"/>
            <a:ext cx="2240720" cy="389271"/>
          </a:xfrm>
          <a:prstGeom prst="rect">
            <a:avLst/>
          </a:prstGeom>
        </p:spPr>
        <p:txBody>
          <a:bodyPr vert="horz" anchor="b"/>
          <a:lstStyle>
            <a:lvl1pPr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3"/>
          </p:nvPr>
        </p:nvSpPr>
        <p:spPr>
          <a:xfrm>
            <a:off x="6352266" y="1139659"/>
            <a:ext cx="2240720" cy="389271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4"/>
          </p:nvPr>
        </p:nvSpPr>
        <p:spPr>
          <a:xfrm>
            <a:off x="6352266" y="4084001"/>
            <a:ext cx="2240720" cy="389271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6352266" y="3347914"/>
            <a:ext cx="2240720" cy="389271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6352266" y="2611829"/>
            <a:ext cx="2240720" cy="389271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7"/>
          </p:nvPr>
        </p:nvSpPr>
        <p:spPr>
          <a:xfrm>
            <a:off x="6352266" y="1875744"/>
            <a:ext cx="2240720" cy="389271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550106" y="749519"/>
            <a:ext cx="2240720" cy="382052"/>
          </a:xfrm>
          <a:prstGeom prst="rect">
            <a:avLst/>
          </a:prstGeom>
        </p:spPr>
        <p:txBody>
          <a:bodyPr vert="horz" anchor="ctr"/>
          <a:lstStyle>
            <a:lvl1pPr>
              <a:defRPr sz="1400" b="1" cap="all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6352266" y="749519"/>
            <a:ext cx="2240720" cy="382052"/>
          </a:xfrm>
          <a:prstGeom prst="rect">
            <a:avLst/>
          </a:prstGeom>
        </p:spPr>
        <p:txBody>
          <a:bodyPr vert="horz" anchor="ctr"/>
          <a:lstStyle>
            <a:lvl1pPr>
              <a:defRPr sz="1400" b="1" cap="all">
                <a:solidFill>
                  <a:schemeClr val="tx1"/>
                </a:solidFill>
                <a:latin typeface="Raleway"/>
                <a:cs typeface="Raleway"/>
              </a:defRPr>
            </a:lvl1pPr>
            <a:lvl2pPr>
              <a:defRPr sz="1100">
                <a:latin typeface="Raleway"/>
                <a:cs typeface="Raleway"/>
              </a:defRPr>
            </a:lvl2pPr>
            <a:lvl3pPr>
              <a:defRPr sz="1100">
                <a:latin typeface="Raleway"/>
                <a:cs typeface="Raleway"/>
              </a:defRPr>
            </a:lvl3pPr>
            <a:lvl4pPr>
              <a:defRPr sz="1100">
                <a:latin typeface="Raleway"/>
                <a:cs typeface="Raleway"/>
              </a:defRPr>
            </a:lvl4pPr>
            <a:lvl5pPr>
              <a:defRPr sz="11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7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MI TEMPLATE - Blank 2">
    <p:bg>
      <p:bgPr>
        <a:solidFill>
          <a:srgbClr val="F0EFEB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MI TEMPLATE - Blank 3">
    <p:bg>
      <p:bgRef idx="1001">
        <a:schemeClr val="bg1"/>
      </p:bgRef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lor Palette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34149" y="862719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381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401350" y="1124721"/>
            <a:ext cx="1300799" cy="787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DMI Red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#CE353D</a:t>
            </a:r>
          </a:p>
        </p:txBody>
      </p:sp>
      <p:sp>
        <p:nvSpPr>
          <p:cNvPr id="397" name="Shape 397"/>
          <p:cNvSpPr/>
          <p:nvPr/>
        </p:nvSpPr>
        <p:spPr>
          <a:xfrm rot="5400000">
            <a:off x="1873573" y="862700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/>
          </a:solidFill>
          <a:ln w="381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940772" y="1124721"/>
            <a:ext cx="1300801" cy="787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Pumice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#D5D9D6</a:t>
            </a:r>
          </a:p>
        </p:txBody>
      </p:sp>
      <p:sp>
        <p:nvSpPr>
          <p:cNvPr id="399" name="Shape 399"/>
          <p:cNvSpPr/>
          <p:nvPr/>
        </p:nvSpPr>
        <p:spPr>
          <a:xfrm rot="5400000">
            <a:off x="3412985" y="862700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480185" y="1124721"/>
            <a:ext cx="1300800" cy="787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Concrete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#7F8C8D</a:t>
            </a:r>
          </a:p>
        </p:txBody>
      </p:sp>
      <p:sp>
        <p:nvSpPr>
          <p:cNvPr id="401" name="Shape 401"/>
          <p:cNvSpPr/>
          <p:nvPr/>
        </p:nvSpPr>
        <p:spPr>
          <a:xfrm rot="5400000">
            <a:off x="1114660" y="2148942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181859" y="2417770"/>
            <a:ext cx="1300801" cy="780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Night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#363C41</a:t>
            </a:r>
          </a:p>
        </p:txBody>
      </p:sp>
      <p:sp>
        <p:nvSpPr>
          <p:cNvPr id="403" name="Shape 403"/>
          <p:cNvSpPr/>
          <p:nvPr/>
        </p:nvSpPr>
        <p:spPr>
          <a:xfrm rot="5400000">
            <a:off x="2658517" y="2148942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2725717" y="2417770"/>
            <a:ext cx="1300800" cy="780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Wisteria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#884E9C</a:t>
            </a:r>
          </a:p>
        </p:txBody>
      </p:sp>
      <p:sp>
        <p:nvSpPr>
          <p:cNvPr id="405" name="Shape 405"/>
          <p:cNvSpPr/>
          <p:nvPr/>
        </p:nvSpPr>
        <p:spPr>
          <a:xfrm rot="5400000">
            <a:off x="4202374" y="2148942"/>
            <a:ext cx="1435199" cy="1300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EFEB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269574" y="2417770"/>
            <a:ext cx="1300800" cy="780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Mist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#F3F2EF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01350" y="340400"/>
            <a:ext cx="2502600" cy="4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COLORS: </a:t>
            </a:r>
          </a:p>
        </p:txBody>
      </p:sp>
      <p:sp>
        <p:nvSpPr>
          <p:cNvPr id="408" name="Shape 408"/>
          <p:cNvSpPr/>
          <p:nvPr/>
        </p:nvSpPr>
        <p:spPr>
          <a:xfrm rot="5400000">
            <a:off x="2021775" y="3437146"/>
            <a:ext cx="1119899" cy="10148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2074275" y="3641959"/>
            <a:ext cx="1014899" cy="6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#E15829</a:t>
            </a:r>
          </a:p>
        </p:txBody>
      </p:sp>
      <p:sp>
        <p:nvSpPr>
          <p:cNvPr id="410" name="Shape 410"/>
          <p:cNvSpPr/>
          <p:nvPr/>
        </p:nvSpPr>
        <p:spPr>
          <a:xfrm rot="5400000">
            <a:off x="3561175" y="3437146"/>
            <a:ext cx="1119899" cy="10148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613674" y="3641959"/>
            <a:ext cx="1014899" cy="609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#E9004B</a:t>
            </a:r>
          </a:p>
        </p:txBody>
      </p:sp>
      <p:sp>
        <p:nvSpPr>
          <p:cNvPr id="412" name="Shape 412"/>
          <p:cNvSpPr/>
          <p:nvPr/>
        </p:nvSpPr>
        <p:spPr>
          <a:xfrm rot="5400000">
            <a:off x="597172" y="3437146"/>
            <a:ext cx="1119899" cy="10148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649672" y="3641959"/>
            <a:ext cx="1014899" cy="6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#490C66</a:t>
            </a:r>
          </a:p>
        </p:txBody>
      </p:sp>
      <p:sp>
        <p:nvSpPr>
          <p:cNvPr id="414" name="Shape 414"/>
          <p:cNvSpPr/>
          <p:nvPr/>
        </p:nvSpPr>
        <p:spPr>
          <a:xfrm rot="5400000">
            <a:off x="5100572" y="3437146"/>
            <a:ext cx="1119899" cy="10148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153072" y="3641959"/>
            <a:ext cx="1014899" cy="609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#E74582</a:t>
            </a:r>
          </a:p>
          <a:p>
            <a:pPr lvl="0" algn="ctr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47214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41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645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with hexagon pattern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41827"/>
            <a:ext cx="7503886" cy="4034351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9"/>
          <p:cNvGrpSpPr/>
          <p:nvPr userDrawn="1"/>
        </p:nvGrpSpPr>
        <p:grpSpPr>
          <a:xfrm>
            <a:off x="7005898" y="1436807"/>
            <a:ext cx="2276408" cy="2004468"/>
            <a:chOff x="79884" y="-148379"/>
            <a:chExt cx="2180505" cy="1920022"/>
          </a:xfrm>
        </p:grpSpPr>
        <p:sp>
          <p:nvSpPr>
            <p:cNvPr id="6" name="Hexagon 16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9" name="Hexagon 17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0" name="Hexagon 18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1" name="Hexagon 19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2" name="Hexagon 20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27"/>
          <p:cNvGrpSpPr/>
          <p:nvPr userDrawn="1"/>
        </p:nvGrpSpPr>
        <p:grpSpPr>
          <a:xfrm>
            <a:off x="-86407" y="2777954"/>
            <a:ext cx="2276408" cy="2004468"/>
            <a:chOff x="79884" y="-148379"/>
            <a:chExt cx="2180505" cy="1920022"/>
          </a:xfrm>
        </p:grpSpPr>
        <p:sp>
          <p:nvSpPr>
            <p:cNvPr id="14" name="Hexagon 28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5" name="Hexagon 29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6" name="Hexagon 30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7" name="Hexagon 31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  <p:sp>
          <p:nvSpPr>
            <p:cNvPr id="18" name="Hexagon 32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34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MI TEMPLATE - Cover Slide 7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hasCustomPrompt="1"/>
          </p:nvPr>
        </p:nvSpPr>
        <p:spPr>
          <a:xfrm>
            <a:off x="685800" y="2589200"/>
            <a:ext cx="6963000" cy="174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8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325" y="4408200"/>
            <a:ext cx="954150" cy="4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/>
          <p:cNvSpPr/>
          <p:nvPr/>
        </p:nvSpPr>
        <p:spPr>
          <a:xfrm flipH="1">
            <a:off x="6399600" y="3563101"/>
            <a:ext cx="2744399" cy="1580399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ver Slide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 hasCustomPrompt="1"/>
          </p:nvPr>
        </p:nvSpPr>
        <p:spPr>
          <a:xfrm>
            <a:off x="685800" y="2589200"/>
            <a:ext cx="6963000" cy="17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sz="4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6399599" y="3563101"/>
            <a:ext cx="2744400" cy="1580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ver Slide 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 hasCustomPrompt="1"/>
          </p:nvPr>
        </p:nvSpPr>
        <p:spPr>
          <a:xfrm>
            <a:off x="2790825" y="2391789"/>
            <a:ext cx="6136749" cy="15798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None/>
              <a:defRPr sz="4000"/>
            </a:lvl1pPr>
            <a:lvl2pPr algn="r" rtl="0">
              <a:spcBef>
                <a:spcPts val="0"/>
              </a:spcBef>
              <a:buNone/>
              <a:defRPr/>
            </a:lvl2pPr>
            <a:lvl3pPr algn="r" rtl="0">
              <a:spcBef>
                <a:spcPts val="0"/>
              </a:spcBef>
              <a:buNone/>
              <a:defRPr/>
            </a:lvl3pPr>
            <a:lvl4pPr algn="r" rtl="0">
              <a:spcBef>
                <a:spcPts val="0"/>
              </a:spcBef>
              <a:buNone/>
              <a:defRPr/>
            </a:lvl4pPr>
            <a:lvl5pPr algn="r" rtl="0">
              <a:spcBef>
                <a:spcPts val="0"/>
              </a:spcBef>
              <a:buNone/>
              <a:defRPr/>
            </a:lvl5pPr>
            <a:lvl6pPr algn="r" rtl="0">
              <a:spcBef>
                <a:spcPts val="0"/>
              </a:spcBef>
              <a:buNone/>
              <a:defRPr/>
            </a:lvl6pPr>
            <a:lvl7pPr algn="r" rtl="0">
              <a:spcBef>
                <a:spcPts val="0"/>
              </a:spcBef>
              <a:buNone/>
              <a:defRPr/>
            </a:lvl7pPr>
            <a:lvl8pPr algn="r" rtl="0">
              <a:spcBef>
                <a:spcPts val="0"/>
              </a:spcBef>
              <a:buNone/>
              <a:defRPr/>
            </a:lvl8pPr>
            <a:lvl9pPr algn="r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51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MI TEMPLATE - Cover Slide 1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 hasCustomPrompt="1"/>
          </p:nvPr>
        </p:nvSpPr>
        <p:spPr>
          <a:xfrm>
            <a:off x="4338918" y="1075764"/>
            <a:ext cx="4588656" cy="266278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 sz="4000"/>
            </a:lvl1pPr>
            <a:lvl2pPr algn="r" rtl="0">
              <a:spcBef>
                <a:spcPts val="0"/>
              </a:spcBef>
              <a:buNone/>
              <a:defRPr/>
            </a:lvl2pPr>
            <a:lvl3pPr algn="r" rtl="0">
              <a:spcBef>
                <a:spcPts val="0"/>
              </a:spcBef>
              <a:buNone/>
              <a:defRPr/>
            </a:lvl3pPr>
            <a:lvl4pPr algn="r" rtl="0">
              <a:spcBef>
                <a:spcPts val="0"/>
              </a:spcBef>
              <a:buNone/>
              <a:defRPr/>
            </a:lvl4pPr>
            <a:lvl5pPr algn="r" rtl="0">
              <a:spcBef>
                <a:spcPts val="0"/>
              </a:spcBef>
              <a:buNone/>
              <a:defRPr/>
            </a:lvl5pPr>
            <a:lvl6pPr algn="r" rtl="0">
              <a:spcBef>
                <a:spcPts val="0"/>
              </a:spcBef>
              <a:buNone/>
              <a:defRPr/>
            </a:lvl6pPr>
            <a:lvl7pPr algn="r" rtl="0">
              <a:spcBef>
                <a:spcPts val="0"/>
              </a:spcBef>
              <a:buNone/>
              <a:defRPr/>
            </a:lvl7pPr>
            <a:lvl8pPr algn="r" rtl="0">
              <a:spcBef>
                <a:spcPts val="0"/>
              </a:spcBef>
              <a:buNone/>
              <a:defRPr/>
            </a:lvl8pPr>
            <a:lvl9pPr algn="r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38638" y="3738563"/>
            <a:ext cx="4589462" cy="555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13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41827"/>
            <a:ext cx="7503886" cy="4034351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2pPr>
            <a:lvl3pPr marL="108585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8748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tabLst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MI TEMPLATE - Content 2">
    <p:bg>
      <p:bgPr>
        <a:solidFill>
          <a:srgbClr val="F0EFEB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9325" y="229326"/>
            <a:ext cx="5001899" cy="425872"/>
          </a:xfrm>
        </p:spPr>
        <p:txBody>
          <a:bodyPr vert="horz" anchor="t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41828"/>
            <a:ext cx="7504113" cy="4028360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1pPr>
            <a:lvl2pPr marL="744538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2pPr>
            <a:lvl3pPr marL="1088136" indent="-342900">
              <a:spcBef>
                <a:spcPts val="0"/>
              </a:spcBef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3pPr>
            <a:lvl4pPr marL="1490472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4pPr>
            <a:lvl5pPr marL="1828800" indent="-342900">
              <a:buClr>
                <a:schemeClr val="accent1"/>
              </a:buClr>
              <a:buFont typeface="Lucida Grande"/>
              <a:buChar char="›"/>
              <a:defRPr sz="200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5800" y="2376800"/>
            <a:ext cx="6963000" cy="19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 lang="en-US"/>
          </a:p>
        </p:txBody>
      </p:sp>
      <p:cxnSp>
        <p:nvCxnSpPr>
          <p:cNvPr id="33" name="Shape 33"/>
          <p:cNvCxnSpPr/>
          <p:nvPr/>
        </p:nvCxnSpPr>
        <p:spPr>
          <a:xfrm rot="10800000">
            <a:off x="0" y="5306500"/>
            <a:ext cx="9120600" cy="0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48"/>
          <p:cNvSpPr txBox="1"/>
          <p:nvPr/>
        </p:nvSpPr>
        <p:spPr>
          <a:xfrm rot="5400000">
            <a:off x="-807255" y="3645653"/>
            <a:ext cx="1853399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 201</a:t>
            </a:r>
            <a:r>
              <a:rPr lang="en-US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600" b="0" i="0" u="none" strike="noStrike" cap="none" baseline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DMI </a:t>
            </a:r>
            <a:r>
              <a:rPr lang="en" sz="60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&amp; PROPRIETARY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 baseline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44" y="4866222"/>
            <a:ext cx="60313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7919509" y="4501144"/>
            <a:ext cx="98004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2" r:id="rId1"/>
    <p:sldLayoutId id="2147483775" r:id="rId2"/>
    <p:sldLayoutId id="2147483776" r:id="rId3"/>
    <p:sldLayoutId id="2147483779" r:id="rId4"/>
    <p:sldLayoutId id="2147483815" r:id="rId5"/>
    <p:sldLayoutId id="2147483784" r:id="rId6"/>
    <p:sldLayoutId id="2147483813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12" r:id="rId28"/>
    <p:sldLayoutId id="2147483805" r:id="rId29"/>
    <p:sldLayoutId id="2147483806" r:id="rId30"/>
    <p:sldLayoutId id="2147483807" r:id="rId31"/>
    <p:sldLayoutId id="2147483809" r:id="rId32"/>
    <p:sldLayoutId id="2147483810" r:id="rId33"/>
    <p:sldLayoutId id="2147483811" r:id="rId34"/>
    <p:sldLayoutId id="2147483859" r:id="rId35"/>
    <p:sldLayoutId id="2147483860" r:id="rId3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all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svg"/><Relationship Id="rId7" Type="http://schemas.openxmlformats.org/officeDocument/2006/relationships/image" Target="../media/image67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72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5.png"/><Relationship Id="rId18" Type="http://schemas.openxmlformats.org/officeDocument/2006/relationships/image" Target="../media/image80.svg"/><Relationship Id="rId26" Type="http://schemas.openxmlformats.org/officeDocument/2006/relationships/image" Target="../media/image88.svg"/><Relationship Id="rId3" Type="http://schemas.openxmlformats.org/officeDocument/2006/relationships/image" Target="../media/image64.svg"/><Relationship Id="rId21" Type="http://schemas.openxmlformats.org/officeDocument/2006/relationships/image" Target="../media/image83.png"/><Relationship Id="rId7" Type="http://schemas.openxmlformats.org/officeDocument/2006/relationships/image" Target="../media/image68.png"/><Relationship Id="rId12" Type="http://schemas.openxmlformats.org/officeDocument/2006/relationships/image" Target="../media/image74.sv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3.png"/><Relationship Id="rId16" Type="http://schemas.openxmlformats.org/officeDocument/2006/relationships/image" Target="../media/image78.svg"/><Relationship Id="rId20" Type="http://schemas.openxmlformats.org/officeDocument/2006/relationships/image" Target="../media/image8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svg"/><Relationship Id="rId11" Type="http://schemas.openxmlformats.org/officeDocument/2006/relationships/image" Target="../media/image73.png"/><Relationship Id="rId24" Type="http://schemas.openxmlformats.org/officeDocument/2006/relationships/image" Target="../media/image86.sv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1.svg"/><Relationship Id="rId19" Type="http://schemas.openxmlformats.org/officeDocument/2006/relationships/image" Target="../media/image8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6.svg"/><Relationship Id="rId22" Type="http://schemas.openxmlformats.org/officeDocument/2006/relationships/image" Target="../media/image8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5.png"/><Relationship Id="rId18" Type="http://schemas.openxmlformats.org/officeDocument/2006/relationships/image" Target="../media/image80.svg"/><Relationship Id="rId3" Type="http://schemas.openxmlformats.org/officeDocument/2006/relationships/image" Target="../media/image63.png"/><Relationship Id="rId21" Type="http://schemas.openxmlformats.org/officeDocument/2006/relationships/image" Target="../media/image91.png"/><Relationship Id="rId7" Type="http://schemas.openxmlformats.org/officeDocument/2006/relationships/image" Target="../media/image68.png"/><Relationship Id="rId12" Type="http://schemas.openxmlformats.org/officeDocument/2006/relationships/image" Target="../media/image74.svg"/><Relationship Id="rId17" Type="http://schemas.openxmlformats.org/officeDocument/2006/relationships/image" Target="../media/image79.png"/><Relationship Id="rId2" Type="http://schemas.openxmlformats.org/officeDocument/2006/relationships/image" Target="../media/image65.png"/><Relationship Id="rId16" Type="http://schemas.openxmlformats.org/officeDocument/2006/relationships/image" Target="../media/image78.svg"/><Relationship Id="rId20" Type="http://schemas.openxmlformats.org/officeDocument/2006/relationships/image" Target="../media/image9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svg"/><Relationship Id="rId11" Type="http://schemas.openxmlformats.org/officeDocument/2006/relationships/image" Target="../media/image73.png"/><Relationship Id="rId24" Type="http://schemas.openxmlformats.org/officeDocument/2006/relationships/image" Target="../media/image94.sv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23" Type="http://schemas.openxmlformats.org/officeDocument/2006/relationships/image" Target="../media/image93.png"/><Relationship Id="rId10" Type="http://schemas.openxmlformats.org/officeDocument/2006/relationships/image" Target="../media/image71.svg"/><Relationship Id="rId19" Type="http://schemas.openxmlformats.org/officeDocument/2006/relationships/image" Target="../media/image89.png"/><Relationship Id="rId4" Type="http://schemas.openxmlformats.org/officeDocument/2006/relationships/image" Target="../media/image64.svg"/><Relationship Id="rId9" Type="http://schemas.openxmlformats.org/officeDocument/2006/relationships/image" Target="../media/image70.png"/><Relationship Id="rId14" Type="http://schemas.openxmlformats.org/officeDocument/2006/relationships/image" Target="../media/image76.svg"/><Relationship Id="rId22" Type="http://schemas.openxmlformats.org/officeDocument/2006/relationships/image" Target="../media/image9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6.png"/><Relationship Id="rId7" Type="http://schemas.openxmlformats.org/officeDocument/2006/relationships/image" Target="../media/image69.sv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97.png"/><Relationship Id="rId18" Type="http://schemas.openxmlformats.org/officeDocument/2006/relationships/image" Target="../media/image7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64.svg"/><Relationship Id="rId17" Type="http://schemas.openxmlformats.org/officeDocument/2006/relationships/image" Target="../media/image69.svg"/><Relationship Id="rId2" Type="http://schemas.openxmlformats.org/officeDocument/2006/relationships/image" Target="../media/image6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svg"/><Relationship Id="rId11" Type="http://schemas.openxmlformats.org/officeDocument/2006/relationships/image" Target="../media/image63.png"/><Relationship Id="rId5" Type="http://schemas.openxmlformats.org/officeDocument/2006/relationships/image" Target="../media/image89.png"/><Relationship Id="rId15" Type="http://schemas.openxmlformats.org/officeDocument/2006/relationships/image" Target="../media/image67.svg"/><Relationship Id="rId10" Type="http://schemas.openxmlformats.org/officeDocument/2006/relationships/image" Target="../media/image80.svg"/><Relationship Id="rId19" Type="http://schemas.openxmlformats.org/officeDocument/2006/relationships/image" Target="../media/image71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11" Type="http://schemas.openxmlformats.org/officeDocument/2006/relationships/image" Target="../media/image103.png"/><Relationship Id="rId5" Type="http://schemas.openxmlformats.org/officeDocument/2006/relationships/image" Target="../media/image90.svg"/><Relationship Id="rId10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9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11" Type="http://schemas.openxmlformats.org/officeDocument/2006/relationships/image" Target="../media/image103.png"/><Relationship Id="rId5" Type="http://schemas.openxmlformats.org/officeDocument/2006/relationships/image" Target="../media/image90.svg"/><Relationship Id="rId10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9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9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11" Type="http://schemas.openxmlformats.org/officeDocument/2006/relationships/image" Target="../media/image103.png"/><Relationship Id="rId5" Type="http://schemas.openxmlformats.org/officeDocument/2006/relationships/image" Target="../media/image90.svg"/><Relationship Id="rId10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9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9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2.png"/><Relationship Id="rId9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svg"/><Relationship Id="rId21" Type="http://schemas.openxmlformats.org/officeDocument/2006/relationships/image" Target="../media/image42.svg"/><Relationship Id="rId34" Type="http://schemas.openxmlformats.org/officeDocument/2006/relationships/image" Target="../media/image55.pn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svg"/><Relationship Id="rId41" Type="http://schemas.openxmlformats.org/officeDocument/2006/relationships/image" Target="../media/image62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svg"/><Relationship Id="rId40" Type="http://schemas.openxmlformats.org/officeDocument/2006/relationships/image" Target="../media/image61.pn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31" Type="http://schemas.openxmlformats.org/officeDocument/2006/relationships/image" Target="../media/image52.svg"/><Relationship Id="rId4" Type="http://schemas.openxmlformats.org/officeDocument/2006/relationships/image" Target="../media/image27.png"/><Relationship Id="rId9" Type="http://schemas.openxmlformats.org/officeDocument/2006/relationships/image" Target="../media/image24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svg"/><Relationship Id="rId30" Type="http://schemas.openxmlformats.org/officeDocument/2006/relationships/image" Target="../media/image51.png"/><Relationship Id="rId35" Type="http://schemas.openxmlformats.org/officeDocument/2006/relationships/image" Target="../media/image56.svg"/><Relationship Id="rId8" Type="http://schemas.openxmlformats.org/officeDocument/2006/relationships/image" Target="../media/image23.png"/><Relationship Id="rId3" Type="http://schemas.openxmlformats.org/officeDocument/2006/relationships/image" Target="../media/image26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33" Type="http://schemas.openxmlformats.org/officeDocument/2006/relationships/image" Target="../media/image54.svg"/><Relationship Id="rId38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71.sv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71.sv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499" y="1199213"/>
            <a:ext cx="6226539" cy="2791637"/>
          </a:xfrm>
        </p:spPr>
        <p:txBody>
          <a:bodyPr/>
          <a:lstStyle/>
          <a:p>
            <a:r>
              <a:rPr lang="en-US" dirty="0"/>
              <a:t>Reaching 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71499" y="3990912"/>
            <a:ext cx="6664569" cy="784799"/>
          </a:xfrm>
        </p:spPr>
        <p:txBody>
          <a:bodyPr/>
          <a:lstStyle/>
          <a:p>
            <a:r>
              <a:rPr lang="en-US" dirty="0"/>
              <a:t>IoT and Machine Learning Demo</a:t>
            </a:r>
          </a:p>
        </p:txBody>
      </p:sp>
    </p:spTree>
    <p:extLst>
      <p:ext uri="{BB962C8B-B14F-4D97-AF65-F5344CB8AC3E}">
        <p14:creationId xmlns:p14="http://schemas.microsoft.com/office/powerpoint/2010/main" val="51029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Data Analytics Maturity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5283" y="688863"/>
            <a:ext cx="0" cy="3566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00" y="2159357"/>
            <a:ext cx="16523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BUSINESS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5" y="506099"/>
            <a:ext cx="4115310" cy="41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054" y="3878890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054" y="920938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HIGH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917712" y="2247677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70" y="2322396"/>
            <a:ext cx="686281" cy="6862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58745" y="2806593"/>
            <a:ext cx="13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aleway"/>
                <a:cs typeface="Raleway"/>
              </a:rPr>
              <a:t>Descriptive 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84905" y="2108682"/>
            <a:ext cx="14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Predictive Analytics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76112" y="1491598"/>
            <a:ext cx="16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Prescriptive Analytics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BC7530-3842-4D5F-AF26-C26B96F64426}"/>
              </a:ext>
            </a:extLst>
          </p:cNvPr>
          <p:cNvSpPr/>
          <p:nvPr/>
        </p:nvSpPr>
        <p:spPr>
          <a:xfrm>
            <a:off x="4047430" y="2745939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40B59C9-9628-4485-91D4-078F530CB5DA}"/>
              </a:ext>
            </a:extLst>
          </p:cNvPr>
          <p:cNvSpPr/>
          <p:nvPr/>
        </p:nvSpPr>
        <p:spPr>
          <a:xfrm>
            <a:off x="3213774" y="3254104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Flask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770" y="2736713"/>
            <a:ext cx="820505" cy="820505"/>
          </a:xfrm>
          <a:prstGeom prst="rect">
            <a:avLst/>
          </a:prstGeom>
        </p:spPr>
      </p:pic>
      <p:pic>
        <p:nvPicPr>
          <p:cNvPr id="18" name="Graphic 17" descr="Bar char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0374" y="3279738"/>
            <a:ext cx="787811" cy="7878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5E581D-AAB1-449A-B68F-5379A5577700}"/>
              </a:ext>
            </a:extLst>
          </p:cNvPr>
          <p:cNvCxnSpPr>
            <a:cxnSpLocks/>
          </p:cNvCxnSpPr>
          <p:nvPr/>
        </p:nvCxnSpPr>
        <p:spPr>
          <a:xfrm>
            <a:off x="2961999" y="4874696"/>
            <a:ext cx="36139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23D3E-90B8-46DE-92C5-F59157B1E5D5}"/>
              </a:ext>
            </a:extLst>
          </p:cNvPr>
          <p:cNvSpPr txBox="1"/>
          <p:nvPr/>
        </p:nvSpPr>
        <p:spPr>
          <a:xfrm>
            <a:off x="3537033" y="4643864"/>
            <a:ext cx="1105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SKILLS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55B6D-3B65-4A83-9A5C-97C1156458E9}"/>
              </a:ext>
            </a:extLst>
          </p:cNvPr>
          <p:cNvSpPr txBox="1"/>
          <p:nvPr/>
        </p:nvSpPr>
        <p:spPr>
          <a:xfrm>
            <a:off x="2228773" y="4690030"/>
            <a:ext cx="84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BASIC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3C64E5-1287-4FE3-8573-680182E67BAE}"/>
              </a:ext>
            </a:extLst>
          </p:cNvPr>
          <p:cNvSpPr txBox="1"/>
          <p:nvPr/>
        </p:nvSpPr>
        <p:spPr>
          <a:xfrm>
            <a:off x="4991001" y="4690030"/>
            <a:ext cx="1283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ADVANCED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4467C-A87D-4197-894F-30FB3867825D}"/>
              </a:ext>
            </a:extLst>
          </p:cNvPr>
          <p:cNvGrpSpPr/>
          <p:nvPr/>
        </p:nvGrpSpPr>
        <p:grpSpPr>
          <a:xfrm>
            <a:off x="2264530" y="3710522"/>
            <a:ext cx="954719" cy="954719"/>
            <a:chOff x="2264530" y="3710522"/>
            <a:chExt cx="954719" cy="954719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661A72-E7FE-44E4-A695-0D046A9F3FB6}"/>
                </a:ext>
              </a:extLst>
            </p:cNvPr>
            <p:cNvSpPr/>
            <p:nvPr/>
          </p:nvSpPr>
          <p:spPr>
            <a:xfrm>
              <a:off x="2298851" y="3737616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Graphic 66" descr="Gears">
              <a:extLst>
                <a:ext uri="{FF2B5EF4-FFF2-40B4-BE49-F238E27FC236}">
                  <a16:creationId xmlns:a16="http://schemas.microsoft.com/office/drawing/2014/main" id="{9145DA75-1352-4EA2-A64F-3AD046D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4530" y="3710522"/>
              <a:ext cx="954719" cy="954719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E451E1-CAE5-4B7F-822B-A3283F46023C}"/>
              </a:ext>
            </a:extLst>
          </p:cNvPr>
          <p:cNvGrpSpPr/>
          <p:nvPr/>
        </p:nvGrpSpPr>
        <p:grpSpPr>
          <a:xfrm>
            <a:off x="5331532" y="176658"/>
            <a:ext cx="3736393" cy="1679848"/>
            <a:chOff x="6055683" y="1651572"/>
            <a:chExt cx="3736393" cy="167984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F71992-E991-4C60-8484-054542A50FCF}"/>
                </a:ext>
              </a:extLst>
            </p:cNvPr>
            <p:cNvGrpSpPr/>
            <p:nvPr/>
          </p:nvGrpSpPr>
          <p:grpSpPr>
            <a:xfrm>
              <a:off x="6055683" y="1651572"/>
              <a:ext cx="3736393" cy="1679848"/>
              <a:chOff x="6201750" y="1859419"/>
              <a:chExt cx="3736393" cy="167984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125ACF-ACDC-4263-97EB-FDCCCF99DBE6}"/>
                  </a:ext>
                </a:extLst>
              </p:cNvPr>
              <p:cNvSpPr/>
              <p:nvPr/>
            </p:nvSpPr>
            <p:spPr>
              <a:xfrm>
                <a:off x="6201750" y="1859419"/>
                <a:ext cx="3736393" cy="16798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235938-62F7-4002-83F6-BC5E26EE54B6}"/>
                  </a:ext>
                </a:extLst>
              </p:cNvPr>
              <p:cNvSpPr txBox="1"/>
              <p:nvPr/>
            </p:nvSpPr>
            <p:spPr>
              <a:xfrm>
                <a:off x="7487308" y="1894614"/>
                <a:ext cx="2198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Descriptive Analytics</a:t>
                </a:r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ACC7CC85-4567-4072-A6A6-42C06DFFD024}"/>
                  </a:ext>
                </a:extLst>
              </p:cNvPr>
              <p:cNvSpPr/>
              <p:nvPr/>
            </p:nvSpPr>
            <p:spPr>
              <a:xfrm>
                <a:off x="6506905" y="2021677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Graphic 78" descr="Bar chart">
                <a:extLst>
                  <a:ext uri="{FF2B5EF4-FFF2-40B4-BE49-F238E27FC236}">
                    <a16:creationId xmlns:a16="http://schemas.microsoft.com/office/drawing/2014/main" id="{F9122642-33A3-43B9-A264-481BB547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52864" y="2050912"/>
                <a:ext cx="787811" cy="787811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E8D73C-E49F-4B1A-86B0-0405A182939D}"/>
                </a:ext>
              </a:extLst>
            </p:cNvPr>
            <p:cNvSpPr/>
            <p:nvPr/>
          </p:nvSpPr>
          <p:spPr>
            <a:xfrm>
              <a:off x="6778284" y="2612569"/>
              <a:ext cx="2471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What were past outcomes?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37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Graphic 4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230351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5" y="968798"/>
            <a:ext cx="1274163" cy="77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8" y="1866449"/>
            <a:ext cx="1274163" cy="777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4" y="2760710"/>
            <a:ext cx="1274163" cy="777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3" y="3654971"/>
            <a:ext cx="1274163" cy="777679"/>
          </a:xfrm>
          <a:prstGeom prst="rect">
            <a:avLst/>
          </a:prstGeom>
        </p:spPr>
      </p:pic>
      <p:pic>
        <p:nvPicPr>
          <p:cNvPr id="13" name="Graphic 12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3531972"/>
            <a:ext cx="914400" cy="914400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107504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9693" y="50616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6700" y="506168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92044-BE02-4F8E-98A3-912F348CD4A3}"/>
              </a:ext>
            </a:extLst>
          </p:cNvPr>
          <p:cNvSpPr txBox="1"/>
          <p:nvPr/>
        </p:nvSpPr>
        <p:spPr>
          <a:xfrm>
            <a:off x="7087842" y="506168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6"/>
                </a:solidFill>
                <a:latin typeface="Raleway"/>
                <a:cs typeface="Raleway"/>
              </a:rPr>
              <a:t>OUTCOMES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98E392-87B9-4170-9217-5AC2A4C349AC}"/>
              </a:ext>
            </a:extLst>
          </p:cNvPr>
          <p:cNvGrpSpPr/>
          <p:nvPr/>
        </p:nvGrpSpPr>
        <p:grpSpPr>
          <a:xfrm>
            <a:off x="544956" y="600248"/>
            <a:ext cx="6629929" cy="4419952"/>
            <a:chOff x="574936" y="622733"/>
            <a:chExt cx="6629929" cy="44199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962F7A0-AD4E-43DC-BF25-0467017A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936" y="622733"/>
              <a:ext cx="6629929" cy="44199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47C518-F9BC-4F10-AEB5-DEFD3ED336D6}"/>
                </a:ext>
              </a:extLst>
            </p:cNvPr>
            <p:cNvSpPr txBox="1"/>
            <p:nvPr/>
          </p:nvSpPr>
          <p:spPr>
            <a:xfrm>
              <a:off x="2182487" y="741786"/>
              <a:ext cx="3626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Raleway"/>
                  <a:cs typeface="Raleway"/>
                </a:rPr>
                <a:t>KPI: Average Outcome Movement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2770" y="3760583"/>
            <a:ext cx="789503" cy="789503"/>
            <a:chOff x="3590441" y="2158394"/>
            <a:chExt cx="789503" cy="789503"/>
          </a:xfrm>
        </p:grpSpPr>
        <p:sp>
          <p:nvSpPr>
            <p:cNvPr id="22" name="Oval 21"/>
            <p:cNvSpPr/>
            <p:nvPr/>
          </p:nvSpPr>
          <p:spPr>
            <a:xfrm>
              <a:off x="3703291" y="2274090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ad Face with Solid Fill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90441" y="2158394"/>
              <a:ext cx="789503" cy="7895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012770" y="2355083"/>
            <a:ext cx="789503" cy="789503"/>
            <a:chOff x="3381740" y="3009725"/>
            <a:chExt cx="789503" cy="789503"/>
          </a:xfrm>
        </p:grpSpPr>
        <p:sp>
          <p:nvSpPr>
            <p:cNvPr id="25" name="Oval 24"/>
            <p:cNvSpPr/>
            <p:nvPr/>
          </p:nvSpPr>
          <p:spPr>
            <a:xfrm>
              <a:off x="3470224" y="3122575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Neutral Face with Solid Fill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81740" y="3009725"/>
              <a:ext cx="789503" cy="78950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012770" y="1095466"/>
            <a:ext cx="789503" cy="789503"/>
            <a:chOff x="3406771" y="1337977"/>
            <a:chExt cx="789503" cy="789503"/>
          </a:xfrm>
        </p:grpSpPr>
        <p:sp>
          <p:nvSpPr>
            <p:cNvPr id="28" name="Oval 27"/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miling Face with Solid Fill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928230" y="123415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215" y="389657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2006" y="249242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5123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/>
            <a:stCxn id="10" idx="3"/>
            <a:endCxn id="5" idx="1"/>
          </p:cNvCxnSpPr>
          <p:nvPr/>
        </p:nvCxnSpPr>
        <p:spPr>
          <a:xfrm>
            <a:off x="2300991" y="2255289"/>
            <a:ext cx="2338466" cy="50542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03291" y="2274090"/>
            <a:ext cx="563805" cy="5638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Past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Graphic 4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2303510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8" y="1866449"/>
            <a:ext cx="1274163" cy="777679"/>
          </a:xfrm>
          <a:prstGeom prst="rect">
            <a:avLst/>
          </a:prstGeom>
        </p:spPr>
      </p:pic>
      <p:pic>
        <p:nvPicPr>
          <p:cNvPr id="13" name="Graphic 12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3531972"/>
            <a:ext cx="914400" cy="914400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1075048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  <a:stCxn id="10" idx="3"/>
            <a:endCxn id="14" idx="1"/>
          </p:cNvCxnSpPr>
          <p:nvPr/>
        </p:nvCxnSpPr>
        <p:spPr>
          <a:xfrm flipV="1">
            <a:off x="2300991" y="1532248"/>
            <a:ext cx="2338466" cy="7230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0" idx="3"/>
            <a:endCxn id="13" idx="1"/>
          </p:cNvCxnSpPr>
          <p:nvPr/>
        </p:nvCxnSpPr>
        <p:spPr>
          <a:xfrm>
            <a:off x="2300991" y="2255289"/>
            <a:ext cx="2338466" cy="173388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ad Fa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441" y="2158394"/>
            <a:ext cx="789503" cy="789503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3470224" y="3122575"/>
            <a:ext cx="563805" cy="5638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Neutral Face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1740" y="3009725"/>
            <a:ext cx="789503" cy="789503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3526688" y="1453697"/>
            <a:ext cx="563805" cy="5638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miling Face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4512" y="1332865"/>
            <a:ext cx="789503" cy="78950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727485" y="1242073"/>
            <a:ext cx="7767913" cy="2930117"/>
            <a:chOff x="727485" y="1242073"/>
            <a:chExt cx="7767913" cy="2930117"/>
          </a:xfrm>
        </p:grpSpPr>
        <p:grpSp>
          <p:nvGrpSpPr>
            <p:cNvPr id="58" name="Group 57"/>
            <p:cNvGrpSpPr/>
            <p:nvPr/>
          </p:nvGrpSpPr>
          <p:grpSpPr>
            <a:xfrm>
              <a:off x="727485" y="1242073"/>
              <a:ext cx="7767913" cy="2930117"/>
              <a:chOff x="727485" y="1242073"/>
              <a:chExt cx="7767913" cy="293011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7485" y="1242073"/>
                <a:ext cx="6621217" cy="2930117"/>
                <a:chOff x="727485" y="1242073"/>
                <a:chExt cx="6621217" cy="2930117"/>
              </a:xfrm>
            </p:grpSpPr>
            <p:pic>
              <p:nvPicPr>
                <p:cNvPr id="28" name="Graphic 27" descr="Tooth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485" y="2676038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30" name="Graphic 29" descr="IV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044" y="2676038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32" name="Graphic 31" descr="Heartbeat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03" y="2676038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34" name="Graphic 33" descr="Needle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6162" y="2676038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Tooth"/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0340" y="1242073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39" name="Graphic 38" descr="IV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9899" y="1242073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0" name="Graphic 39" descr="Heartbeat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9458" y="1242073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3" name="Graphic 42" descr="IV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9899" y="2436196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5" name="Graphic 44" descr="Needle"/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9017" y="2436196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6" name="Graphic 45" descr="Tooth"/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0340" y="3692505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7" name="Graphic 46" descr="IV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9899" y="3692505"/>
                  <a:ext cx="479685" cy="479685"/>
                </a:xfrm>
                <a:prstGeom prst="rect">
                  <a:avLst/>
                </a:prstGeom>
              </p:spPr>
            </p:pic>
            <p:pic>
              <p:nvPicPr>
                <p:cNvPr id="49" name="Graphic 48" descr="Needle"/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9017" y="3692505"/>
                  <a:ext cx="479685" cy="479685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7584571" y="2475983"/>
                <a:ext cx="910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cap="all" dirty="0">
                    <a:solidFill>
                      <a:schemeClr val="accent3">
                        <a:lumMod val="50000"/>
                        <a:lumOff val="50000"/>
                      </a:schemeClr>
                    </a:solidFill>
                    <a:latin typeface="Raleway"/>
                    <a:cs typeface="Raleway"/>
                  </a:rPr>
                  <a:t>Skills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84882" y="3225229"/>
              <a:ext cx="1585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cap="all" dirty="0">
                  <a:solidFill>
                    <a:srgbClr val="E76B77"/>
                  </a:solidFill>
                  <a:latin typeface="Raleway"/>
                  <a:cs typeface="Raleway"/>
                </a:rPr>
                <a:t>Conditions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549138" y="72467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Past</a:t>
            </a:r>
          </a:p>
          <a:p>
            <a:pPr algn="ctr"/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62E0A-CDCA-4D60-B4C3-44D0713F503D}"/>
              </a:ext>
            </a:extLst>
          </p:cNvPr>
          <p:cNvSpPr txBox="1"/>
          <p:nvPr/>
        </p:nvSpPr>
        <p:spPr>
          <a:xfrm>
            <a:off x="4279693" y="50616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CC78F7-A72F-4618-B9EC-17DEB7952F4A}"/>
              </a:ext>
            </a:extLst>
          </p:cNvPr>
          <p:cNvSpPr txBox="1"/>
          <p:nvPr/>
        </p:nvSpPr>
        <p:spPr>
          <a:xfrm>
            <a:off x="1106700" y="506168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1138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229575" y="1258807"/>
            <a:ext cx="1119042" cy="683002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468" y="1253853"/>
            <a:ext cx="692910" cy="6929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5002" y="2078239"/>
            <a:ext cx="789503" cy="789503"/>
            <a:chOff x="3590441" y="2158394"/>
            <a:chExt cx="789503" cy="789503"/>
          </a:xfrm>
        </p:grpSpPr>
        <p:sp>
          <p:nvSpPr>
            <p:cNvPr id="52" name="Oval 51"/>
            <p:cNvSpPr/>
            <p:nvPr/>
          </p:nvSpPr>
          <p:spPr>
            <a:xfrm>
              <a:off x="3703291" y="2274090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ad Fa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0441" y="2158394"/>
              <a:ext cx="789503" cy="78950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175002" y="2983438"/>
            <a:ext cx="789503" cy="789503"/>
            <a:chOff x="3381740" y="3009725"/>
            <a:chExt cx="789503" cy="789503"/>
          </a:xfrm>
        </p:grpSpPr>
        <p:sp>
          <p:nvSpPr>
            <p:cNvPr id="53" name="Oval 52"/>
            <p:cNvSpPr/>
            <p:nvPr/>
          </p:nvSpPr>
          <p:spPr>
            <a:xfrm>
              <a:off x="3470224" y="3122575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Neutral Face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1740" y="3009725"/>
              <a:ext cx="789503" cy="78950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175002" y="1205557"/>
            <a:ext cx="789503" cy="789503"/>
            <a:chOff x="3406771" y="1337977"/>
            <a:chExt cx="789503" cy="789503"/>
          </a:xfrm>
        </p:grpSpPr>
        <p:sp>
          <p:nvSpPr>
            <p:cNvPr id="54" name="Oval 53"/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miling Face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4048618" y="771427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Rating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82069" y="3885791"/>
            <a:ext cx="789503" cy="789503"/>
            <a:chOff x="3406771" y="1337977"/>
            <a:chExt cx="789503" cy="789503"/>
          </a:xfrm>
        </p:grpSpPr>
        <p:sp>
          <p:nvSpPr>
            <p:cNvPr id="48" name="Oval 47"/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Smiling Face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229575" y="2141470"/>
            <a:ext cx="1119042" cy="683002"/>
          </a:xfrm>
          <a:prstGeom prst="rect">
            <a:avLst/>
          </a:prstGeom>
        </p:spPr>
      </p:pic>
      <p:pic>
        <p:nvPicPr>
          <p:cNvPr id="63" name="Graphic 62" descr="Stethoscop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468" y="2136516"/>
            <a:ext cx="692910" cy="69291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229575" y="3033722"/>
            <a:ext cx="1119042" cy="683002"/>
          </a:xfrm>
          <a:prstGeom prst="rect">
            <a:avLst/>
          </a:prstGeom>
        </p:spPr>
      </p:pic>
      <p:pic>
        <p:nvPicPr>
          <p:cNvPr id="65" name="Graphic 64" descr="Stethoscop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468" y="3028768"/>
            <a:ext cx="692910" cy="69291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229575" y="3891001"/>
            <a:ext cx="1119042" cy="683002"/>
          </a:xfrm>
          <a:prstGeom prst="rect">
            <a:avLst/>
          </a:prstGeom>
        </p:spPr>
      </p:pic>
      <p:pic>
        <p:nvPicPr>
          <p:cNvPr id="67" name="Graphic 66" descr="Stethoscop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468" y="3886047"/>
            <a:ext cx="692910" cy="6929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109272" y="1995060"/>
            <a:ext cx="6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69609" y="2889681"/>
            <a:ext cx="6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84599" y="3784303"/>
            <a:ext cx="6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406763" y="778426"/>
            <a:ext cx="1818425" cy="3655937"/>
            <a:chOff x="4664750" y="1033259"/>
            <a:chExt cx="1818425" cy="3655937"/>
          </a:xfrm>
        </p:grpSpPr>
        <p:grpSp>
          <p:nvGrpSpPr>
            <p:cNvPr id="15" name="Group 14"/>
            <p:cNvGrpSpPr/>
            <p:nvPr/>
          </p:nvGrpSpPr>
          <p:grpSpPr>
            <a:xfrm>
              <a:off x="4664750" y="1615299"/>
              <a:ext cx="1798362" cy="479685"/>
              <a:chOff x="842240" y="2894355"/>
              <a:chExt cx="1798362" cy="479685"/>
            </a:xfrm>
          </p:grpSpPr>
          <p:pic>
            <p:nvPicPr>
              <p:cNvPr id="28" name="Graphic 27" descr="Tooth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42240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30" name="Graphic 29" descr="IV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81799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32" name="Graphic 31" descr="Heartbeat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21358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34" name="Graphic 33" descr="Needle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60917" y="2894355"/>
                <a:ext cx="479685" cy="479685"/>
              </a:xfrm>
              <a:prstGeom prst="rect">
                <a:avLst/>
              </a:prstGeom>
            </p:spPr>
          </p:pic>
        </p:grpSp>
        <p:sp>
          <p:nvSpPr>
            <p:cNvPr id="59" name="TextBox 58"/>
            <p:cNvSpPr txBox="1"/>
            <p:nvPr/>
          </p:nvSpPr>
          <p:spPr>
            <a:xfrm>
              <a:off x="4771086" y="1033259"/>
              <a:ext cx="1585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cap="all" dirty="0">
                  <a:solidFill>
                    <a:srgbClr val="E76B77"/>
                  </a:solidFill>
                  <a:latin typeface="Raleway"/>
                  <a:cs typeface="Raleway"/>
                </a:rPr>
                <a:t>Conditions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664750" y="2445809"/>
              <a:ext cx="1798362" cy="479685"/>
              <a:chOff x="842240" y="2894355"/>
              <a:chExt cx="1798362" cy="479685"/>
            </a:xfrm>
          </p:grpSpPr>
          <p:pic>
            <p:nvPicPr>
              <p:cNvPr id="72" name="Graphic 71" descr="Tooth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42240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73" name="Graphic 72" descr="IV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81799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74" name="Graphic 73" descr="Heartbeat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21358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75" name="Graphic 74" descr="Needle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60917" y="2894355"/>
                <a:ext cx="479685" cy="479685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684813" y="3379001"/>
              <a:ext cx="1798362" cy="479685"/>
              <a:chOff x="842240" y="2894355"/>
              <a:chExt cx="1798362" cy="479685"/>
            </a:xfrm>
          </p:grpSpPr>
          <p:pic>
            <p:nvPicPr>
              <p:cNvPr id="77" name="Graphic 76" descr="Tooth"/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42240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78" name="Graphic 77" descr="IV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81799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79" name="Graphic 78" descr="Heartbeat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21358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80" name="Graphic 79" descr="Needle"/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160917" y="2894355"/>
                <a:ext cx="479685" cy="479685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4684813" y="4209511"/>
              <a:ext cx="1798362" cy="479685"/>
              <a:chOff x="842240" y="2894355"/>
              <a:chExt cx="1798362" cy="479685"/>
            </a:xfrm>
          </p:grpSpPr>
          <p:pic>
            <p:nvPicPr>
              <p:cNvPr id="82" name="Graphic 81" descr="Tooth"/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42240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83" name="Graphic 82" descr="IV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81799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84" name="Graphic 83" descr="Heartbeat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21358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85" name="Graphic 84" descr="Needle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60917" y="2894355"/>
                <a:ext cx="479685" cy="479685"/>
              </a:xfrm>
              <a:prstGeom prst="rect">
                <a:avLst/>
              </a:prstGeom>
            </p:spPr>
          </p:pic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1445F2E-A1B4-4CC2-AB02-E5992245C3AD}"/>
              </a:ext>
            </a:extLst>
          </p:cNvPr>
          <p:cNvSpPr txBox="1"/>
          <p:nvPr/>
        </p:nvSpPr>
        <p:spPr>
          <a:xfrm>
            <a:off x="2549490" y="771427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23A36E-2141-44B9-9D20-7D7E32E1EDAC}"/>
              </a:ext>
            </a:extLst>
          </p:cNvPr>
          <p:cNvSpPr txBox="1"/>
          <p:nvPr/>
        </p:nvSpPr>
        <p:spPr>
          <a:xfrm>
            <a:off x="1234209" y="77142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6967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Data Analytics Maturity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5283" y="688863"/>
            <a:ext cx="0" cy="3566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00" y="2159357"/>
            <a:ext cx="16523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BUSINESS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5" y="506099"/>
            <a:ext cx="4115310" cy="41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054" y="3878890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054" y="920938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HIGH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917712" y="2247677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70" y="2322396"/>
            <a:ext cx="686281" cy="686281"/>
          </a:xfrm>
          <a:prstGeom prst="rect">
            <a:avLst/>
          </a:prstGeom>
        </p:spPr>
      </p:pic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BC7530-3842-4D5F-AF26-C26B96F64426}"/>
              </a:ext>
            </a:extLst>
          </p:cNvPr>
          <p:cNvSpPr/>
          <p:nvPr/>
        </p:nvSpPr>
        <p:spPr>
          <a:xfrm>
            <a:off x="4047430" y="2745939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40B59C9-9628-4485-91D4-078F530CB5DA}"/>
              </a:ext>
            </a:extLst>
          </p:cNvPr>
          <p:cNvSpPr/>
          <p:nvPr/>
        </p:nvSpPr>
        <p:spPr>
          <a:xfrm>
            <a:off x="3213774" y="3254104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Flask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770" y="2736713"/>
            <a:ext cx="820505" cy="820505"/>
          </a:xfrm>
          <a:prstGeom prst="rect">
            <a:avLst/>
          </a:prstGeom>
        </p:spPr>
      </p:pic>
      <p:pic>
        <p:nvPicPr>
          <p:cNvPr id="18" name="Graphic 17" descr="Bar char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0374" y="3279738"/>
            <a:ext cx="787811" cy="7878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5E581D-AAB1-449A-B68F-5379A5577700}"/>
              </a:ext>
            </a:extLst>
          </p:cNvPr>
          <p:cNvCxnSpPr>
            <a:cxnSpLocks/>
          </p:cNvCxnSpPr>
          <p:nvPr/>
        </p:nvCxnSpPr>
        <p:spPr>
          <a:xfrm>
            <a:off x="2961999" y="4874696"/>
            <a:ext cx="36139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23D3E-90B8-46DE-92C5-F59157B1E5D5}"/>
              </a:ext>
            </a:extLst>
          </p:cNvPr>
          <p:cNvSpPr txBox="1"/>
          <p:nvPr/>
        </p:nvSpPr>
        <p:spPr>
          <a:xfrm>
            <a:off x="3537033" y="4643864"/>
            <a:ext cx="1105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SKILLS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55B6D-3B65-4A83-9A5C-97C1156458E9}"/>
              </a:ext>
            </a:extLst>
          </p:cNvPr>
          <p:cNvSpPr txBox="1"/>
          <p:nvPr/>
        </p:nvSpPr>
        <p:spPr>
          <a:xfrm>
            <a:off x="2228773" y="4690030"/>
            <a:ext cx="84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BASIC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3C64E5-1287-4FE3-8573-680182E67BAE}"/>
              </a:ext>
            </a:extLst>
          </p:cNvPr>
          <p:cNvSpPr txBox="1"/>
          <p:nvPr/>
        </p:nvSpPr>
        <p:spPr>
          <a:xfrm>
            <a:off x="4991001" y="4690030"/>
            <a:ext cx="1283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ADVANCED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4467C-A87D-4197-894F-30FB3867825D}"/>
              </a:ext>
            </a:extLst>
          </p:cNvPr>
          <p:cNvGrpSpPr/>
          <p:nvPr/>
        </p:nvGrpSpPr>
        <p:grpSpPr>
          <a:xfrm>
            <a:off x="2264530" y="3710522"/>
            <a:ext cx="954719" cy="954719"/>
            <a:chOff x="2264530" y="3710522"/>
            <a:chExt cx="954719" cy="954719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661A72-E7FE-44E4-A695-0D046A9F3FB6}"/>
                </a:ext>
              </a:extLst>
            </p:cNvPr>
            <p:cNvSpPr/>
            <p:nvPr/>
          </p:nvSpPr>
          <p:spPr>
            <a:xfrm>
              <a:off x="2298851" y="3737616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Graphic 66" descr="Gears">
              <a:extLst>
                <a:ext uri="{FF2B5EF4-FFF2-40B4-BE49-F238E27FC236}">
                  <a16:creationId xmlns:a16="http://schemas.microsoft.com/office/drawing/2014/main" id="{9145DA75-1352-4EA2-A64F-3AD046D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4530" y="3710522"/>
              <a:ext cx="954719" cy="954719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8A9C3-F5EA-4632-846A-86903AE0337C}"/>
              </a:ext>
            </a:extLst>
          </p:cNvPr>
          <p:cNvSpPr txBox="1"/>
          <p:nvPr/>
        </p:nvSpPr>
        <p:spPr>
          <a:xfrm>
            <a:off x="2258745" y="2806593"/>
            <a:ext cx="13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Descriptive Analytics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9B0C06-98D9-4405-991D-4DFAEE40ADC9}"/>
              </a:ext>
            </a:extLst>
          </p:cNvPr>
          <p:cNvSpPr txBox="1"/>
          <p:nvPr/>
        </p:nvSpPr>
        <p:spPr>
          <a:xfrm>
            <a:off x="2984905" y="2108682"/>
            <a:ext cx="14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E76B77"/>
                </a:solidFill>
                <a:latin typeface="Raleway"/>
                <a:cs typeface="Raleway"/>
              </a:rPr>
              <a:t>Predictive 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BB3D4B-AA30-42D2-8E6B-5E97A6BAC546}"/>
              </a:ext>
            </a:extLst>
          </p:cNvPr>
          <p:cNvSpPr txBox="1"/>
          <p:nvPr/>
        </p:nvSpPr>
        <p:spPr>
          <a:xfrm>
            <a:off x="3676112" y="1491598"/>
            <a:ext cx="16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Prescriptive Analytics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E1CEFD-EFEF-4D5A-8D23-CBE97E0F4930}"/>
              </a:ext>
            </a:extLst>
          </p:cNvPr>
          <p:cNvGrpSpPr/>
          <p:nvPr/>
        </p:nvGrpSpPr>
        <p:grpSpPr>
          <a:xfrm>
            <a:off x="5331532" y="100471"/>
            <a:ext cx="3725554" cy="1683514"/>
            <a:chOff x="6914082" y="3061119"/>
            <a:chExt cx="3725554" cy="168351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30DA0C3-464F-4D35-9333-B3ADA022B2BE}"/>
                </a:ext>
              </a:extLst>
            </p:cNvPr>
            <p:cNvGrpSpPr/>
            <p:nvPr/>
          </p:nvGrpSpPr>
          <p:grpSpPr>
            <a:xfrm>
              <a:off x="6914082" y="3061119"/>
              <a:ext cx="3725554" cy="1683514"/>
              <a:chOff x="6575972" y="2247677"/>
              <a:chExt cx="3725554" cy="16835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D226DE-2456-4224-AAE2-3D76219A282F}"/>
                  </a:ext>
                </a:extLst>
              </p:cNvPr>
              <p:cNvSpPr/>
              <p:nvPr/>
            </p:nvSpPr>
            <p:spPr>
              <a:xfrm>
                <a:off x="6575972" y="2247677"/>
                <a:ext cx="3725554" cy="168351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0D72B7-305F-4141-ADF1-7595DF48930E}"/>
                  </a:ext>
                </a:extLst>
              </p:cNvPr>
              <p:cNvSpPr txBox="1"/>
              <p:nvPr/>
            </p:nvSpPr>
            <p:spPr>
              <a:xfrm>
                <a:off x="7866970" y="2275237"/>
                <a:ext cx="2198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Predictive Analytics</a:t>
                </a:r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1FB122DD-44CE-4667-A823-6C79B609B8D7}"/>
                  </a:ext>
                </a:extLst>
              </p:cNvPr>
              <p:cNvSpPr/>
              <p:nvPr/>
            </p:nvSpPr>
            <p:spPr>
              <a:xfrm>
                <a:off x="6870288" y="2409935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5" name="Graphic 64" descr="Flask">
                <a:extLst>
                  <a:ext uri="{FF2B5EF4-FFF2-40B4-BE49-F238E27FC236}">
                    <a16:creationId xmlns:a16="http://schemas.microsoft.com/office/drawing/2014/main" id="{8B2ADCFD-74C4-408F-84E5-964AD44B6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96920" y="2431104"/>
                <a:ext cx="820505" cy="820505"/>
              </a:xfrm>
              <a:prstGeom prst="rect">
                <a:avLst/>
              </a:prstGeom>
            </p:spPr>
          </p:pic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FAE93B-A3C6-4A18-9493-029143D9F8D0}"/>
                </a:ext>
              </a:extLst>
            </p:cNvPr>
            <p:cNvSpPr/>
            <p:nvPr/>
          </p:nvSpPr>
          <p:spPr>
            <a:xfrm>
              <a:off x="7455504" y="4026993"/>
              <a:ext cx="2669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What might future outcomes be?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0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/>
          <p:cNvSpPr/>
          <p:nvPr/>
        </p:nvSpPr>
        <p:spPr>
          <a:xfrm>
            <a:off x="222673" y="749510"/>
            <a:ext cx="8185136" cy="382249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Recommender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868" y="1878112"/>
            <a:ext cx="185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Code for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274" y="987947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aleway"/>
                <a:cs typeface="Raleway"/>
              </a:rPr>
              <a:t>Rated Past Interactions</a:t>
            </a:r>
          </a:p>
        </p:txBody>
      </p:sp>
      <p:pic>
        <p:nvPicPr>
          <p:cNvPr id="1026" name="Picture 2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30" y="1694076"/>
            <a:ext cx="2568315" cy="19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55442" y="3556339"/>
            <a:ext cx="2388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dirty="0"/>
              <a:t>https://www.extremetech.com/extreme/215170-artificial-neural-networks-are-changing-the-world-what-are-they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8260" y="939034"/>
            <a:ext cx="1975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aleway"/>
                <a:cs typeface="Raleway"/>
              </a:rPr>
              <a:t>Multiclass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Raleway"/>
                <a:cs typeface="Raleway"/>
              </a:rPr>
              <a:t>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D46B2-0DB4-4902-B2B8-079A3CB5E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80" t="9560" r="7828" b="9022"/>
          <a:stretch/>
        </p:blipFill>
        <p:spPr>
          <a:xfrm>
            <a:off x="2196185" y="1482369"/>
            <a:ext cx="3950596" cy="26249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1E854C-7CF0-4DDA-9ABA-8FBAD563B707}"/>
              </a:ext>
            </a:extLst>
          </p:cNvPr>
          <p:cNvGrpSpPr/>
          <p:nvPr/>
        </p:nvGrpSpPr>
        <p:grpSpPr>
          <a:xfrm>
            <a:off x="5033918" y="4240541"/>
            <a:ext cx="789503" cy="789503"/>
            <a:chOff x="3590441" y="2158394"/>
            <a:chExt cx="789503" cy="78950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D679AB0-369F-4FE6-A110-6D236ACF8ABD}"/>
                </a:ext>
              </a:extLst>
            </p:cNvPr>
            <p:cNvSpPr/>
            <p:nvPr/>
          </p:nvSpPr>
          <p:spPr>
            <a:xfrm>
              <a:off x="3703291" y="2274090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ad Face with Solid Fill">
              <a:extLst>
                <a:ext uri="{FF2B5EF4-FFF2-40B4-BE49-F238E27FC236}">
                  <a16:creationId xmlns:a16="http://schemas.microsoft.com/office/drawing/2014/main" id="{022756D8-8014-4800-BB42-10FCBF19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0441" y="2158394"/>
              <a:ext cx="789503" cy="78950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9E4FC4-2F05-4B7E-9E99-ABC291E4156A}"/>
              </a:ext>
            </a:extLst>
          </p:cNvPr>
          <p:cNvGrpSpPr/>
          <p:nvPr/>
        </p:nvGrpSpPr>
        <p:grpSpPr>
          <a:xfrm>
            <a:off x="3749339" y="4240541"/>
            <a:ext cx="789503" cy="789503"/>
            <a:chOff x="3381740" y="3009725"/>
            <a:chExt cx="789503" cy="7895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911565-FA7B-4020-B35F-E2A69529A907}"/>
                </a:ext>
              </a:extLst>
            </p:cNvPr>
            <p:cNvSpPr/>
            <p:nvPr/>
          </p:nvSpPr>
          <p:spPr>
            <a:xfrm>
              <a:off x="3470224" y="3122575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Neutral Face with Solid Fill">
              <a:extLst>
                <a:ext uri="{FF2B5EF4-FFF2-40B4-BE49-F238E27FC236}">
                  <a16:creationId xmlns:a16="http://schemas.microsoft.com/office/drawing/2014/main" id="{4B2290B1-4968-4F18-A531-89EBF4CB9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1740" y="3009725"/>
              <a:ext cx="789503" cy="78950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3122A-4EF9-4AC5-B8F3-5E54B227E566}"/>
              </a:ext>
            </a:extLst>
          </p:cNvPr>
          <p:cNvGrpSpPr/>
          <p:nvPr/>
        </p:nvGrpSpPr>
        <p:grpSpPr>
          <a:xfrm>
            <a:off x="2464760" y="4240541"/>
            <a:ext cx="789503" cy="789503"/>
            <a:chOff x="3406771" y="1337977"/>
            <a:chExt cx="789503" cy="78950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FB9628-7D25-4131-B21A-163D56D9EA18}"/>
                </a:ext>
              </a:extLst>
            </p:cNvPr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iling Face with Solid Fill">
              <a:extLst>
                <a:ext uri="{FF2B5EF4-FFF2-40B4-BE49-F238E27FC236}">
                  <a16:creationId xmlns:a16="http://schemas.microsoft.com/office/drawing/2014/main" id="{D1C68E75-BA4B-4DAE-B257-64F44839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96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Studio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3765" y="678869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Predictions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574" y="1140534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9900" y="1140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+1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2227" y="11405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5933" y="177456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5517" y="330205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+1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1586" y="256205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699993" y="2485512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Actuals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0426" y="4042054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&gt;95% Accuracy</a:t>
            </a:r>
          </a:p>
        </p:txBody>
      </p:sp>
      <p:pic>
        <p:nvPicPr>
          <p:cNvPr id="17" name="Picture 12" descr="https://azure.microsoft.com/svghandler/machine-learning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17" y="83732"/>
            <a:ext cx="1295532" cy="6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14" y="1602196"/>
            <a:ext cx="2466485" cy="249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4" y="678868"/>
            <a:ext cx="4389059" cy="43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0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Data Analytics Maturity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5283" y="688863"/>
            <a:ext cx="0" cy="3566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00" y="2159357"/>
            <a:ext cx="16523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BUSINESS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5" y="506099"/>
            <a:ext cx="4115310" cy="41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054" y="3878890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054" y="920938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HIGH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917712" y="2247677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70" y="2322396"/>
            <a:ext cx="686281" cy="686281"/>
          </a:xfrm>
          <a:prstGeom prst="rect">
            <a:avLst/>
          </a:prstGeom>
        </p:spPr>
      </p:pic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BC7530-3842-4D5F-AF26-C26B96F64426}"/>
              </a:ext>
            </a:extLst>
          </p:cNvPr>
          <p:cNvSpPr/>
          <p:nvPr/>
        </p:nvSpPr>
        <p:spPr>
          <a:xfrm>
            <a:off x="4047430" y="2745939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40B59C9-9628-4485-91D4-078F530CB5DA}"/>
              </a:ext>
            </a:extLst>
          </p:cNvPr>
          <p:cNvSpPr/>
          <p:nvPr/>
        </p:nvSpPr>
        <p:spPr>
          <a:xfrm>
            <a:off x="3213774" y="3254104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Flask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770" y="2736713"/>
            <a:ext cx="820505" cy="820505"/>
          </a:xfrm>
          <a:prstGeom prst="rect">
            <a:avLst/>
          </a:prstGeom>
        </p:spPr>
      </p:pic>
      <p:pic>
        <p:nvPicPr>
          <p:cNvPr id="18" name="Graphic 17" descr="Bar char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0374" y="3279738"/>
            <a:ext cx="787811" cy="7878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5E581D-AAB1-449A-B68F-5379A5577700}"/>
              </a:ext>
            </a:extLst>
          </p:cNvPr>
          <p:cNvCxnSpPr>
            <a:cxnSpLocks/>
          </p:cNvCxnSpPr>
          <p:nvPr/>
        </p:nvCxnSpPr>
        <p:spPr>
          <a:xfrm>
            <a:off x="2961999" y="4874696"/>
            <a:ext cx="36139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23D3E-90B8-46DE-92C5-F59157B1E5D5}"/>
              </a:ext>
            </a:extLst>
          </p:cNvPr>
          <p:cNvSpPr txBox="1"/>
          <p:nvPr/>
        </p:nvSpPr>
        <p:spPr>
          <a:xfrm>
            <a:off x="3537033" y="4643864"/>
            <a:ext cx="1105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SKILLS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55B6D-3B65-4A83-9A5C-97C1156458E9}"/>
              </a:ext>
            </a:extLst>
          </p:cNvPr>
          <p:cNvSpPr txBox="1"/>
          <p:nvPr/>
        </p:nvSpPr>
        <p:spPr>
          <a:xfrm>
            <a:off x="2228773" y="4690030"/>
            <a:ext cx="84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BASIC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3C64E5-1287-4FE3-8573-680182E67BAE}"/>
              </a:ext>
            </a:extLst>
          </p:cNvPr>
          <p:cNvSpPr txBox="1"/>
          <p:nvPr/>
        </p:nvSpPr>
        <p:spPr>
          <a:xfrm>
            <a:off x="4991001" y="4690030"/>
            <a:ext cx="1283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ADVANCED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4467C-A87D-4197-894F-30FB3867825D}"/>
              </a:ext>
            </a:extLst>
          </p:cNvPr>
          <p:cNvGrpSpPr/>
          <p:nvPr/>
        </p:nvGrpSpPr>
        <p:grpSpPr>
          <a:xfrm>
            <a:off x="2264530" y="3710522"/>
            <a:ext cx="954719" cy="954719"/>
            <a:chOff x="2264530" y="3710522"/>
            <a:chExt cx="954719" cy="954719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661A72-E7FE-44E4-A695-0D046A9F3FB6}"/>
                </a:ext>
              </a:extLst>
            </p:cNvPr>
            <p:cNvSpPr/>
            <p:nvPr/>
          </p:nvSpPr>
          <p:spPr>
            <a:xfrm>
              <a:off x="2298851" y="3737616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Graphic 66" descr="Gears">
              <a:extLst>
                <a:ext uri="{FF2B5EF4-FFF2-40B4-BE49-F238E27FC236}">
                  <a16:creationId xmlns:a16="http://schemas.microsoft.com/office/drawing/2014/main" id="{9145DA75-1352-4EA2-A64F-3AD046D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4530" y="3710522"/>
              <a:ext cx="954719" cy="954719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8A9C3-F5EA-4632-846A-86903AE0337C}"/>
              </a:ext>
            </a:extLst>
          </p:cNvPr>
          <p:cNvSpPr txBox="1"/>
          <p:nvPr/>
        </p:nvSpPr>
        <p:spPr>
          <a:xfrm>
            <a:off x="2258745" y="2806593"/>
            <a:ext cx="13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Descriptive Analytics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9B0C06-98D9-4405-991D-4DFAEE40ADC9}"/>
              </a:ext>
            </a:extLst>
          </p:cNvPr>
          <p:cNvSpPr txBox="1"/>
          <p:nvPr/>
        </p:nvSpPr>
        <p:spPr>
          <a:xfrm>
            <a:off x="2984905" y="2108682"/>
            <a:ext cx="14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Predictive 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BB3D4B-AA30-42D2-8E6B-5E97A6BAC546}"/>
              </a:ext>
            </a:extLst>
          </p:cNvPr>
          <p:cNvSpPr txBox="1"/>
          <p:nvPr/>
        </p:nvSpPr>
        <p:spPr>
          <a:xfrm>
            <a:off x="3676112" y="1491598"/>
            <a:ext cx="16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E76B77"/>
                </a:solidFill>
                <a:latin typeface="Raleway"/>
                <a:cs typeface="Raleway"/>
              </a:rPr>
              <a:t>Prescriptive Analytics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1215C-9E93-43A3-AC04-C6387C9854C0}"/>
              </a:ext>
            </a:extLst>
          </p:cNvPr>
          <p:cNvGrpSpPr/>
          <p:nvPr/>
        </p:nvGrpSpPr>
        <p:grpSpPr>
          <a:xfrm>
            <a:off x="5337533" y="177422"/>
            <a:ext cx="3725554" cy="1697476"/>
            <a:chOff x="6893756" y="3918453"/>
            <a:chExt cx="3725554" cy="16974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52063C-4568-4ECF-B1D3-A31D57ED06CB}"/>
                </a:ext>
              </a:extLst>
            </p:cNvPr>
            <p:cNvSpPr/>
            <p:nvPr/>
          </p:nvSpPr>
          <p:spPr>
            <a:xfrm>
              <a:off x="6893756" y="3918453"/>
              <a:ext cx="3725554" cy="1650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AE3DBF-D450-4A01-B2A1-D5D8BE106F6B}"/>
                </a:ext>
              </a:extLst>
            </p:cNvPr>
            <p:cNvSpPr txBox="1"/>
            <p:nvPr/>
          </p:nvSpPr>
          <p:spPr>
            <a:xfrm>
              <a:off x="8184754" y="3946013"/>
              <a:ext cx="2198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Raleway"/>
                  <a:cs typeface="Raleway"/>
                </a:rPr>
                <a:t>Prescriptive Analytics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6AD0AB12-F084-4041-9EA7-7A670721D466}"/>
                </a:ext>
              </a:extLst>
            </p:cNvPr>
            <p:cNvSpPr/>
            <p:nvPr/>
          </p:nvSpPr>
          <p:spPr>
            <a:xfrm>
              <a:off x="7188072" y="4080711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0BDF98-DD22-498D-B513-C287E3AD20D6}"/>
                </a:ext>
              </a:extLst>
            </p:cNvPr>
            <p:cNvSpPr/>
            <p:nvPr/>
          </p:nvSpPr>
          <p:spPr>
            <a:xfrm>
              <a:off x="7340042" y="4908043"/>
              <a:ext cx="3026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How do we get the best outcome possible?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64" name="Graphic 63" descr="Medicine">
              <a:extLst>
                <a:ext uri="{FF2B5EF4-FFF2-40B4-BE49-F238E27FC236}">
                  <a16:creationId xmlns:a16="http://schemas.microsoft.com/office/drawing/2014/main" id="{C818B2A8-E1A0-428A-97DF-306093B6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1819" y="4215796"/>
              <a:ext cx="686281" cy="68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63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KPI Improvement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846727" y="2060389"/>
            <a:ext cx="1119042" cy="68300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12782" y="2981345"/>
            <a:ext cx="1798362" cy="479685"/>
            <a:chOff x="842240" y="2894355"/>
            <a:chExt cx="1798362" cy="479685"/>
          </a:xfrm>
        </p:grpSpPr>
        <p:pic>
          <p:nvPicPr>
            <p:cNvPr id="20" name="Graphic 19" descr="Tooth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2240" y="2894355"/>
              <a:ext cx="479685" cy="479685"/>
            </a:xfrm>
            <a:prstGeom prst="rect">
              <a:avLst/>
            </a:prstGeom>
          </p:spPr>
        </p:pic>
        <p:pic>
          <p:nvPicPr>
            <p:cNvPr id="21" name="Graphic 20" descr="IV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1799" y="2894355"/>
              <a:ext cx="479685" cy="479685"/>
            </a:xfrm>
            <a:prstGeom prst="rect">
              <a:avLst/>
            </a:prstGeom>
          </p:spPr>
        </p:pic>
        <p:pic>
          <p:nvPicPr>
            <p:cNvPr id="22" name="Graphic 21" descr="Heartbeat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21358" y="2894355"/>
              <a:ext cx="479685" cy="479685"/>
            </a:xfrm>
            <a:prstGeom prst="rect">
              <a:avLst/>
            </a:prstGeom>
          </p:spPr>
        </p:pic>
        <p:pic>
          <p:nvPicPr>
            <p:cNvPr id="23" name="Graphic 22" descr="Needle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60917" y="2894355"/>
              <a:ext cx="479685" cy="47968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29325" y="141819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Test Scenario</a:t>
            </a:r>
          </a:p>
        </p:txBody>
      </p:sp>
      <p:pic>
        <p:nvPicPr>
          <p:cNvPr id="30" name="Graphic 29" descr="Stethoscop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8048" y="3195446"/>
            <a:ext cx="914400" cy="914400"/>
          </a:xfrm>
          <a:prstGeom prst="rect">
            <a:avLst/>
          </a:prstGeom>
        </p:spPr>
      </p:pic>
      <p:pic>
        <p:nvPicPr>
          <p:cNvPr id="31" name="Graphic 30" descr="Stethoscop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8048" y="1315720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868278" y="484723"/>
            <a:ext cx="178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Available Resources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028140" y="484723"/>
            <a:ext cx="2384557" cy="3562674"/>
            <a:chOff x="4028140" y="484723"/>
            <a:chExt cx="2384557" cy="3562674"/>
          </a:xfrm>
        </p:grpSpPr>
        <p:sp>
          <p:nvSpPr>
            <p:cNvPr id="49" name="Arrow: Right 48"/>
            <p:cNvSpPr/>
            <p:nvPr/>
          </p:nvSpPr>
          <p:spPr>
            <a:xfrm>
              <a:off x="4028140" y="1772920"/>
              <a:ext cx="1496070" cy="198524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58679" y="484723"/>
              <a:ext cx="2354018" cy="3562674"/>
              <a:chOff x="4058679" y="484723"/>
              <a:chExt cx="2354018" cy="3562674"/>
            </a:xfrm>
          </p:grpSpPr>
          <p:pic>
            <p:nvPicPr>
              <p:cNvPr id="32" name="Picture 12" descr="https://azure.microsoft.com/svghandler/machine-learning/?width=600&amp;height=31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679" y="2373680"/>
                <a:ext cx="1295532" cy="68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5110535" y="3257894"/>
                <a:ext cx="789503" cy="789503"/>
                <a:chOff x="3590441" y="2158394"/>
                <a:chExt cx="789503" cy="789503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703291" y="2274090"/>
                  <a:ext cx="563805" cy="5638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Sad Face with Solid Fill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0441" y="2158394"/>
                  <a:ext cx="789503" cy="789503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5110441" y="1320367"/>
                <a:ext cx="789503" cy="789503"/>
                <a:chOff x="3381740" y="3009725"/>
                <a:chExt cx="789503" cy="78950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470224" y="3122575"/>
                  <a:ext cx="563805" cy="5638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Graphic 37" descr="Neutral Face with Solid Fill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40" y="3009725"/>
                  <a:ext cx="789503" cy="78950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5110441" y="2289130"/>
                <a:ext cx="789503" cy="789503"/>
                <a:chOff x="3406771" y="1337977"/>
                <a:chExt cx="789503" cy="78950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3526688" y="1453697"/>
                  <a:ext cx="563805" cy="5638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Graphic 40" descr="Smiling Face with Solid Fill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6771" y="1337977"/>
                  <a:ext cx="789503" cy="789503"/>
                </a:xfrm>
                <a:prstGeom prst="rect">
                  <a:avLst/>
                </a:prstGeom>
              </p:spPr>
            </p:pic>
          </p:grpSp>
          <p:sp>
            <p:nvSpPr>
              <p:cNvPr id="43" name="TextBox 42"/>
              <p:cNvSpPr txBox="1"/>
              <p:nvPr/>
            </p:nvSpPr>
            <p:spPr>
              <a:xfrm>
                <a:off x="4632415" y="484723"/>
                <a:ext cx="1780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/>
                    <a:cs typeface="Raleway"/>
                  </a:rPr>
                  <a:t>Predicted Ratings</a:t>
                </a:r>
              </a:p>
            </p:txBody>
          </p:sp>
        </p:grpSp>
      </p:grpSp>
      <p:pic>
        <p:nvPicPr>
          <p:cNvPr id="29" name="Graphic 28" descr="Stethoscop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8048" y="2256557"/>
            <a:ext cx="914400" cy="9144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804709" y="1229392"/>
            <a:ext cx="3054157" cy="2476986"/>
            <a:chOff x="5804709" y="1229392"/>
            <a:chExt cx="3054157" cy="2476986"/>
          </a:xfrm>
        </p:grpSpPr>
        <p:grpSp>
          <p:nvGrpSpPr>
            <p:cNvPr id="52" name="Group 51"/>
            <p:cNvGrpSpPr/>
            <p:nvPr/>
          </p:nvGrpSpPr>
          <p:grpSpPr>
            <a:xfrm>
              <a:off x="6043873" y="1229392"/>
              <a:ext cx="2814993" cy="2476986"/>
              <a:chOff x="6043873" y="1229392"/>
              <a:chExt cx="2814993" cy="247698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573973" y="2289130"/>
                <a:ext cx="789503" cy="789503"/>
                <a:chOff x="3406771" y="1337977"/>
                <a:chExt cx="789503" cy="78950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526688" y="1453697"/>
                  <a:ext cx="563805" cy="5638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Smiling Face with Solid Fill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6771" y="1337977"/>
                  <a:ext cx="789503" cy="789503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/>
              <p:cNvSpPr txBox="1"/>
              <p:nvPr/>
            </p:nvSpPr>
            <p:spPr>
              <a:xfrm>
                <a:off x="7078584" y="1229392"/>
                <a:ext cx="1780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/>
                    <a:cs typeface="Raleway"/>
                  </a:rPr>
                  <a:t>Actual Rating</a:t>
                </a:r>
              </a:p>
            </p:txBody>
          </p:sp>
          <p:sp>
            <p:nvSpPr>
              <p:cNvPr id="50" name="Arrow: Right 49"/>
              <p:cNvSpPr/>
              <p:nvPr/>
            </p:nvSpPr>
            <p:spPr>
              <a:xfrm>
                <a:off x="6043873" y="1721135"/>
                <a:ext cx="1542707" cy="1985243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804709" y="2289130"/>
              <a:ext cx="17802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leway"/>
                  <a:cs typeface="Raleway"/>
                </a:rPr>
                <a:t>Deploy 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3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783BF86-C253-4FBD-9E7C-5E08FCB3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6" y="622733"/>
            <a:ext cx="6629929" cy="4419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Improvement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7309" y="2682668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Past Average Rating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7A1393-BBF5-4312-8D5A-4767AECE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" y="622733"/>
            <a:ext cx="6629929" cy="44199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212F17-A9D9-4EC7-AEF4-AE0FC8330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36" y="622733"/>
            <a:ext cx="6629929" cy="44199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B002A-FEBA-49CB-9747-E7F01973B25E}"/>
              </a:ext>
            </a:extLst>
          </p:cNvPr>
          <p:cNvSpPr txBox="1"/>
          <p:nvPr/>
        </p:nvSpPr>
        <p:spPr>
          <a:xfrm>
            <a:off x="1729847" y="622733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aleway"/>
                <a:cs typeface="Raleway"/>
              </a:rPr>
              <a:t>KPI: Average Outcome Movement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8627" y="1186369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ML Improvement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8627" y="207557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Business as usual</a:t>
            </a:r>
          </a:p>
        </p:txBody>
      </p:sp>
    </p:spTree>
    <p:extLst>
      <p:ext uri="{BB962C8B-B14F-4D97-AF65-F5344CB8AC3E}">
        <p14:creationId xmlns:p14="http://schemas.microsoft.com/office/powerpoint/2010/main" val="47882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08" y="2283882"/>
            <a:ext cx="2334683" cy="23346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20067" y="3048905"/>
            <a:ext cx="3716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>
                <a:solidFill>
                  <a:schemeClr val="dk2"/>
                </a:solidFill>
                <a:latin typeface="Raleway"/>
                <a:sym typeface="Raleway"/>
              </a:rPr>
              <a:t>Martin John Madsen, P</a:t>
            </a:r>
            <a:r>
              <a:rPr lang="en-US" sz="2000" b="1" dirty="0">
                <a:solidFill>
                  <a:schemeClr val="dk2"/>
                </a:solidFill>
                <a:latin typeface="Raleway"/>
                <a:sym typeface="Raleway"/>
              </a:rPr>
              <a:t>h</a:t>
            </a:r>
            <a:r>
              <a:rPr lang="en-US" sz="2000" b="1" cap="all" dirty="0">
                <a:solidFill>
                  <a:schemeClr val="dk2"/>
                </a:solidFill>
                <a:latin typeface="Raleway"/>
                <a:sym typeface="Raleway"/>
              </a:rPr>
              <a:t>.D.</a:t>
            </a:r>
          </a:p>
          <a:p>
            <a:r>
              <a:rPr lang="en-US" sz="1600" dirty="0">
                <a:solidFill>
                  <a:schemeClr val="tx1"/>
                </a:solidFill>
                <a:latin typeface="Raleway"/>
                <a:cs typeface="Raleway"/>
              </a:rPr>
              <a:t>Senior Data Analytics Consultant</a:t>
            </a:r>
          </a:p>
          <a:p>
            <a:endParaRPr lang="en-US" sz="1600" dirty="0">
              <a:solidFill>
                <a:schemeClr val="tx1"/>
              </a:solidFill>
              <a:latin typeface="Raleway"/>
              <a:cs typeface="Raleway"/>
            </a:endParaRPr>
          </a:p>
          <a:p>
            <a:r>
              <a:rPr lang="en-US" sz="1600" dirty="0">
                <a:solidFill>
                  <a:schemeClr val="tx1"/>
                </a:solidFill>
                <a:latin typeface="Raleway"/>
                <a:cs typeface="Raleway"/>
              </a:rPr>
              <a:t>15+ years’ experience working with data gathering, analysis, and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9267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cap="none" dirty="0"/>
              <a:t>o</a:t>
            </a:r>
            <a:r>
              <a:rPr lang="en-US" dirty="0"/>
              <a:t>T Deployment</a:t>
            </a:r>
          </a:p>
        </p:txBody>
      </p:sp>
    </p:spTree>
    <p:extLst>
      <p:ext uri="{BB962C8B-B14F-4D97-AF65-F5344CB8AC3E}">
        <p14:creationId xmlns:p14="http://schemas.microsoft.com/office/powerpoint/2010/main" val="57718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Beveled 31"/>
          <p:cNvSpPr/>
          <p:nvPr/>
        </p:nvSpPr>
        <p:spPr>
          <a:xfrm>
            <a:off x="398089" y="2868112"/>
            <a:ext cx="2957432" cy="1886629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/>
          <p:cNvSpPr/>
          <p:nvPr/>
        </p:nvSpPr>
        <p:spPr>
          <a:xfrm>
            <a:off x="398089" y="783092"/>
            <a:ext cx="2957432" cy="1886629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cap="none" dirty="0"/>
              <a:t>o</a:t>
            </a:r>
            <a:r>
              <a:rPr lang="en-US" dirty="0"/>
              <a:t>T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228" y="3276173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228" y="102573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8480" y="1825254"/>
            <a:ext cx="1798362" cy="479685"/>
            <a:chOff x="842240" y="2894355"/>
            <a:chExt cx="1798362" cy="479685"/>
          </a:xfrm>
        </p:grpSpPr>
        <p:pic>
          <p:nvPicPr>
            <p:cNvPr id="26" name="Graphic 25" descr="Tooth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240" y="2894355"/>
              <a:ext cx="479685" cy="479685"/>
            </a:xfrm>
            <a:prstGeom prst="rect">
              <a:avLst/>
            </a:prstGeom>
          </p:spPr>
        </p:pic>
        <p:pic>
          <p:nvPicPr>
            <p:cNvPr id="27" name="Graphic 26" descr="IV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1799" y="2894355"/>
              <a:ext cx="479685" cy="479685"/>
            </a:xfrm>
            <a:prstGeom prst="rect">
              <a:avLst/>
            </a:prstGeom>
          </p:spPr>
        </p:pic>
        <p:pic>
          <p:nvPicPr>
            <p:cNvPr id="28" name="Graphic 27" descr="Heartbeat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1358" y="2894355"/>
              <a:ext cx="479685" cy="479685"/>
            </a:xfrm>
            <a:prstGeom prst="rect">
              <a:avLst/>
            </a:prstGeom>
          </p:spPr>
        </p:pic>
        <p:pic>
          <p:nvPicPr>
            <p:cNvPr id="29" name="Graphic 28" descr="Needle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60917" y="2894355"/>
              <a:ext cx="479685" cy="47968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54816" y="1425840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rgbClr val="E76B77"/>
                </a:solidFill>
                <a:latin typeface="Raleway"/>
                <a:cs typeface="Raleway"/>
              </a:rPr>
              <a:t>Conditions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6351" y="3675587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rgbClr val="E76B77"/>
                </a:solidFill>
                <a:latin typeface="Raleway"/>
                <a:cs typeface="Raleway"/>
              </a:rPr>
              <a:t>Availability</a:t>
            </a:r>
          </a:p>
        </p:txBody>
      </p:sp>
      <p:pic>
        <p:nvPicPr>
          <p:cNvPr id="33" name="Picture 2" descr="https://azure.microsoft.com/svghandler/iot-hub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57" y="2136609"/>
            <a:ext cx="2095626" cy="11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/>
          <p:cNvSpPr/>
          <p:nvPr/>
        </p:nvSpPr>
        <p:spPr>
          <a:xfrm rot="1010867">
            <a:off x="3574740" y="1802733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27847" y="3291528"/>
            <a:ext cx="1041966" cy="1200329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</a:t>
            </a:r>
            <a:r>
              <a:rPr lang="en-US" sz="2400" dirty="0" err="1">
                <a:solidFill>
                  <a:schemeClr val="tx1"/>
                </a:solidFill>
                <a:latin typeface="Raleway"/>
                <a:cs typeface="Raleway"/>
              </a:rPr>
              <a:t>IoT</a:t>
            </a:r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 Hub</a:t>
            </a:r>
          </a:p>
        </p:txBody>
      </p:sp>
      <p:sp>
        <p:nvSpPr>
          <p:cNvPr id="36" name="Arrow: Right 35"/>
          <p:cNvSpPr/>
          <p:nvPr/>
        </p:nvSpPr>
        <p:spPr>
          <a:xfrm rot="20589133" flipV="1">
            <a:off x="3574739" y="2835382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>
            <a:off x="5830957" y="2193416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images.blog.romyn.ca/blogimages/Azure%20Website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20" y="2065096"/>
            <a:ext cx="1251286" cy="12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00260" y="3328676"/>
            <a:ext cx="1466206" cy="830997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Web App</a:t>
            </a:r>
          </a:p>
        </p:txBody>
      </p:sp>
    </p:spTree>
    <p:extLst>
      <p:ext uri="{BB962C8B-B14F-4D97-AF65-F5344CB8AC3E}">
        <p14:creationId xmlns:p14="http://schemas.microsoft.com/office/powerpoint/2010/main" val="325790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Beveled 4"/>
          <p:cNvSpPr/>
          <p:nvPr/>
        </p:nvSpPr>
        <p:spPr>
          <a:xfrm>
            <a:off x="435564" y="1685239"/>
            <a:ext cx="2957432" cy="1886629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cap="none" dirty="0"/>
              <a:t>o</a:t>
            </a:r>
            <a:r>
              <a:rPr lang="en-US" dirty="0"/>
              <a:t>T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703" y="192787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3">
                    <a:lumMod val="50000"/>
                    <a:lumOff val="50000"/>
                  </a:schemeClr>
                </a:solidFill>
                <a:latin typeface="Raleway"/>
                <a:cs typeface="Raleway"/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5955" y="2727401"/>
            <a:ext cx="1798362" cy="479685"/>
            <a:chOff x="842240" y="2894355"/>
            <a:chExt cx="1798362" cy="479685"/>
          </a:xfrm>
        </p:grpSpPr>
        <p:pic>
          <p:nvPicPr>
            <p:cNvPr id="26" name="Graphic 25" descr="Tooth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240" y="2894355"/>
              <a:ext cx="479685" cy="479685"/>
            </a:xfrm>
            <a:prstGeom prst="rect">
              <a:avLst/>
            </a:prstGeom>
          </p:spPr>
        </p:pic>
        <p:pic>
          <p:nvPicPr>
            <p:cNvPr id="27" name="Graphic 26" descr="IV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1799" y="2894355"/>
              <a:ext cx="479685" cy="479685"/>
            </a:xfrm>
            <a:prstGeom prst="rect">
              <a:avLst/>
            </a:prstGeom>
          </p:spPr>
        </p:pic>
        <p:pic>
          <p:nvPicPr>
            <p:cNvPr id="28" name="Graphic 27" descr="Heartbeat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1358" y="2894355"/>
              <a:ext cx="479685" cy="479685"/>
            </a:xfrm>
            <a:prstGeom prst="rect">
              <a:avLst/>
            </a:prstGeom>
          </p:spPr>
        </p:pic>
        <p:pic>
          <p:nvPicPr>
            <p:cNvPr id="29" name="Graphic 28" descr="Needle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60917" y="2894355"/>
              <a:ext cx="479685" cy="47968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92291" y="2327987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rgbClr val="E76B77"/>
                </a:solidFill>
                <a:latin typeface="Raleway"/>
                <a:cs typeface="Raleway"/>
              </a:rPr>
              <a:t>Conditions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48868" y="1415014"/>
            <a:ext cx="6012469" cy="3072085"/>
            <a:chOff x="2248868" y="1415014"/>
            <a:chExt cx="6012469" cy="3072085"/>
          </a:xfrm>
        </p:grpSpPr>
        <p:pic>
          <p:nvPicPr>
            <p:cNvPr id="33" name="Picture 2" descr="https://azure.microsoft.com/svghandler/iot-hub/?width=600&amp;height=3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888" y="2021643"/>
              <a:ext cx="2095626" cy="110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491998" y="3286770"/>
              <a:ext cx="1041966" cy="1200329"/>
            </a:xfrm>
            <a:prstGeom prst="rect">
              <a:avLst/>
            </a:prstGeom>
            <a:solidFill>
              <a:srgbClr val="FFFFFF">
                <a:alpha val="8588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leway"/>
                  <a:cs typeface="Raleway"/>
                </a:rPr>
                <a:t>Azure </a:t>
              </a:r>
              <a:r>
                <a:rPr lang="en-US" sz="2400" dirty="0" err="1">
                  <a:solidFill>
                    <a:schemeClr val="tx1"/>
                  </a:solidFill>
                  <a:latin typeface="Raleway"/>
                  <a:cs typeface="Raleway"/>
                </a:rPr>
                <a:t>IoT</a:t>
              </a:r>
              <a:r>
                <a:rPr lang="en-US" sz="2400" dirty="0">
                  <a:solidFill>
                    <a:schemeClr val="tx1"/>
                  </a:solidFill>
                  <a:latin typeface="Raleway"/>
                  <a:cs typeface="Raleway"/>
                </a:rPr>
                <a:t> Hub</a:t>
              </a:r>
            </a:p>
          </p:txBody>
        </p:sp>
        <p:sp>
          <p:nvSpPr>
            <p:cNvPr id="37" name="Arrow: Right 36"/>
            <p:cNvSpPr/>
            <p:nvPr/>
          </p:nvSpPr>
          <p:spPr>
            <a:xfrm>
              <a:off x="5947924" y="2135258"/>
              <a:ext cx="689811" cy="9865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://images.blog.romyn.ca/blogimages/Azure%20Websites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591" y="2021643"/>
              <a:ext cx="1251286" cy="125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795131" y="3285223"/>
              <a:ext cx="1466206" cy="830997"/>
            </a:xfrm>
            <a:prstGeom prst="rect">
              <a:avLst/>
            </a:prstGeom>
            <a:solidFill>
              <a:srgbClr val="FFFFFF">
                <a:alpha val="8588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leway"/>
                  <a:cs typeface="Raleway"/>
                </a:rPr>
                <a:t>Azure Web App</a:t>
              </a:r>
            </a:p>
          </p:txBody>
        </p:sp>
        <p:sp>
          <p:nvSpPr>
            <p:cNvPr id="22" name="Arrow: Right 21"/>
            <p:cNvSpPr/>
            <p:nvPr/>
          </p:nvSpPr>
          <p:spPr>
            <a:xfrm>
              <a:off x="3579948" y="2135258"/>
              <a:ext cx="689811" cy="9865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49049" y="1420046"/>
              <a:ext cx="1259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aleway"/>
                  <a:cs typeface="Raleway"/>
                </a:rPr>
                <a:t>Alert Message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8868" y="1927529"/>
              <a:ext cx="901209" cy="400110"/>
            </a:xfrm>
            <a:prstGeom prst="rect">
              <a:avLst/>
            </a:prstGeom>
            <a:solidFill>
              <a:srgbClr val="E76B77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cap="all" dirty="0">
                  <a:solidFill>
                    <a:schemeClr val="bg1"/>
                  </a:solidFill>
                  <a:latin typeface="Raleway"/>
                  <a:cs typeface="Raleway"/>
                </a:rPr>
                <a:t>ALERT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6894" y="1415014"/>
              <a:ext cx="1259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aleway"/>
                  <a:cs typeface="Raleway"/>
                </a:rPr>
                <a:t>Alert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cap="none" dirty="0"/>
              <a:t>o</a:t>
            </a:r>
            <a:r>
              <a:rPr lang="en-US" dirty="0"/>
              <a:t>T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4593" y="3683624"/>
            <a:ext cx="2069068" cy="1319916"/>
            <a:chOff x="398089" y="783092"/>
            <a:chExt cx="2957432" cy="1886629"/>
          </a:xfrm>
        </p:grpSpPr>
        <p:sp>
          <p:nvSpPr>
            <p:cNvPr id="5" name="Rectangle: Beveled 4"/>
            <p:cNvSpPr/>
            <p:nvPr/>
          </p:nvSpPr>
          <p:spPr>
            <a:xfrm>
              <a:off x="398089" y="783092"/>
              <a:ext cx="2957432" cy="1886629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227" y="1025729"/>
              <a:ext cx="1299602" cy="527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cap="all" dirty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Raleway"/>
                  <a:cs typeface="Raleway"/>
                </a:rPr>
                <a:t>Client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48480" y="1825254"/>
              <a:ext cx="1798362" cy="479685"/>
              <a:chOff x="842240" y="2894355"/>
              <a:chExt cx="1798362" cy="479685"/>
            </a:xfrm>
          </p:grpSpPr>
          <p:pic>
            <p:nvPicPr>
              <p:cNvPr id="26" name="Graphic 25" descr="Tooth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2240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27" name="Graphic 26" descr="IV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1799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28" name="Graphic 27" descr="Heartbeat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1358" y="2894355"/>
                <a:ext cx="479685" cy="479685"/>
              </a:xfrm>
              <a:prstGeom prst="rect">
                <a:avLst/>
              </a:prstGeom>
            </p:spPr>
          </p:pic>
          <p:pic>
            <p:nvPicPr>
              <p:cNvPr id="29" name="Graphic 28" descr="Needle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60917" y="2894355"/>
                <a:ext cx="479685" cy="479685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007533" y="1367756"/>
              <a:ext cx="2062593" cy="527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cap="all" dirty="0">
                  <a:solidFill>
                    <a:srgbClr val="E76B77"/>
                  </a:solidFill>
                  <a:latin typeface="Raleway"/>
                  <a:cs typeface="Raleway"/>
                </a:rPr>
                <a:t>Conditions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60371" y="4158981"/>
            <a:ext cx="1250579" cy="793692"/>
            <a:chOff x="398089" y="2868112"/>
            <a:chExt cx="2972664" cy="1886629"/>
          </a:xfrm>
        </p:grpSpPr>
        <p:sp>
          <p:nvSpPr>
            <p:cNvPr id="32" name="Rectangle: Beveled 31"/>
            <p:cNvSpPr/>
            <p:nvPr/>
          </p:nvSpPr>
          <p:spPr>
            <a:xfrm>
              <a:off x="398089" y="2868112"/>
              <a:ext cx="2957432" cy="1886629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030" y="3079832"/>
              <a:ext cx="2416549" cy="73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Raleway"/>
                  <a:cs typeface="Raleway"/>
                </a:rPr>
                <a:t>Resource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065" y="3693928"/>
              <a:ext cx="2614688" cy="658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cap="all" dirty="0">
                  <a:solidFill>
                    <a:srgbClr val="E76B77"/>
                  </a:solidFill>
                  <a:latin typeface="Raleway"/>
                  <a:cs typeface="Raleway"/>
                </a:rPr>
                <a:t>Availability</a:t>
              </a:r>
            </a:p>
          </p:txBody>
        </p:sp>
      </p:grpSp>
      <p:sp>
        <p:nvSpPr>
          <p:cNvPr id="34" name="Arrow: Right 33"/>
          <p:cNvSpPr/>
          <p:nvPr/>
        </p:nvSpPr>
        <p:spPr>
          <a:xfrm rot="19353608">
            <a:off x="2862212" y="1869461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s://azure.microsoft.com/svghandler/iot-hub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84" y="2359931"/>
            <a:ext cx="1441587" cy="7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blog.romyn.ca/blogimages/Azure%20Website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88" y="1240477"/>
            <a:ext cx="1251286" cy="12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/>
          <p:cNvSpPr/>
          <p:nvPr/>
        </p:nvSpPr>
        <p:spPr>
          <a:xfrm rot="3241544" flipH="1" flipV="1">
            <a:off x="2454818" y="2986291"/>
            <a:ext cx="473427" cy="6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 rot="18358456" flipV="1">
            <a:off x="1488805" y="3004737"/>
            <a:ext cx="473427" cy="6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42808" y="464769"/>
            <a:ext cx="2355178" cy="1299592"/>
            <a:chOff x="1242808" y="464769"/>
            <a:chExt cx="2355178" cy="1299592"/>
          </a:xfrm>
        </p:grpSpPr>
        <p:sp>
          <p:nvSpPr>
            <p:cNvPr id="37" name="Arrow: Right 36"/>
            <p:cNvSpPr/>
            <p:nvPr/>
          </p:nvSpPr>
          <p:spPr>
            <a:xfrm rot="1578125">
              <a:off x="2908175" y="777772"/>
              <a:ext cx="689811" cy="9865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12" descr="https://azure.microsoft.com/svghandler/machine-learning/?width=600&amp;height=3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808" y="464769"/>
              <a:ext cx="2026538" cy="1063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2815258" y="3634398"/>
            <a:ext cx="1250579" cy="793692"/>
            <a:chOff x="398089" y="2868112"/>
            <a:chExt cx="2972664" cy="1886629"/>
          </a:xfrm>
        </p:grpSpPr>
        <p:sp>
          <p:nvSpPr>
            <p:cNvPr id="47" name="Rectangle: Beveled 46"/>
            <p:cNvSpPr/>
            <p:nvPr/>
          </p:nvSpPr>
          <p:spPr>
            <a:xfrm>
              <a:off x="398089" y="2868112"/>
              <a:ext cx="2957432" cy="1886629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030" y="3079832"/>
              <a:ext cx="2416549" cy="73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Raleway"/>
                  <a:cs typeface="Raleway"/>
                </a:rPr>
                <a:t>Resource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6065" y="3693928"/>
              <a:ext cx="2614688" cy="658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cap="all" dirty="0">
                  <a:solidFill>
                    <a:srgbClr val="E76B77"/>
                  </a:solidFill>
                  <a:latin typeface="Raleway"/>
                  <a:cs typeface="Raleway"/>
                </a:rPr>
                <a:t>Availability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31878" y="4166870"/>
            <a:ext cx="1250579" cy="793692"/>
            <a:chOff x="398089" y="2868112"/>
            <a:chExt cx="2972664" cy="1886629"/>
          </a:xfrm>
        </p:grpSpPr>
        <p:sp>
          <p:nvSpPr>
            <p:cNvPr id="51" name="Rectangle: Beveled 50"/>
            <p:cNvSpPr/>
            <p:nvPr/>
          </p:nvSpPr>
          <p:spPr>
            <a:xfrm>
              <a:off x="398089" y="2868112"/>
              <a:ext cx="2957432" cy="1886629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6030" y="3079832"/>
              <a:ext cx="2416549" cy="73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Raleway"/>
                  <a:cs typeface="Raleway"/>
                </a:rPr>
                <a:t>Resource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6065" y="3693928"/>
              <a:ext cx="2614688" cy="658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cap="all" dirty="0">
                  <a:solidFill>
                    <a:srgbClr val="E76B77"/>
                  </a:solidFill>
                  <a:latin typeface="Raleway"/>
                  <a:cs typeface="Raleway"/>
                </a:rPr>
                <a:t>Availability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82476" y="3288540"/>
            <a:ext cx="1250579" cy="793692"/>
            <a:chOff x="398089" y="2868112"/>
            <a:chExt cx="2972664" cy="1886629"/>
          </a:xfrm>
        </p:grpSpPr>
        <p:sp>
          <p:nvSpPr>
            <p:cNvPr id="55" name="Rectangle: Beveled 54"/>
            <p:cNvSpPr/>
            <p:nvPr/>
          </p:nvSpPr>
          <p:spPr>
            <a:xfrm>
              <a:off x="398089" y="2868112"/>
              <a:ext cx="2957432" cy="1886629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030" y="3079832"/>
              <a:ext cx="2416549" cy="73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Raleway"/>
                  <a:cs typeface="Raleway"/>
                </a:rPr>
                <a:t>Resource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65" y="3693928"/>
              <a:ext cx="2614688" cy="658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cap="all" dirty="0">
                  <a:solidFill>
                    <a:srgbClr val="E76B77"/>
                  </a:solidFill>
                  <a:latin typeface="Raleway"/>
                  <a:cs typeface="Raleway"/>
                </a:rPr>
                <a:t>Availability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36529" y="1446073"/>
            <a:ext cx="4011369" cy="2972171"/>
            <a:chOff x="4936529" y="1446073"/>
            <a:chExt cx="4011369" cy="2972171"/>
          </a:xfrm>
        </p:grpSpPr>
        <p:sp>
          <p:nvSpPr>
            <p:cNvPr id="59" name="Arrow: Right 58"/>
            <p:cNvSpPr/>
            <p:nvPr/>
          </p:nvSpPr>
          <p:spPr>
            <a:xfrm rot="2536385">
              <a:off x="6289810" y="1997934"/>
              <a:ext cx="689811" cy="9865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490423" y="2850551"/>
              <a:ext cx="2457475" cy="1567693"/>
              <a:chOff x="398089" y="2868112"/>
              <a:chExt cx="2957432" cy="1886629"/>
            </a:xfrm>
          </p:grpSpPr>
          <p:sp>
            <p:nvSpPr>
              <p:cNvPr id="42" name="Rectangle: Beveled 41"/>
              <p:cNvSpPr/>
              <p:nvPr/>
            </p:nvSpPr>
            <p:spPr>
              <a:xfrm>
                <a:off x="398089" y="2868112"/>
                <a:ext cx="2957432" cy="1886629"/>
              </a:xfrm>
              <a:prstGeom prst="bevel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4128" y="3220647"/>
                <a:ext cx="1941084" cy="555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cap="all" dirty="0">
                    <a:solidFill>
                      <a:schemeClr val="accent3">
                        <a:lumMod val="50000"/>
                        <a:lumOff val="50000"/>
                      </a:schemeClr>
                    </a:solidFill>
                    <a:latin typeface="Raleway"/>
                    <a:cs typeface="Raleway"/>
                  </a:rPr>
                  <a:t>Resource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62887" y="3848798"/>
                <a:ext cx="1929510" cy="555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cap="all" dirty="0">
                    <a:solidFill>
                      <a:srgbClr val="E76B77"/>
                    </a:solidFill>
                    <a:latin typeface="Raleway"/>
                    <a:cs typeface="Raleway"/>
                  </a:rPr>
                  <a:t>Deployed</a:t>
                </a:r>
              </a:p>
            </p:txBody>
          </p:sp>
        </p:grpSp>
        <p:pic>
          <p:nvPicPr>
            <p:cNvPr id="45" name="Picture 2" descr="https://azure.microsoft.com/svghandler/iot-hub/?width=600&amp;height=3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71" y="1528702"/>
              <a:ext cx="1441587" cy="756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Arrow: Right 57"/>
            <p:cNvSpPr/>
            <p:nvPr/>
          </p:nvSpPr>
          <p:spPr>
            <a:xfrm>
              <a:off x="4936529" y="1446073"/>
              <a:ext cx="689811" cy="9865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 descr="Node.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2" y="3824269"/>
            <a:ext cx="956162" cy="5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odered.org/about/resources/media/node-red-ico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66" y="2125578"/>
            <a:ext cx="1413173" cy="14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>
            <a:off x="2438401" y="914400"/>
            <a:ext cx="6216316" cy="4042611"/>
          </a:xfrm>
          <a:prstGeom prst="cloud">
            <a:avLst/>
          </a:prstGeom>
          <a:noFill/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s://azure.microsoft.com/svghandler/iot-hub/?width=600&amp;height=3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65" y="2370369"/>
            <a:ext cx="1670777" cy="8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azure.microsoft.com/svghandler/stream-analytic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20" y="2310689"/>
            <a:ext cx="1898129" cy="9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powerbicdn.azureedge.net/cvt-7ebc8b41d4327e29b14619f925d1f525caf75e3721b0879ea77b5b6ace86df9a/pictures/shared/social/social-default-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58" y="2604439"/>
            <a:ext cx="1147684" cy="11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/>
          <p:cNvSpPr/>
          <p:nvPr/>
        </p:nvSpPr>
        <p:spPr>
          <a:xfrm>
            <a:off x="2325564" y="2315654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4072866" y="2315654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616351">
            <a:off x="6440704" y="2738681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15375" y="3382790"/>
            <a:ext cx="1041966" cy="1200329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</a:t>
            </a:r>
            <a:r>
              <a:rPr lang="en-US" sz="2400" dirty="0" err="1">
                <a:solidFill>
                  <a:schemeClr val="tx1"/>
                </a:solidFill>
                <a:latin typeface="Raleway"/>
                <a:cs typeface="Raleway"/>
              </a:rPr>
              <a:t>IoT</a:t>
            </a:r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 Hub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4199" y="3418772"/>
            <a:ext cx="1544720" cy="1200329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Stream Analytics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714" y="3788104"/>
            <a:ext cx="1649958" cy="830997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Power BI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Dashboard</a:t>
            </a:r>
          </a:p>
        </p:txBody>
      </p:sp>
      <p:pic>
        <p:nvPicPr>
          <p:cNvPr id="19" name="Picture 12" descr="https://azure.microsoft.com/svghandler/machine-learning/?width=600&amp;height=3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96" y="157833"/>
            <a:ext cx="2527716" cy="13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/>
          <p:cNvSpPr/>
          <p:nvPr/>
        </p:nvSpPr>
        <p:spPr>
          <a:xfrm rot="5400000">
            <a:off x="5240749" y="1416706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575" y="442262"/>
            <a:ext cx="1544720" cy="830997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ML Studio</a:t>
            </a:r>
          </a:p>
        </p:txBody>
      </p:sp>
      <p:pic>
        <p:nvPicPr>
          <p:cNvPr id="18" name="Picture 6" descr="https://artofshell.com/wp-content/uploads/2016/05/Storage-blo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90" y="993389"/>
            <a:ext cx="1310220" cy="13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/>
          <p:cNvSpPr/>
          <p:nvPr/>
        </p:nvSpPr>
        <p:spPr>
          <a:xfrm rot="19975749">
            <a:off x="6340018" y="1742654"/>
            <a:ext cx="689811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14714" y="162392"/>
            <a:ext cx="1649958" cy="830997"/>
          </a:xfrm>
          <a:prstGeom prst="rect">
            <a:avLst/>
          </a:prstGeom>
          <a:solidFill>
            <a:srgbClr val="FFFFFF">
              <a:alpha val="8588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"/>
                <a:cs typeface="Raleway"/>
              </a:rPr>
              <a:t>Azure Blob Storage</a:t>
            </a:r>
          </a:p>
        </p:txBody>
      </p:sp>
      <p:pic>
        <p:nvPicPr>
          <p:cNvPr id="24" name="Picture 2" descr="https://www.android.com/static/2016/img/share/andy-lg.png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5" t="20425" r="38163" b="22220"/>
          <a:stretch/>
        </p:blipFill>
        <p:spPr bwMode="auto">
          <a:xfrm>
            <a:off x="990773" y="3836805"/>
            <a:ext cx="739432" cy="9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110631" y="2457818"/>
            <a:ext cx="2180505" cy="1920022"/>
            <a:chOff x="79884" y="-148379"/>
            <a:chExt cx="2180505" cy="1920022"/>
          </a:xfrm>
        </p:grpSpPr>
        <p:sp>
          <p:nvSpPr>
            <p:cNvPr id="42" name="Hexagon 41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Hexagon 45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86198" y="562222"/>
            <a:ext cx="2180505" cy="1920022"/>
            <a:chOff x="79884" y="-148379"/>
            <a:chExt cx="2180505" cy="1920022"/>
          </a:xfrm>
        </p:grpSpPr>
        <p:sp>
          <p:nvSpPr>
            <p:cNvPr id="12" name="Hexagon 11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42659" y="66340"/>
            <a:ext cx="2180505" cy="1920022"/>
            <a:chOff x="79884" y="-148379"/>
            <a:chExt cx="2180505" cy="1920022"/>
          </a:xfrm>
        </p:grpSpPr>
        <p:sp>
          <p:nvSpPr>
            <p:cNvPr id="24" name="Hexagon 23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Hexagon 26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Hexagon 27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583220" y="-145497"/>
            <a:ext cx="2180505" cy="1920022"/>
            <a:chOff x="79884" y="-148379"/>
            <a:chExt cx="2180505" cy="1920022"/>
          </a:xfrm>
        </p:grpSpPr>
        <p:sp>
          <p:nvSpPr>
            <p:cNvPr id="18" name="Hexagon 17"/>
            <p:cNvSpPr/>
            <p:nvPr/>
          </p:nvSpPr>
          <p:spPr>
            <a:xfrm rot="5400000">
              <a:off x="700818" y="1042239"/>
              <a:ext cx="583711" cy="52666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1373795" y="885049"/>
              <a:ext cx="932144" cy="841044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5400000">
              <a:off x="674058" y="-93094"/>
              <a:ext cx="1131355" cy="1020786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5400000">
              <a:off x="60290" y="-99647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1837301" y="-35150"/>
              <a:ext cx="400982" cy="361793"/>
            </a:xfrm>
            <a:prstGeom prst="hexagon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56" y="459389"/>
            <a:ext cx="1184815" cy="11848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754179" y="1572646"/>
            <a:ext cx="153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Raleway" panose="020B0003030101060003" pitchFamily="34" charset="0"/>
              </a:rPr>
              <a:t>QUESTIONS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1870" y="2021302"/>
            <a:ext cx="521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Raleway" panose="020B0003030101060003" pitchFamily="34" charset="0"/>
              </a:rPr>
              <a:t>THINKING AHEAD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59" y="2467657"/>
            <a:ext cx="1367776" cy="107344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859" y="2684650"/>
            <a:ext cx="566274" cy="57046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7876" y="3695675"/>
            <a:ext cx="132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Strategy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Session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16578" y="3664736"/>
            <a:ext cx="1804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Expanded Capabilities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Presentation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5287" y="3671849"/>
            <a:ext cx="122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Envision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Session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48498" y="2887938"/>
            <a:ext cx="0" cy="1642201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56464" y="2887938"/>
            <a:ext cx="0" cy="1628838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6619" y="3591601"/>
            <a:ext cx="1515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Customer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Immersion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Raleway" panose="020B0003030101060003" pitchFamily="34" charset="0"/>
              </a:rPr>
              <a:t>Experience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335905" y="2874575"/>
            <a:ext cx="0" cy="1642201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66" y="2563835"/>
            <a:ext cx="969751" cy="96975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6740" y="2547768"/>
            <a:ext cx="1003660" cy="10036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689" y="2629599"/>
            <a:ext cx="843472" cy="843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49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865688"/>
            <a:ext cx="603250" cy="274637"/>
          </a:xfrm>
        </p:spPr>
        <p:txBody>
          <a:bodyPr/>
          <a:lstStyle/>
          <a:p>
            <a:fld id="{95E3A436-1048-CA4E-9C3F-FCB70029503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81" y="1545239"/>
            <a:ext cx="1184815" cy="11848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305708" y="2820421"/>
            <a:ext cx="3393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Raleway" panose="020B0003030101060003" pitchFamily="34" charset="0"/>
              </a:rPr>
              <a:t>HOW CAN </a:t>
            </a:r>
          </a:p>
          <a:p>
            <a:pPr algn="ctr"/>
            <a:r>
              <a:rPr lang="en-US" sz="3200" b="1" dirty="0">
                <a:solidFill>
                  <a:schemeClr val="bg2"/>
                </a:solidFill>
                <a:latin typeface="Raleway" panose="020B0003030101060003" pitchFamily="34" charset="0"/>
              </a:rPr>
              <a:t>WE HELP YOU?</a:t>
            </a:r>
          </a:p>
        </p:txBody>
      </p:sp>
    </p:spTree>
    <p:extLst>
      <p:ext uri="{BB962C8B-B14F-4D97-AF65-F5344CB8AC3E}">
        <p14:creationId xmlns:p14="http://schemas.microsoft.com/office/powerpoint/2010/main" val="21164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Data Analytics Maturity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5283" y="688863"/>
            <a:ext cx="0" cy="3566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00" y="2159357"/>
            <a:ext cx="16523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BUSINESS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5" y="506099"/>
            <a:ext cx="4115310" cy="41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054" y="3878890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054" y="920938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HIGH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917712" y="2247677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70" y="2322396"/>
            <a:ext cx="686281" cy="686281"/>
          </a:xfrm>
          <a:prstGeom prst="rect">
            <a:avLst/>
          </a:prstGeom>
        </p:spPr>
      </p:pic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BC7530-3842-4D5F-AF26-C26B96F64426}"/>
              </a:ext>
            </a:extLst>
          </p:cNvPr>
          <p:cNvSpPr/>
          <p:nvPr/>
        </p:nvSpPr>
        <p:spPr>
          <a:xfrm>
            <a:off x="4047430" y="2745939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40B59C9-9628-4485-91D4-078F530CB5DA}"/>
              </a:ext>
            </a:extLst>
          </p:cNvPr>
          <p:cNvSpPr/>
          <p:nvPr/>
        </p:nvSpPr>
        <p:spPr>
          <a:xfrm>
            <a:off x="3213774" y="3254104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Flask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770" y="2736713"/>
            <a:ext cx="820505" cy="820505"/>
          </a:xfrm>
          <a:prstGeom prst="rect">
            <a:avLst/>
          </a:prstGeom>
        </p:spPr>
      </p:pic>
      <p:pic>
        <p:nvPicPr>
          <p:cNvPr id="18" name="Graphic 17" descr="Bar char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0374" y="3279738"/>
            <a:ext cx="787811" cy="7878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5E581D-AAB1-449A-B68F-5379A5577700}"/>
              </a:ext>
            </a:extLst>
          </p:cNvPr>
          <p:cNvCxnSpPr>
            <a:cxnSpLocks/>
          </p:cNvCxnSpPr>
          <p:nvPr/>
        </p:nvCxnSpPr>
        <p:spPr>
          <a:xfrm>
            <a:off x="2961999" y="4874696"/>
            <a:ext cx="36139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23D3E-90B8-46DE-92C5-F59157B1E5D5}"/>
              </a:ext>
            </a:extLst>
          </p:cNvPr>
          <p:cNvSpPr txBox="1"/>
          <p:nvPr/>
        </p:nvSpPr>
        <p:spPr>
          <a:xfrm>
            <a:off x="3537033" y="4643864"/>
            <a:ext cx="1105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SKILLS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55B6D-3B65-4A83-9A5C-97C1156458E9}"/>
              </a:ext>
            </a:extLst>
          </p:cNvPr>
          <p:cNvSpPr txBox="1"/>
          <p:nvPr/>
        </p:nvSpPr>
        <p:spPr>
          <a:xfrm>
            <a:off x="2228773" y="4690030"/>
            <a:ext cx="84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BASIC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3C64E5-1287-4FE3-8573-680182E67BAE}"/>
              </a:ext>
            </a:extLst>
          </p:cNvPr>
          <p:cNvSpPr txBox="1"/>
          <p:nvPr/>
        </p:nvSpPr>
        <p:spPr>
          <a:xfrm>
            <a:off x="4991001" y="4690030"/>
            <a:ext cx="1283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ADVANCED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4467C-A87D-4197-894F-30FB3867825D}"/>
              </a:ext>
            </a:extLst>
          </p:cNvPr>
          <p:cNvGrpSpPr/>
          <p:nvPr/>
        </p:nvGrpSpPr>
        <p:grpSpPr>
          <a:xfrm>
            <a:off x="2264530" y="3710522"/>
            <a:ext cx="954719" cy="954719"/>
            <a:chOff x="2264530" y="3710522"/>
            <a:chExt cx="954719" cy="954719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661A72-E7FE-44E4-A695-0D046A9F3FB6}"/>
                </a:ext>
              </a:extLst>
            </p:cNvPr>
            <p:cNvSpPr/>
            <p:nvPr/>
          </p:nvSpPr>
          <p:spPr>
            <a:xfrm>
              <a:off x="2298851" y="3737616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Graphic 66" descr="Gears">
              <a:extLst>
                <a:ext uri="{FF2B5EF4-FFF2-40B4-BE49-F238E27FC236}">
                  <a16:creationId xmlns:a16="http://schemas.microsoft.com/office/drawing/2014/main" id="{9145DA75-1352-4EA2-A64F-3AD046D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4530" y="3710522"/>
              <a:ext cx="954719" cy="95471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2EED8A-6F2B-460F-AA01-6E479104FC72}"/>
              </a:ext>
            </a:extLst>
          </p:cNvPr>
          <p:cNvGrpSpPr/>
          <p:nvPr/>
        </p:nvGrpSpPr>
        <p:grpSpPr>
          <a:xfrm>
            <a:off x="5309763" y="455931"/>
            <a:ext cx="3725554" cy="1225047"/>
            <a:chOff x="5231224" y="505848"/>
            <a:chExt cx="3725554" cy="122504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47C309-24E1-4491-A467-4AD6FDDDFC4F}"/>
                </a:ext>
              </a:extLst>
            </p:cNvPr>
            <p:cNvSpPr/>
            <p:nvPr/>
          </p:nvSpPr>
          <p:spPr>
            <a:xfrm>
              <a:off x="5231224" y="505848"/>
              <a:ext cx="3725554" cy="12250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FCC29F-8A99-4BB2-BBB5-DE73D413E740}"/>
                </a:ext>
              </a:extLst>
            </p:cNvPr>
            <p:cNvSpPr txBox="1"/>
            <p:nvPr/>
          </p:nvSpPr>
          <p:spPr>
            <a:xfrm>
              <a:off x="6585484" y="530890"/>
              <a:ext cx="219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Raleway"/>
                  <a:cs typeface="Raleway"/>
                </a:rPr>
                <a:t>Process &amp; Data Mapping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AC559B-3274-4603-86A5-A8F418F5392F}"/>
                </a:ext>
              </a:extLst>
            </p:cNvPr>
            <p:cNvGrpSpPr/>
            <p:nvPr/>
          </p:nvGrpSpPr>
          <p:grpSpPr>
            <a:xfrm>
              <a:off x="5491219" y="641012"/>
              <a:ext cx="954719" cy="954719"/>
              <a:chOff x="2264530" y="3710522"/>
              <a:chExt cx="954719" cy="954719"/>
            </a:xfrm>
          </p:grpSpPr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C5D64A73-711B-4BAE-8F73-D2A0C80F4C77}"/>
                  </a:ext>
                </a:extLst>
              </p:cNvPr>
              <p:cNvSpPr/>
              <p:nvPr/>
            </p:nvSpPr>
            <p:spPr>
              <a:xfrm>
                <a:off x="2298851" y="3737616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Graphic 70" descr="Gears">
                <a:extLst>
                  <a:ext uri="{FF2B5EF4-FFF2-40B4-BE49-F238E27FC236}">
                    <a16:creationId xmlns:a16="http://schemas.microsoft.com/office/drawing/2014/main" id="{AC7CCA74-EB31-4098-8C29-C9E8FF5FE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4530" y="3710522"/>
                <a:ext cx="954719" cy="954719"/>
              </a:xfrm>
              <a:prstGeom prst="rect">
                <a:avLst/>
              </a:prstGeom>
            </p:spPr>
          </p:pic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B64D66-8BDF-4B3E-855C-4C4DDF23682E}"/>
                </a:ext>
              </a:extLst>
            </p:cNvPr>
            <p:cNvSpPr/>
            <p:nvPr/>
          </p:nvSpPr>
          <p:spPr>
            <a:xfrm>
              <a:off x="6993561" y="1151770"/>
              <a:ext cx="14237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ACCESS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E451E1-CAE5-4B7F-822B-A3283F46023C}"/>
              </a:ext>
            </a:extLst>
          </p:cNvPr>
          <p:cNvGrpSpPr/>
          <p:nvPr/>
        </p:nvGrpSpPr>
        <p:grpSpPr>
          <a:xfrm>
            <a:off x="5309763" y="455931"/>
            <a:ext cx="3725554" cy="1225047"/>
            <a:chOff x="6066522" y="1651572"/>
            <a:chExt cx="3725554" cy="122504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F71992-E991-4C60-8484-054542A50FCF}"/>
                </a:ext>
              </a:extLst>
            </p:cNvPr>
            <p:cNvGrpSpPr/>
            <p:nvPr/>
          </p:nvGrpSpPr>
          <p:grpSpPr>
            <a:xfrm>
              <a:off x="6066522" y="1651572"/>
              <a:ext cx="3725554" cy="1225047"/>
              <a:chOff x="6212589" y="1859419"/>
              <a:chExt cx="3725554" cy="122504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125ACF-ACDC-4263-97EB-FDCCCF99DBE6}"/>
                  </a:ext>
                </a:extLst>
              </p:cNvPr>
              <p:cNvSpPr/>
              <p:nvPr/>
            </p:nvSpPr>
            <p:spPr>
              <a:xfrm>
                <a:off x="6212589" y="1859419"/>
                <a:ext cx="3725554" cy="12250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235938-62F7-4002-83F6-BC5E26EE54B6}"/>
                  </a:ext>
                </a:extLst>
              </p:cNvPr>
              <p:cNvSpPr txBox="1"/>
              <p:nvPr/>
            </p:nvSpPr>
            <p:spPr>
              <a:xfrm>
                <a:off x="7436103" y="1894614"/>
                <a:ext cx="2198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Descriptive Analytics</a:t>
                </a:r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ACC7CC85-4567-4072-A6A6-42C06DFFD024}"/>
                  </a:ext>
                </a:extLst>
              </p:cNvPr>
              <p:cNvSpPr/>
              <p:nvPr/>
            </p:nvSpPr>
            <p:spPr>
              <a:xfrm>
                <a:off x="6506905" y="2021677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Graphic 78" descr="Bar chart">
                <a:extLst>
                  <a:ext uri="{FF2B5EF4-FFF2-40B4-BE49-F238E27FC236}">
                    <a16:creationId xmlns:a16="http://schemas.microsoft.com/office/drawing/2014/main" id="{F9122642-33A3-43B9-A264-481BB547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52864" y="2050912"/>
                <a:ext cx="787811" cy="787811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E8D73C-E49F-4B1A-86B0-0405A182939D}"/>
                </a:ext>
              </a:extLst>
            </p:cNvPr>
            <p:cNvSpPr/>
            <p:nvPr/>
          </p:nvSpPr>
          <p:spPr>
            <a:xfrm>
              <a:off x="7684632" y="2337955"/>
              <a:ext cx="15135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INSIGHT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D123C5-EA28-49FA-950F-67FE5C448FAD}"/>
              </a:ext>
            </a:extLst>
          </p:cNvPr>
          <p:cNvGrpSpPr/>
          <p:nvPr/>
        </p:nvGrpSpPr>
        <p:grpSpPr>
          <a:xfrm>
            <a:off x="5309763" y="455931"/>
            <a:ext cx="3725554" cy="1225047"/>
            <a:chOff x="6914082" y="3061119"/>
            <a:chExt cx="3725554" cy="122504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0C38580-302C-4FEC-9EB8-D467AFF0623C}"/>
                </a:ext>
              </a:extLst>
            </p:cNvPr>
            <p:cNvGrpSpPr/>
            <p:nvPr/>
          </p:nvGrpSpPr>
          <p:grpSpPr>
            <a:xfrm>
              <a:off x="6914082" y="3061119"/>
              <a:ext cx="3725554" cy="1225047"/>
              <a:chOff x="6575972" y="2247677"/>
              <a:chExt cx="3725554" cy="1225047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84BC8BF-2511-4CAA-92DD-CB4EB6F9203A}"/>
                  </a:ext>
                </a:extLst>
              </p:cNvPr>
              <p:cNvSpPr/>
              <p:nvPr/>
            </p:nvSpPr>
            <p:spPr>
              <a:xfrm>
                <a:off x="6575972" y="2247677"/>
                <a:ext cx="3725554" cy="12250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2EECE4-8162-47BE-AA1E-1A5E593F5A3A}"/>
                  </a:ext>
                </a:extLst>
              </p:cNvPr>
              <p:cNvSpPr txBox="1"/>
              <p:nvPr/>
            </p:nvSpPr>
            <p:spPr>
              <a:xfrm>
                <a:off x="7866970" y="2275237"/>
                <a:ext cx="2198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Predictive Analytics</a:t>
                </a:r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713B11B-78AD-4611-B2BD-B45DAE584F92}"/>
                  </a:ext>
                </a:extLst>
              </p:cNvPr>
              <p:cNvSpPr/>
              <p:nvPr/>
            </p:nvSpPr>
            <p:spPr>
              <a:xfrm>
                <a:off x="6870288" y="2409935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Graphic 85" descr="Flask">
                <a:extLst>
                  <a:ext uri="{FF2B5EF4-FFF2-40B4-BE49-F238E27FC236}">
                    <a16:creationId xmlns:a16="http://schemas.microsoft.com/office/drawing/2014/main" id="{F41A8ED9-9C4A-4349-98A0-C93D81DA0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96920" y="2431104"/>
                <a:ext cx="820505" cy="820505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99A8061-6263-4CE4-B278-2200AB3F42A9}"/>
                </a:ext>
              </a:extLst>
            </p:cNvPr>
            <p:cNvSpPr/>
            <p:nvPr/>
          </p:nvSpPr>
          <p:spPr>
            <a:xfrm>
              <a:off x="8343197" y="3685526"/>
              <a:ext cx="20601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FORESIGHT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72B21D-1322-4B0E-8F78-F84F561F6173}"/>
              </a:ext>
            </a:extLst>
          </p:cNvPr>
          <p:cNvGrpSpPr/>
          <p:nvPr/>
        </p:nvGrpSpPr>
        <p:grpSpPr>
          <a:xfrm>
            <a:off x="5309763" y="455931"/>
            <a:ext cx="3725554" cy="1225047"/>
            <a:chOff x="6893756" y="3918453"/>
            <a:chExt cx="3725554" cy="122504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5F4DE5-C0F1-498E-97E1-15C5C5912915}"/>
                </a:ext>
              </a:extLst>
            </p:cNvPr>
            <p:cNvSpPr/>
            <p:nvPr/>
          </p:nvSpPr>
          <p:spPr>
            <a:xfrm>
              <a:off x="6893756" y="3918453"/>
              <a:ext cx="3725554" cy="12250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4873643-9C28-4C28-BAD9-0745A6776B0F}"/>
                </a:ext>
              </a:extLst>
            </p:cNvPr>
            <p:cNvSpPr txBox="1"/>
            <p:nvPr/>
          </p:nvSpPr>
          <p:spPr>
            <a:xfrm>
              <a:off x="8184754" y="3946013"/>
              <a:ext cx="219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Raleway"/>
                  <a:cs typeface="Raleway"/>
                </a:rPr>
                <a:t>Prescriptive Analytics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5B09FB0C-C471-47EE-BC90-7040441651E8}"/>
                </a:ext>
              </a:extLst>
            </p:cNvPr>
            <p:cNvSpPr/>
            <p:nvPr/>
          </p:nvSpPr>
          <p:spPr>
            <a:xfrm>
              <a:off x="7188072" y="4080711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6C3BC2A-D6FB-441E-82B0-235386CF6A12}"/>
                </a:ext>
              </a:extLst>
            </p:cNvPr>
            <p:cNvSpPr/>
            <p:nvPr/>
          </p:nvSpPr>
          <p:spPr>
            <a:xfrm>
              <a:off x="8564811" y="4548016"/>
              <a:ext cx="14895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AGILITY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01" name="Graphic 100" descr="Medicine">
              <a:extLst>
                <a:ext uri="{FF2B5EF4-FFF2-40B4-BE49-F238E27FC236}">
                  <a16:creationId xmlns:a16="http://schemas.microsoft.com/office/drawing/2014/main" id="{5BACE3C2-B69E-4378-ADCC-C6F7F215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1819" y="4215796"/>
              <a:ext cx="686281" cy="686281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8A9C3-F5EA-4632-846A-86903AE0337C}"/>
              </a:ext>
            </a:extLst>
          </p:cNvPr>
          <p:cNvSpPr txBox="1"/>
          <p:nvPr/>
        </p:nvSpPr>
        <p:spPr>
          <a:xfrm>
            <a:off x="2258745" y="2806593"/>
            <a:ext cx="13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Descriptive Analytics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9B0C06-98D9-4405-991D-4DFAEE40ADC9}"/>
              </a:ext>
            </a:extLst>
          </p:cNvPr>
          <p:cNvSpPr txBox="1"/>
          <p:nvPr/>
        </p:nvSpPr>
        <p:spPr>
          <a:xfrm>
            <a:off x="2984905" y="2108682"/>
            <a:ext cx="14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Predictive 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BB3D4B-AA30-42D2-8E6B-5E97A6BAC546}"/>
              </a:ext>
            </a:extLst>
          </p:cNvPr>
          <p:cNvSpPr txBox="1"/>
          <p:nvPr/>
        </p:nvSpPr>
        <p:spPr>
          <a:xfrm>
            <a:off x="3676112" y="1491598"/>
            <a:ext cx="16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5506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B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B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B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6" grpId="0"/>
      <p:bldP spid="106" grpId="1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Use Case</a:t>
            </a:r>
          </a:p>
        </p:txBody>
      </p:sp>
    </p:spTree>
    <p:extLst>
      <p:ext uri="{BB962C8B-B14F-4D97-AF65-F5344CB8AC3E}">
        <p14:creationId xmlns:p14="http://schemas.microsoft.com/office/powerpoint/2010/main" val="413936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BA62-3A1F-4516-8ACD-8B2EFF5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9AB3-5CA7-4828-BF73-4673AF57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74D035-DBD9-4522-915D-A3AC5F14C58C}"/>
              </a:ext>
            </a:extLst>
          </p:cNvPr>
          <p:cNvGrpSpPr/>
          <p:nvPr/>
        </p:nvGrpSpPr>
        <p:grpSpPr>
          <a:xfrm>
            <a:off x="48091" y="875126"/>
            <a:ext cx="3008076" cy="3938304"/>
            <a:chOff x="48091" y="875126"/>
            <a:chExt cx="3008076" cy="393830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EF8D38-F18C-4F6C-ABB0-FDCAA3B8529B}"/>
                </a:ext>
              </a:extLst>
            </p:cNvPr>
            <p:cNvSpPr/>
            <p:nvPr/>
          </p:nvSpPr>
          <p:spPr>
            <a:xfrm>
              <a:off x="48091" y="1304815"/>
              <a:ext cx="3008076" cy="3508615"/>
            </a:xfrm>
            <a:prstGeom prst="ellipse">
              <a:avLst/>
            </a:prstGeom>
            <a:solidFill>
              <a:srgbClr val="C11F2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Group">
              <a:extLst>
                <a:ext uri="{FF2B5EF4-FFF2-40B4-BE49-F238E27FC236}">
                  <a16:creationId xmlns:a16="http://schemas.microsoft.com/office/drawing/2014/main" id="{B3927037-D15F-4D1F-B09C-3363AB48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062" y="1690328"/>
              <a:ext cx="1020470" cy="1020470"/>
            </a:xfrm>
            <a:prstGeom prst="rect">
              <a:avLst/>
            </a:prstGeom>
          </p:spPr>
        </p:pic>
        <p:pic>
          <p:nvPicPr>
            <p:cNvPr id="11" name="Graphic 10" descr="Printer">
              <a:extLst>
                <a:ext uri="{FF2B5EF4-FFF2-40B4-BE49-F238E27FC236}">
                  <a16:creationId xmlns:a16="http://schemas.microsoft.com/office/drawing/2014/main" id="{1850A674-7F4A-4140-9AA8-A854907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8200" y="263020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atellite">
              <a:extLst>
                <a:ext uri="{FF2B5EF4-FFF2-40B4-BE49-F238E27FC236}">
                  <a16:creationId xmlns:a16="http://schemas.microsoft.com/office/drawing/2014/main" id="{05F8D8C7-2879-4E30-9EDF-2648E1AC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6" y="359177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DCAD11FF-E45B-48E9-A1F0-B5B1E82A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2688" y="180933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Box trolley">
              <a:extLst>
                <a:ext uri="{FF2B5EF4-FFF2-40B4-BE49-F238E27FC236}">
                  <a16:creationId xmlns:a16="http://schemas.microsoft.com/office/drawing/2014/main" id="{3C142395-167C-414C-87EA-6BD774DF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1254" y="2592621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Taxi">
              <a:extLst>
                <a:ext uri="{FF2B5EF4-FFF2-40B4-BE49-F238E27FC236}">
                  <a16:creationId xmlns:a16="http://schemas.microsoft.com/office/drawing/2014/main" id="{810E01B3-28C6-47C0-998D-294E9622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55034" y="141330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Factory">
              <a:extLst>
                <a:ext uri="{FF2B5EF4-FFF2-40B4-BE49-F238E27FC236}">
                  <a16:creationId xmlns:a16="http://schemas.microsoft.com/office/drawing/2014/main" id="{D92F6A7B-2F07-4102-88E5-327077C6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2631" y="2481374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leep">
              <a:extLst>
                <a:ext uri="{FF2B5EF4-FFF2-40B4-BE49-F238E27FC236}">
                  <a16:creationId xmlns:a16="http://schemas.microsoft.com/office/drawing/2014/main" id="{BC499677-2004-454D-85E8-2D120BEC3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4967" y="3469386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9D9B4D-FE33-4135-8B09-69945A71D2DF}"/>
                </a:ext>
              </a:extLst>
            </p:cNvPr>
            <p:cNvSpPr txBox="1"/>
            <p:nvPr/>
          </p:nvSpPr>
          <p:spPr>
            <a:xfrm>
              <a:off x="850935" y="875126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Raleway"/>
                  <a:cs typeface="Raleway"/>
                </a:rPr>
                <a:t>CLIENTS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03782E-9DB6-495F-B4A3-317ABF081824}"/>
              </a:ext>
            </a:extLst>
          </p:cNvPr>
          <p:cNvGrpSpPr/>
          <p:nvPr/>
        </p:nvGrpSpPr>
        <p:grpSpPr>
          <a:xfrm>
            <a:off x="3086282" y="875126"/>
            <a:ext cx="2999460" cy="3938303"/>
            <a:chOff x="3086282" y="875126"/>
            <a:chExt cx="2999460" cy="393830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CF989F-9079-45E3-825B-04E4A369333E}"/>
                </a:ext>
              </a:extLst>
            </p:cNvPr>
            <p:cNvSpPr/>
            <p:nvPr/>
          </p:nvSpPr>
          <p:spPr>
            <a:xfrm>
              <a:off x="3086282" y="1304814"/>
              <a:ext cx="2999460" cy="3508615"/>
            </a:xfrm>
            <a:prstGeom prst="ellipse">
              <a:avLst/>
            </a:prstGeom>
            <a:solidFill>
              <a:schemeClr val="accent2">
                <a:alpha val="2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Tools">
              <a:extLst>
                <a:ext uri="{FF2B5EF4-FFF2-40B4-BE49-F238E27FC236}">
                  <a16:creationId xmlns:a16="http://schemas.microsoft.com/office/drawing/2014/main" id="{30BCA6C3-632C-4955-ABDD-84723C77E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920154" y="1599548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Lecturer">
              <a:extLst>
                <a:ext uri="{FF2B5EF4-FFF2-40B4-BE49-F238E27FC236}">
                  <a16:creationId xmlns:a16="http://schemas.microsoft.com/office/drawing/2014/main" id="{99DC5FE9-D034-4AD1-9E3A-E0BDDE83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86282" y="184507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Employee Badge">
              <a:extLst>
                <a:ext uri="{FF2B5EF4-FFF2-40B4-BE49-F238E27FC236}">
                  <a16:creationId xmlns:a16="http://schemas.microsoft.com/office/drawing/2014/main" id="{E2D6703E-200B-4EB3-9220-81378EE6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007671" y="271890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ork and knife">
              <a:extLst>
                <a:ext uri="{FF2B5EF4-FFF2-40B4-BE49-F238E27FC236}">
                  <a16:creationId xmlns:a16="http://schemas.microsoft.com/office/drawing/2014/main" id="{6BA20417-D28D-4C85-904E-5B4EDD70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698998" y="2844378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Scales of Justice">
              <a:extLst>
                <a:ext uri="{FF2B5EF4-FFF2-40B4-BE49-F238E27FC236}">
                  <a16:creationId xmlns:a16="http://schemas.microsoft.com/office/drawing/2014/main" id="{84B841DF-E5E0-41D8-B9B0-3F0920D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377354" y="3681393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Stethoscope">
              <a:extLst>
                <a:ext uri="{FF2B5EF4-FFF2-40B4-BE49-F238E27FC236}">
                  <a16:creationId xmlns:a16="http://schemas.microsoft.com/office/drawing/2014/main" id="{94AA04E7-763B-48EF-8BA5-4947CB196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917530" y="1791579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CD21E7-7BAE-45F6-B9CE-0CD901180394}"/>
                </a:ext>
              </a:extLst>
            </p:cNvPr>
            <p:cNvSpPr txBox="1"/>
            <p:nvPr/>
          </p:nvSpPr>
          <p:spPr>
            <a:xfrm>
              <a:off x="3549587" y="875126"/>
              <a:ext cx="2021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Raleway"/>
                  <a:cs typeface="Raleway"/>
                </a:rPr>
                <a:t>RESOURCES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61C92F-716C-4561-9052-D1E597D3885E}"/>
              </a:ext>
            </a:extLst>
          </p:cNvPr>
          <p:cNvGrpSpPr/>
          <p:nvPr/>
        </p:nvGrpSpPr>
        <p:grpSpPr>
          <a:xfrm>
            <a:off x="6111497" y="872418"/>
            <a:ext cx="2999460" cy="3938303"/>
            <a:chOff x="6111497" y="872418"/>
            <a:chExt cx="2999460" cy="393830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E2BD32-28D2-4CFC-AD98-E8FFAFE4D03D}"/>
                </a:ext>
              </a:extLst>
            </p:cNvPr>
            <p:cNvSpPr/>
            <p:nvPr/>
          </p:nvSpPr>
          <p:spPr>
            <a:xfrm>
              <a:off x="6111497" y="1302106"/>
              <a:ext cx="2999460" cy="3508615"/>
            </a:xfrm>
            <a:prstGeom prst="ellipse">
              <a:avLst/>
            </a:prstGeom>
            <a:solidFill>
              <a:schemeClr val="accent6">
                <a:alpha val="2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FC0D9E-0371-401C-BE41-AEC11AB08993}"/>
                </a:ext>
              </a:extLst>
            </p:cNvPr>
            <p:cNvSpPr txBox="1"/>
            <p:nvPr/>
          </p:nvSpPr>
          <p:spPr>
            <a:xfrm>
              <a:off x="6633326" y="872418"/>
              <a:ext cx="1944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Raleway"/>
                  <a:cs typeface="Raleway"/>
                </a:rPr>
                <a:t>OUTCOMES</a:t>
              </a:r>
            </a:p>
          </p:txBody>
        </p:sp>
        <p:pic>
          <p:nvPicPr>
            <p:cNvPr id="46" name="Graphic 45" descr="Open envelope">
              <a:extLst>
                <a:ext uri="{FF2B5EF4-FFF2-40B4-BE49-F238E27FC236}">
                  <a16:creationId xmlns:a16="http://schemas.microsoft.com/office/drawing/2014/main" id="{96251C88-A73A-4BF2-A1C8-247FFA9A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162564" y="2293198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Gauge">
              <a:extLst>
                <a:ext uri="{FF2B5EF4-FFF2-40B4-BE49-F238E27FC236}">
                  <a16:creationId xmlns:a16="http://schemas.microsoft.com/office/drawing/2014/main" id="{D3C2AF44-A60F-4F58-8835-38A91775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364555" y="2908679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Trophy">
              <a:extLst>
                <a:ext uri="{FF2B5EF4-FFF2-40B4-BE49-F238E27FC236}">
                  <a16:creationId xmlns:a16="http://schemas.microsoft.com/office/drawing/2014/main" id="{A149DE83-162C-41DA-9B46-01ACF3F7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880400" y="1751609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Smiling Face with Solid Fill">
              <a:extLst>
                <a:ext uri="{FF2B5EF4-FFF2-40B4-BE49-F238E27FC236}">
                  <a16:creationId xmlns:a16="http://schemas.microsoft.com/office/drawing/2014/main" id="{20ED8B90-D89A-4E42-A5A6-E3D8BF79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029732" y="3106369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Checkmark">
              <a:extLst>
                <a:ext uri="{FF2B5EF4-FFF2-40B4-BE49-F238E27FC236}">
                  <a16:creationId xmlns:a16="http://schemas.microsoft.com/office/drawing/2014/main" id="{76036DA3-F50E-4731-B248-6C23262A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6919614" y="3701812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Thumbs Up Sign">
              <a:extLst>
                <a:ext uri="{FF2B5EF4-FFF2-40B4-BE49-F238E27FC236}">
                  <a16:creationId xmlns:a16="http://schemas.microsoft.com/office/drawing/2014/main" id="{3B556869-37AD-49BF-B44F-2C97BF50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6425797" y="15723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1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HEALTH CARE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phic 4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230351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5" y="968798"/>
            <a:ext cx="1274163" cy="77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8" y="1866449"/>
            <a:ext cx="1274163" cy="777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4" y="2760710"/>
            <a:ext cx="1274163" cy="777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3" y="3654971"/>
            <a:ext cx="1274163" cy="777679"/>
          </a:xfrm>
          <a:prstGeom prst="rect">
            <a:avLst/>
          </a:prstGeom>
        </p:spPr>
      </p:pic>
      <p:pic>
        <p:nvPicPr>
          <p:cNvPr id="13" name="Graphic 12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3531972"/>
            <a:ext cx="914400" cy="914400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107504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9693" y="50616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6700" y="506168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83009" y="3149549"/>
            <a:ext cx="789503" cy="789503"/>
            <a:chOff x="3590441" y="2158394"/>
            <a:chExt cx="789503" cy="789503"/>
          </a:xfrm>
        </p:grpSpPr>
        <p:sp>
          <p:nvSpPr>
            <p:cNvPr id="22" name="Oval 21"/>
            <p:cNvSpPr/>
            <p:nvPr/>
          </p:nvSpPr>
          <p:spPr>
            <a:xfrm>
              <a:off x="3703291" y="2274090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ad Fa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0441" y="2158394"/>
              <a:ext cx="789503" cy="7895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275941" y="2113247"/>
            <a:ext cx="789503" cy="789503"/>
            <a:chOff x="3381740" y="3009725"/>
            <a:chExt cx="789503" cy="789503"/>
          </a:xfrm>
        </p:grpSpPr>
        <p:sp>
          <p:nvSpPr>
            <p:cNvPr id="25" name="Oval 24"/>
            <p:cNvSpPr/>
            <p:nvPr/>
          </p:nvSpPr>
          <p:spPr>
            <a:xfrm>
              <a:off x="3470224" y="3122575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Neutral Face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1740" y="3009725"/>
              <a:ext cx="789503" cy="78950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275942" y="1076946"/>
            <a:ext cx="789503" cy="789503"/>
            <a:chOff x="3406771" y="1337977"/>
            <a:chExt cx="789503" cy="789503"/>
          </a:xfrm>
        </p:grpSpPr>
        <p:sp>
          <p:nvSpPr>
            <p:cNvPr id="28" name="Oval 27"/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miling Face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8191402" y="121563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19454" y="328553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5177" y="2250586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92044-BE02-4F8E-98A3-912F348CD4A3}"/>
              </a:ext>
            </a:extLst>
          </p:cNvPr>
          <p:cNvSpPr txBox="1"/>
          <p:nvPr/>
        </p:nvSpPr>
        <p:spPr>
          <a:xfrm>
            <a:off x="7087842" y="506168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6"/>
                </a:solidFill>
                <a:latin typeface="Raleway"/>
                <a:cs typeface="Raleway"/>
              </a:rPr>
              <a:t>OUTCOMES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80520-F1CA-473F-BC0F-3A9F70A77DE7}"/>
              </a:ext>
            </a:extLst>
          </p:cNvPr>
          <p:cNvSpPr txBox="1"/>
          <p:nvPr/>
        </p:nvSpPr>
        <p:spPr>
          <a:xfrm>
            <a:off x="1729847" y="622733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aleway"/>
                <a:cs typeface="Raleway"/>
              </a:rPr>
              <a:t>KPI: Average Outcome Movement</a:t>
            </a:r>
          </a:p>
        </p:txBody>
      </p:sp>
    </p:spTree>
    <p:extLst>
      <p:ext uri="{BB962C8B-B14F-4D97-AF65-F5344CB8AC3E}">
        <p14:creationId xmlns:p14="http://schemas.microsoft.com/office/powerpoint/2010/main" val="25973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Demo Scenario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Graphic 4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230351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5" y="968798"/>
            <a:ext cx="1274163" cy="77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8" y="1866449"/>
            <a:ext cx="1274163" cy="777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4" y="2760710"/>
            <a:ext cx="1274163" cy="777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3" y="3654971"/>
            <a:ext cx="1274163" cy="777679"/>
          </a:xfrm>
          <a:prstGeom prst="rect">
            <a:avLst/>
          </a:prstGeom>
        </p:spPr>
      </p:pic>
      <p:pic>
        <p:nvPicPr>
          <p:cNvPr id="13" name="Graphic 12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3531972"/>
            <a:ext cx="914400" cy="914400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1075048"/>
            <a:ext cx="914400" cy="914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84524" y="1019128"/>
            <a:ext cx="2236510" cy="29700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Optimize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BAE67-B8DE-4337-98BC-F457F7842276}"/>
              </a:ext>
            </a:extLst>
          </p:cNvPr>
          <p:cNvSpPr txBox="1"/>
          <p:nvPr/>
        </p:nvSpPr>
        <p:spPr>
          <a:xfrm>
            <a:off x="4279693" y="50616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E7274-AA79-4ED7-9043-1A64901DBF39}"/>
              </a:ext>
            </a:extLst>
          </p:cNvPr>
          <p:cNvSpPr txBox="1"/>
          <p:nvPr/>
        </p:nvSpPr>
        <p:spPr>
          <a:xfrm>
            <a:off x="1106700" y="506168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9441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2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38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38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Data Analytics Maturity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5283" y="688863"/>
            <a:ext cx="0" cy="3566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00" y="2159357"/>
            <a:ext cx="16523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BUSINESS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5" y="506099"/>
            <a:ext cx="4115310" cy="41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054" y="3878890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054" y="920938"/>
            <a:ext cx="9944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HIGH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917712" y="2247677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70" y="2322396"/>
            <a:ext cx="686281" cy="6862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58745" y="2806593"/>
            <a:ext cx="13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aleway"/>
                <a:cs typeface="Raleway"/>
              </a:rPr>
              <a:t>Descriptive 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84905" y="2108682"/>
            <a:ext cx="145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Predictive Analytics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76112" y="1491598"/>
            <a:ext cx="16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aleway"/>
                <a:cs typeface="Raleway"/>
              </a:rPr>
              <a:t>Prescriptive Analytics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BC7530-3842-4D5F-AF26-C26B96F64426}"/>
              </a:ext>
            </a:extLst>
          </p:cNvPr>
          <p:cNvSpPr/>
          <p:nvPr/>
        </p:nvSpPr>
        <p:spPr>
          <a:xfrm>
            <a:off x="4047430" y="2745939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40B59C9-9628-4485-91D4-078F530CB5DA}"/>
              </a:ext>
            </a:extLst>
          </p:cNvPr>
          <p:cNvSpPr/>
          <p:nvPr/>
        </p:nvSpPr>
        <p:spPr>
          <a:xfrm>
            <a:off x="3213774" y="3254104"/>
            <a:ext cx="862845" cy="86284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Flask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770" y="2736713"/>
            <a:ext cx="820505" cy="820505"/>
          </a:xfrm>
          <a:prstGeom prst="rect">
            <a:avLst/>
          </a:prstGeom>
        </p:spPr>
      </p:pic>
      <p:pic>
        <p:nvPicPr>
          <p:cNvPr id="18" name="Graphic 17" descr="Bar char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0374" y="3279738"/>
            <a:ext cx="787811" cy="7878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5E581D-AAB1-449A-B68F-5379A5577700}"/>
              </a:ext>
            </a:extLst>
          </p:cNvPr>
          <p:cNvCxnSpPr>
            <a:cxnSpLocks/>
          </p:cNvCxnSpPr>
          <p:nvPr/>
        </p:nvCxnSpPr>
        <p:spPr>
          <a:xfrm>
            <a:off x="2961999" y="4874696"/>
            <a:ext cx="36139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23D3E-90B8-46DE-92C5-F59157B1E5D5}"/>
              </a:ext>
            </a:extLst>
          </p:cNvPr>
          <p:cNvSpPr txBox="1"/>
          <p:nvPr/>
        </p:nvSpPr>
        <p:spPr>
          <a:xfrm>
            <a:off x="3537033" y="4643864"/>
            <a:ext cx="1105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SKILLS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55B6D-3B65-4A83-9A5C-97C1156458E9}"/>
              </a:ext>
            </a:extLst>
          </p:cNvPr>
          <p:cNvSpPr txBox="1"/>
          <p:nvPr/>
        </p:nvSpPr>
        <p:spPr>
          <a:xfrm>
            <a:off x="2228773" y="4690030"/>
            <a:ext cx="84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BASIC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3C64E5-1287-4FE3-8573-680182E67BAE}"/>
              </a:ext>
            </a:extLst>
          </p:cNvPr>
          <p:cNvSpPr txBox="1"/>
          <p:nvPr/>
        </p:nvSpPr>
        <p:spPr>
          <a:xfrm>
            <a:off x="4991001" y="4690030"/>
            <a:ext cx="1283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aleway ExtraBold" panose="020B0903030101060003" pitchFamily="34" charset="0"/>
                <a:cs typeface="Raleway"/>
              </a:rPr>
              <a:t>ADVANCED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4467C-A87D-4197-894F-30FB3867825D}"/>
              </a:ext>
            </a:extLst>
          </p:cNvPr>
          <p:cNvGrpSpPr/>
          <p:nvPr/>
        </p:nvGrpSpPr>
        <p:grpSpPr>
          <a:xfrm>
            <a:off x="2264530" y="3710522"/>
            <a:ext cx="954719" cy="954719"/>
            <a:chOff x="2264530" y="3710522"/>
            <a:chExt cx="954719" cy="954719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661A72-E7FE-44E4-A695-0D046A9F3FB6}"/>
                </a:ext>
              </a:extLst>
            </p:cNvPr>
            <p:cNvSpPr/>
            <p:nvPr/>
          </p:nvSpPr>
          <p:spPr>
            <a:xfrm>
              <a:off x="2298851" y="3737616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Graphic 66" descr="Gears">
              <a:extLst>
                <a:ext uri="{FF2B5EF4-FFF2-40B4-BE49-F238E27FC236}">
                  <a16:creationId xmlns:a16="http://schemas.microsoft.com/office/drawing/2014/main" id="{9145DA75-1352-4EA2-A64F-3AD046D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4530" y="3710522"/>
              <a:ext cx="954719" cy="954719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E451E1-CAE5-4B7F-822B-A3283F46023C}"/>
              </a:ext>
            </a:extLst>
          </p:cNvPr>
          <p:cNvGrpSpPr/>
          <p:nvPr/>
        </p:nvGrpSpPr>
        <p:grpSpPr>
          <a:xfrm>
            <a:off x="5331532" y="176658"/>
            <a:ext cx="3736393" cy="1679848"/>
            <a:chOff x="6055683" y="1651572"/>
            <a:chExt cx="3736393" cy="167984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F71992-E991-4C60-8484-054542A50FCF}"/>
                </a:ext>
              </a:extLst>
            </p:cNvPr>
            <p:cNvGrpSpPr/>
            <p:nvPr/>
          </p:nvGrpSpPr>
          <p:grpSpPr>
            <a:xfrm>
              <a:off x="6055683" y="1651572"/>
              <a:ext cx="3736393" cy="1679848"/>
              <a:chOff x="6201750" y="1859419"/>
              <a:chExt cx="3736393" cy="167984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125ACF-ACDC-4263-97EB-FDCCCF99DBE6}"/>
                  </a:ext>
                </a:extLst>
              </p:cNvPr>
              <p:cNvSpPr/>
              <p:nvPr/>
            </p:nvSpPr>
            <p:spPr>
              <a:xfrm>
                <a:off x="6201750" y="1859419"/>
                <a:ext cx="3736393" cy="16798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235938-62F7-4002-83F6-BC5E26EE54B6}"/>
                  </a:ext>
                </a:extLst>
              </p:cNvPr>
              <p:cNvSpPr txBox="1"/>
              <p:nvPr/>
            </p:nvSpPr>
            <p:spPr>
              <a:xfrm>
                <a:off x="7487308" y="1894614"/>
                <a:ext cx="2198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Descriptive Analytics</a:t>
                </a:r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ACC7CC85-4567-4072-A6A6-42C06DFFD024}"/>
                  </a:ext>
                </a:extLst>
              </p:cNvPr>
              <p:cNvSpPr/>
              <p:nvPr/>
            </p:nvSpPr>
            <p:spPr>
              <a:xfrm>
                <a:off x="6506905" y="2021677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Graphic 78" descr="Bar chart">
                <a:extLst>
                  <a:ext uri="{FF2B5EF4-FFF2-40B4-BE49-F238E27FC236}">
                    <a16:creationId xmlns:a16="http://schemas.microsoft.com/office/drawing/2014/main" id="{F9122642-33A3-43B9-A264-481BB547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52864" y="2050912"/>
                <a:ext cx="787811" cy="787811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E8D73C-E49F-4B1A-86B0-0405A182939D}"/>
                </a:ext>
              </a:extLst>
            </p:cNvPr>
            <p:cNvSpPr/>
            <p:nvPr/>
          </p:nvSpPr>
          <p:spPr>
            <a:xfrm>
              <a:off x="6778284" y="2612569"/>
              <a:ext cx="2471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What were past outcomes?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D123C5-EA28-49FA-950F-67FE5C448FAD}"/>
              </a:ext>
            </a:extLst>
          </p:cNvPr>
          <p:cNvGrpSpPr/>
          <p:nvPr/>
        </p:nvGrpSpPr>
        <p:grpSpPr>
          <a:xfrm>
            <a:off x="5331532" y="176658"/>
            <a:ext cx="3725554" cy="1683514"/>
            <a:chOff x="6914082" y="3061119"/>
            <a:chExt cx="3725554" cy="168351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0C38580-302C-4FEC-9EB8-D467AFF0623C}"/>
                </a:ext>
              </a:extLst>
            </p:cNvPr>
            <p:cNvGrpSpPr/>
            <p:nvPr/>
          </p:nvGrpSpPr>
          <p:grpSpPr>
            <a:xfrm>
              <a:off x="6914082" y="3061119"/>
              <a:ext cx="3725554" cy="1683514"/>
              <a:chOff x="6575972" y="2247677"/>
              <a:chExt cx="3725554" cy="16835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84BC8BF-2511-4CAA-92DD-CB4EB6F9203A}"/>
                  </a:ext>
                </a:extLst>
              </p:cNvPr>
              <p:cNvSpPr/>
              <p:nvPr/>
            </p:nvSpPr>
            <p:spPr>
              <a:xfrm>
                <a:off x="6575972" y="2247677"/>
                <a:ext cx="3725554" cy="168351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2EECE4-8162-47BE-AA1E-1A5E593F5A3A}"/>
                  </a:ext>
                </a:extLst>
              </p:cNvPr>
              <p:cNvSpPr txBox="1"/>
              <p:nvPr/>
            </p:nvSpPr>
            <p:spPr>
              <a:xfrm>
                <a:off x="7866970" y="2275237"/>
                <a:ext cx="2198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Raleway"/>
                    <a:cs typeface="Raleway"/>
                  </a:rPr>
                  <a:t>Predictive Analytics</a:t>
                </a:r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713B11B-78AD-4611-B2BD-B45DAE584F92}"/>
                  </a:ext>
                </a:extLst>
              </p:cNvPr>
              <p:cNvSpPr/>
              <p:nvPr/>
            </p:nvSpPr>
            <p:spPr>
              <a:xfrm>
                <a:off x="6870288" y="2409935"/>
                <a:ext cx="862845" cy="862845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Graphic 85" descr="Flask">
                <a:extLst>
                  <a:ext uri="{FF2B5EF4-FFF2-40B4-BE49-F238E27FC236}">
                    <a16:creationId xmlns:a16="http://schemas.microsoft.com/office/drawing/2014/main" id="{F41A8ED9-9C4A-4349-98A0-C93D81DA0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96920" y="2431104"/>
                <a:ext cx="820505" cy="820505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99A8061-6263-4CE4-B278-2200AB3F42A9}"/>
                </a:ext>
              </a:extLst>
            </p:cNvPr>
            <p:cNvSpPr/>
            <p:nvPr/>
          </p:nvSpPr>
          <p:spPr>
            <a:xfrm>
              <a:off x="7455504" y="4026993"/>
              <a:ext cx="2669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What might future outcomes be?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72B21D-1322-4B0E-8F78-F84F561F6173}"/>
              </a:ext>
            </a:extLst>
          </p:cNvPr>
          <p:cNvGrpSpPr/>
          <p:nvPr/>
        </p:nvGrpSpPr>
        <p:grpSpPr>
          <a:xfrm>
            <a:off x="5337533" y="177422"/>
            <a:ext cx="3725554" cy="1697476"/>
            <a:chOff x="6893756" y="3918453"/>
            <a:chExt cx="3725554" cy="169747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5F4DE5-C0F1-498E-97E1-15C5C5912915}"/>
                </a:ext>
              </a:extLst>
            </p:cNvPr>
            <p:cNvSpPr/>
            <p:nvPr/>
          </p:nvSpPr>
          <p:spPr>
            <a:xfrm>
              <a:off x="6893756" y="3918453"/>
              <a:ext cx="3725554" cy="1650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4873643-9C28-4C28-BAD9-0745A6776B0F}"/>
                </a:ext>
              </a:extLst>
            </p:cNvPr>
            <p:cNvSpPr txBox="1"/>
            <p:nvPr/>
          </p:nvSpPr>
          <p:spPr>
            <a:xfrm>
              <a:off x="8184754" y="3946013"/>
              <a:ext cx="2198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Raleway"/>
                  <a:cs typeface="Raleway"/>
                </a:rPr>
                <a:t>Prescriptive Analytics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5B09FB0C-C471-47EE-BC90-7040441651E8}"/>
                </a:ext>
              </a:extLst>
            </p:cNvPr>
            <p:cNvSpPr/>
            <p:nvPr/>
          </p:nvSpPr>
          <p:spPr>
            <a:xfrm>
              <a:off x="7188072" y="4080711"/>
              <a:ext cx="862845" cy="8628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6C3BC2A-D6FB-441E-82B0-235386CF6A12}"/>
                </a:ext>
              </a:extLst>
            </p:cNvPr>
            <p:cNvSpPr/>
            <p:nvPr/>
          </p:nvSpPr>
          <p:spPr>
            <a:xfrm>
              <a:off x="7340042" y="4908043"/>
              <a:ext cx="3026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How do we get the best outcome possible?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01" name="Graphic 100" descr="Medicine">
              <a:extLst>
                <a:ext uri="{FF2B5EF4-FFF2-40B4-BE49-F238E27FC236}">
                  <a16:creationId xmlns:a16="http://schemas.microsoft.com/office/drawing/2014/main" id="{5BACE3C2-B69E-4378-ADCC-C6F7F215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1819" y="4215796"/>
              <a:ext cx="686281" cy="68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0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B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B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" y="229326"/>
            <a:ext cx="5001899" cy="425872"/>
          </a:xfrm>
        </p:spPr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E3A436-1048-CA4E-9C3F-FCB70029503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raphic 4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230351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5" y="968798"/>
            <a:ext cx="1274163" cy="77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8" y="1866449"/>
            <a:ext cx="1274163" cy="777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4" y="2760710"/>
            <a:ext cx="1274163" cy="777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45" t="21759" r="6684" b="26807"/>
          <a:stretch/>
        </p:blipFill>
        <p:spPr>
          <a:xfrm>
            <a:off x="1026823" y="3654971"/>
            <a:ext cx="1274163" cy="777679"/>
          </a:xfrm>
          <a:prstGeom prst="rect">
            <a:avLst/>
          </a:prstGeom>
        </p:spPr>
      </p:pic>
      <p:pic>
        <p:nvPicPr>
          <p:cNvPr id="13" name="Graphic 12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3531972"/>
            <a:ext cx="914400" cy="914400"/>
          </a:xfrm>
          <a:prstGeom prst="rect">
            <a:avLst/>
          </a:prstGeom>
        </p:spPr>
      </p:pic>
      <p:pic>
        <p:nvPicPr>
          <p:cNvPr id="14" name="Graphic 13" descr="Stethoscop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457" y="107504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9693" y="50616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2"/>
                </a:solidFill>
                <a:latin typeface="Raleway"/>
                <a:cs typeface="Raleway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6700" y="506168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1"/>
                </a:solidFill>
                <a:latin typeface="Raleway"/>
                <a:cs typeface="Raleway"/>
              </a:rPr>
              <a:t>Clients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92044-BE02-4F8E-98A3-912F348CD4A3}"/>
              </a:ext>
            </a:extLst>
          </p:cNvPr>
          <p:cNvSpPr txBox="1"/>
          <p:nvPr/>
        </p:nvSpPr>
        <p:spPr>
          <a:xfrm>
            <a:off x="7087842" y="506168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accent6"/>
                </a:solidFill>
                <a:latin typeface="Raleway"/>
                <a:cs typeface="Raleway"/>
              </a:rPr>
              <a:t>OUTCOMES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12770" y="3760583"/>
            <a:ext cx="789503" cy="789503"/>
            <a:chOff x="3590441" y="2158394"/>
            <a:chExt cx="789503" cy="789503"/>
          </a:xfrm>
        </p:grpSpPr>
        <p:sp>
          <p:nvSpPr>
            <p:cNvPr id="22" name="Oval 21"/>
            <p:cNvSpPr/>
            <p:nvPr/>
          </p:nvSpPr>
          <p:spPr>
            <a:xfrm>
              <a:off x="3703291" y="2274090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ad Fa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0441" y="2158394"/>
              <a:ext cx="789503" cy="7895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012770" y="2355083"/>
            <a:ext cx="789503" cy="789503"/>
            <a:chOff x="3381740" y="3009725"/>
            <a:chExt cx="789503" cy="789503"/>
          </a:xfrm>
        </p:grpSpPr>
        <p:sp>
          <p:nvSpPr>
            <p:cNvPr id="25" name="Oval 24"/>
            <p:cNvSpPr/>
            <p:nvPr/>
          </p:nvSpPr>
          <p:spPr>
            <a:xfrm>
              <a:off x="3470224" y="3122575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Neutral Face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1740" y="3009725"/>
              <a:ext cx="789503" cy="78950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012770" y="1095466"/>
            <a:ext cx="789503" cy="789503"/>
            <a:chOff x="3406771" y="1337977"/>
            <a:chExt cx="789503" cy="789503"/>
          </a:xfrm>
        </p:grpSpPr>
        <p:sp>
          <p:nvSpPr>
            <p:cNvPr id="28" name="Oval 27"/>
            <p:cNvSpPr/>
            <p:nvPr/>
          </p:nvSpPr>
          <p:spPr>
            <a:xfrm>
              <a:off x="3526688" y="1453697"/>
              <a:ext cx="563805" cy="5638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miling Face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06771" y="1337977"/>
              <a:ext cx="789503" cy="78950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928230" y="123415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215" y="389657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2006" y="249242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Raleway"/>
                <a:cs typeface="Raleway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25361687"/>
      </p:ext>
    </p:extLst>
  </p:cSld>
  <p:clrMapOvr>
    <a:masterClrMapping/>
  </p:clrMapOvr>
</p:sld>
</file>

<file path=ppt/theme/theme1.xml><?xml version="1.0" encoding="utf-8"?>
<a:theme xmlns:a="http://schemas.openxmlformats.org/drawingml/2006/main" name="DMI TEMPLATE - 01.03.17 - THEME">
  <a:themeElements>
    <a:clrScheme name="DMI Color Palette">
      <a:dk1>
        <a:srgbClr val="292D31"/>
      </a:dk1>
      <a:lt1>
        <a:srgbClr val="FFFFFF"/>
      </a:lt1>
      <a:dk2>
        <a:srgbClr val="6C797A"/>
      </a:dk2>
      <a:lt2>
        <a:srgbClr val="CCD1CD"/>
      </a:lt2>
      <a:accent1>
        <a:srgbClr val="C11F2F"/>
      </a:accent1>
      <a:accent2>
        <a:srgbClr val="74378A"/>
      </a:accent2>
      <a:accent3>
        <a:srgbClr val="370053"/>
      </a:accent3>
      <a:accent4>
        <a:srgbClr val="E1003B"/>
      </a:accent4>
      <a:accent5>
        <a:srgbClr val="DF2A6F"/>
      </a:accent5>
      <a:accent6>
        <a:srgbClr val="D8411F"/>
      </a:accent6>
      <a:hlink>
        <a:srgbClr val="C11F2F"/>
      </a:hlink>
      <a:folHlink>
        <a:srgbClr val="3700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  <a:latin typeface="Raleway"/>
            <a:cs typeface="Raleway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EGIENT A DMI CO TEMPLATE_ V1_01.30.2017" id="{CDF0E6B5-1ECA-4471-A870-D92EF4A26D0B}" vid="{383B0215-B7EA-4BE0-B1F0-543C5FC47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7A98BFAD40A46B67D8AC0F901BF7E" ma:contentTypeVersion="0" ma:contentTypeDescription="Create a new document." ma:contentTypeScope="" ma:versionID="b2312870290e6e885f5d399d0ae7a9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107f21f3be73a862454d934c688b9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D8C9BE-6176-4D2B-BF56-4AF022FAD308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568C78-5118-428A-B74C-8835C46C4E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AA669F-9F06-4C5D-8774-7123DFFEC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433</Words>
  <Application>Microsoft Office PowerPoint</Application>
  <PresentationFormat>On-screen Show (16:9)</PresentationFormat>
  <Paragraphs>226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 Neue</vt:lpstr>
      <vt:lpstr>Lucida Grande</vt:lpstr>
      <vt:lpstr>Raleway</vt:lpstr>
      <vt:lpstr>Raleway ExtraBold</vt:lpstr>
      <vt:lpstr>DMI TEMPLATE - 01.03.17 - THEME</vt:lpstr>
      <vt:lpstr>Reaching  Predictive Analytics</vt:lpstr>
      <vt:lpstr>PowerPoint Presentation</vt:lpstr>
      <vt:lpstr>Data Analytics Maturity Model</vt:lpstr>
      <vt:lpstr>Business Use Case</vt:lpstr>
      <vt:lpstr>Business Use Case</vt:lpstr>
      <vt:lpstr>HEALTH CARE DEMO</vt:lpstr>
      <vt:lpstr>Demo Scenario</vt:lpstr>
      <vt:lpstr>Data Analytics Maturity Model</vt:lpstr>
      <vt:lpstr>Descriptive Analytics</vt:lpstr>
      <vt:lpstr>Data Analytics Maturity Model</vt:lpstr>
      <vt:lpstr>Descriptive Analytics</vt:lpstr>
      <vt:lpstr>Past Interactions</vt:lpstr>
      <vt:lpstr>Recommender System</vt:lpstr>
      <vt:lpstr>Data Analytics Maturity Model</vt:lpstr>
      <vt:lpstr>Neural Network Recommender</vt:lpstr>
      <vt:lpstr>Azure Machine Learning Studio</vt:lpstr>
      <vt:lpstr>Data Analytics Maturity Model</vt:lpstr>
      <vt:lpstr>Predicted KPI Improvement</vt:lpstr>
      <vt:lpstr>KPI Improvement</vt:lpstr>
      <vt:lpstr>IoT Deployment</vt:lpstr>
      <vt:lpstr>IoT Deployment</vt:lpstr>
      <vt:lpstr>IoT Deployment</vt:lpstr>
      <vt:lpstr>IoT Deployment</vt:lpstr>
      <vt:lpstr>Work Flow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IoT Projects</dc:title>
  <dc:creator>Sean Werick;Martin Madsen</dc:creator>
  <cp:lastModifiedBy>Martin Madsen</cp:lastModifiedBy>
  <cp:revision>122</cp:revision>
  <dcterms:modified xsi:type="dcterms:W3CDTF">2017-07-11T20:29:26Z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0x0101001FE7A98BFAD40A46B67D8AC0F901BF7E</vt:lpwstr>
  </property>
  <property fmtid="{D5CDD505-2E9C-101B-9397-08002B2CF9AE}" pid="3" name="IsMyDocuments">
    <vt:bool>true</vt:bool>
  </property>
</Properties>
</file>