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77" r:id="rId4"/>
    <p:sldId id="265" r:id="rId5"/>
    <p:sldId id="281" r:id="rId6"/>
    <p:sldId id="270" r:id="rId7"/>
    <p:sldId id="283" r:id="rId8"/>
    <p:sldId id="284" r:id="rId9"/>
    <p:sldId id="286" r:id="rId10"/>
    <p:sldId id="28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F7CE35-445C-32B2-CD62-E89963F880DD}" name="SHIRI, MOHAMMAD" initials="SM" userId="S::mshir001@odu.edu::e3a72bfe-99f2-49b7-a5da-824812b6ac58" providerId="AD"/>
  <p188:author id="{05C9AAAA-3B7A-4A99-9F1B-AD8D742DFB84}" name="PADMA REDDY, MONALIKA" initials="PM" userId="S::mpadm001@odu.edu::9141419e-10f4-4c77-950a-cfac51eefd4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CA28B-5FF0-B411-CEA4-6D00081A778E}" v="166" dt="2023-05-01T07:16:26.293"/>
    <p1510:client id="{0B7C2606-2D36-E710-8DCC-9BFC71D115CA}" v="60" dt="2023-04-13T03:40:32.212"/>
    <p1510:client id="{0F13A187-0DCC-489F-8E22-012164004434}" v="117" dt="2023-04-08T19:17:46.457"/>
    <p1510:client id="{0F72EAB1-C6E3-5819-4948-1FBAAF643EC6}" v="6" dt="2023-05-05T17:51:30.462"/>
    <p1510:client id="{3365A329-C8C2-5C68-DA91-89C8641B2851}" v="125" dt="2023-05-01T00:15:10.613"/>
    <p1510:client id="{439B0C3C-E610-7FDE-406D-843ABE1E6280}" v="3" dt="2023-04-13T14:47:18.658"/>
    <p1510:client id="{5288C3CB-24CC-F449-6C80-8F05DF6E86E8}" v="394" dt="2023-04-12T04:03:21.021"/>
    <p1510:client id="{5630FC59-2254-FF9C-0B10-6DAF38C5963F}" v="139" dt="2023-04-12T21:21:25.351"/>
    <p1510:client id="{56B832AC-D258-3A21-37BB-F697E04B8633}" v="497" dt="2023-04-13T02:03:14.127"/>
    <p1510:client id="{683E62A1-918D-F016-BFBB-50D7A6805FF7}" v="1873" dt="2023-05-02T19:49:24.663"/>
    <p1510:client id="{759680FD-5BBD-EAAB-818E-91F9E329698B}" v="484" dt="2023-04-13T05:11:08.066"/>
    <p1510:client id="{788A1258-72C4-AD8C-B51C-6145F36CD5FC}" v="66" dt="2023-04-10T00:02:21.442"/>
    <p1510:client id="{8265D66F-C231-ABD3-0715-81EDBB9DD252}" v="964" dt="2023-05-03T18:17:54.544"/>
    <p1510:client id="{8A072173-A572-0A91-E74E-B48631E9A3A7}" v="39" dt="2023-05-02T02:18:53.990"/>
    <p1510:client id="{967A4920-7346-875A-0251-5756873D32AE}" v="57" dt="2023-04-09T21:18:46.554"/>
    <p1510:client id="{B7C54575-00AC-1373-9783-65F154089724}" v="250" dt="2023-04-09T16:25:25.558"/>
    <p1510:client id="{B858FF53-D75B-4490-A0B4-7B16BA3D5F05}" v="342" dt="2023-04-09T20:07:58.353"/>
    <p1510:client id="{D05DC6F3-52E3-ED10-D359-E4240459B9C5}" v="184" dt="2023-05-01T06:41:46.503"/>
    <p1510:client id="{DE71D093-B08D-CA03-2AD3-C5B56A4B2C1C}" v="796" dt="2023-04-09T17:28:34.806"/>
    <p1510:client id="{E46317CB-7294-8A79-9196-D742B6F4D971}" v="5" dt="2023-04-13T14:57:13.103"/>
    <p1510:client id="{F55C96BF-87D7-6FDE-DA27-00A2C44E1E02}" v="66" dt="2023-04-08T20:05:40.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C0C0A-D6D1-41DC-9646-A5F008094F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3D76FD-ECF4-4D5B-8340-082F54304EFE}">
      <dgm:prSet/>
      <dgm:spPr/>
      <dgm:t>
        <a:bodyPr/>
        <a:lstStyle/>
        <a:p>
          <a:pPr>
            <a:lnSpc>
              <a:spcPct val="100000"/>
            </a:lnSpc>
          </a:pPr>
          <a:r>
            <a:rPr lang="en-US">
              <a:latin typeface="Cambria"/>
              <a:ea typeface="Cambria"/>
            </a:rPr>
            <a:t>Introduction </a:t>
          </a:r>
        </a:p>
      </dgm:t>
    </dgm:pt>
    <dgm:pt modelId="{09D8ECA9-0F5A-4E07-B9B8-D43159F2F457}" type="parTrans" cxnId="{105F3831-C32F-4030-82E4-7B35CCDD2DA9}">
      <dgm:prSet/>
      <dgm:spPr/>
      <dgm:t>
        <a:bodyPr/>
        <a:lstStyle/>
        <a:p>
          <a:endParaRPr lang="en-US"/>
        </a:p>
      </dgm:t>
    </dgm:pt>
    <dgm:pt modelId="{3CAC87BD-FEE6-4419-990D-B4E5663F8F88}" type="sibTrans" cxnId="{105F3831-C32F-4030-82E4-7B35CCDD2DA9}">
      <dgm:prSet/>
      <dgm:spPr/>
      <dgm:t>
        <a:bodyPr/>
        <a:lstStyle/>
        <a:p>
          <a:endParaRPr lang="en-US"/>
        </a:p>
      </dgm:t>
    </dgm:pt>
    <dgm:pt modelId="{1C200EDC-4CDF-4E8F-8ABE-05315193544B}">
      <dgm:prSet/>
      <dgm:spPr/>
      <dgm:t>
        <a:bodyPr/>
        <a:lstStyle/>
        <a:p>
          <a:pPr>
            <a:lnSpc>
              <a:spcPct val="100000"/>
            </a:lnSpc>
          </a:pPr>
          <a:r>
            <a:rPr lang="en-US">
              <a:latin typeface="Cambria"/>
              <a:ea typeface="Cambria"/>
            </a:rPr>
            <a:t>Dataset</a:t>
          </a:r>
          <a:endParaRPr lang="en-US"/>
        </a:p>
      </dgm:t>
    </dgm:pt>
    <dgm:pt modelId="{DA561321-79FB-45C2-90A0-6F53598E4B3A}" type="parTrans" cxnId="{E28E77EC-0425-4B3F-A4D3-F46E20F32561}">
      <dgm:prSet/>
      <dgm:spPr/>
      <dgm:t>
        <a:bodyPr/>
        <a:lstStyle/>
        <a:p>
          <a:endParaRPr lang="en-US"/>
        </a:p>
      </dgm:t>
    </dgm:pt>
    <dgm:pt modelId="{262491BC-E9FF-4825-AB70-EE9DA45AFB40}" type="sibTrans" cxnId="{E28E77EC-0425-4B3F-A4D3-F46E20F32561}">
      <dgm:prSet/>
      <dgm:spPr/>
      <dgm:t>
        <a:bodyPr/>
        <a:lstStyle/>
        <a:p>
          <a:endParaRPr lang="en-US"/>
        </a:p>
      </dgm:t>
    </dgm:pt>
    <dgm:pt modelId="{8E9F78C6-DA1F-4AC8-A726-AF0991C77950}">
      <dgm:prSet/>
      <dgm:spPr/>
      <dgm:t>
        <a:bodyPr/>
        <a:lstStyle/>
        <a:p>
          <a:pPr>
            <a:lnSpc>
              <a:spcPct val="100000"/>
            </a:lnSpc>
          </a:pPr>
          <a:r>
            <a:rPr lang="en-US">
              <a:latin typeface="Cambria"/>
              <a:ea typeface="Cambria"/>
            </a:rPr>
            <a:t>System</a:t>
          </a:r>
        </a:p>
      </dgm:t>
    </dgm:pt>
    <dgm:pt modelId="{AEFC3881-6833-43E7-87C5-CDF2D0133605}" type="parTrans" cxnId="{BB67ABD8-8170-4337-B4EE-2499DCF7D80C}">
      <dgm:prSet/>
      <dgm:spPr/>
      <dgm:t>
        <a:bodyPr/>
        <a:lstStyle/>
        <a:p>
          <a:endParaRPr lang="en-US"/>
        </a:p>
      </dgm:t>
    </dgm:pt>
    <dgm:pt modelId="{C01F195B-4431-48D4-85AE-D0853E68EEAC}" type="sibTrans" cxnId="{BB67ABD8-8170-4337-B4EE-2499DCF7D80C}">
      <dgm:prSet/>
      <dgm:spPr/>
      <dgm:t>
        <a:bodyPr/>
        <a:lstStyle/>
        <a:p>
          <a:endParaRPr lang="en-US"/>
        </a:p>
      </dgm:t>
    </dgm:pt>
    <dgm:pt modelId="{E37FAEDB-DCAA-46E7-B3FD-70D3D5083838}">
      <dgm:prSet/>
      <dgm:spPr/>
      <dgm:t>
        <a:bodyPr/>
        <a:lstStyle/>
        <a:p>
          <a:pPr>
            <a:lnSpc>
              <a:spcPct val="100000"/>
            </a:lnSpc>
          </a:pPr>
          <a:r>
            <a:rPr lang="en-US">
              <a:latin typeface="Cambria"/>
              <a:ea typeface="Cambria"/>
            </a:rPr>
            <a:t>Evaluation</a:t>
          </a:r>
        </a:p>
      </dgm:t>
    </dgm:pt>
    <dgm:pt modelId="{0EFE6468-DE46-4F21-B0CA-C4C494E638BE}" type="parTrans" cxnId="{85AF76B0-2540-4A14-9813-4AF6ADAFF2AA}">
      <dgm:prSet/>
      <dgm:spPr/>
      <dgm:t>
        <a:bodyPr/>
        <a:lstStyle/>
        <a:p>
          <a:endParaRPr lang="en-US"/>
        </a:p>
      </dgm:t>
    </dgm:pt>
    <dgm:pt modelId="{19851B1A-960E-442B-B3A1-19AABA75F26E}" type="sibTrans" cxnId="{85AF76B0-2540-4A14-9813-4AF6ADAFF2AA}">
      <dgm:prSet/>
      <dgm:spPr/>
      <dgm:t>
        <a:bodyPr/>
        <a:lstStyle/>
        <a:p>
          <a:endParaRPr lang="en-US"/>
        </a:p>
      </dgm:t>
    </dgm:pt>
    <dgm:pt modelId="{58BF1AE7-D682-486A-94E0-E5C6B560767A}">
      <dgm:prSet/>
      <dgm:spPr/>
      <dgm:t>
        <a:bodyPr/>
        <a:lstStyle/>
        <a:p>
          <a:pPr>
            <a:lnSpc>
              <a:spcPct val="100000"/>
            </a:lnSpc>
          </a:pPr>
          <a:r>
            <a:rPr lang="en-US">
              <a:latin typeface="Cambria"/>
              <a:ea typeface="Cambria"/>
            </a:rPr>
            <a:t>Future Work</a:t>
          </a:r>
        </a:p>
      </dgm:t>
    </dgm:pt>
    <dgm:pt modelId="{A0E476D3-AC92-406F-A0AF-9ECB8D1F92D6}" type="parTrans" cxnId="{80CE4883-3112-40F5-9E8D-6A0B61993FAD}">
      <dgm:prSet/>
      <dgm:spPr/>
      <dgm:t>
        <a:bodyPr/>
        <a:lstStyle/>
        <a:p>
          <a:endParaRPr lang="en-US"/>
        </a:p>
      </dgm:t>
    </dgm:pt>
    <dgm:pt modelId="{B33CDE93-DE94-48BE-AB0C-985F8480DD45}" type="sibTrans" cxnId="{80CE4883-3112-40F5-9E8D-6A0B61993FAD}">
      <dgm:prSet/>
      <dgm:spPr/>
      <dgm:t>
        <a:bodyPr/>
        <a:lstStyle/>
        <a:p>
          <a:endParaRPr lang="en-US"/>
        </a:p>
      </dgm:t>
    </dgm:pt>
    <dgm:pt modelId="{E5637E60-CB52-4516-93FF-A84A9E615E40}" type="pres">
      <dgm:prSet presAssocID="{3CDC0C0A-D6D1-41DC-9646-A5F008094FA0}" presName="root" presStyleCnt="0">
        <dgm:presLayoutVars>
          <dgm:dir/>
          <dgm:resizeHandles val="exact"/>
        </dgm:presLayoutVars>
      </dgm:prSet>
      <dgm:spPr/>
    </dgm:pt>
    <dgm:pt modelId="{E742981F-1443-4AFA-99CB-0D3B327938FA}" type="pres">
      <dgm:prSet presAssocID="{B13D76FD-ECF4-4D5B-8340-082F54304EFE}" presName="compNode" presStyleCnt="0"/>
      <dgm:spPr/>
    </dgm:pt>
    <dgm:pt modelId="{9498C95B-B20B-4A92-8FAA-A262C415A82A}" type="pres">
      <dgm:prSet presAssocID="{B13D76FD-ECF4-4D5B-8340-082F54304EFE}" presName="bgRect" presStyleLbl="bgShp" presStyleIdx="0" presStyleCnt="5"/>
      <dgm:spPr/>
    </dgm:pt>
    <dgm:pt modelId="{8DE1110B-5028-4B15-BF45-812A84BB4080}" type="pres">
      <dgm:prSet presAssocID="{B13D76FD-ECF4-4D5B-8340-082F54304E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45C4104-3E15-448B-BF41-BE22DE968A18}" type="pres">
      <dgm:prSet presAssocID="{B13D76FD-ECF4-4D5B-8340-082F54304EFE}" presName="spaceRect" presStyleCnt="0"/>
      <dgm:spPr/>
    </dgm:pt>
    <dgm:pt modelId="{4AB7561F-0039-4D20-B2E1-32301A1263D3}" type="pres">
      <dgm:prSet presAssocID="{B13D76FD-ECF4-4D5B-8340-082F54304EFE}" presName="parTx" presStyleLbl="revTx" presStyleIdx="0" presStyleCnt="5">
        <dgm:presLayoutVars>
          <dgm:chMax val="0"/>
          <dgm:chPref val="0"/>
        </dgm:presLayoutVars>
      </dgm:prSet>
      <dgm:spPr/>
    </dgm:pt>
    <dgm:pt modelId="{B5B25845-47C2-47EF-8E3E-26C4AF546EC0}" type="pres">
      <dgm:prSet presAssocID="{3CAC87BD-FEE6-4419-990D-B4E5663F8F88}" presName="sibTrans" presStyleCnt="0"/>
      <dgm:spPr/>
    </dgm:pt>
    <dgm:pt modelId="{920E3163-92D1-46EA-AD10-90E0272445FE}" type="pres">
      <dgm:prSet presAssocID="{1C200EDC-4CDF-4E8F-8ABE-05315193544B}" presName="compNode" presStyleCnt="0"/>
      <dgm:spPr/>
    </dgm:pt>
    <dgm:pt modelId="{E78032CB-66EC-4521-92F4-232D23E02610}" type="pres">
      <dgm:prSet presAssocID="{1C200EDC-4CDF-4E8F-8ABE-05315193544B}" presName="bgRect" presStyleLbl="bgShp" presStyleIdx="1" presStyleCnt="5"/>
      <dgm:spPr/>
    </dgm:pt>
    <dgm:pt modelId="{98B5E189-BB80-4F12-ACDF-25487AE5981A}" type="pres">
      <dgm:prSet presAssocID="{1C200EDC-4CDF-4E8F-8ABE-0531519354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0D53C0B-92B9-4B76-9123-6696ACD6F496}" type="pres">
      <dgm:prSet presAssocID="{1C200EDC-4CDF-4E8F-8ABE-05315193544B}" presName="spaceRect" presStyleCnt="0"/>
      <dgm:spPr/>
    </dgm:pt>
    <dgm:pt modelId="{17BF722A-222F-49D9-9821-8D9CFD25D20C}" type="pres">
      <dgm:prSet presAssocID="{1C200EDC-4CDF-4E8F-8ABE-05315193544B}" presName="parTx" presStyleLbl="revTx" presStyleIdx="1" presStyleCnt="5">
        <dgm:presLayoutVars>
          <dgm:chMax val="0"/>
          <dgm:chPref val="0"/>
        </dgm:presLayoutVars>
      </dgm:prSet>
      <dgm:spPr/>
    </dgm:pt>
    <dgm:pt modelId="{DC99B7EA-179D-4F0C-A635-D3062B0900BE}" type="pres">
      <dgm:prSet presAssocID="{262491BC-E9FF-4825-AB70-EE9DA45AFB40}" presName="sibTrans" presStyleCnt="0"/>
      <dgm:spPr/>
    </dgm:pt>
    <dgm:pt modelId="{053F8255-0D3E-40F4-B6F9-A075A22D0AFA}" type="pres">
      <dgm:prSet presAssocID="{8E9F78C6-DA1F-4AC8-A726-AF0991C77950}" presName="compNode" presStyleCnt="0"/>
      <dgm:spPr/>
    </dgm:pt>
    <dgm:pt modelId="{08DD6B32-B30C-4855-9729-3CA1347B0FBE}" type="pres">
      <dgm:prSet presAssocID="{8E9F78C6-DA1F-4AC8-A726-AF0991C77950}" presName="bgRect" presStyleLbl="bgShp" presStyleIdx="2" presStyleCnt="5"/>
      <dgm:spPr/>
    </dgm:pt>
    <dgm:pt modelId="{D45F5E75-B087-4677-83C4-7B5052A3EDD6}" type="pres">
      <dgm:prSet presAssocID="{8E9F78C6-DA1F-4AC8-A726-AF0991C779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0C8180FB-2709-4ED9-8460-92194CD19F27}" type="pres">
      <dgm:prSet presAssocID="{8E9F78C6-DA1F-4AC8-A726-AF0991C77950}" presName="spaceRect" presStyleCnt="0"/>
      <dgm:spPr/>
    </dgm:pt>
    <dgm:pt modelId="{3CB8D8B6-DC7D-4CE2-9170-712578917160}" type="pres">
      <dgm:prSet presAssocID="{8E9F78C6-DA1F-4AC8-A726-AF0991C77950}" presName="parTx" presStyleLbl="revTx" presStyleIdx="2" presStyleCnt="5">
        <dgm:presLayoutVars>
          <dgm:chMax val="0"/>
          <dgm:chPref val="0"/>
        </dgm:presLayoutVars>
      </dgm:prSet>
      <dgm:spPr/>
    </dgm:pt>
    <dgm:pt modelId="{5AAF21D7-7C90-4559-88D6-6E54A2389914}" type="pres">
      <dgm:prSet presAssocID="{C01F195B-4431-48D4-85AE-D0853E68EEAC}" presName="sibTrans" presStyleCnt="0"/>
      <dgm:spPr/>
    </dgm:pt>
    <dgm:pt modelId="{175E1B5A-79BA-4E79-B8D0-85D55A02CC30}" type="pres">
      <dgm:prSet presAssocID="{E37FAEDB-DCAA-46E7-B3FD-70D3D5083838}" presName="compNode" presStyleCnt="0"/>
      <dgm:spPr/>
    </dgm:pt>
    <dgm:pt modelId="{60BE9A5F-6613-4FE9-B238-74E40D0FD03D}" type="pres">
      <dgm:prSet presAssocID="{E37FAEDB-DCAA-46E7-B3FD-70D3D5083838}" presName="bgRect" presStyleLbl="bgShp" presStyleIdx="3" presStyleCnt="5"/>
      <dgm:spPr/>
    </dgm:pt>
    <dgm:pt modelId="{7A58F010-EFCF-43CC-B444-B5C60618D770}" type="pres">
      <dgm:prSet presAssocID="{E37FAEDB-DCAA-46E7-B3FD-70D3D50838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ED32276-B5DC-44E5-AFE7-4F4BCC978A4F}" type="pres">
      <dgm:prSet presAssocID="{E37FAEDB-DCAA-46E7-B3FD-70D3D5083838}" presName="spaceRect" presStyleCnt="0"/>
      <dgm:spPr/>
    </dgm:pt>
    <dgm:pt modelId="{D408CE54-75A3-4E26-B98B-5963A94945F0}" type="pres">
      <dgm:prSet presAssocID="{E37FAEDB-DCAA-46E7-B3FD-70D3D5083838}" presName="parTx" presStyleLbl="revTx" presStyleIdx="3" presStyleCnt="5">
        <dgm:presLayoutVars>
          <dgm:chMax val="0"/>
          <dgm:chPref val="0"/>
        </dgm:presLayoutVars>
      </dgm:prSet>
      <dgm:spPr/>
    </dgm:pt>
    <dgm:pt modelId="{62D0C94A-2711-47A7-B244-B0274EB8D53F}" type="pres">
      <dgm:prSet presAssocID="{19851B1A-960E-442B-B3A1-19AABA75F26E}" presName="sibTrans" presStyleCnt="0"/>
      <dgm:spPr/>
    </dgm:pt>
    <dgm:pt modelId="{417D8F58-173E-43E1-8E1D-8ECD6E8E61C2}" type="pres">
      <dgm:prSet presAssocID="{58BF1AE7-D682-486A-94E0-E5C6B560767A}" presName="compNode" presStyleCnt="0"/>
      <dgm:spPr/>
    </dgm:pt>
    <dgm:pt modelId="{D0967CEA-412B-4164-944A-B18DD8F3FE5D}" type="pres">
      <dgm:prSet presAssocID="{58BF1AE7-D682-486A-94E0-E5C6B560767A}" presName="bgRect" presStyleLbl="bgShp" presStyleIdx="4" presStyleCnt="5"/>
      <dgm:spPr/>
    </dgm:pt>
    <dgm:pt modelId="{36B08067-CC32-424F-9EFC-C86EAE3307AD}" type="pres">
      <dgm:prSet presAssocID="{58BF1AE7-D682-486A-94E0-E5C6B56076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6460ECE8-E764-4E1D-9256-DB22B546C905}" type="pres">
      <dgm:prSet presAssocID="{58BF1AE7-D682-486A-94E0-E5C6B560767A}" presName="spaceRect" presStyleCnt="0"/>
      <dgm:spPr/>
    </dgm:pt>
    <dgm:pt modelId="{A238E529-2C4D-4EAA-953F-198784F3EECA}" type="pres">
      <dgm:prSet presAssocID="{58BF1AE7-D682-486A-94E0-E5C6B560767A}" presName="parTx" presStyleLbl="revTx" presStyleIdx="4" presStyleCnt="5">
        <dgm:presLayoutVars>
          <dgm:chMax val="0"/>
          <dgm:chPref val="0"/>
        </dgm:presLayoutVars>
      </dgm:prSet>
      <dgm:spPr/>
    </dgm:pt>
  </dgm:ptLst>
  <dgm:cxnLst>
    <dgm:cxn modelId="{4BFF8B01-21F6-43C9-8EB7-9BF2976E2068}" type="presOf" srcId="{3CDC0C0A-D6D1-41DC-9646-A5F008094FA0}" destId="{E5637E60-CB52-4516-93FF-A84A9E615E40}" srcOrd="0" destOrd="0" presId="urn:microsoft.com/office/officeart/2018/2/layout/IconVerticalSolidList"/>
    <dgm:cxn modelId="{3E6CA116-E47C-42F2-8ACE-9483E74B4E91}" type="presOf" srcId="{E37FAEDB-DCAA-46E7-B3FD-70D3D5083838}" destId="{D408CE54-75A3-4E26-B98B-5963A94945F0}" srcOrd="0" destOrd="0" presId="urn:microsoft.com/office/officeart/2018/2/layout/IconVerticalSolidList"/>
    <dgm:cxn modelId="{5719BE2D-3446-4101-BB2D-45781E181C9C}" type="presOf" srcId="{1C200EDC-4CDF-4E8F-8ABE-05315193544B}" destId="{17BF722A-222F-49D9-9821-8D9CFD25D20C}" srcOrd="0" destOrd="0" presId="urn:microsoft.com/office/officeart/2018/2/layout/IconVerticalSolidList"/>
    <dgm:cxn modelId="{105F3831-C32F-4030-82E4-7B35CCDD2DA9}" srcId="{3CDC0C0A-D6D1-41DC-9646-A5F008094FA0}" destId="{B13D76FD-ECF4-4D5B-8340-082F54304EFE}" srcOrd="0" destOrd="0" parTransId="{09D8ECA9-0F5A-4E07-B9B8-D43159F2F457}" sibTransId="{3CAC87BD-FEE6-4419-990D-B4E5663F8F88}"/>
    <dgm:cxn modelId="{80CE4883-3112-40F5-9E8D-6A0B61993FAD}" srcId="{3CDC0C0A-D6D1-41DC-9646-A5F008094FA0}" destId="{58BF1AE7-D682-486A-94E0-E5C6B560767A}" srcOrd="4" destOrd="0" parTransId="{A0E476D3-AC92-406F-A0AF-9ECB8D1F92D6}" sibTransId="{B33CDE93-DE94-48BE-AB0C-985F8480DD45}"/>
    <dgm:cxn modelId="{74409989-01B0-4979-B772-81E42D62ABC7}" type="presOf" srcId="{B13D76FD-ECF4-4D5B-8340-082F54304EFE}" destId="{4AB7561F-0039-4D20-B2E1-32301A1263D3}" srcOrd="0" destOrd="0" presId="urn:microsoft.com/office/officeart/2018/2/layout/IconVerticalSolidList"/>
    <dgm:cxn modelId="{849B8AA7-9755-4796-8FDD-2063F53C41F7}" type="presOf" srcId="{58BF1AE7-D682-486A-94E0-E5C6B560767A}" destId="{A238E529-2C4D-4EAA-953F-198784F3EECA}" srcOrd="0" destOrd="0" presId="urn:microsoft.com/office/officeart/2018/2/layout/IconVerticalSolidList"/>
    <dgm:cxn modelId="{85AF76B0-2540-4A14-9813-4AF6ADAFF2AA}" srcId="{3CDC0C0A-D6D1-41DC-9646-A5F008094FA0}" destId="{E37FAEDB-DCAA-46E7-B3FD-70D3D5083838}" srcOrd="3" destOrd="0" parTransId="{0EFE6468-DE46-4F21-B0CA-C4C494E638BE}" sibTransId="{19851B1A-960E-442B-B3A1-19AABA75F26E}"/>
    <dgm:cxn modelId="{EE8465D7-7CB2-4F8A-80C0-64621355219F}" type="presOf" srcId="{8E9F78C6-DA1F-4AC8-A726-AF0991C77950}" destId="{3CB8D8B6-DC7D-4CE2-9170-712578917160}" srcOrd="0" destOrd="0" presId="urn:microsoft.com/office/officeart/2018/2/layout/IconVerticalSolidList"/>
    <dgm:cxn modelId="{BB67ABD8-8170-4337-B4EE-2499DCF7D80C}" srcId="{3CDC0C0A-D6D1-41DC-9646-A5F008094FA0}" destId="{8E9F78C6-DA1F-4AC8-A726-AF0991C77950}" srcOrd="2" destOrd="0" parTransId="{AEFC3881-6833-43E7-87C5-CDF2D0133605}" sibTransId="{C01F195B-4431-48D4-85AE-D0853E68EEAC}"/>
    <dgm:cxn modelId="{E28E77EC-0425-4B3F-A4D3-F46E20F32561}" srcId="{3CDC0C0A-D6D1-41DC-9646-A5F008094FA0}" destId="{1C200EDC-4CDF-4E8F-8ABE-05315193544B}" srcOrd="1" destOrd="0" parTransId="{DA561321-79FB-45C2-90A0-6F53598E4B3A}" sibTransId="{262491BC-E9FF-4825-AB70-EE9DA45AFB40}"/>
    <dgm:cxn modelId="{9D83FA80-A9F4-4BBD-B72F-06DAB9916D31}" type="presParOf" srcId="{E5637E60-CB52-4516-93FF-A84A9E615E40}" destId="{E742981F-1443-4AFA-99CB-0D3B327938FA}" srcOrd="0" destOrd="0" presId="urn:microsoft.com/office/officeart/2018/2/layout/IconVerticalSolidList"/>
    <dgm:cxn modelId="{62596416-2CCF-4605-8447-E85F8966BCEC}" type="presParOf" srcId="{E742981F-1443-4AFA-99CB-0D3B327938FA}" destId="{9498C95B-B20B-4A92-8FAA-A262C415A82A}" srcOrd="0" destOrd="0" presId="urn:microsoft.com/office/officeart/2018/2/layout/IconVerticalSolidList"/>
    <dgm:cxn modelId="{03A7232C-F00C-435B-95D0-1707FEDC613C}" type="presParOf" srcId="{E742981F-1443-4AFA-99CB-0D3B327938FA}" destId="{8DE1110B-5028-4B15-BF45-812A84BB4080}" srcOrd="1" destOrd="0" presId="urn:microsoft.com/office/officeart/2018/2/layout/IconVerticalSolidList"/>
    <dgm:cxn modelId="{531824FE-8BA7-4698-B4BD-D407E09E848E}" type="presParOf" srcId="{E742981F-1443-4AFA-99CB-0D3B327938FA}" destId="{C45C4104-3E15-448B-BF41-BE22DE968A18}" srcOrd="2" destOrd="0" presId="urn:microsoft.com/office/officeart/2018/2/layout/IconVerticalSolidList"/>
    <dgm:cxn modelId="{A186C820-3B0C-4142-9DEB-7F1EBA35AAA4}" type="presParOf" srcId="{E742981F-1443-4AFA-99CB-0D3B327938FA}" destId="{4AB7561F-0039-4D20-B2E1-32301A1263D3}" srcOrd="3" destOrd="0" presId="urn:microsoft.com/office/officeart/2018/2/layout/IconVerticalSolidList"/>
    <dgm:cxn modelId="{5CD160F4-4725-4643-99E4-AD7240166D9F}" type="presParOf" srcId="{E5637E60-CB52-4516-93FF-A84A9E615E40}" destId="{B5B25845-47C2-47EF-8E3E-26C4AF546EC0}" srcOrd="1" destOrd="0" presId="urn:microsoft.com/office/officeart/2018/2/layout/IconVerticalSolidList"/>
    <dgm:cxn modelId="{079E6BB4-5098-4FB0-9C86-CA7C64E53A45}" type="presParOf" srcId="{E5637E60-CB52-4516-93FF-A84A9E615E40}" destId="{920E3163-92D1-46EA-AD10-90E0272445FE}" srcOrd="2" destOrd="0" presId="urn:microsoft.com/office/officeart/2018/2/layout/IconVerticalSolidList"/>
    <dgm:cxn modelId="{CF3DD337-E81B-4BEF-A4D0-69120A667667}" type="presParOf" srcId="{920E3163-92D1-46EA-AD10-90E0272445FE}" destId="{E78032CB-66EC-4521-92F4-232D23E02610}" srcOrd="0" destOrd="0" presId="urn:microsoft.com/office/officeart/2018/2/layout/IconVerticalSolidList"/>
    <dgm:cxn modelId="{4BBAC956-3A5B-424A-BBF8-F6C07D7DB99A}" type="presParOf" srcId="{920E3163-92D1-46EA-AD10-90E0272445FE}" destId="{98B5E189-BB80-4F12-ACDF-25487AE5981A}" srcOrd="1" destOrd="0" presId="urn:microsoft.com/office/officeart/2018/2/layout/IconVerticalSolidList"/>
    <dgm:cxn modelId="{87AD8278-F472-48D3-BCF3-854880E3E0C9}" type="presParOf" srcId="{920E3163-92D1-46EA-AD10-90E0272445FE}" destId="{D0D53C0B-92B9-4B76-9123-6696ACD6F496}" srcOrd="2" destOrd="0" presId="urn:microsoft.com/office/officeart/2018/2/layout/IconVerticalSolidList"/>
    <dgm:cxn modelId="{059EA3EF-744F-4588-A659-9808F1FDEF17}" type="presParOf" srcId="{920E3163-92D1-46EA-AD10-90E0272445FE}" destId="{17BF722A-222F-49D9-9821-8D9CFD25D20C}" srcOrd="3" destOrd="0" presId="urn:microsoft.com/office/officeart/2018/2/layout/IconVerticalSolidList"/>
    <dgm:cxn modelId="{9979403A-5103-4ACC-B777-447CFD2F1EF5}" type="presParOf" srcId="{E5637E60-CB52-4516-93FF-A84A9E615E40}" destId="{DC99B7EA-179D-4F0C-A635-D3062B0900BE}" srcOrd="3" destOrd="0" presId="urn:microsoft.com/office/officeart/2018/2/layout/IconVerticalSolidList"/>
    <dgm:cxn modelId="{83241E90-3F53-4596-973B-DC851588ECF6}" type="presParOf" srcId="{E5637E60-CB52-4516-93FF-A84A9E615E40}" destId="{053F8255-0D3E-40F4-B6F9-A075A22D0AFA}" srcOrd="4" destOrd="0" presId="urn:microsoft.com/office/officeart/2018/2/layout/IconVerticalSolidList"/>
    <dgm:cxn modelId="{ED5F6F11-E900-4D22-975B-DE6E71E69C8B}" type="presParOf" srcId="{053F8255-0D3E-40F4-B6F9-A075A22D0AFA}" destId="{08DD6B32-B30C-4855-9729-3CA1347B0FBE}" srcOrd="0" destOrd="0" presId="urn:microsoft.com/office/officeart/2018/2/layout/IconVerticalSolidList"/>
    <dgm:cxn modelId="{E10CF260-2368-4E08-A929-E31FCAB66124}" type="presParOf" srcId="{053F8255-0D3E-40F4-B6F9-A075A22D0AFA}" destId="{D45F5E75-B087-4677-83C4-7B5052A3EDD6}" srcOrd="1" destOrd="0" presId="urn:microsoft.com/office/officeart/2018/2/layout/IconVerticalSolidList"/>
    <dgm:cxn modelId="{4CEFD892-16B3-4525-8B11-71470D3348FF}" type="presParOf" srcId="{053F8255-0D3E-40F4-B6F9-A075A22D0AFA}" destId="{0C8180FB-2709-4ED9-8460-92194CD19F27}" srcOrd="2" destOrd="0" presId="urn:microsoft.com/office/officeart/2018/2/layout/IconVerticalSolidList"/>
    <dgm:cxn modelId="{088146F1-EA7B-460E-B9CE-B6DE840E37BF}" type="presParOf" srcId="{053F8255-0D3E-40F4-B6F9-A075A22D0AFA}" destId="{3CB8D8B6-DC7D-4CE2-9170-712578917160}" srcOrd="3" destOrd="0" presId="urn:microsoft.com/office/officeart/2018/2/layout/IconVerticalSolidList"/>
    <dgm:cxn modelId="{0A349754-EEB8-4F5D-9170-EAAAB376267D}" type="presParOf" srcId="{E5637E60-CB52-4516-93FF-A84A9E615E40}" destId="{5AAF21D7-7C90-4559-88D6-6E54A2389914}" srcOrd="5" destOrd="0" presId="urn:microsoft.com/office/officeart/2018/2/layout/IconVerticalSolidList"/>
    <dgm:cxn modelId="{087B3102-CFEA-4F89-9F9E-07297F3861B5}" type="presParOf" srcId="{E5637E60-CB52-4516-93FF-A84A9E615E40}" destId="{175E1B5A-79BA-4E79-B8D0-85D55A02CC30}" srcOrd="6" destOrd="0" presId="urn:microsoft.com/office/officeart/2018/2/layout/IconVerticalSolidList"/>
    <dgm:cxn modelId="{AAB3335D-E51F-4C31-BA1C-E8D3732E8ACB}" type="presParOf" srcId="{175E1B5A-79BA-4E79-B8D0-85D55A02CC30}" destId="{60BE9A5F-6613-4FE9-B238-74E40D0FD03D}" srcOrd="0" destOrd="0" presId="urn:microsoft.com/office/officeart/2018/2/layout/IconVerticalSolidList"/>
    <dgm:cxn modelId="{838AB4B4-5ADD-4F7D-BB48-CA16AA30CD63}" type="presParOf" srcId="{175E1B5A-79BA-4E79-B8D0-85D55A02CC30}" destId="{7A58F010-EFCF-43CC-B444-B5C60618D770}" srcOrd="1" destOrd="0" presId="urn:microsoft.com/office/officeart/2018/2/layout/IconVerticalSolidList"/>
    <dgm:cxn modelId="{0B7EC291-83C4-454D-A7AA-120FDF3093B5}" type="presParOf" srcId="{175E1B5A-79BA-4E79-B8D0-85D55A02CC30}" destId="{8ED32276-B5DC-44E5-AFE7-4F4BCC978A4F}" srcOrd="2" destOrd="0" presId="urn:microsoft.com/office/officeart/2018/2/layout/IconVerticalSolidList"/>
    <dgm:cxn modelId="{F925B6A2-EE29-4F33-8496-7C763768667F}" type="presParOf" srcId="{175E1B5A-79BA-4E79-B8D0-85D55A02CC30}" destId="{D408CE54-75A3-4E26-B98B-5963A94945F0}" srcOrd="3" destOrd="0" presId="urn:microsoft.com/office/officeart/2018/2/layout/IconVerticalSolidList"/>
    <dgm:cxn modelId="{2896132F-C0EF-43D5-927D-1918C88713E1}" type="presParOf" srcId="{E5637E60-CB52-4516-93FF-A84A9E615E40}" destId="{62D0C94A-2711-47A7-B244-B0274EB8D53F}" srcOrd="7" destOrd="0" presId="urn:microsoft.com/office/officeart/2018/2/layout/IconVerticalSolidList"/>
    <dgm:cxn modelId="{F08451F4-E409-4E9F-B07D-0DC5DC1BACC1}" type="presParOf" srcId="{E5637E60-CB52-4516-93FF-A84A9E615E40}" destId="{417D8F58-173E-43E1-8E1D-8ECD6E8E61C2}" srcOrd="8" destOrd="0" presId="urn:microsoft.com/office/officeart/2018/2/layout/IconVerticalSolidList"/>
    <dgm:cxn modelId="{596788D2-1CC1-42DA-9009-14A613BC4BE3}" type="presParOf" srcId="{417D8F58-173E-43E1-8E1D-8ECD6E8E61C2}" destId="{D0967CEA-412B-4164-944A-B18DD8F3FE5D}" srcOrd="0" destOrd="0" presId="urn:microsoft.com/office/officeart/2018/2/layout/IconVerticalSolidList"/>
    <dgm:cxn modelId="{22C1996A-E953-4AE9-9372-ADB0C73458D7}" type="presParOf" srcId="{417D8F58-173E-43E1-8E1D-8ECD6E8E61C2}" destId="{36B08067-CC32-424F-9EFC-C86EAE3307AD}" srcOrd="1" destOrd="0" presId="urn:microsoft.com/office/officeart/2018/2/layout/IconVerticalSolidList"/>
    <dgm:cxn modelId="{B460FD57-885E-4653-A51B-10C55965BF2F}" type="presParOf" srcId="{417D8F58-173E-43E1-8E1D-8ECD6E8E61C2}" destId="{6460ECE8-E764-4E1D-9256-DB22B546C905}" srcOrd="2" destOrd="0" presId="urn:microsoft.com/office/officeart/2018/2/layout/IconVerticalSolidList"/>
    <dgm:cxn modelId="{8483389C-C4EE-4DD2-A31A-20E67CC49961}" type="presParOf" srcId="{417D8F58-173E-43E1-8E1D-8ECD6E8E61C2}" destId="{A238E529-2C4D-4EAA-953F-198784F3EE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8C95B-B20B-4A92-8FAA-A262C415A82A}">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1110B-5028-4B15-BF45-812A84BB4080}">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7561F-0039-4D20-B2E1-32301A1263D3}">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mbria"/>
              <a:ea typeface="Cambria"/>
            </a:rPr>
            <a:t>Introduction </a:t>
          </a:r>
        </a:p>
      </dsp:txBody>
      <dsp:txXfrm>
        <a:off x="1074268" y="4366"/>
        <a:ext cx="5170996" cy="930102"/>
      </dsp:txXfrm>
    </dsp:sp>
    <dsp:sp modelId="{E78032CB-66EC-4521-92F4-232D23E02610}">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5E189-BB80-4F12-ACDF-25487AE5981A}">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F722A-222F-49D9-9821-8D9CFD25D20C}">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mbria"/>
              <a:ea typeface="Cambria"/>
            </a:rPr>
            <a:t>Dataset</a:t>
          </a:r>
          <a:endParaRPr lang="en-US" sz="1900" kern="1200"/>
        </a:p>
      </dsp:txBody>
      <dsp:txXfrm>
        <a:off x="1074268" y="1166994"/>
        <a:ext cx="5170996" cy="930102"/>
      </dsp:txXfrm>
    </dsp:sp>
    <dsp:sp modelId="{08DD6B32-B30C-4855-9729-3CA1347B0FBE}">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F5E75-B087-4677-83C4-7B5052A3EDD6}">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8D8B6-DC7D-4CE2-9170-712578917160}">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mbria"/>
              <a:ea typeface="Cambria"/>
            </a:rPr>
            <a:t>System</a:t>
          </a:r>
        </a:p>
      </dsp:txBody>
      <dsp:txXfrm>
        <a:off x="1074268" y="2329622"/>
        <a:ext cx="5170996" cy="930102"/>
      </dsp:txXfrm>
    </dsp:sp>
    <dsp:sp modelId="{60BE9A5F-6613-4FE9-B238-74E40D0FD03D}">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8F010-EFCF-43CC-B444-B5C60618D770}">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08CE54-75A3-4E26-B98B-5963A94945F0}">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mbria"/>
              <a:ea typeface="Cambria"/>
            </a:rPr>
            <a:t>Evaluation</a:t>
          </a:r>
        </a:p>
      </dsp:txBody>
      <dsp:txXfrm>
        <a:off x="1074268" y="3492250"/>
        <a:ext cx="5170996" cy="930102"/>
      </dsp:txXfrm>
    </dsp:sp>
    <dsp:sp modelId="{D0967CEA-412B-4164-944A-B18DD8F3FE5D}">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08067-CC32-424F-9EFC-C86EAE3307AD}">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8E529-2C4D-4EAA-953F-198784F3EECA}">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latin typeface="Cambria"/>
              <a:ea typeface="Cambria"/>
            </a:rPr>
            <a:t>Future Work</a:t>
          </a:r>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610D1-2CD1-4C96-9285-1725FCA31BA8}" type="datetimeFigureOut">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C78D0-A2BC-4D11-9ADF-4553098E135D}" type="slidenum">
              <a:t>‹#›</a:t>
            </a:fld>
            <a:endParaRPr lang="en-US"/>
          </a:p>
        </p:txBody>
      </p:sp>
    </p:spTree>
    <p:extLst>
      <p:ext uri="{BB962C8B-B14F-4D97-AF65-F5344CB8AC3E}">
        <p14:creationId xmlns:p14="http://schemas.microsoft.com/office/powerpoint/2010/main" val="150437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dataset used for this work consists of 162 whole mount slide images of Breast Cancer specimens that were scanned at 40x magnification. From this dataset, 277,524 patches of size 50 x 50 were extracted, where 198,738 patches were IDC negative and 78,786 patches were IDC positive.</a:t>
            </a:r>
          </a:p>
        </p:txBody>
      </p:sp>
      <p:sp>
        <p:nvSpPr>
          <p:cNvPr id="4" name="Slide Number Placeholder 3"/>
          <p:cNvSpPr>
            <a:spLocks noGrp="1"/>
          </p:cNvSpPr>
          <p:nvPr>
            <p:ph type="sldNum" sz="quarter" idx="5"/>
          </p:nvPr>
        </p:nvSpPr>
        <p:spPr/>
        <p:txBody>
          <a:bodyPr/>
          <a:lstStyle/>
          <a:p>
            <a:fld id="{312C78D0-A2BC-4D11-9ADF-4553098E135D}" type="slidenum">
              <a:rPr lang="en-US"/>
              <a:t>3</a:t>
            </a:fld>
            <a:endParaRPr lang="en-US"/>
          </a:p>
        </p:txBody>
      </p:sp>
    </p:spTree>
    <p:extLst>
      <p:ext uri="{BB962C8B-B14F-4D97-AF65-F5344CB8AC3E}">
        <p14:creationId xmlns:p14="http://schemas.microsoft.com/office/powerpoint/2010/main" val="306769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200"/>
              </a:spcBef>
              <a:spcAft>
                <a:spcPts val="200"/>
              </a:spcAft>
              <a:buFont typeface="Arial,Sans-Serif"/>
              <a:buChar char="•"/>
            </a:pPr>
            <a:r>
              <a:rPr lang="en-US"/>
              <a:t>Vision transformer is a type of neural network architecture that uses self-attention mechanisms to process images</a:t>
            </a:r>
          </a:p>
          <a:p>
            <a:pPr marL="285750" indent="-285750">
              <a:lnSpc>
                <a:spcPct val="90000"/>
              </a:lnSpc>
              <a:spcBef>
                <a:spcPts val="1200"/>
              </a:spcBef>
              <a:spcAft>
                <a:spcPts val="200"/>
              </a:spcAft>
              <a:buFont typeface="Arial,Sans-Serif"/>
              <a:buChar char="•"/>
            </a:pPr>
            <a:r>
              <a:rPr lang="en-US"/>
              <a:t>Based on the Transformer, a neural network architecture originally developed for natural language processing</a:t>
            </a:r>
          </a:p>
          <a:p>
            <a:pPr marL="285750" indent="-285750">
              <a:lnSpc>
                <a:spcPct val="90000"/>
              </a:lnSpc>
              <a:spcBef>
                <a:spcPts val="1200"/>
              </a:spcBef>
              <a:spcAft>
                <a:spcPts val="200"/>
              </a:spcAft>
              <a:buFont typeface="Arial,Sans-Serif"/>
              <a:buChar char="•"/>
            </a:pPr>
            <a:r>
              <a:rPr lang="en-US"/>
              <a:t>The input image is split into a fixed number of patches, which are linearly projected into a sequence of tokens</a:t>
            </a:r>
          </a:p>
          <a:p>
            <a:pPr marL="285750" indent="-285750">
              <a:lnSpc>
                <a:spcPct val="90000"/>
              </a:lnSpc>
              <a:spcBef>
                <a:spcPts val="1200"/>
              </a:spcBef>
              <a:spcAft>
                <a:spcPts val="200"/>
              </a:spcAft>
              <a:buFont typeface="Arial,Sans-Serif"/>
              <a:buChar char="•"/>
            </a:pPr>
            <a:r>
              <a:rPr lang="en-US"/>
              <a:t>The tokens are processed using transformer blocks, consisting of multi-head self-attention and feedforward network sub-layers</a:t>
            </a:r>
          </a:p>
          <a:p>
            <a:pPr marL="285750" indent="-285750">
              <a:lnSpc>
                <a:spcPct val="90000"/>
              </a:lnSpc>
              <a:spcBef>
                <a:spcPts val="1200"/>
              </a:spcBef>
              <a:spcAft>
                <a:spcPts val="200"/>
              </a:spcAft>
              <a:buFont typeface="Arial,Sans-Serif"/>
              <a:buChar char="•"/>
            </a:pPr>
            <a:r>
              <a:rPr lang="en-US"/>
              <a:t>The self-attention mechanism allows the model to capture global dependencies and relationships between different regions of the input image</a:t>
            </a:r>
          </a:p>
          <a:p>
            <a:pPr marL="285750" indent="-285750">
              <a:lnSpc>
                <a:spcPct val="90000"/>
              </a:lnSpc>
              <a:spcBef>
                <a:spcPts val="1200"/>
              </a:spcBef>
              <a:spcAft>
                <a:spcPts val="200"/>
              </a:spcAft>
              <a:buFont typeface="Arial,Sans-Serif"/>
              <a:buChar char="•"/>
            </a:pPr>
            <a:r>
              <a:rPr lang="en-US"/>
              <a:t>After several transformer blocks, the output sequence is linearly projected back into a feature map, which is fed into a classification head</a:t>
            </a:r>
          </a:p>
          <a:p>
            <a:pPr marL="285750" indent="-285750">
              <a:lnSpc>
                <a:spcPct val="90000"/>
              </a:lnSpc>
              <a:spcBef>
                <a:spcPts val="1200"/>
              </a:spcBef>
              <a:spcAft>
                <a:spcPts val="200"/>
              </a:spcAft>
              <a:buFont typeface="Arial,Sans-Serif"/>
              <a:buChar char="•"/>
            </a:pPr>
            <a:r>
              <a:rPr lang="en-US"/>
              <a:t>The model is trained using supervised learning, typically using a cross-entropy loss function</a:t>
            </a:r>
          </a:p>
          <a:p>
            <a:pPr marL="285750" indent="-285750">
              <a:lnSpc>
                <a:spcPct val="90000"/>
              </a:lnSpc>
              <a:spcBef>
                <a:spcPts val="1200"/>
              </a:spcBef>
              <a:spcAft>
                <a:spcPts val="200"/>
              </a:spcAft>
              <a:buFont typeface="Arial,Sans-Serif"/>
              <a:buChar char="•"/>
            </a:pPr>
            <a:r>
              <a:rPr lang="en-US"/>
              <a:t>The vision transformer architecture can process images of arbitrary size and has shown impressive performance on various computer vision tasks</a:t>
            </a:r>
          </a:p>
          <a:p>
            <a:pPr marL="285750" indent="-285750">
              <a:lnSpc>
                <a:spcPct val="90000"/>
              </a:lnSpc>
              <a:spcBef>
                <a:spcPts val="1200"/>
              </a:spcBef>
              <a:spcAft>
                <a:spcPts val="200"/>
              </a:spcAft>
              <a:buFont typeface="Arial,Sans-Serif"/>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312C78D0-A2BC-4D11-9ADF-4553098E135D}" type="slidenum">
              <a:rPr lang="en-US"/>
              <a:t>4</a:t>
            </a:fld>
            <a:endParaRPr lang="en-US"/>
          </a:p>
        </p:txBody>
      </p:sp>
    </p:spTree>
    <p:extLst>
      <p:ext uri="{BB962C8B-B14F-4D97-AF65-F5344CB8AC3E}">
        <p14:creationId xmlns:p14="http://schemas.microsoft.com/office/powerpoint/2010/main" val="146151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200"/>
              </a:spcBef>
              <a:spcAft>
                <a:spcPts val="200"/>
              </a:spcAft>
              <a:buFont typeface="Arial,Sans-Serif"/>
              <a:buChar char="•"/>
            </a:pPr>
            <a:r>
              <a:rPr lang="en-US"/>
              <a:t>Vision transformer is a type of neural network architecture that uses self-attention mechanisms to process images</a:t>
            </a:r>
          </a:p>
          <a:p>
            <a:pPr marL="285750" indent="-285750">
              <a:lnSpc>
                <a:spcPct val="90000"/>
              </a:lnSpc>
              <a:spcBef>
                <a:spcPts val="1200"/>
              </a:spcBef>
              <a:spcAft>
                <a:spcPts val="200"/>
              </a:spcAft>
              <a:buFont typeface="Arial,Sans-Serif"/>
              <a:buChar char="•"/>
            </a:pPr>
            <a:r>
              <a:rPr lang="en-US"/>
              <a:t>Based on the Transformer, a neural network architecture originally developed for natural language processing</a:t>
            </a:r>
          </a:p>
          <a:p>
            <a:pPr marL="285750" indent="-285750">
              <a:lnSpc>
                <a:spcPct val="90000"/>
              </a:lnSpc>
              <a:spcBef>
                <a:spcPts val="1200"/>
              </a:spcBef>
              <a:spcAft>
                <a:spcPts val="200"/>
              </a:spcAft>
              <a:buFont typeface="Arial,Sans-Serif"/>
              <a:buChar char="•"/>
            </a:pPr>
            <a:r>
              <a:rPr lang="en-US"/>
              <a:t>The input image is split into a fixed number of patches, which are linearly projected into a sequence of tokens</a:t>
            </a:r>
          </a:p>
          <a:p>
            <a:pPr marL="285750" indent="-285750">
              <a:lnSpc>
                <a:spcPct val="90000"/>
              </a:lnSpc>
              <a:spcBef>
                <a:spcPts val="1200"/>
              </a:spcBef>
              <a:spcAft>
                <a:spcPts val="200"/>
              </a:spcAft>
              <a:buFont typeface="Arial,Sans-Serif"/>
              <a:buChar char="•"/>
            </a:pPr>
            <a:r>
              <a:rPr lang="en-US"/>
              <a:t>The tokens are processed using transformer blocks, consisting of multi-head self-attention and feedforward network sub-layers</a:t>
            </a:r>
          </a:p>
          <a:p>
            <a:pPr marL="285750" indent="-285750">
              <a:lnSpc>
                <a:spcPct val="90000"/>
              </a:lnSpc>
              <a:spcBef>
                <a:spcPts val="1200"/>
              </a:spcBef>
              <a:spcAft>
                <a:spcPts val="200"/>
              </a:spcAft>
              <a:buFont typeface="Arial,Sans-Serif"/>
              <a:buChar char="•"/>
            </a:pPr>
            <a:r>
              <a:rPr lang="en-US"/>
              <a:t>The self-attention mechanism allows the model to capture global dependencies and relationships between different regions of the input image</a:t>
            </a:r>
          </a:p>
          <a:p>
            <a:pPr marL="285750" indent="-285750">
              <a:lnSpc>
                <a:spcPct val="90000"/>
              </a:lnSpc>
              <a:spcBef>
                <a:spcPts val="1200"/>
              </a:spcBef>
              <a:spcAft>
                <a:spcPts val="200"/>
              </a:spcAft>
              <a:buFont typeface="Arial,Sans-Serif"/>
              <a:buChar char="•"/>
            </a:pPr>
            <a:r>
              <a:rPr lang="en-US"/>
              <a:t>After several transformer blocks, the output sequence is linearly projected back into a feature map, which is fed into a classification head</a:t>
            </a:r>
          </a:p>
          <a:p>
            <a:pPr marL="285750" indent="-285750">
              <a:lnSpc>
                <a:spcPct val="90000"/>
              </a:lnSpc>
              <a:spcBef>
                <a:spcPts val="1200"/>
              </a:spcBef>
              <a:spcAft>
                <a:spcPts val="200"/>
              </a:spcAft>
              <a:buFont typeface="Arial,Sans-Serif"/>
              <a:buChar char="•"/>
            </a:pPr>
            <a:r>
              <a:rPr lang="en-US"/>
              <a:t>The model is trained using supervised learning, typically using a cross-entropy loss function</a:t>
            </a:r>
          </a:p>
          <a:p>
            <a:pPr marL="285750" indent="-285750">
              <a:lnSpc>
                <a:spcPct val="90000"/>
              </a:lnSpc>
              <a:spcBef>
                <a:spcPts val="1200"/>
              </a:spcBef>
              <a:spcAft>
                <a:spcPts val="200"/>
              </a:spcAft>
              <a:buFont typeface="Arial,Sans-Serif"/>
              <a:buChar char="•"/>
            </a:pPr>
            <a:r>
              <a:rPr lang="en-US"/>
              <a:t>The vision transformer architecture can process images of arbitrary size and has shown impressive performance on various computer vision tasks</a:t>
            </a:r>
          </a:p>
          <a:p>
            <a:pPr marL="285750" indent="-285750">
              <a:lnSpc>
                <a:spcPct val="90000"/>
              </a:lnSpc>
              <a:spcBef>
                <a:spcPts val="1200"/>
              </a:spcBef>
              <a:spcAft>
                <a:spcPts val="200"/>
              </a:spcAft>
              <a:buFont typeface="Arial,Sans-Serif"/>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312C78D0-A2BC-4D11-9ADF-4553098E135D}" type="slidenum">
              <a:rPr lang="en-US"/>
              <a:t>5</a:t>
            </a:fld>
            <a:endParaRPr lang="en-US"/>
          </a:p>
        </p:txBody>
      </p:sp>
    </p:spTree>
    <p:extLst>
      <p:ext uri="{BB962C8B-B14F-4D97-AF65-F5344CB8AC3E}">
        <p14:creationId xmlns:p14="http://schemas.microsoft.com/office/powerpoint/2010/main" val="779024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Self-supervised representation learning using contrastive learning has significantly advanced in recent years, but determining the optimal method to generate positives is still an area of active research.</a:t>
            </a:r>
          </a:p>
          <a:p>
            <a:pPr marL="285750" indent="-285750">
              <a:buFont typeface="Arial"/>
              <a:buChar char="•"/>
            </a:pPr>
            <a:r>
              <a:rPr lang="en-US"/>
              <a:t>Supervised contrastive learning is a novel approach that bridges the gap between self-supervised learning and fully supervised learning, allowing contrastive learning to be applied in the supervised setting.</a:t>
            </a:r>
            <a:endParaRPr lang="en-US">
              <a:cs typeface="Calibri"/>
            </a:endParaRPr>
          </a:p>
          <a:p>
            <a:pPr marL="285750" indent="-285750">
              <a:buFont typeface="Arial"/>
              <a:buChar char="•"/>
            </a:pPr>
            <a:r>
              <a:rPr lang="en-US"/>
              <a:t>The proposed loss function, called </a:t>
            </a:r>
            <a:r>
              <a:rPr lang="en-US" err="1"/>
              <a:t>SupCon</a:t>
            </a:r>
            <a:r>
              <a:rPr lang="en-US"/>
              <a:t>, encourages normalized embeddings from the same class to be pulled closer together, while embeddings from different classes are pushed apart.</a:t>
            </a:r>
            <a:endParaRPr lang="en-US">
              <a:cs typeface="Calibri"/>
            </a:endParaRPr>
          </a:p>
          <a:p>
            <a:pPr marL="285750" indent="-285750">
              <a:buFont typeface="Arial"/>
              <a:buChar char="•"/>
            </a:pPr>
            <a:r>
              <a:rPr lang="en-US" err="1"/>
              <a:t>SupCon</a:t>
            </a:r>
            <a:r>
              <a:rPr lang="en-US"/>
              <a:t> enables the use of labeled data to generate positives from existing same-class examples, providing more variability in pretraining than could typically be achieved by simply augmenting the anchor.</a:t>
            </a:r>
            <a:endParaRPr lang="en-US">
              <a:cs typeface="Calibri"/>
            </a:endParaRPr>
          </a:p>
          <a:p>
            <a:pPr marL="285750" indent="-285750">
              <a:buFont typeface="Arial"/>
              <a:buChar char="•"/>
            </a:pPr>
            <a:r>
              <a:rPr lang="en-US"/>
              <a:t>The approach allows for multiple positives per anchor, resulting in an improved selection of positive examples that are more varied, while still containing semantically relevant information.</a:t>
            </a:r>
            <a:endParaRPr lang="en-US">
              <a:cs typeface="Calibri"/>
            </a:endParaRPr>
          </a:p>
          <a:p>
            <a:pPr marL="285750" indent="-285750">
              <a:buFont typeface="Arial"/>
              <a:buChar char="•"/>
            </a:pPr>
            <a:r>
              <a:rPr lang="en-US" err="1"/>
              <a:t>SupCon</a:t>
            </a:r>
            <a:r>
              <a:rPr lang="en-US"/>
              <a:t> is straightforward to implement and stable to train, provides consistent improvement to top-1 accuracy for a number of datasets and architectures (including Transformer architectures), and is robust to image corruptions and hyperparameter variations.</a:t>
            </a:r>
            <a:endParaRPr lang="en-US">
              <a:cs typeface="Calibri"/>
            </a:endParaRPr>
          </a:p>
          <a:p>
            <a:pPr marL="285750" indent="-285750">
              <a:buFont typeface="Arial"/>
              <a:buChar char="•"/>
            </a:pPr>
            <a:r>
              <a:rPr lang="en-US"/>
              <a:t>To apply supervised contrastive learning, the input batch of data is first augmented twice to obtain two copies or "views" of each sample. Both copies are then forward propagated through an encoder network, and the resulting embedding is L2-normalized.</a:t>
            </a:r>
            <a:endParaRPr lang="en-US">
              <a:cs typeface="Calibri"/>
            </a:endParaRPr>
          </a:p>
          <a:p>
            <a:pPr marL="285750" indent="-285750">
              <a:buFont typeface="Arial"/>
              <a:buChar char="•"/>
            </a:pPr>
            <a:r>
              <a:rPr lang="en-US"/>
              <a:t>The representation is further propagated through an optional projection network to help identify meaningful features. The supervised contrastive loss is computed on the normalized outputs of the projection network.</a:t>
            </a:r>
            <a:endParaRPr lang="en-US">
              <a:cs typeface="Calibri"/>
            </a:endParaRPr>
          </a:p>
          <a:p>
            <a:pPr marL="285750" indent="-285750">
              <a:buFont typeface="Arial"/>
              <a:buChar char="•"/>
            </a:pPr>
            <a:r>
              <a:rPr lang="en-US"/>
              <a:t>Positives for an anchor consist of the representations originating from the same batch instance as the anchor or from other instances with the same label as the anchor; the negatives are then all remaining instances.</a:t>
            </a:r>
            <a:endParaRPr lang="en-US">
              <a:cs typeface="Calibri"/>
            </a:endParaRPr>
          </a:p>
          <a:p>
            <a:pPr marL="285750" indent="-285750">
              <a:buFont typeface="Arial"/>
              <a:buChar char="•"/>
            </a:pPr>
            <a:r>
              <a:rPr lang="en-US"/>
              <a:t>To measure performance on downstream tasks, a linear classifier is trained on top of the frozen representations.</a:t>
            </a:r>
            <a:endParaRPr lang="en-US">
              <a:cs typeface="Calibri"/>
            </a:endParaRPr>
          </a:p>
          <a:p>
            <a:pPr marL="285750" indent="-285750">
              <a:buFont typeface="Arial"/>
              <a:buChar char="•"/>
            </a:pPr>
            <a:r>
              <a:rPr lang="en-US"/>
              <a:t> Allows for multiple positives per anchor, resulting in an improved selection of positive examples that are more varied, while still containing semantically relevant information.</a:t>
            </a:r>
            <a:endParaRPr lang="en-US">
              <a:cs typeface="Calibri"/>
            </a:endParaRPr>
          </a:p>
          <a:p>
            <a:pPr marL="285750" indent="-285750">
              <a:buFont typeface="Arial"/>
              <a:buChar char="•"/>
            </a:pPr>
            <a:r>
              <a:rPr lang="en-US"/>
              <a:t>Positives for an anchor consist of the representations originating from the same batch instance as the anchor or from other instances with the same label as the anchor; the negatives are then all remaining instances.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12C78D0-A2BC-4D11-9ADF-4553098E135D}" type="slidenum">
              <a:t>6</a:t>
            </a:fld>
            <a:endParaRPr lang="en-US"/>
          </a:p>
        </p:txBody>
      </p:sp>
    </p:spTree>
    <p:extLst>
      <p:ext uri="{BB962C8B-B14F-4D97-AF65-F5344CB8AC3E}">
        <p14:creationId xmlns:p14="http://schemas.microsoft.com/office/powerpoint/2010/main" val="268417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606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93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245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337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767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65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2313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5411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5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539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55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024720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2">
            <a:extLst>
              <a:ext uri="{FF2B5EF4-FFF2-40B4-BE49-F238E27FC236}">
                <a16:creationId xmlns:a16="http://schemas.microsoft.com/office/drawing/2014/main" id="{FF9920D1-094B-2E6C-16B5-966D36C18EB9}"/>
              </a:ext>
            </a:extLst>
          </p:cNvPr>
          <p:cNvPicPr>
            <a:picLocks noChangeAspect="1"/>
          </p:cNvPicPr>
          <p:nvPr/>
        </p:nvPicPr>
        <p:blipFill rotWithShape="1">
          <a:blip r:embed="rId2"/>
          <a:srcRect l="4841" r="18315" b="1"/>
          <a:stretch/>
        </p:blipFill>
        <p:spPr>
          <a:xfrm>
            <a:off x="2522356" y="10"/>
            <a:ext cx="9669642" cy="6857990"/>
          </a:xfrm>
          <a:prstGeom prst="rect">
            <a:avLst/>
          </a:prstGeom>
        </p:spPr>
      </p:pic>
      <p:sp>
        <p:nvSpPr>
          <p:cNvPr id="159" name="Rectangle 15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23470"/>
            <a:ext cx="4610464" cy="1899912"/>
          </a:xfrm>
        </p:spPr>
        <p:txBody>
          <a:bodyPr vert="horz" lIns="91440" tIns="45720" rIns="91440" bIns="45720" rtlCol="0" anchor="ctr">
            <a:noAutofit/>
          </a:bodyPr>
          <a:lstStyle/>
          <a:p>
            <a:pPr algn="l"/>
            <a:r>
              <a:rPr lang="en-US" sz="2800" b="1" dirty="0"/>
              <a:t>Supervised Contrastive Vision Transformer for Breast Histopathological Image Classification</a:t>
            </a:r>
            <a:endParaRPr lang="en-US" sz="2800" b="1" dirty="0">
              <a:cs typeface="Calibri Light"/>
            </a:endParaRPr>
          </a:p>
        </p:txBody>
      </p:sp>
      <p:sp>
        <p:nvSpPr>
          <p:cNvPr id="5" name="TextBox 4">
            <a:extLst>
              <a:ext uri="{FF2B5EF4-FFF2-40B4-BE49-F238E27FC236}">
                <a16:creationId xmlns:a16="http://schemas.microsoft.com/office/drawing/2014/main" id="{5936F167-14C6-FBEE-9384-0AD94C0BDBC5}"/>
              </a:ext>
            </a:extLst>
          </p:cNvPr>
          <p:cNvSpPr txBox="1"/>
          <p:nvPr/>
        </p:nvSpPr>
        <p:spPr>
          <a:xfrm>
            <a:off x="838200" y="3432684"/>
            <a:ext cx="3822189" cy="22100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t>By - </a:t>
            </a:r>
            <a:endParaRPr lang="en-US"/>
          </a:p>
          <a:p>
            <a:pPr>
              <a:lnSpc>
                <a:spcPct val="90000"/>
              </a:lnSpc>
              <a:spcAft>
                <a:spcPts val="600"/>
              </a:spcAft>
            </a:pPr>
            <a:r>
              <a:rPr lang="en-US" sz="2000"/>
              <a:t>Mohammad Shiri</a:t>
            </a:r>
            <a:endParaRPr lang="en-US" sz="2000">
              <a:cs typeface="Calibri"/>
            </a:endParaRPr>
          </a:p>
          <a:p>
            <a:pPr>
              <a:lnSpc>
                <a:spcPct val="90000"/>
              </a:lnSpc>
              <a:spcAft>
                <a:spcPts val="600"/>
              </a:spcAft>
            </a:pPr>
            <a:r>
              <a:rPr lang="en-US" sz="2000"/>
              <a:t>Monalika Padma Reddy</a:t>
            </a:r>
            <a:endParaRPr lang="en-US" sz="2000">
              <a:cs typeface="Calibri"/>
            </a:endParaRPr>
          </a:p>
          <a:p>
            <a:pPr>
              <a:lnSpc>
                <a:spcPct val="90000"/>
              </a:lnSpc>
              <a:spcAft>
                <a:spcPts val="600"/>
              </a:spcAft>
            </a:pPr>
            <a:r>
              <a:rPr lang="en-US" sz="2000"/>
              <a:t>CS 895 – Computer Vision</a:t>
            </a:r>
            <a:endParaRPr lang="en-US" sz="2000">
              <a:cs typeface="Calibri"/>
            </a:endParaRPr>
          </a:p>
          <a:p>
            <a:pPr>
              <a:lnSpc>
                <a:spcPct val="90000"/>
              </a:lnSpc>
              <a:spcAft>
                <a:spcPts val="600"/>
              </a:spcAft>
            </a:pPr>
            <a:r>
              <a:rPr lang="en-US" sz="2000"/>
              <a:t>Spring 2023</a:t>
            </a:r>
            <a:endParaRPr lang="en-US" sz="20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9D157F9-EA5B-9836-9CDE-6C7C71731E12}"/>
              </a:ext>
            </a:extLst>
          </p:cNvPr>
          <p:cNvSpPr>
            <a:spLocks noGrp="1"/>
          </p:cNvSpPr>
          <p:nvPr/>
        </p:nvSpPr>
        <p:spPr>
          <a:xfrm>
            <a:off x="1775514" y="2246193"/>
            <a:ext cx="8959892" cy="316948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600"/>
              </a:spcAft>
              <a:buFont typeface="Arial"/>
              <a:buChar char="•"/>
            </a:pPr>
            <a:r>
              <a:rPr lang="en-US" sz="2000" dirty="0">
                <a:latin typeface="Cambria"/>
                <a:ea typeface="Cambria"/>
              </a:rPr>
              <a:t>Training </a:t>
            </a:r>
            <a:r>
              <a:rPr lang="en-US" sz="2000" dirty="0" err="1">
                <a:latin typeface="Cambria"/>
                <a:ea typeface="Cambria"/>
              </a:rPr>
              <a:t>SupCon</a:t>
            </a:r>
            <a:r>
              <a:rPr lang="en-US" sz="2000" dirty="0">
                <a:latin typeface="Cambria"/>
                <a:ea typeface="Cambria"/>
              </a:rPr>
              <a:t> </a:t>
            </a:r>
            <a:r>
              <a:rPr lang="en-US" sz="2000" dirty="0" err="1">
                <a:latin typeface="Cambria"/>
                <a:ea typeface="Cambria"/>
              </a:rPr>
              <a:t>ViT</a:t>
            </a:r>
            <a:r>
              <a:rPr lang="en-US" sz="2000" dirty="0">
                <a:latin typeface="Cambria"/>
                <a:ea typeface="Cambria"/>
              </a:rPr>
              <a:t> for </a:t>
            </a:r>
            <a:r>
              <a:rPr lang="en-US" sz="2000" dirty="0">
                <a:solidFill>
                  <a:srgbClr val="C00000"/>
                </a:solidFill>
                <a:latin typeface="Cambria"/>
                <a:ea typeface="Cambria"/>
              </a:rPr>
              <a:t>more epochs</a:t>
            </a:r>
            <a:r>
              <a:rPr lang="en-US" sz="2000" dirty="0">
                <a:latin typeface="Cambria"/>
                <a:ea typeface="Cambria"/>
              </a:rPr>
              <a:t> (slower than </a:t>
            </a:r>
            <a:r>
              <a:rPr lang="en-US" sz="2000" dirty="0" err="1">
                <a:latin typeface="Cambria"/>
                <a:ea typeface="Cambria"/>
              </a:rPr>
              <a:t>ViT</a:t>
            </a:r>
            <a:r>
              <a:rPr lang="en-US" sz="2000" dirty="0">
                <a:latin typeface="Cambria"/>
                <a:ea typeface="Cambria"/>
              </a:rPr>
              <a:t> or ResNet)</a:t>
            </a:r>
            <a:endParaRPr lang="en-US" dirty="0">
              <a:latin typeface="Calibri" panose="020F0502020204030204"/>
              <a:ea typeface="Calibri" panose="020F0502020204030204"/>
              <a:cs typeface="Calibri" panose="020F0502020204030204"/>
            </a:endParaRPr>
          </a:p>
          <a:p>
            <a:pPr marL="342900" indent="-342900">
              <a:lnSpc>
                <a:spcPct val="150000"/>
              </a:lnSpc>
              <a:spcAft>
                <a:spcPts val="600"/>
              </a:spcAft>
              <a:buFont typeface="Arial"/>
              <a:buChar char="•"/>
            </a:pPr>
            <a:r>
              <a:rPr lang="en-US" sz="2000" dirty="0">
                <a:latin typeface="Cambria"/>
                <a:ea typeface="Cambria"/>
              </a:rPr>
              <a:t>Explore </a:t>
            </a:r>
            <a:r>
              <a:rPr lang="en-US" sz="2000" dirty="0">
                <a:solidFill>
                  <a:srgbClr val="C00000"/>
                </a:solidFill>
                <a:latin typeface="Cambria"/>
                <a:ea typeface="Cambria"/>
              </a:rPr>
              <a:t>different augmentations </a:t>
            </a:r>
            <a:r>
              <a:rPr lang="en-US" sz="2000" dirty="0">
                <a:latin typeface="Cambria"/>
                <a:ea typeface="Cambria"/>
              </a:rPr>
              <a:t>of the data (</a:t>
            </a:r>
            <a:r>
              <a:rPr lang="en-US" sz="2000" dirty="0" err="1">
                <a:latin typeface="Cambria"/>
                <a:ea typeface="Cambria"/>
              </a:rPr>
              <a:t>Eg.</a:t>
            </a:r>
            <a:r>
              <a:rPr lang="en-US" sz="2000" dirty="0">
                <a:latin typeface="Cambria"/>
                <a:ea typeface="Cambria"/>
              </a:rPr>
              <a:t> GANs)</a:t>
            </a:r>
            <a:endParaRPr lang="en-US" dirty="0">
              <a:latin typeface="Calibri"/>
              <a:ea typeface="Calibri"/>
              <a:cs typeface="Calibri"/>
            </a:endParaRPr>
          </a:p>
          <a:p>
            <a:pPr marL="342900" indent="-342900">
              <a:lnSpc>
                <a:spcPct val="150000"/>
              </a:lnSpc>
              <a:spcAft>
                <a:spcPts val="600"/>
              </a:spcAft>
              <a:buFont typeface="Arial"/>
              <a:buChar char="•"/>
            </a:pPr>
            <a:r>
              <a:rPr lang="en-US" sz="2000" dirty="0">
                <a:latin typeface="Cambria"/>
                <a:ea typeface="Cambria"/>
              </a:rPr>
              <a:t>Extending the framework into a</a:t>
            </a:r>
            <a:r>
              <a:rPr lang="en-US" sz="2000" dirty="0">
                <a:solidFill>
                  <a:srgbClr val="C00000"/>
                </a:solidFill>
                <a:latin typeface="Cambria"/>
                <a:ea typeface="Cambria"/>
              </a:rPr>
              <a:t> multi-modal</a:t>
            </a:r>
            <a:r>
              <a:rPr lang="en-US" sz="2000" dirty="0">
                <a:latin typeface="Cambria"/>
                <a:ea typeface="Cambria"/>
              </a:rPr>
              <a:t> approach by integrating it </a:t>
            </a:r>
            <a:endParaRPr lang="en-US">
              <a:solidFill>
                <a:srgbClr val="000000"/>
              </a:solidFill>
              <a:latin typeface="Calibri" panose="020F0502020204030204"/>
              <a:ea typeface="Calibri"/>
              <a:cs typeface="Calibri"/>
            </a:endParaRPr>
          </a:p>
          <a:p>
            <a:pPr marL="800100" lvl="1" indent="-342900">
              <a:lnSpc>
                <a:spcPct val="150000"/>
              </a:lnSpc>
              <a:spcAft>
                <a:spcPts val="600"/>
              </a:spcAft>
              <a:buFont typeface="Arial"/>
              <a:buChar char="•"/>
            </a:pPr>
            <a:r>
              <a:rPr lang="en-US" sz="2000" dirty="0">
                <a:solidFill>
                  <a:srgbClr val="C00000"/>
                </a:solidFill>
                <a:latin typeface="Cambria"/>
                <a:ea typeface="Cambria"/>
              </a:rPr>
              <a:t>Gene Expression</a:t>
            </a:r>
            <a:r>
              <a:rPr lang="en-US" sz="2000" dirty="0">
                <a:latin typeface="Cambria"/>
                <a:ea typeface="Cambria"/>
              </a:rPr>
              <a:t> (Single cell RNA seq, BRACA1, BRACA2) </a:t>
            </a:r>
            <a:endParaRPr lang="en-US">
              <a:solidFill>
                <a:srgbClr val="000000"/>
              </a:solidFill>
              <a:latin typeface="Calibri" panose="020F0502020204030204"/>
              <a:ea typeface="Calibri"/>
              <a:cs typeface="Calibri"/>
            </a:endParaRPr>
          </a:p>
          <a:p>
            <a:pPr marL="800100" lvl="1" indent="-342900">
              <a:lnSpc>
                <a:spcPct val="150000"/>
              </a:lnSpc>
              <a:spcAft>
                <a:spcPts val="600"/>
              </a:spcAft>
              <a:buFont typeface="Arial"/>
              <a:buChar char="•"/>
            </a:pPr>
            <a:r>
              <a:rPr lang="en-US" sz="2000" dirty="0">
                <a:solidFill>
                  <a:srgbClr val="C00000"/>
                </a:solidFill>
                <a:latin typeface="Cambria"/>
                <a:ea typeface="Cambria"/>
              </a:rPr>
              <a:t>Clinical Parameters</a:t>
            </a:r>
            <a:r>
              <a:rPr lang="en-US" sz="2000" dirty="0">
                <a:latin typeface="Cambria"/>
                <a:ea typeface="Cambria"/>
              </a:rPr>
              <a:t> - like ER-Range, KI-76, PR Intensity</a:t>
            </a:r>
            <a:endParaRPr lang="en-US">
              <a:latin typeface="Calibri" panose="020F0502020204030204"/>
              <a:ea typeface="Calibri"/>
              <a:cs typeface="Calibri"/>
            </a:endParaRPr>
          </a:p>
          <a:p>
            <a:pPr indent="-228600">
              <a:lnSpc>
                <a:spcPct val="150000"/>
              </a:lnSpc>
              <a:spcAft>
                <a:spcPts val="600"/>
              </a:spcAft>
              <a:buFont typeface="Arial" panose="020B0604020202020204" pitchFamily="34" charset="0"/>
              <a:buChar char="•"/>
            </a:pPr>
            <a:endParaRPr lang="en-US" sz="2000">
              <a:solidFill>
                <a:schemeClr val="tx1">
                  <a:lumMod val="65000"/>
                  <a:lumOff val="35000"/>
                </a:schemeClr>
              </a:solidFill>
              <a:ea typeface="Calibri" panose="020F0502020204030204"/>
              <a:cs typeface="Calibri" panose="020F0502020204030204"/>
            </a:endParaRPr>
          </a:p>
        </p:txBody>
      </p:sp>
      <p:sp>
        <p:nvSpPr>
          <p:cNvPr id="8" name="Title 1">
            <a:extLst>
              <a:ext uri="{FF2B5EF4-FFF2-40B4-BE49-F238E27FC236}">
                <a16:creationId xmlns:a16="http://schemas.microsoft.com/office/drawing/2014/main" id="{79990472-96C1-68CD-086F-01016C7C673E}"/>
              </a:ext>
            </a:extLst>
          </p:cNvPr>
          <p:cNvSpPr>
            <a:spLocks noGrp="1"/>
          </p:cNvSpPr>
          <p:nvPr>
            <p:ph type="title"/>
          </p:nvPr>
        </p:nvSpPr>
        <p:spPr>
          <a:xfrm>
            <a:off x="1560837" y="1169540"/>
            <a:ext cx="8959893" cy="1004836"/>
          </a:xfrm>
        </p:spPr>
        <p:txBody>
          <a:bodyPr anchor="ctr">
            <a:normAutofit/>
          </a:bodyPr>
          <a:lstStyle/>
          <a:p>
            <a:pPr algn="ctr"/>
            <a:r>
              <a:rPr lang="en-US" sz="3200" b="1" dirty="0">
                <a:solidFill>
                  <a:schemeClr val="accent2">
                    <a:lumMod val="50000"/>
                  </a:schemeClr>
                </a:solidFill>
                <a:latin typeface="Cambria"/>
                <a:ea typeface="Cambria"/>
                <a:cs typeface="Calibri Light"/>
              </a:rPr>
              <a:t>Future Work</a:t>
            </a:r>
            <a:endParaRPr lang="en-US" sz="3200" b="1" dirty="0">
              <a:solidFill>
                <a:schemeClr val="accent2">
                  <a:lumMod val="50000"/>
                </a:schemeClr>
              </a:solidFill>
              <a:latin typeface="Cambria"/>
              <a:ea typeface="Cambria"/>
            </a:endParaRPr>
          </a:p>
        </p:txBody>
      </p:sp>
    </p:spTree>
    <p:extLst>
      <p:ext uri="{BB962C8B-B14F-4D97-AF65-F5344CB8AC3E}">
        <p14:creationId xmlns:p14="http://schemas.microsoft.com/office/powerpoint/2010/main" val="13045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785A7-AD20-76CA-D700-89B18B470FF5}"/>
              </a:ext>
            </a:extLst>
          </p:cNvPr>
          <p:cNvSpPr>
            <a:spLocks noGrp="1"/>
          </p:cNvSpPr>
          <p:nvPr>
            <p:ph type="title"/>
          </p:nvPr>
        </p:nvSpPr>
        <p:spPr>
          <a:xfrm>
            <a:off x="1188069" y="381935"/>
            <a:ext cx="5366040" cy="2344840"/>
          </a:xfrm>
        </p:spPr>
        <p:txBody>
          <a:bodyPr anchor="b">
            <a:normAutofit/>
          </a:bodyPr>
          <a:lstStyle/>
          <a:p>
            <a:r>
              <a:rPr lang="en-US" sz="5400" dirty="0">
                <a:solidFill>
                  <a:schemeClr val="accent2">
                    <a:lumMod val="50000"/>
                  </a:schemeClr>
                </a:solidFill>
                <a:latin typeface="Cambria"/>
                <a:ea typeface="Cambria"/>
                <a:cs typeface="Calibri Light"/>
              </a:rPr>
              <a:t>Thank you for your attention!</a:t>
            </a:r>
          </a:p>
        </p:txBody>
      </p:sp>
      <p:cxnSp>
        <p:nvCxnSpPr>
          <p:cNvPr id="7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3D19E8-29C2-6CAB-4CCB-0080B5E1A6C2}"/>
              </a:ext>
            </a:extLst>
          </p:cNvPr>
          <p:cNvSpPr>
            <a:spLocks noGrp="1"/>
          </p:cNvSpPr>
          <p:nvPr>
            <p:ph idx="1"/>
          </p:nvPr>
        </p:nvSpPr>
        <p:spPr>
          <a:xfrm>
            <a:off x="1188069" y="3175552"/>
            <a:ext cx="5366041" cy="2809114"/>
          </a:xfrm>
        </p:spPr>
        <p:txBody>
          <a:bodyPr vert="horz" lIns="91440" tIns="45720" rIns="91440" bIns="45720" rtlCol="0" anchor="t">
            <a:normAutofit/>
          </a:bodyPr>
          <a:lstStyle/>
          <a:p>
            <a:pPr marL="0" indent="0">
              <a:buNone/>
            </a:pPr>
            <a:r>
              <a:rPr lang="en-US" sz="2000">
                <a:solidFill>
                  <a:schemeClr val="tx1">
                    <a:alpha val="80000"/>
                  </a:schemeClr>
                </a:solidFill>
                <a:latin typeface="Cambria"/>
                <a:ea typeface="+mn-lt"/>
                <a:cs typeface="+mn-lt"/>
              </a:rPr>
              <a:t>Questions? Comments?</a:t>
            </a:r>
          </a:p>
          <a:p>
            <a:endParaRPr lang="en-US" sz="2000">
              <a:solidFill>
                <a:schemeClr val="tx1">
                  <a:alpha val="80000"/>
                </a:schemeClr>
              </a:solidFill>
              <a:cs typeface="Calibri"/>
            </a:endParaRPr>
          </a:p>
        </p:txBody>
      </p:sp>
      <p:pic>
        <p:nvPicPr>
          <p:cNvPr id="55" name="Picture 36" descr="Magnifying glass and question mark">
            <a:extLst>
              <a:ext uri="{FF2B5EF4-FFF2-40B4-BE49-F238E27FC236}">
                <a16:creationId xmlns:a16="http://schemas.microsoft.com/office/drawing/2014/main" id="{AFCB7264-42FE-A56A-67E6-70C3198CA4F6}"/>
              </a:ext>
            </a:extLst>
          </p:cNvPr>
          <p:cNvPicPr>
            <a:picLocks noChangeAspect="1"/>
          </p:cNvPicPr>
          <p:nvPr/>
        </p:nvPicPr>
        <p:blipFill rotWithShape="1">
          <a:blip r:embed="rId2"/>
          <a:srcRect l="23589" r="20160" b="-2"/>
          <a:stretch/>
        </p:blipFill>
        <p:spPr>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8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8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27635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C27A55B-8BC3-12F9-0C3A-4998E1008346}"/>
              </a:ext>
            </a:extLst>
          </p:cNvPr>
          <p:cNvSpPr>
            <a:spLocks noGrp="1"/>
          </p:cNvSpPr>
          <p:nvPr>
            <p:ph type="title"/>
          </p:nvPr>
        </p:nvSpPr>
        <p:spPr>
          <a:xfrm>
            <a:off x="479394" y="1070800"/>
            <a:ext cx="3939688" cy="5583126"/>
          </a:xfrm>
        </p:spPr>
        <p:txBody>
          <a:bodyPr>
            <a:normAutofit/>
          </a:bodyPr>
          <a:lstStyle/>
          <a:p>
            <a:pPr algn="r"/>
            <a:r>
              <a:rPr lang="en-US" sz="5400" b="1" dirty="0">
                <a:solidFill>
                  <a:schemeClr val="accent2">
                    <a:lumMod val="50000"/>
                  </a:schemeClr>
                </a:solidFill>
                <a:latin typeface="Cambria"/>
                <a:ea typeface="Cambria"/>
                <a:cs typeface="Calibri Light"/>
              </a:rPr>
              <a:t>Outlines</a:t>
            </a:r>
          </a:p>
        </p:txBody>
      </p:sp>
      <p:cxnSp>
        <p:nvCxnSpPr>
          <p:cNvPr id="78" name="Straight Connector 7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EEE028AF-427C-8E51-2C95-1B62309DC003}"/>
              </a:ext>
            </a:extLst>
          </p:cNvPr>
          <p:cNvGraphicFramePr>
            <a:graphicFrameLocks noGrp="1"/>
          </p:cNvGraphicFramePr>
          <p:nvPr>
            <p:ph idx="1"/>
            <p:extLst>
              <p:ext uri="{D42A27DB-BD31-4B8C-83A1-F6EECF244321}">
                <p14:modId xmlns:p14="http://schemas.microsoft.com/office/powerpoint/2010/main" val="250278223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59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BAFE6-6210-B205-418C-D6AC56C82C69}"/>
              </a:ext>
            </a:extLst>
          </p:cNvPr>
          <p:cNvSpPr>
            <a:spLocks noGrp="1"/>
          </p:cNvSpPr>
          <p:nvPr>
            <p:ph type="title"/>
          </p:nvPr>
        </p:nvSpPr>
        <p:spPr>
          <a:xfrm>
            <a:off x="1560837" y="1169540"/>
            <a:ext cx="8959893" cy="1004836"/>
          </a:xfrm>
        </p:spPr>
        <p:txBody>
          <a:bodyPr anchor="ctr">
            <a:normAutofit/>
          </a:bodyPr>
          <a:lstStyle/>
          <a:p>
            <a:pPr algn="ctr"/>
            <a:r>
              <a:rPr lang="en-US" sz="3200" b="1" dirty="0">
                <a:solidFill>
                  <a:schemeClr val="accent2">
                    <a:lumMod val="50000"/>
                  </a:schemeClr>
                </a:solidFill>
                <a:latin typeface="Cambria"/>
                <a:ea typeface="Cambria"/>
                <a:cs typeface="Calibri Light"/>
              </a:rPr>
              <a:t>Introduction</a:t>
            </a:r>
            <a:endParaRPr lang="en-US" sz="3200" b="1">
              <a:solidFill>
                <a:schemeClr val="accent2">
                  <a:lumMod val="50000"/>
                </a:schemeClr>
              </a:solidFill>
              <a:latin typeface="Cambria"/>
              <a:ea typeface="Cambria"/>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9D17DAC9-6689-BAAB-5DD7-71E87736B1AE}"/>
              </a:ext>
            </a:extLst>
          </p:cNvPr>
          <p:cNvSpPr>
            <a:spLocks noGrp="1"/>
          </p:cNvSpPr>
          <p:nvPr/>
        </p:nvSpPr>
        <p:spPr>
          <a:xfrm>
            <a:off x="793261" y="1970657"/>
            <a:ext cx="10707694" cy="45654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ambria"/>
                <a:ea typeface="Cambria"/>
                <a:cs typeface="Calibri"/>
              </a:rPr>
              <a:t>Breast cancer - Second leading cause of cancer-related deaths among women</a:t>
            </a:r>
          </a:p>
          <a:p>
            <a:r>
              <a:rPr lang="en-US" sz="1600" b="1" dirty="0">
                <a:solidFill>
                  <a:schemeClr val="accent2">
                    <a:lumMod val="50000"/>
                  </a:schemeClr>
                </a:solidFill>
                <a:latin typeface="Cambria"/>
                <a:ea typeface="Cambria"/>
                <a:cs typeface="Calibri"/>
              </a:rPr>
              <a:t>Invasive Ductal Carcinoma (IDC)</a:t>
            </a:r>
            <a:r>
              <a:rPr lang="en-US" sz="1600" dirty="0">
                <a:solidFill>
                  <a:schemeClr val="accent2">
                    <a:lumMod val="50000"/>
                  </a:schemeClr>
                </a:solidFill>
                <a:latin typeface="Cambria"/>
                <a:ea typeface="Cambria"/>
                <a:cs typeface="Calibri"/>
              </a:rPr>
              <a:t> -</a:t>
            </a:r>
            <a:r>
              <a:rPr lang="en-US" sz="1600" dirty="0">
                <a:solidFill>
                  <a:schemeClr val="tx2"/>
                </a:solidFill>
                <a:latin typeface="Cambria"/>
                <a:ea typeface="Cambria"/>
                <a:cs typeface="Calibri"/>
              </a:rPr>
              <a:t> </a:t>
            </a:r>
          </a:p>
          <a:p>
            <a:pPr lvl="1"/>
            <a:r>
              <a:rPr lang="en-US" sz="1600" dirty="0">
                <a:latin typeface="Cambria"/>
                <a:ea typeface="Cambria"/>
                <a:cs typeface="Calibri"/>
              </a:rPr>
              <a:t>Most common types of breast cancer , accounting to 80% of the known cases</a:t>
            </a:r>
          </a:p>
          <a:p>
            <a:pPr lvl="1"/>
            <a:r>
              <a:rPr lang="en-US" sz="1600" dirty="0">
                <a:latin typeface="Cambria"/>
                <a:ea typeface="Cambria"/>
                <a:cs typeface="Calibri"/>
              </a:rPr>
              <a:t>Time consuming and challenging task - Involves a pathologist scanning large swathes of benign regions to ultimately identify the areas of malignancy</a:t>
            </a:r>
          </a:p>
          <a:p>
            <a:r>
              <a:rPr lang="en-US" sz="1600" dirty="0">
                <a:latin typeface="Cambria"/>
                <a:ea typeface="Cambria"/>
                <a:cs typeface="Calibri"/>
              </a:rPr>
              <a:t>Lack of abundant labelled training data is a challenge in deep learning application for accurate medical diagnosis</a:t>
            </a:r>
          </a:p>
          <a:p>
            <a:pPr lvl="1"/>
            <a:r>
              <a:rPr lang="en-US" sz="1600" dirty="0">
                <a:solidFill>
                  <a:srgbClr val="000000"/>
                </a:solidFill>
                <a:latin typeface="Cambria"/>
                <a:ea typeface="Cambria"/>
                <a:cs typeface="Calibri"/>
              </a:rPr>
              <a:t>Transfer-learning based models have been applied in IDC detection</a:t>
            </a:r>
          </a:p>
          <a:p>
            <a:r>
              <a:rPr lang="en-US" sz="1600" b="1" dirty="0">
                <a:solidFill>
                  <a:schemeClr val="accent2">
                    <a:lumMod val="50000"/>
                  </a:schemeClr>
                </a:solidFill>
                <a:latin typeface="Cambria"/>
                <a:ea typeface="Cambria"/>
                <a:cs typeface="Calibri"/>
              </a:rPr>
              <a:t>Aim </a:t>
            </a:r>
            <a:r>
              <a:rPr lang="en-US" sz="1600" dirty="0">
                <a:solidFill>
                  <a:schemeClr val="accent2">
                    <a:lumMod val="50000"/>
                  </a:schemeClr>
                </a:solidFill>
                <a:latin typeface="Cambria"/>
                <a:ea typeface="Cambria"/>
                <a:cs typeface="Calibri"/>
              </a:rPr>
              <a:t>-</a:t>
            </a:r>
            <a:endParaRPr lang="en-US" sz="1600">
              <a:solidFill>
                <a:schemeClr val="accent2">
                  <a:lumMod val="50000"/>
                </a:schemeClr>
              </a:solidFill>
              <a:latin typeface="Cambria"/>
              <a:ea typeface="Calibri"/>
              <a:cs typeface="Calibri"/>
            </a:endParaRPr>
          </a:p>
          <a:p>
            <a:pPr lvl="1"/>
            <a:r>
              <a:rPr lang="en-US" sz="1600" dirty="0">
                <a:latin typeface="Cambria"/>
                <a:ea typeface="Cambria"/>
                <a:cs typeface="Calibri"/>
              </a:rPr>
              <a:t>Improve the accuracy and generalization performance of IDC prediction </a:t>
            </a:r>
          </a:p>
          <a:p>
            <a:pPr lvl="2"/>
            <a:r>
              <a:rPr lang="en-US" sz="1600" dirty="0">
                <a:latin typeface="Cambria"/>
                <a:ea typeface="Cambria"/>
                <a:cs typeface="Calibri"/>
              </a:rPr>
              <a:t>Leveraging the powerful representation learning capabilities of supervised contrastive loss along with fine-tuning a pretrained vision transformer</a:t>
            </a:r>
          </a:p>
        </p:txBody>
      </p:sp>
    </p:spTree>
    <p:extLst>
      <p:ext uri="{BB962C8B-B14F-4D97-AF65-F5344CB8AC3E}">
        <p14:creationId xmlns:p14="http://schemas.microsoft.com/office/powerpoint/2010/main" val="321486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A picture containing text, fabric&#10;&#10;Description automatically generated">
            <a:extLst>
              <a:ext uri="{FF2B5EF4-FFF2-40B4-BE49-F238E27FC236}">
                <a16:creationId xmlns:a16="http://schemas.microsoft.com/office/drawing/2014/main" id="{13DE1981-409D-D7D4-0B3C-159F684516BF}"/>
              </a:ext>
            </a:extLst>
          </p:cNvPr>
          <p:cNvPicPr>
            <a:picLocks noChangeAspect="1"/>
          </p:cNvPicPr>
          <p:nvPr/>
        </p:nvPicPr>
        <p:blipFill>
          <a:blip r:embed="rId3"/>
          <a:stretch>
            <a:fillRect/>
          </a:stretch>
        </p:blipFill>
        <p:spPr>
          <a:xfrm>
            <a:off x="7374835" y="2482228"/>
            <a:ext cx="4366591" cy="1716846"/>
          </a:xfrm>
          <a:prstGeom prst="rect">
            <a:avLst/>
          </a:prstGeom>
        </p:spPr>
      </p:pic>
      <p:sp>
        <p:nvSpPr>
          <p:cNvPr id="15" name="Content Placeholder 2">
            <a:extLst>
              <a:ext uri="{FF2B5EF4-FFF2-40B4-BE49-F238E27FC236}">
                <a16:creationId xmlns:a16="http://schemas.microsoft.com/office/drawing/2014/main" id="{08AF2427-97E7-2FB7-0EDF-D41CF3420CB9}"/>
              </a:ext>
            </a:extLst>
          </p:cNvPr>
          <p:cNvSpPr>
            <a:spLocks noGrp="1"/>
          </p:cNvSpPr>
          <p:nvPr/>
        </p:nvSpPr>
        <p:spPr>
          <a:xfrm>
            <a:off x="1094146" y="2244905"/>
            <a:ext cx="5730900" cy="354343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7345" indent="-347345">
              <a:lnSpc>
                <a:spcPct val="150000"/>
              </a:lnSpc>
              <a:buFont typeface="Arial"/>
              <a:buChar char="•"/>
            </a:pPr>
            <a:r>
              <a:rPr lang="en-US" sz="1600" dirty="0">
                <a:latin typeface="Cambria"/>
                <a:ea typeface="Cambria"/>
                <a:cs typeface="Calibri"/>
              </a:rPr>
              <a:t>162 H&amp;E-stained breast histopathology samples of Breast Cancer (</a:t>
            </a:r>
            <a:r>
              <a:rPr lang="en-US" sz="1600" err="1">
                <a:latin typeface="Cambria"/>
                <a:ea typeface="Cambria"/>
                <a:cs typeface="Calibri"/>
              </a:rPr>
              <a:t>BCa</a:t>
            </a:r>
            <a:r>
              <a:rPr lang="en-US" sz="1600" dirty="0">
                <a:latin typeface="Cambria"/>
                <a:ea typeface="Cambria"/>
                <a:cs typeface="Calibri"/>
              </a:rPr>
              <a:t>) specimens </a:t>
            </a:r>
            <a:endParaRPr lang="en-US" sz="1600" dirty="0">
              <a:latin typeface="Calibri" panose="020F0502020204030204"/>
              <a:ea typeface="Cambria"/>
              <a:cs typeface="Calibri"/>
            </a:endParaRPr>
          </a:p>
          <a:p>
            <a:pPr marL="347345" indent="-347345">
              <a:lnSpc>
                <a:spcPct val="150000"/>
              </a:lnSpc>
              <a:buFont typeface="Arial"/>
              <a:buChar char="•"/>
            </a:pPr>
            <a:r>
              <a:rPr lang="en-US" sz="1600" dirty="0">
                <a:latin typeface="Cambria"/>
                <a:ea typeface="Cambria"/>
                <a:cs typeface="Calibri"/>
              </a:rPr>
              <a:t>Consists of 277,524 50x50 pixel RGB digital image patches </a:t>
            </a:r>
            <a:endParaRPr lang="en-US" sz="1600">
              <a:ea typeface="Calibri"/>
              <a:cs typeface="Calibri"/>
            </a:endParaRPr>
          </a:p>
          <a:p>
            <a:pPr marL="347345" indent="-347345">
              <a:lnSpc>
                <a:spcPct val="150000"/>
              </a:lnSpc>
              <a:buFont typeface="Arial"/>
              <a:buChar char="•"/>
            </a:pPr>
            <a:r>
              <a:rPr lang="en-US" sz="1600" dirty="0">
                <a:latin typeface="Cambria"/>
                <a:ea typeface="Cambria"/>
                <a:cs typeface="Calibri"/>
              </a:rPr>
              <a:t>Patches labeled "1" - regions that are characteristic of invasive ductal carcinoma</a:t>
            </a:r>
            <a:endParaRPr lang="en-US" sz="1600">
              <a:ea typeface="Calibri"/>
              <a:cs typeface="Calibri"/>
            </a:endParaRPr>
          </a:p>
          <a:p>
            <a:pPr marL="347345" indent="-347345">
              <a:lnSpc>
                <a:spcPct val="150000"/>
              </a:lnSpc>
              <a:buFont typeface="Arial"/>
              <a:buChar char="•"/>
            </a:pPr>
            <a:r>
              <a:rPr lang="en-US" sz="1600" dirty="0">
                <a:latin typeface="Cambria"/>
                <a:ea typeface="Cambria"/>
                <a:cs typeface="Calibri"/>
              </a:rPr>
              <a:t>198,738 negative samples (</a:t>
            </a:r>
            <a:r>
              <a:rPr lang="en-US" sz="1600" dirty="0">
                <a:solidFill>
                  <a:srgbClr val="C00000"/>
                </a:solidFill>
                <a:latin typeface="Cambria"/>
                <a:ea typeface="Cambria"/>
                <a:cs typeface="Calibri"/>
              </a:rPr>
              <a:t>Malignant</a:t>
            </a:r>
            <a:r>
              <a:rPr lang="en-US" sz="1600" dirty="0">
                <a:latin typeface="Cambria"/>
                <a:ea typeface="Cambria"/>
                <a:cs typeface="Calibri"/>
              </a:rPr>
              <a:t>) and 78,786 positive samples (</a:t>
            </a:r>
            <a:r>
              <a:rPr lang="en-US" sz="1600" dirty="0">
                <a:solidFill>
                  <a:srgbClr val="C00000"/>
                </a:solidFill>
                <a:latin typeface="Cambria"/>
                <a:ea typeface="Cambria"/>
                <a:cs typeface="Calibri"/>
              </a:rPr>
              <a:t>Benign</a:t>
            </a:r>
            <a:r>
              <a:rPr lang="en-US" sz="1600" dirty="0">
                <a:latin typeface="Cambria"/>
                <a:ea typeface="Cambria"/>
                <a:cs typeface="Calibri"/>
              </a:rPr>
              <a:t>)</a:t>
            </a:r>
          </a:p>
          <a:p>
            <a:pPr marL="347345" indent="-347345">
              <a:lnSpc>
                <a:spcPct val="150000"/>
              </a:lnSpc>
              <a:buFont typeface="Arial"/>
              <a:buChar char="•"/>
            </a:pPr>
            <a:r>
              <a:rPr lang="en-US" sz="1600" dirty="0">
                <a:latin typeface="Cambria"/>
                <a:ea typeface="Cambria"/>
                <a:cs typeface="Calibri"/>
              </a:rPr>
              <a:t>Number of samples used for training – </a:t>
            </a:r>
            <a:r>
              <a:rPr lang="en-US" sz="1600" dirty="0">
                <a:solidFill>
                  <a:srgbClr val="000000"/>
                </a:solidFill>
                <a:latin typeface="Cambria"/>
                <a:ea typeface="Cambria"/>
                <a:cs typeface="+mn-lt"/>
              </a:rPr>
              <a:t>262,016</a:t>
            </a:r>
            <a:r>
              <a:rPr lang="en-US" sz="1600" dirty="0">
                <a:latin typeface="Cambria"/>
                <a:ea typeface="Cambria"/>
                <a:cs typeface="Calibri"/>
              </a:rPr>
              <a:t>(95%)</a:t>
            </a:r>
          </a:p>
          <a:p>
            <a:pPr marL="347345" indent="-347345">
              <a:lnSpc>
                <a:spcPct val="150000"/>
              </a:lnSpc>
              <a:buFont typeface="Arial"/>
              <a:buChar char="•"/>
            </a:pPr>
            <a:r>
              <a:rPr lang="en-US" sz="1600" dirty="0">
                <a:latin typeface="Cambria"/>
                <a:ea typeface="Cambria"/>
                <a:cs typeface="Calibri"/>
              </a:rPr>
              <a:t>Number of samples used for testing – 15,520(5%)</a:t>
            </a:r>
          </a:p>
          <a:p>
            <a:pPr marL="347345" indent="-347345">
              <a:lnSpc>
                <a:spcPct val="150000"/>
              </a:lnSpc>
            </a:pPr>
            <a:endParaRPr lang="en-US" sz="1600" dirty="0">
              <a:latin typeface="Calibri" panose="020F0502020204030204"/>
              <a:ea typeface="Cambria"/>
              <a:cs typeface="Calibri"/>
            </a:endParaRPr>
          </a:p>
        </p:txBody>
      </p:sp>
      <p:sp>
        <p:nvSpPr>
          <p:cNvPr id="16" name="Title 1">
            <a:extLst>
              <a:ext uri="{FF2B5EF4-FFF2-40B4-BE49-F238E27FC236}">
                <a16:creationId xmlns:a16="http://schemas.microsoft.com/office/drawing/2014/main" id="{F4F40B6B-D5C2-BC4C-5C6F-24537D7F23F9}"/>
              </a:ext>
            </a:extLst>
          </p:cNvPr>
          <p:cNvSpPr>
            <a:spLocks noGrp="1"/>
          </p:cNvSpPr>
          <p:nvPr/>
        </p:nvSpPr>
        <p:spPr>
          <a:xfrm>
            <a:off x="1534305" y="1060183"/>
            <a:ext cx="4852528" cy="100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2">
                    <a:lumMod val="50000"/>
                  </a:schemeClr>
                </a:solidFill>
                <a:latin typeface="Cambria"/>
                <a:ea typeface="Cambria"/>
                <a:cs typeface="Calibri Light"/>
              </a:rPr>
              <a:t>Dataset</a:t>
            </a:r>
          </a:p>
        </p:txBody>
      </p:sp>
    </p:spTree>
    <p:extLst>
      <p:ext uri="{BB962C8B-B14F-4D97-AF65-F5344CB8AC3E}">
        <p14:creationId xmlns:p14="http://schemas.microsoft.com/office/powerpoint/2010/main" val="235452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F11970-7780-4F29-7CC4-651E0BC04499}"/>
              </a:ext>
            </a:extLst>
          </p:cNvPr>
          <p:cNvSpPr>
            <a:spLocks noGrp="1"/>
          </p:cNvSpPr>
          <p:nvPr>
            <p:ph idx="1"/>
          </p:nvPr>
        </p:nvSpPr>
        <p:spPr>
          <a:xfrm>
            <a:off x="1056059" y="1861705"/>
            <a:ext cx="5891061" cy="3805499"/>
          </a:xfrm>
        </p:spPr>
        <p:txBody>
          <a:bodyPr vert="horz" lIns="0" tIns="45720" rIns="0" bIns="45720" rtlCol="0" anchor="t">
            <a:noAutofit/>
          </a:bodyPr>
          <a:lstStyle/>
          <a:p>
            <a:pPr>
              <a:buFont typeface="Arial" panose="020F0502020204030204" pitchFamily="34" charset="0"/>
              <a:buChar char="•"/>
            </a:pPr>
            <a:r>
              <a:rPr lang="en-US" sz="1400" err="1">
                <a:latin typeface="Cambria"/>
                <a:ea typeface="+mn-lt"/>
                <a:cs typeface="+mn-lt"/>
              </a:rPr>
              <a:t>ViT</a:t>
            </a:r>
            <a:r>
              <a:rPr lang="en-US" sz="1400" dirty="0">
                <a:latin typeface="Cambria"/>
                <a:ea typeface="+mn-lt"/>
                <a:cs typeface="+mn-lt"/>
              </a:rPr>
              <a:t> is a NN architecture based on </a:t>
            </a:r>
            <a:r>
              <a:rPr lang="en-US" sz="1400" dirty="0">
                <a:solidFill>
                  <a:srgbClr val="C00000"/>
                </a:solidFill>
                <a:latin typeface="Cambria"/>
                <a:ea typeface="+mn-lt"/>
                <a:cs typeface="+mn-lt"/>
              </a:rPr>
              <a:t>Transformer </a:t>
            </a:r>
            <a:r>
              <a:rPr lang="en-US" sz="1400" dirty="0">
                <a:latin typeface="Cambria"/>
                <a:ea typeface="+mn-lt"/>
                <a:cs typeface="+mn-lt"/>
              </a:rPr>
              <a:t>that uses self-attention mechanisms to process images</a:t>
            </a:r>
            <a:endParaRPr lang="en-US" sz="1400" dirty="0">
              <a:latin typeface="Cambria"/>
              <a:ea typeface="Cambria"/>
              <a:cs typeface="Calibri" panose="020F0502020204030204"/>
            </a:endParaRPr>
          </a:p>
          <a:p>
            <a:pPr>
              <a:buFont typeface="Arial" panose="020F0502020204030204" pitchFamily="34" charset="0"/>
              <a:buChar char="•"/>
            </a:pPr>
            <a:r>
              <a:rPr lang="en-US" sz="1400" dirty="0">
                <a:latin typeface="Cambria"/>
                <a:ea typeface="+mn-lt"/>
                <a:cs typeface="+mn-lt"/>
              </a:rPr>
              <a:t>The input image is</a:t>
            </a:r>
            <a:r>
              <a:rPr lang="en-US" sz="1400" dirty="0">
                <a:solidFill>
                  <a:srgbClr val="C00000"/>
                </a:solidFill>
                <a:latin typeface="Cambria"/>
                <a:ea typeface="+mn-lt"/>
                <a:cs typeface="+mn-lt"/>
              </a:rPr>
              <a:t> split </a:t>
            </a:r>
            <a:r>
              <a:rPr lang="en-US" sz="1400" dirty="0">
                <a:latin typeface="Cambria"/>
                <a:ea typeface="+mn-lt"/>
                <a:cs typeface="+mn-lt"/>
              </a:rPr>
              <a:t>into a fixed number of </a:t>
            </a:r>
            <a:r>
              <a:rPr lang="en-US" sz="1400" dirty="0">
                <a:solidFill>
                  <a:srgbClr val="C00000"/>
                </a:solidFill>
                <a:latin typeface="Cambria"/>
                <a:ea typeface="+mn-lt"/>
                <a:cs typeface="+mn-lt"/>
              </a:rPr>
              <a:t>patches</a:t>
            </a:r>
            <a:r>
              <a:rPr lang="en-US" sz="1400" dirty="0">
                <a:latin typeface="Cambria"/>
                <a:ea typeface="+mn-lt"/>
                <a:cs typeface="+mn-lt"/>
              </a:rPr>
              <a:t>, which are linearly </a:t>
            </a:r>
            <a:r>
              <a:rPr lang="en-US" sz="1400" dirty="0">
                <a:solidFill>
                  <a:srgbClr val="C00000"/>
                </a:solidFill>
                <a:latin typeface="Cambria"/>
                <a:ea typeface="+mn-lt"/>
                <a:cs typeface="+mn-lt"/>
              </a:rPr>
              <a:t>projected </a:t>
            </a:r>
            <a:r>
              <a:rPr lang="en-US" sz="1400" dirty="0">
                <a:latin typeface="Cambria"/>
                <a:ea typeface="+mn-lt"/>
                <a:cs typeface="+mn-lt"/>
              </a:rPr>
              <a:t>into a sequence of </a:t>
            </a:r>
            <a:r>
              <a:rPr lang="en-US" sz="1400" dirty="0">
                <a:solidFill>
                  <a:srgbClr val="C00000"/>
                </a:solidFill>
                <a:latin typeface="Cambria"/>
                <a:ea typeface="+mn-lt"/>
                <a:cs typeface="+mn-lt"/>
              </a:rPr>
              <a:t>tokens</a:t>
            </a:r>
            <a:endParaRPr lang="en-US" sz="1400">
              <a:solidFill>
                <a:srgbClr val="C00000"/>
              </a:solidFill>
              <a:latin typeface="Cambria"/>
              <a:ea typeface="Cambria"/>
              <a:cs typeface="Calibri" panose="020F0502020204030204"/>
            </a:endParaRPr>
          </a:p>
          <a:p>
            <a:pPr>
              <a:buFont typeface="Arial" panose="020F0502020204030204" pitchFamily="34" charset="0"/>
              <a:buChar char="•"/>
            </a:pPr>
            <a:r>
              <a:rPr lang="en-US" sz="1400" dirty="0">
                <a:latin typeface="Cambria"/>
                <a:ea typeface="+mn-lt"/>
                <a:cs typeface="+mn-lt"/>
              </a:rPr>
              <a:t>The tokens are processed using transformer blocks, consisting of </a:t>
            </a:r>
            <a:r>
              <a:rPr lang="en-US" sz="1400" dirty="0">
                <a:solidFill>
                  <a:srgbClr val="C00000"/>
                </a:solidFill>
                <a:latin typeface="Cambria"/>
                <a:ea typeface="+mn-lt"/>
                <a:cs typeface="+mn-lt"/>
              </a:rPr>
              <a:t>multi-head self-attention</a:t>
            </a:r>
            <a:r>
              <a:rPr lang="en-US" sz="1400" dirty="0">
                <a:latin typeface="Cambria"/>
                <a:ea typeface="+mn-lt"/>
                <a:cs typeface="+mn-lt"/>
              </a:rPr>
              <a:t> and</a:t>
            </a:r>
            <a:r>
              <a:rPr lang="en-US" sz="1400" dirty="0">
                <a:solidFill>
                  <a:srgbClr val="C00000"/>
                </a:solidFill>
                <a:latin typeface="Cambria"/>
                <a:ea typeface="+mn-lt"/>
                <a:cs typeface="+mn-lt"/>
              </a:rPr>
              <a:t> feedforward network sub-layers</a:t>
            </a:r>
            <a:endParaRPr lang="en-US" sz="1400">
              <a:solidFill>
                <a:srgbClr val="C00000"/>
              </a:solidFill>
              <a:latin typeface="Cambria"/>
              <a:ea typeface="Cambria"/>
              <a:cs typeface="Calibri" panose="020F0502020204030204"/>
            </a:endParaRPr>
          </a:p>
          <a:p>
            <a:pPr>
              <a:buFont typeface="Arial" panose="020F0502020204030204" pitchFamily="34" charset="0"/>
              <a:buChar char="•"/>
            </a:pPr>
            <a:r>
              <a:rPr lang="en-US" sz="1400" dirty="0">
                <a:latin typeface="Cambria"/>
                <a:ea typeface="+mn-lt"/>
                <a:cs typeface="+mn-lt"/>
              </a:rPr>
              <a:t>The </a:t>
            </a:r>
            <a:r>
              <a:rPr lang="en-US" sz="1400" dirty="0">
                <a:solidFill>
                  <a:srgbClr val="C00000"/>
                </a:solidFill>
                <a:latin typeface="Cambria"/>
                <a:ea typeface="+mn-lt"/>
                <a:cs typeface="+mn-lt"/>
              </a:rPr>
              <a:t>self-attention</a:t>
            </a:r>
            <a:r>
              <a:rPr lang="en-US" sz="1400" dirty="0">
                <a:latin typeface="Cambria"/>
                <a:ea typeface="+mn-lt"/>
                <a:cs typeface="+mn-lt"/>
              </a:rPr>
              <a:t> mechanism allows the model to capture </a:t>
            </a:r>
            <a:r>
              <a:rPr lang="en-US" sz="1400" dirty="0">
                <a:solidFill>
                  <a:srgbClr val="C00000"/>
                </a:solidFill>
                <a:latin typeface="Cambria"/>
                <a:ea typeface="+mn-lt"/>
                <a:cs typeface="+mn-lt"/>
              </a:rPr>
              <a:t>global dependencies</a:t>
            </a:r>
            <a:r>
              <a:rPr lang="en-US" sz="1400" dirty="0">
                <a:latin typeface="Cambria"/>
                <a:ea typeface="+mn-lt"/>
                <a:cs typeface="+mn-lt"/>
              </a:rPr>
              <a:t> and relationships between different regions of the input image</a:t>
            </a:r>
            <a:endParaRPr lang="en-US" sz="1400" dirty="0">
              <a:latin typeface="Cambria"/>
              <a:ea typeface="Cambria"/>
              <a:cs typeface="Calibri" panose="020F0502020204030204"/>
            </a:endParaRPr>
          </a:p>
          <a:p>
            <a:pPr>
              <a:buFont typeface="Arial" panose="020F0502020204030204" pitchFamily="34" charset="0"/>
              <a:buChar char="•"/>
            </a:pPr>
            <a:r>
              <a:rPr lang="en-US" sz="1400" dirty="0">
                <a:latin typeface="Cambria"/>
                <a:ea typeface="+mn-lt"/>
                <a:cs typeface="+mn-lt"/>
              </a:rPr>
              <a:t>After several transformer blocks, the output sequence is linearly </a:t>
            </a:r>
            <a:r>
              <a:rPr lang="en-US" sz="1400" dirty="0">
                <a:solidFill>
                  <a:srgbClr val="C00000"/>
                </a:solidFill>
                <a:latin typeface="Cambria"/>
                <a:ea typeface="+mn-lt"/>
                <a:cs typeface="+mn-lt"/>
              </a:rPr>
              <a:t>projected </a:t>
            </a:r>
            <a:r>
              <a:rPr lang="en-US" sz="1400" dirty="0">
                <a:latin typeface="Cambria"/>
                <a:ea typeface="+mn-lt"/>
                <a:cs typeface="+mn-lt"/>
              </a:rPr>
              <a:t>back into a</a:t>
            </a:r>
            <a:r>
              <a:rPr lang="en-US" sz="1400" dirty="0">
                <a:solidFill>
                  <a:srgbClr val="C00000"/>
                </a:solidFill>
                <a:latin typeface="Cambria"/>
                <a:ea typeface="+mn-lt"/>
                <a:cs typeface="+mn-lt"/>
              </a:rPr>
              <a:t> feature map</a:t>
            </a:r>
            <a:r>
              <a:rPr lang="en-US" sz="1400" dirty="0">
                <a:latin typeface="Cambria"/>
                <a:ea typeface="+mn-lt"/>
                <a:cs typeface="+mn-lt"/>
              </a:rPr>
              <a:t>, which is fed into a </a:t>
            </a:r>
            <a:r>
              <a:rPr lang="en-US" sz="1400" dirty="0">
                <a:solidFill>
                  <a:srgbClr val="C00000"/>
                </a:solidFill>
                <a:latin typeface="Cambria"/>
                <a:ea typeface="+mn-lt"/>
                <a:cs typeface="+mn-lt"/>
              </a:rPr>
              <a:t>classification </a:t>
            </a:r>
            <a:r>
              <a:rPr lang="en-US" sz="1400" dirty="0">
                <a:latin typeface="Cambria"/>
                <a:ea typeface="+mn-lt"/>
                <a:cs typeface="+mn-lt"/>
              </a:rPr>
              <a:t>head</a:t>
            </a:r>
            <a:endParaRPr lang="en-US" sz="1400" dirty="0">
              <a:latin typeface="Cambria"/>
              <a:ea typeface="Cambria"/>
              <a:cs typeface="Calibri" panose="020F0502020204030204"/>
            </a:endParaRPr>
          </a:p>
          <a:p>
            <a:pPr>
              <a:buFont typeface="Arial" panose="020F0502020204030204" pitchFamily="34" charset="0"/>
              <a:buChar char="•"/>
            </a:pPr>
            <a:r>
              <a:rPr lang="en-US" sz="1400" dirty="0">
                <a:latin typeface="Cambria"/>
                <a:ea typeface="+mn-lt"/>
                <a:cs typeface="+mn-lt"/>
              </a:rPr>
              <a:t>The model is trained using supervised learning, typically using a</a:t>
            </a:r>
            <a:r>
              <a:rPr lang="en-US" sz="1400" dirty="0">
                <a:solidFill>
                  <a:srgbClr val="C00000"/>
                </a:solidFill>
                <a:latin typeface="Cambria"/>
                <a:ea typeface="+mn-lt"/>
                <a:cs typeface="+mn-lt"/>
              </a:rPr>
              <a:t> cross-entropy loss</a:t>
            </a:r>
            <a:r>
              <a:rPr lang="en-US" sz="1400" dirty="0">
                <a:latin typeface="Cambria"/>
                <a:ea typeface="+mn-lt"/>
                <a:cs typeface="+mn-lt"/>
              </a:rPr>
              <a:t> function</a:t>
            </a:r>
            <a:endParaRPr lang="en-US" sz="1400" dirty="0">
              <a:latin typeface="Cambria"/>
              <a:ea typeface="Cambria"/>
              <a:cs typeface="Calibri" panose="020F0502020204030204"/>
            </a:endParaRPr>
          </a:p>
          <a:p>
            <a:pPr>
              <a:buFont typeface="Arial" panose="020F0502020204030204" pitchFamily="34" charset="0"/>
              <a:buChar char="•"/>
            </a:pPr>
            <a:r>
              <a:rPr lang="en-US" sz="1400" dirty="0" err="1">
                <a:latin typeface="Cambria"/>
                <a:ea typeface="+mn-lt"/>
                <a:cs typeface="+mn-lt"/>
              </a:rPr>
              <a:t>ViT</a:t>
            </a:r>
            <a:r>
              <a:rPr lang="en-US" sz="1400" dirty="0">
                <a:latin typeface="Cambria"/>
                <a:ea typeface="+mn-lt"/>
                <a:cs typeface="+mn-lt"/>
              </a:rPr>
              <a:t> can process images of</a:t>
            </a:r>
            <a:r>
              <a:rPr lang="en-US" sz="1400" dirty="0">
                <a:solidFill>
                  <a:srgbClr val="C00000"/>
                </a:solidFill>
                <a:latin typeface="Cambria"/>
                <a:ea typeface="+mn-lt"/>
                <a:cs typeface="+mn-lt"/>
              </a:rPr>
              <a:t> arbitrary size</a:t>
            </a:r>
            <a:r>
              <a:rPr lang="en-US" sz="1400" dirty="0">
                <a:latin typeface="Cambria"/>
                <a:ea typeface="+mn-lt"/>
                <a:cs typeface="+mn-lt"/>
              </a:rPr>
              <a:t> and has shown impressive performance on various computer vision tasks</a:t>
            </a:r>
          </a:p>
        </p:txBody>
      </p:sp>
      <p:pic>
        <p:nvPicPr>
          <p:cNvPr id="5" name="Picture 5">
            <a:extLst>
              <a:ext uri="{FF2B5EF4-FFF2-40B4-BE49-F238E27FC236}">
                <a16:creationId xmlns:a16="http://schemas.microsoft.com/office/drawing/2014/main" id="{8FAAC691-F46C-C5A4-9BDE-0F908C831A0D}"/>
              </a:ext>
            </a:extLst>
          </p:cNvPr>
          <p:cNvPicPr>
            <a:picLocks noChangeAspect="1"/>
          </p:cNvPicPr>
          <p:nvPr/>
        </p:nvPicPr>
        <p:blipFill>
          <a:blip r:embed="rId3"/>
          <a:stretch>
            <a:fillRect/>
          </a:stretch>
        </p:blipFill>
        <p:spPr>
          <a:xfrm rot="5400000">
            <a:off x="8901249" y="-174435"/>
            <a:ext cx="1602246" cy="3492939"/>
          </a:xfrm>
          <a:prstGeom prst="rect">
            <a:avLst/>
          </a:prstGeom>
        </p:spPr>
      </p:pic>
      <p:pic>
        <p:nvPicPr>
          <p:cNvPr id="4" name="Picture 6" descr="Diagram&#10;&#10;Description automatically generated">
            <a:extLst>
              <a:ext uri="{FF2B5EF4-FFF2-40B4-BE49-F238E27FC236}">
                <a16:creationId xmlns:a16="http://schemas.microsoft.com/office/drawing/2014/main" id="{B2C10BF5-6FE0-A9C3-9E80-F65A58CC445A}"/>
              </a:ext>
            </a:extLst>
          </p:cNvPr>
          <p:cNvPicPr>
            <a:picLocks noChangeAspect="1"/>
          </p:cNvPicPr>
          <p:nvPr/>
        </p:nvPicPr>
        <p:blipFill>
          <a:blip r:embed="rId4"/>
          <a:stretch>
            <a:fillRect/>
          </a:stretch>
        </p:blipFill>
        <p:spPr>
          <a:xfrm>
            <a:off x="7365554" y="2510202"/>
            <a:ext cx="4673635" cy="3232078"/>
          </a:xfrm>
          <a:prstGeom prst="rect">
            <a:avLst/>
          </a:prstGeom>
        </p:spPr>
      </p:pic>
      <p:sp>
        <p:nvSpPr>
          <p:cNvPr id="6" name="TextBox 5">
            <a:extLst>
              <a:ext uri="{FF2B5EF4-FFF2-40B4-BE49-F238E27FC236}">
                <a16:creationId xmlns:a16="http://schemas.microsoft.com/office/drawing/2014/main" id="{21D0AFC2-8B9A-DAE2-542A-380369D6BCE3}"/>
              </a:ext>
            </a:extLst>
          </p:cNvPr>
          <p:cNvSpPr txBox="1"/>
          <p:nvPr/>
        </p:nvSpPr>
        <p:spPr>
          <a:xfrm>
            <a:off x="1100658" y="904434"/>
            <a:ext cx="57028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843C0C"/>
                </a:solidFill>
                <a:latin typeface="Cambria"/>
              </a:rPr>
              <a:t>System</a:t>
            </a:r>
            <a:endParaRPr lang="en-US" sz="2800" b="1" dirty="0">
              <a:solidFill>
                <a:srgbClr val="000000"/>
              </a:solidFill>
              <a:latin typeface="Calibri" panose="020F0502020204030204"/>
              <a:ea typeface="Calibri" panose="020F0502020204030204"/>
              <a:cs typeface="Calibri" panose="020F0502020204030204"/>
            </a:endParaRPr>
          </a:p>
          <a:p>
            <a:pPr algn="ctr"/>
            <a:r>
              <a:rPr lang="en-US" sz="2000" b="1" dirty="0">
                <a:solidFill>
                  <a:srgbClr val="843C0C"/>
                </a:solidFill>
                <a:latin typeface="Cambria"/>
                <a:ea typeface="Calibri Light"/>
                <a:cs typeface="Calibri Light"/>
              </a:rPr>
              <a:t>Vision Transformer (</a:t>
            </a:r>
            <a:r>
              <a:rPr lang="en-US" sz="2000" b="1" dirty="0" err="1">
                <a:solidFill>
                  <a:srgbClr val="843C0C"/>
                </a:solidFill>
                <a:latin typeface="Cambria"/>
                <a:ea typeface="Calibri Light"/>
                <a:cs typeface="Calibri Light"/>
              </a:rPr>
              <a:t>ViT</a:t>
            </a:r>
            <a:r>
              <a:rPr lang="en-US" sz="2000" b="1" dirty="0">
                <a:solidFill>
                  <a:srgbClr val="843C0C"/>
                </a:solidFill>
                <a:latin typeface="Cambria"/>
                <a:ea typeface="Calibri Light"/>
                <a:cs typeface="Calibri Light"/>
              </a:rPr>
              <a:t>)</a:t>
            </a:r>
            <a:endParaRPr lang="en-US" sz="2000" b="1">
              <a:latin typeface="Cambria"/>
              <a:ea typeface="Calibri Light"/>
              <a:cs typeface="Calibri Light"/>
            </a:endParaRPr>
          </a:p>
        </p:txBody>
      </p:sp>
    </p:spTree>
    <p:extLst>
      <p:ext uri="{BB962C8B-B14F-4D97-AF65-F5344CB8AC3E}">
        <p14:creationId xmlns:p14="http://schemas.microsoft.com/office/powerpoint/2010/main" val="39677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ABADA-3016-4301-4DB5-4F0F5F5EB0AF}"/>
              </a:ext>
            </a:extLst>
          </p:cNvPr>
          <p:cNvSpPr>
            <a:spLocks noGrp="1"/>
          </p:cNvSpPr>
          <p:nvPr>
            <p:ph type="title"/>
          </p:nvPr>
        </p:nvSpPr>
        <p:spPr>
          <a:xfrm>
            <a:off x="1386452" y="689118"/>
            <a:ext cx="6358702" cy="382066"/>
          </a:xfrm>
        </p:spPr>
        <p:txBody>
          <a:bodyPr vert="horz" lIns="91440" tIns="45720" rIns="91440" bIns="45720" rtlCol="0" anchor="ctr">
            <a:noAutofit/>
          </a:bodyPr>
          <a:lstStyle/>
          <a:p>
            <a:pPr algn="ctr"/>
            <a:br>
              <a:rPr lang="en-US" sz="2400" b="1" dirty="0">
                <a:latin typeface="Cambria"/>
              </a:rPr>
            </a:br>
            <a:r>
              <a:rPr lang="en-US" sz="2800" b="1" dirty="0">
                <a:solidFill>
                  <a:schemeClr val="accent2">
                    <a:lumMod val="50000"/>
                  </a:schemeClr>
                </a:solidFill>
                <a:latin typeface="Cambria"/>
                <a:ea typeface="Cambria"/>
              </a:rPr>
              <a:t>System</a:t>
            </a:r>
            <a:br>
              <a:rPr lang="en-US" sz="2400" b="1" dirty="0">
                <a:latin typeface="Cambria"/>
                <a:ea typeface="Cambria"/>
              </a:rPr>
            </a:br>
            <a:r>
              <a:rPr lang="en-US" sz="2400" b="1" dirty="0">
                <a:solidFill>
                  <a:schemeClr val="accent2">
                    <a:lumMod val="50000"/>
                  </a:schemeClr>
                </a:solidFill>
                <a:latin typeface="Cambria"/>
                <a:ea typeface="Cambria"/>
              </a:rPr>
              <a:t> </a:t>
            </a:r>
            <a:r>
              <a:rPr lang="en-US" sz="2000" b="1" dirty="0">
                <a:solidFill>
                  <a:schemeClr val="accent2">
                    <a:lumMod val="50000"/>
                  </a:schemeClr>
                </a:solidFill>
                <a:latin typeface="Cambria"/>
                <a:ea typeface="Cambria"/>
              </a:rPr>
              <a:t>Supervised Contrastive Learning</a:t>
            </a:r>
            <a:endParaRPr lang="en-US" sz="2000" b="1">
              <a:solidFill>
                <a:schemeClr val="accent2">
                  <a:lumMod val="50000"/>
                </a:schemeClr>
              </a:solidFill>
              <a:latin typeface="Cambria"/>
              <a:ea typeface="Cambria"/>
              <a:cs typeface="Calibri Light"/>
            </a:endParaRPr>
          </a:p>
        </p:txBody>
      </p:sp>
      <p:pic>
        <p:nvPicPr>
          <p:cNvPr id="4" name="Picture 4">
            <a:extLst>
              <a:ext uri="{FF2B5EF4-FFF2-40B4-BE49-F238E27FC236}">
                <a16:creationId xmlns:a16="http://schemas.microsoft.com/office/drawing/2014/main" id="{67503614-7D41-5263-5D21-F6529FEF4451}"/>
              </a:ext>
            </a:extLst>
          </p:cNvPr>
          <p:cNvPicPr>
            <a:picLocks noChangeAspect="1"/>
          </p:cNvPicPr>
          <p:nvPr/>
        </p:nvPicPr>
        <p:blipFill>
          <a:blip r:embed="rId3"/>
          <a:stretch>
            <a:fillRect/>
          </a:stretch>
        </p:blipFill>
        <p:spPr>
          <a:xfrm>
            <a:off x="8669091" y="3947881"/>
            <a:ext cx="3319524" cy="2993200"/>
          </a:xfrm>
          <a:prstGeom prst="rect">
            <a:avLst/>
          </a:prstGeom>
        </p:spPr>
      </p:pic>
      <p:pic>
        <p:nvPicPr>
          <p:cNvPr id="6" name="Picture 4" descr="A picture containing text, clock&#10;&#10;Description automatically generated">
            <a:extLst>
              <a:ext uri="{FF2B5EF4-FFF2-40B4-BE49-F238E27FC236}">
                <a16:creationId xmlns:a16="http://schemas.microsoft.com/office/drawing/2014/main" id="{8AFC8248-CE5C-1C29-0206-2BA4C7FDBC34}"/>
              </a:ext>
            </a:extLst>
          </p:cNvPr>
          <p:cNvPicPr>
            <a:picLocks noChangeAspect="1"/>
          </p:cNvPicPr>
          <p:nvPr/>
        </p:nvPicPr>
        <p:blipFill>
          <a:blip r:embed="rId4"/>
          <a:stretch>
            <a:fillRect/>
          </a:stretch>
        </p:blipFill>
        <p:spPr>
          <a:xfrm>
            <a:off x="2161852" y="6070554"/>
            <a:ext cx="4806203" cy="659250"/>
          </a:xfrm>
          <a:prstGeom prst="rect">
            <a:avLst/>
          </a:prstGeom>
        </p:spPr>
      </p:pic>
      <p:pic>
        <p:nvPicPr>
          <p:cNvPr id="3" name="Picture 3" descr="Diagram&#10;&#10;Description automatically generated">
            <a:extLst>
              <a:ext uri="{FF2B5EF4-FFF2-40B4-BE49-F238E27FC236}">
                <a16:creationId xmlns:a16="http://schemas.microsoft.com/office/drawing/2014/main" id="{A4621463-CAF0-3723-F3CC-352C843BEF10}"/>
              </a:ext>
            </a:extLst>
          </p:cNvPr>
          <p:cNvPicPr>
            <a:picLocks noChangeAspect="1"/>
          </p:cNvPicPr>
          <p:nvPr/>
        </p:nvPicPr>
        <p:blipFill>
          <a:blip r:embed="rId5"/>
          <a:stretch>
            <a:fillRect/>
          </a:stretch>
        </p:blipFill>
        <p:spPr>
          <a:xfrm>
            <a:off x="8449260" y="609"/>
            <a:ext cx="3534745" cy="3949629"/>
          </a:xfrm>
          <a:prstGeom prst="rect">
            <a:avLst/>
          </a:prstGeom>
        </p:spPr>
      </p:pic>
      <p:sp>
        <p:nvSpPr>
          <p:cNvPr id="7" name="TextBox 6">
            <a:extLst>
              <a:ext uri="{FF2B5EF4-FFF2-40B4-BE49-F238E27FC236}">
                <a16:creationId xmlns:a16="http://schemas.microsoft.com/office/drawing/2014/main" id="{D1A70C78-3095-F043-627D-01563107651F}"/>
              </a:ext>
            </a:extLst>
          </p:cNvPr>
          <p:cNvSpPr txBox="1"/>
          <p:nvPr/>
        </p:nvSpPr>
        <p:spPr>
          <a:xfrm>
            <a:off x="859449" y="1449459"/>
            <a:ext cx="7585665" cy="46213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28600" indent="-228600">
              <a:lnSpc>
                <a:spcPct val="90000"/>
              </a:lnSpc>
              <a:spcBef>
                <a:spcPts val="1000"/>
              </a:spcBef>
              <a:buFont typeface="Arial" panose="020B0604020202020204" pitchFamily="34" charset="0"/>
              <a:buChar char="•"/>
            </a:pPr>
            <a:r>
              <a:rPr lang="en-US" sz="1400" dirty="0">
                <a:latin typeface="Cambria"/>
                <a:ea typeface="Cambria"/>
              </a:rPr>
              <a:t>Contrastive learning was initially introduced for </a:t>
            </a:r>
            <a:r>
              <a:rPr lang="en-US" sz="1400" dirty="0">
                <a:solidFill>
                  <a:srgbClr val="C00000"/>
                </a:solidFill>
                <a:latin typeface="Cambria"/>
                <a:ea typeface="Cambria"/>
              </a:rPr>
              <a:t>self-supervised representation learning</a:t>
            </a:r>
            <a:r>
              <a:rPr lang="en-US" sz="1400" dirty="0">
                <a:latin typeface="Cambria"/>
                <a:ea typeface="Cambria"/>
              </a:rPr>
              <a:t>. </a:t>
            </a:r>
            <a:endParaRPr lang="en-US" sz="1400" dirty="0">
              <a:latin typeface="Cambria"/>
              <a:ea typeface="Cambria"/>
              <a:cs typeface="Calibri"/>
            </a:endParaRPr>
          </a:p>
          <a:p>
            <a:pPr marL="228600" indent="-228600">
              <a:lnSpc>
                <a:spcPct val="90000"/>
              </a:lnSpc>
              <a:spcBef>
                <a:spcPts val="1000"/>
              </a:spcBef>
              <a:buFont typeface="Arial" panose="020B0604020202020204" pitchFamily="34" charset="0"/>
              <a:buChar char="•"/>
            </a:pPr>
            <a:r>
              <a:rPr lang="en-US" sz="1400" dirty="0">
                <a:solidFill>
                  <a:srgbClr val="C00000"/>
                </a:solidFill>
                <a:latin typeface="Cambria"/>
                <a:ea typeface="Cambria"/>
              </a:rPr>
              <a:t>Supervised</a:t>
            </a:r>
            <a:r>
              <a:rPr lang="en-US" sz="1400" dirty="0">
                <a:latin typeface="Cambria"/>
                <a:ea typeface="Cambria"/>
              </a:rPr>
              <a:t> contrastive learning aims to make a </a:t>
            </a:r>
            <a:r>
              <a:rPr lang="en-US" sz="1400" dirty="0">
                <a:solidFill>
                  <a:srgbClr val="C00000"/>
                </a:solidFill>
                <a:latin typeface="Cambria"/>
                <a:ea typeface="Cambria"/>
              </a:rPr>
              <a:t>better separation</a:t>
            </a:r>
            <a:r>
              <a:rPr lang="en-US" sz="1400" dirty="0">
                <a:latin typeface="Cambria"/>
                <a:ea typeface="Cambria"/>
              </a:rPr>
              <a:t> in learned feature representations for different classes </a:t>
            </a:r>
            <a:endParaRPr lang="en-US" sz="1400" dirty="0">
              <a:latin typeface="Cambria"/>
              <a:ea typeface="Cambria"/>
              <a:cs typeface="Calibri"/>
            </a:endParaRPr>
          </a:p>
          <a:p>
            <a:pPr marL="228600" indent="-228600">
              <a:lnSpc>
                <a:spcPct val="90000"/>
              </a:lnSpc>
              <a:spcBef>
                <a:spcPts val="1000"/>
              </a:spcBef>
              <a:buFont typeface="Arial" panose="020B0604020202020204" pitchFamily="34" charset="0"/>
              <a:buChar char="•"/>
            </a:pPr>
            <a:r>
              <a:rPr lang="en-US" sz="1400" dirty="0">
                <a:latin typeface="Cambria"/>
                <a:ea typeface="Cambria"/>
              </a:rPr>
              <a:t>To apply supervised contrastive learning -</a:t>
            </a:r>
            <a:endParaRPr lang="en-US" sz="1400">
              <a:latin typeface="Cambria"/>
              <a:ea typeface="Cambria"/>
              <a:cs typeface="Calibri"/>
            </a:endParaRPr>
          </a:p>
          <a:p>
            <a:pPr marL="685800" lvl="2" indent="-228600">
              <a:lnSpc>
                <a:spcPct val="90000"/>
              </a:lnSpc>
              <a:spcBef>
                <a:spcPts val="1000"/>
              </a:spcBef>
              <a:buFont typeface="Arial" panose="020B0604020202020204" pitchFamily="34" charset="0"/>
              <a:buChar char="•"/>
            </a:pPr>
            <a:r>
              <a:rPr lang="en-US" sz="1400" dirty="0">
                <a:latin typeface="Cambria"/>
                <a:ea typeface="Cambria"/>
              </a:rPr>
              <a:t>Input batch of data is first</a:t>
            </a:r>
            <a:r>
              <a:rPr lang="en-US" sz="1400" dirty="0">
                <a:solidFill>
                  <a:srgbClr val="C00000"/>
                </a:solidFill>
                <a:latin typeface="Cambria"/>
                <a:ea typeface="Cambria"/>
              </a:rPr>
              <a:t> augmented twice</a:t>
            </a:r>
            <a:r>
              <a:rPr lang="en-US" sz="1400" dirty="0">
                <a:latin typeface="Cambria"/>
                <a:ea typeface="Cambria"/>
              </a:rPr>
              <a:t> to obtain two copies or "views" of each sample. </a:t>
            </a:r>
            <a:endParaRPr lang="en-US" sz="1400" dirty="0">
              <a:latin typeface="Cambria"/>
              <a:ea typeface="Cambria"/>
              <a:cs typeface="Calibri"/>
            </a:endParaRPr>
          </a:p>
          <a:p>
            <a:pPr marL="685800" lvl="2" indent="-228600">
              <a:lnSpc>
                <a:spcPct val="90000"/>
              </a:lnSpc>
              <a:spcBef>
                <a:spcPts val="1000"/>
              </a:spcBef>
              <a:buFont typeface="Arial" panose="020B0604020202020204" pitchFamily="34" charset="0"/>
              <a:buChar char="•"/>
            </a:pPr>
            <a:r>
              <a:rPr lang="en-US" sz="1400" dirty="0">
                <a:latin typeface="Cambria"/>
                <a:ea typeface="Cambria"/>
              </a:rPr>
              <a:t>Both copies are then </a:t>
            </a:r>
            <a:r>
              <a:rPr lang="en-US" sz="1400" dirty="0">
                <a:solidFill>
                  <a:srgbClr val="C00000"/>
                </a:solidFill>
                <a:latin typeface="Cambria"/>
                <a:ea typeface="Cambria"/>
              </a:rPr>
              <a:t>forward propagated</a:t>
            </a:r>
            <a:r>
              <a:rPr lang="en-US" sz="1400" dirty="0">
                <a:latin typeface="Cambria"/>
                <a:ea typeface="Cambria"/>
              </a:rPr>
              <a:t> through an </a:t>
            </a:r>
            <a:r>
              <a:rPr lang="en-US" sz="1400" dirty="0">
                <a:solidFill>
                  <a:srgbClr val="C00000"/>
                </a:solidFill>
                <a:latin typeface="Cambria"/>
                <a:ea typeface="Cambria"/>
              </a:rPr>
              <a:t>encoder</a:t>
            </a:r>
            <a:r>
              <a:rPr lang="en-US" sz="1400" dirty="0">
                <a:latin typeface="Cambria"/>
                <a:ea typeface="Cambria"/>
              </a:rPr>
              <a:t> network, and the resulting embedding is L2-normalized. </a:t>
            </a:r>
            <a:endParaRPr lang="en-US" sz="1400">
              <a:latin typeface="Cambria"/>
              <a:ea typeface="Cambria"/>
              <a:cs typeface="Calibri"/>
            </a:endParaRPr>
          </a:p>
          <a:p>
            <a:pPr marL="685800" lvl="1" indent="-228600">
              <a:lnSpc>
                <a:spcPct val="90000"/>
              </a:lnSpc>
              <a:spcBef>
                <a:spcPts val="1000"/>
              </a:spcBef>
              <a:buFont typeface="Arial" panose="020B0604020202020204" pitchFamily="34" charset="0"/>
              <a:buChar char="•"/>
            </a:pPr>
            <a:r>
              <a:rPr lang="en-US" sz="1400" dirty="0">
                <a:latin typeface="Cambria"/>
                <a:ea typeface="Cambria"/>
              </a:rPr>
              <a:t>Representation is further propagated through an optional </a:t>
            </a:r>
            <a:r>
              <a:rPr lang="en-US" sz="1400" dirty="0">
                <a:solidFill>
                  <a:srgbClr val="C00000"/>
                </a:solidFill>
                <a:latin typeface="Cambria"/>
                <a:ea typeface="Cambria"/>
              </a:rPr>
              <a:t>projection network</a:t>
            </a:r>
            <a:r>
              <a:rPr lang="en-US" sz="1400" dirty="0">
                <a:latin typeface="Cambria"/>
                <a:ea typeface="Cambria"/>
              </a:rPr>
              <a:t> to help identify meaningful features. </a:t>
            </a:r>
            <a:endParaRPr lang="en-US" sz="1400" dirty="0">
              <a:latin typeface="Cambria"/>
              <a:ea typeface="Cambria"/>
              <a:cs typeface="Calibri"/>
            </a:endParaRPr>
          </a:p>
          <a:p>
            <a:pPr marL="685800" lvl="1" indent="-228600">
              <a:lnSpc>
                <a:spcPct val="90000"/>
              </a:lnSpc>
              <a:spcBef>
                <a:spcPts val="1000"/>
              </a:spcBef>
              <a:buFont typeface="Arial" panose="020B0604020202020204" pitchFamily="34" charset="0"/>
              <a:buChar char="•"/>
            </a:pPr>
            <a:r>
              <a:rPr lang="en-US" sz="1400" dirty="0" err="1">
                <a:solidFill>
                  <a:srgbClr val="C00000"/>
                </a:solidFill>
                <a:latin typeface="Cambria"/>
                <a:ea typeface="Cambria"/>
              </a:rPr>
              <a:t>SupCon</a:t>
            </a:r>
            <a:r>
              <a:rPr lang="en-US" sz="1400" dirty="0">
                <a:solidFill>
                  <a:srgbClr val="C00000"/>
                </a:solidFill>
                <a:latin typeface="Cambria"/>
                <a:ea typeface="Cambria"/>
              </a:rPr>
              <a:t> loss</a:t>
            </a:r>
            <a:r>
              <a:rPr lang="en-US" sz="1400" dirty="0">
                <a:latin typeface="Cambria"/>
                <a:ea typeface="Cambria"/>
              </a:rPr>
              <a:t> is computed on the normalized outputs of the projection network. </a:t>
            </a:r>
            <a:endParaRPr lang="en-US" sz="1400" dirty="0">
              <a:latin typeface="Cambria"/>
              <a:ea typeface="Cambria"/>
              <a:cs typeface="Calibri"/>
            </a:endParaRPr>
          </a:p>
          <a:p>
            <a:pPr marL="685800" lvl="1" indent="-228600">
              <a:lnSpc>
                <a:spcPct val="90000"/>
              </a:lnSpc>
              <a:spcBef>
                <a:spcPts val="1000"/>
              </a:spcBef>
              <a:buFont typeface="Arial" panose="020B0604020202020204" pitchFamily="34" charset="0"/>
              <a:buChar char="•"/>
            </a:pPr>
            <a:r>
              <a:rPr lang="en-US" sz="1400" dirty="0" err="1">
                <a:latin typeface="Cambria"/>
                <a:ea typeface="Cambria"/>
              </a:rPr>
              <a:t>SupCon</a:t>
            </a:r>
            <a:r>
              <a:rPr lang="en-US" sz="1400" dirty="0">
                <a:latin typeface="Cambria"/>
                <a:ea typeface="Cambria"/>
              </a:rPr>
              <a:t> loss function encourages -</a:t>
            </a:r>
            <a:endParaRPr lang="en-US" sz="1400" dirty="0">
              <a:latin typeface="Cambria"/>
              <a:ea typeface="Cambria"/>
              <a:cs typeface="Calibri"/>
            </a:endParaRPr>
          </a:p>
          <a:p>
            <a:pPr marL="1143000" lvl="3" indent="-228600">
              <a:lnSpc>
                <a:spcPct val="90000"/>
              </a:lnSpc>
              <a:spcBef>
                <a:spcPts val="1000"/>
              </a:spcBef>
              <a:buFont typeface="Arial" panose="020B0604020202020204" pitchFamily="34" charset="0"/>
              <a:buChar char="•"/>
            </a:pPr>
            <a:r>
              <a:rPr lang="en-US" sz="1400" dirty="0">
                <a:latin typeface="Cambria"/>
                <a:ea typeface="Cambria"/>
              </a:rPr>
              <a:t>Embeddings from the same class to be</a:t>
            </a:r>
            <a:r>
              <a:rPr lang="en-US" sz="1400" dirty="0">
                <a:solidFill>
                  <a:srgbClr val="C00000"/>
                </a:solidFill>
                <a:latin typeface="Cambria"/>
                <a:ea typeface="Cambria"/>
              </a:rPr>
              <a:t> pulled closer </a:t>
            </a:r>
            <a:r>
              <a:rPr lang="en-US" sz="1400" dirty="0">
                <a:latin typeface="Cambria"/>
                <a:ea typeface="Cambria"/>
              </a:rPr>
              <a:t>together </a:t>
            </a:r>
            <a:endParaRPr lang="en-US" sz="1400" dirty="0">
              <a:latin typeface="Cambria"/>
              <a:ea typeface="Cambria"/>
              <a:cs typeface="Calibri"/>
            </a:endParaRPr>
          </a:p>
          <a:p>
            <a:pPr marL="1143000" lvl="3" indent="-228600">
              <a:lnSpc>
                <a:spcPct val="90000"/>
              </a:lnSpc>
              <a:spcBef>
                <a:spcPts val="1000"/>
              </a:spcBef>
              <a:buFont typeface="Arial" panose="020B0604020202020204" pitchFamily="34" charset="0"/>
              <a:buChar char="•"/>
            </a:pPr>
            <a:r>
              <a:rPr lang="en-US" sz="1400" dirty="0">
                <a:latin typeface="Cambria"/>
                <a:ea typeface="Cambria"/>
              </a:rPr>
              <a:t>Embeddings from different classes are </a:t>
            </a:r>
            <a:r>
              <a:rPr lang="en-US" sz="1400" dirty="0">
                <a:solidFill>
                  <a:srgbClr val="C00000"/>
                </a:solidFill>
                <a:latin typeface="Cambria"/>
                <a:ea typeface="Cambria"/>
              </a:rPr>
              <a:t>pushed apart</a:t>
            </a:r>
            <a:endParaRPr lang="en-US" sz="1400" dirty="0">
              <a:solidFill>
                <a:srgbClr val="C00000"/>
              </a:solidFill>
              <a:latin typeface="Cambria"/>
              <a:ea typeface="Cambria"/>
              <a:cs typeface="Calibri"/>
            </a:endParaRPr>
          </a:p>
          <a:p>
            <a:pPr marL="685800" lvl="1" indent="-228600">
              <a:lnSpc>
                <a:spcPct val="90000"/>
              </a:lnSpc>
              <a:spcBef>
                <a:spcPts val="1000"/>
              </a:spcBef>
              <a:buFont typeface="Arial" panose="020B0604020202020204" pitchFamily="34" charset="0"/>
              <a:buChar char="•"/>
            </a:pPr>
            <a:r>
              <a:rPr lang="en-US" sz="1400" dirty="0">
                <a:latin typeface="Cambria"/>
                <a:ea typeface="Cambria"/>
              </a:rPr>
              <a:t>After learning is done, the</a:t>
            </a:r>
            <a:r>
              <a:rPr lang="en-US" sz="1400" dirty="0">
                <a:solidFill>
                  <a:srgbClr val="C00000"/>
                </a:solidFill>
                <a:latin typeface="Cambria"/>
                <a:ea typeface="Cambria"/>
              </a:rPr>
              <a:t> frozen network</a:t>
            </a:r>
            <a:r>
              <a:rPr lang="en-US" sz="1400" dirty="0">
                <a:latin typeface="Cambria"/>
                <a:ea typeface="Cambria"/>
              </a:rPr>
              <a:t>  is used to </a:t>
            </a:r>
            <a:r>
              <a:rPr lang="en-US" sz="1400" dirty="0">
                <a:solidFill>
                  <a:srgbClr val="C00000"/>
                </a:solidFill>
                <a:latin typeface="Cambria"/>
                <a:ea typeface="Cambria"/>
              </a:rPr>
              <a:t>train classification head</a:t>
            </a:r>
            <a:r>
              <a:rPr lang="en-US" sz="1400" dirty="0">
                <a:latin typeface="Cambria"/>
                <a:ea typeface="Cambria"/>
              </a:rPr>
              <a:t> for making predictions</a:t>
            </a:r>
            <a:endParaRPr lang="en-US" sz="1400" dirty="0">
              <a:latin typeface="Cambria"/>
              <a:ea typeface="Cambria"/>
              <a:cs typeface="Calibri"/>
            </a:endParaRPr>
          </a:p>
        </p:txBody>
      </p:sp>
    </p:spTree>
    <p:extLst>
      <p:ext uri="{BB962C8B-B14F-4D97-AF65-F5344CB8AC3E}">
        <p14:creationId xmlns:p14="http://schemas.microsoft.com/office/powerpoint/2010/main" val="54826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990472-96C1-68CD-086F-01016C7C673E}"/>
              </a:ext>
            </a:extLst>
          </p:cNvPr>
          <p:cNvSpPr>
            <a:spLocks noGrp="1"/>
          </p:cNvSpPr>
          <p:nvPr>
            <p:ph type="title"/>
          </p:nvPr>
        </p:nvSpPr>
        <p:spPr>
          <a:xfrm>
            <a:off x="1689486" y="823539"/>
            <a:ext cx="8959893" cy="726056"/>
          </a:xfrm>
        </p:spPr>
        <p:txBody>
          <a:bodyPr anchor="ctr">
            <a:normAutofit fontScale="90000"/>
          </a:bodyPr>
          <a:lstStyle/>
          <a:p>
            <a:pPr algn="ctr"/>
            <a:br>
              <a:rPr lang="en-US" sz="3600" b="1" dirty="0">
                <a:solidFill>
                  <a:schemeClr val="accent2">
                    <a:lumMod val="50000"/>
                  </a:schemeClr>
                </a:solidFill>
                <a:latin typeface="Cambria"/>
                <a:ea typeface="Cambria"/>
                <a:cs typeface="Calibri Light"/>
              </a:rPr>
            </a:br>
            <a:r>
              <a:rPr lang="en-US" sz="2800" b="1" dirty="0">
                <a:solidFill>
                  <a:schemeClr val="accent2">
                    <a:lumMod val="50000"/>
                  </a:schemeClr>
                </a:solidFill>
                <a:latin typeface="Cambria"/>
                <a:ea typeface="Cambria"/>
                <a:cs typeface="Calibri Light"/>
              </a:rPr>
              <a:t>System </a:t>
            </a:r>
            <a:br>
              <a:rPr lang="en-US" sz="3600" b="1" dirty="0">
                <a:solidFill>
                  <a:schemeClr val="accent2">
                    <a:lumMod val="50000"/>
                  </a:schemeClr>
                </a:solidFill>
                <a:latin typeface="Cambria"/>
                <a:ea typeface="Cambria"/>
                <a:cs typeface="Calibri Light"/>
              </a:rPr>
            </a:br>
            <a:r>
              <a:rPr lang="en-US" sz="2000" b="1" err="1">
                <a:solidFill>
                  <a:schemeClr val="accent2">
                    <a:lumMod val="50000"/>
                  </a:schemeClr>
                </a:solidFill>
                <a:latin typeface="Cambria"/>
                <a:ea typeface="Cambria"/>
                <a:cs typeface="Calibri Light"/>
              </a:rPr>
              <a:t>SupConViT</a:t>
            </a:r>
            <a:endParaRPr lang="en-US" sz="2400" b="1">
              <a:solidFill>
                <a:schemeClr val="accent2">
                  <a:lumMod val="50000"/>
                </a:schemeClr>
              </a:solidFill>
              <a:latin typeface="Cambria"/>
              <a:ea typeface="Cambria"/>
              <a:cs typeface="Calibri Light"/>
            </a:endParaRPr>
          </a:p>
          <a:p>
            <a:pPr algn="ctr"/>
            <a:endParaRPr lang="en-US" sz="3600" b="1">
              <a:solidFill>
                <a:schemeClr val="accent2">
                  <a:lumMod val="50000"/>
                </a:schemeClr>
              </a:solidFill>
              <a:latin typeface="Cambria"/>
              <a:ea typeface="Cambria"/>
              <a:cs typeface="Calibri Light"/>
            </a:endParaRPr>
          </a:p>
        </p:txBody>
      </p:sp>
      <p:sp>
        <p:nvSpPr>
          <p:cNvPr id="3" name="Content Placeholder 2">
            <a:extLst>
              <a:ext uri="{FF2B5EF4-FFF2-40B4-BE49-F238E27FC236}">
                <a16:creationId xmlns:a16="http://schemas.microsoft.com/office/drawing/2014/main" id="{34ECEA03-AD7E-090F-C128-58238E223F37}"/>
              </a:ext>
            </a:extLst>
          </p:cNvPr>
          <p:cNvSpPr txBox="1">
            <a:spLocks/>
          </p:cNvSpPr>
          <p:nvPr/>
        </p:nvSpPr>
        <p:spPr>
          <a:xfrm>
            <a:off x="6043210" y="1936440"/>
            <a:ext cx="5100348" cy="4094439"/>
          </a:xfrm>
          <a:prstGeom prst="rect">
            <a:avLst/>
          </a:prstGeom>
        </p:spPr>
        <p:txBody>
          <a:bodyPr vert="horz"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b="1" dirty="0">
                <a:solidFill>
                  <a:srgbClr val="C00000"/>
                </a:solidFill>
                <a:latin typeface="Cambria"/>
                <a:ea typeface="Cambria"/>
                <a:cs typeface="+mn-lt"/>
              </a:rPr>
              <a:t>Inputs:</a:t>
            </a:r>
            <a:endParaRPr lang="en-US" dirty="0">
              <a:solidFill>
                <a:srgbClr val="000000"/>
              </a:solidFill>
              <a:latin typeface="Calibri"/>
              <a:ea typeface="Calibri"/>
              <a:cs typeface="+mn-lt"/>
            </a:endParaRPr>
          </a:p>
          <a:p>
            <a:pPr lvl="1" algn="just"/>
            <a:r>
              <a:rPr lang="en-US" sz="1200" dirty="0">
                <a:solidFill>
                  <a:srgbClr val="000000"/>
                </a:solidFill>
                <a:latin typeface="Cambria"/>
                <a:ea typeface="Cambria"/>
                <a:cs typeface="+mn-lt"/>
              </a:rPr>
              <a:t>Augmentation of the input data into 2 views</a:t>
            </a:r>
            <a:endParaRPr lang="en-US" sz="1200" dirty="0">
              <a:ea typeface="Calibri" panose="020F0502020204030204"/>
              <a:cs typeface="Calibri" panose="020F0502020204030204"/>
            </a:endParaRPr>
          </a:p>
          <a:p>
            <a:pPr lvl="2" algn="just"/>
            <a:r>
              <a:rPr lang="en-US" sz="1200" dirty="0">
                <a:solidFill>
                  <a:srgbClr val="000000"/>
                </a:solidFill>
                <a:latin typeface="Cambria"/>
                <a:ea typeface="Cambria"/>
                <a:cs typeface="+mn-lt"/>
              </a:rPr>
              <a:t>Represents a different view of the data, contains some subset of the information in the original sample</a:t>
            </a:r>
            <a:endParaRPr lang="en-US" sz="1200">
              <a:latin typeface="Cambria"/>
              <a:ea typeface="Calibri" panose="020F0502020204030204"/>
              <a:cs typeface="Calibri" panose="020F0502020204030204"/>
            </a:endParaRPr>
          </a:p>
          <a:p>
            <a:pPr marL="857250" lvl="1" indent="-171450" algn="just"/>
            <a:r>
              <a:rPr lang="en-US" sz="1200" b="1" dirty="0">
                <a:solidFill>
                  <a:srgbClr val="C00000"/>
                </a:solidFill>
                <a:latin typeface="Cambria"/>
                <a:ea typeface="Cambria"/>
                <a:cs typeface="+mn-lt"/>
              </a:rPr>
              <a:t>Augmentation</a:t>
            </a:r>
            <a:r>
              <a:rPr lang="en-US" sz="1200" b="1" dirty="0">
                <a:solidFill>
                  <a:srgbClr val="C00000"/>
                </a:solidFill>
                <a:latin typeface="Cambria"/>
                <a:ea typeface="Calibri"/>
                <a:cs typeface="+mn-lt"/>
              </a:rPr>
              <a:t>: </a:t>
            </a:r>
            <a:r>
              <a:rPr lang="en-US" sz="1200" dirty="0">
                <a:solidFill>
                  <a:srgbClr val="000000"/>
                </a:solidFill>
                <a:latin typeface="Cambria"/>
                <a:ea typeface="Cambria"/>
                <a:cs typeface="+mn-lt"/>
              </a:rPr>
              <a:t>Normalization, Random Grey Scale Conversion, Random Resized Crop, Color Jitter, Random Horizontal Flip</a:t>
            </a:r>
            <a:endParaRPr lang="en-US" sz="1200">
              <a:solidFill>
                <a:srgbClr val="843C0C"/>
              </a:solidFill>
              <a:latin typeface="Cambria"/>
              <a:ea typeface="Calibri"/>
              <a:cs typeface="+mn-lt"/>
            </a:endParaRPr>
          </a:p>
          <a:p>
            <a:pPr algn="just"/>
            <a:r>
              <a:rPr lang="en-US" sz="1200" b="1" dirty="0">
                <a:solidFill>
                  <a:srgbClr val="C00000"/>
                </a:solidFill>
                <a:latin typeface="Cambria"/>
                <a:ea typeface="Cambria"/>
                <a:cs typeface="+mn-lt"/>
              </a:rPr>
              <a:t>Stage 1 - </a:t>
            </a:r>
            <a:endParaRPr lang="en-US" sz="1200" b="1">
              <a:solidFill>
                <a:srgbClr val="C00000"/>
              </a:solidFill>
              <a:latin typeface="Cambria"/>
              <a:ea typeface="Cambria"/>
              <a:cs typeface="+mn-lt"/>
            </a:endParaRPr>
          </a:p>
          <a:p>
            <a:pPr lvl="1" indent="-285750" algn="just"/>
            <a:r>
              <a:rPr lang="en-US" sz="1200" dirty="0">
                <a:latin typeface="Cambria"/>
                <a:ea typeface="Cambria"/>
                <a:cs typeface="+mn-lt"/>
              </a:rPr>
              <a:t>Forward propagation through the </a:t>
            </a:r>
            <a:r>
              <a:rPr lang="en-US" sz="1200" err="1">
                <a:latin typeface="Cambria"/>
                <a:ea typeface="Cambria"/>
                <a:cs typeface="+mn-lt"/>
              </a:rPr>
              <a:t>ViT</a:t>
            </a:r>
            <a:r>
              <a:rPr lang="en-US" sz="1200" dirty="0">
                <a:latin typeface="Cambria"/>
                <a:ea typeface="Cambria"/>
                <a:cs typeface="+mn-lt"/>
              </a:rPr>
              <a:t> encoder (768-D)</a:t>
            </a:r>
          </a:p>
          <a:p>
            <a:pPr lvl="1" indent="-285750" algn="just"/>
            <a:r>
              <a:rPr lang="en-US" sz="1200" b="1" dirty="0">
                <a:solidFill>
                  <a:srgbClr val="C00000"/>
                </a:solidFill>
                <a:latin typeface="Cambria"/>
                <a:ea typeface="Cambria"/>
                <a:cs typeface="+mn-lt"/>
              </a:rPr>
              <a:t>Projection network - </a:t>
            </a:r>
            <a:endParaRPr lang="en-US" sz="1200">
              <a:solidFill>
                <a:srgbClr val="C00000"/>
              </a:solidFill>
              <a:latin typeface="Cambria"/>
              <a:ea typeface="Cambria"/>
              <a:cs typeface="+mn-lt"/>
            </a:endParaRPr>
          </a:p>
          <a:p>
            <a:pPr lvl="2" algn="just"/>
            <a:r>
              <a:rPr lang="en-US" sz="1200" dirty="0">
                <a:latin typeface="Cambria"/>
                <a:ea typeface="Cambria"/>
                <a:cs typeface="+mn-lt"/>
              </a:rPr>
              <a:t>Single linear layer that maps the representation of the encoder into a vector (96-D)</a:t>
            </a:r>
          </a:p>
          <a:p>
            <a:pPr lvl="2" algn="just"/>
            <a:r>
              <a:rPr lang="en-US" sz="1200" dirty="0">
                <a:latin typeface="Cambria"/>
                <a:ea typeface="Cambria"/>
                <a:cs typeface="+mn-lt"/>
              </a:rPr>
              <a:t>Normalization (L2) - Enables using an inner product to measure distances in the projection space</a:t>
            </a:r>
          </a:p>
          <a:p>
            <a:pPr lvl="1" indent="-285750" algn="just"/>
            <a:r>
              <a:rPr lang="en-US" sz="1200" err="1">
                <a:latin typeface="Cambria"/>
                <a:ea typeface="Cambria"/>
                <a:cs typeface="+mn-lt"/>
              </a:rPr>
              <a:t>SupCon</a:t>
            </a:r>
            <a:r>
              <a:rPr lang="en-US" sz="1200" dirty="0">
                <a:latin typeface="Cambria"/>
                <a:ea typeface="Cambria"/>
                <a:cs typeface="+mn-lt"/>
              </a:rPr>
              <a:t> loss obtained from outputs of the projection network</a:t>
            </a:r>
            <a:endParaRPr lang="en-US" sz="1200" dirty="0">
              <a:latin typeface="Cambria"/>
              <a:ea typeface="Calibri"/>
              <a:cs typeface="Calibri"/>
            </a:endParaRPr>
          </a:p>
          <a:p>
            <a:pPr algn="just"/>
            <a:r>
              <a:rPr lang="en-US" sz="1200" b="1" dirty="0">
                <a:solidFill>
                  <a:srgbClr val="C00000"/>
                </a:solidFill>
                <a:latin typeface="Cambria"/>
                <a:ea typeface="Cambria"/>
                <a:cs typeface="+mn-lt"/>
              </a:rPr>
              <a:t>Stage 2 - </a:t>
            </a:r>
          </a:p>
          <a:p>
            <a:pPr lvl="1" indent="-285750" algn="just"/>
            <a:r>
              <a:rPr lang="en-US" sz="1200" dirty="0">
                <a:latin typeface="Cambria"/>
                <a:ea typeface="Cambria"/>
                <a:cs typeface="Calibri"/>
              </a:rPr>
              <a:t>Freeze the</a:t>
            </a:r>
            <a:r>
              <a:rPr lang="en-US" sz="1200" b="1" dirty="0">
                <a:solidFill>
                  <a:schemeClr val="accent2">
                    <a:lumMod val="50000"/>
                  </a:schemeClr>
                </a:solidFill>
                <a:latin typeface="Cambria"/>
                <a:ea typeface="Cambria"/>
                <a:cs typeface="Calibri"/>
              </a:rPr>
              <a:t> </a:t>
            </a:r>
            <a:r>
              <a:rPr lang="en-US" sz="1200" err="1">
                <a:latin typeface="Cambria"/>
                <a:ea typeface="Cambria"/>
                <a:cs typeface="Calibri"/>
              </a:rPr>
              <a:t>ViT</a:t>
            </a:r>
            <a:r>
              <a:rPr lang="en-US" sz="1200" dirty="0">
                <a:latin typeface="Cambria"/>
                <a:ea typeface="Cambria"/>
                <a:cs typeface="Calibri"/>
              </a:rPr>
              <a:t> encoder and projection network and train a classifier using Cross Entropy  loss</a:t>
            </a:r>
          </a:p>
          <a:p>
            <a:pPr lvl="1" indent="-285750" algn="just"/>
            <a:endParaRPr lang="en-US" sz="1200" b="1" dirty="0">
              <a:solidFill>
                <a:schemeClr val="accent2">
                  <a:lumMod val="50000"/>
                </a:schemeClr>
              </a:solidFill>
              <a:latin typeface="Cambria"/>
              <a:ea typeface="Cambria"/>
              <a:cs typeface="+mn-lt"/>
            </a:endParaRPr>
          </a:p>
          <a:p>
            <a:pPr lvl="1" indent="-285750" algn="just"/>
            <a:endParaRPr lang="en-US" sz="1200" b="1" dirty="0">
              <a:solidFill>
                <a:schemeClr val="accent2">
                  <a:lumMod val="50000"/>
                </a:schemeClr>
              </a:solidFill>
              <a:latin typeface="Cambria"/>
              <a:ea typeface="Cambria"/>
              <a:cs typeface="+mn-lt"/>
            </a:endParaRPr>
          </a:p>
          <a:p>
            <a:pPr lvl="1" indent="-285750" algn="just"/>
            <a:endParaRPr lang="en-US" sz="1200" b="1" dirty="0">
              <a:solidFill>
                <a:srgbClr val="843C0C"/>
              </a:solidFill>
              <a:latin typeface="Cambria"/>
              <a:ea typeface="Cambria"/>
              <a:cs typeface="Calibri"/>
            </a:endParaRPr>
          </a:p>
          <a:p>
            <a:pPr lvl="1" indent="-285750" algn="just"/>
            <a:endParaRPr lang="en-US" sz="1200" b="1" dirty="0">
              <a:solidFill>
                <a:srgbClr val="843C0C"/>
              </a:solidFill>
              <a:latin typeface="Cambria"/>
              <a:ea typeface="Cambria"/>
              <a:cs typeface="Calibri"/>
            </a:endParaRPr>
          </a:p>
          <a:p>
            <a:pPr lvl="1" indent="-285750" algn="just"/>
            <a:endParaRPr lang="en-US" sz="1200" b="1" dirty="0">
              <a:solidFill>
                <a:srgbClr val="843C0C"/>
              </a:solidFill>
              <a:latin typeface="Cambria"/>
              <a:ea typeface="Cambria"/>
              <a:cs typeface="Calibri"/>
            </a:endParaRPr>
          </a:p>
          <a:p>
            <a:pPr algn="just"/>
            <a:endParaRPr lang="en-US" sz="1200" b="1" dirty="0">
              <a:solidFill>
                <a:srgbClr val="843C0C"/>
              </a:solidFill>
              <a:latin typeface="Cambria"/>
              <a:ea typeface="Cambria"/>
              <a:cs typeface="Calibri"/>
            </a:endParaRPr>
          </a:p>
          <a:p>
            <a:pPr algn="just"/>
            <a:endParaRPr lang="en-US" sz="1200" b="1" dirty="0">
              <a:solidFill>
                <a:srgbClr val="843C0C"/>
              </a:solidFill>
              <a:latin typeface="Cambria"/>
              <a:ea typeface="Cambria"/>
              <a:cs typeface="Calibri"/>
            </a:endParaRPr>
          </a:p>
          <a:p>
            <a:pPr algn="just"/>
            <a:endParaRPr lang="en-US" sz="1200" b="1" dirty="0">
              <a:solidFill>
                <a:srgbClr val="843C0C"/>
              </a:solidFill>
              <a:latin typeface="Calibri"/>
              <a:ea typeface="Calibri"/>
              <a:cs typeface="Calibri"/>
            </a:endParaRPr>
          </a:p>
          <a:p>
            <a:pPr marL="628650" lvl="1" indent="-171450"/>
            <a:endParaRPr lang="en-US" sz="1200" dirty="0">
              <a:solidFill>
                <a:srgbClr val="000000"/>
              </a:solidFill>
              <a:latin typeface="Cambria"/>
              <a:ea typeface="Calibri"/>
              <a:cs typeface="Calibri"/>
            </a:endParaRPr>
          </a:p>
        </p:txBody>
      </p:sp>
      <p:pic>
        <p:nvPicPr>
          <p:cNvPr id="5" name="Picture 5" descr="Diagram&#10;&#10;Description automatically generated">
            <a:extLst>
              <a:ext uri="{FF2B5EF4-FFF2-40B4-BE49-F238E27FC236}">
                <a16:creationId xmlns:a16="http://schemas.microsoft.com/office/drawing/2014/main" id="{E45A83B3-7044-E221-9999-41D24DC68E8D}"/>
              </a:ext>
            </a:extLst>
          </p:cNvPr>
          <p:cNvPicPr>
            <a:picLocks noGrp="1" noChangeAspect="1"/>
          </p:cNvPicPr>
          <p:nvPr>
            <p:ph idx="1"/>
          </p:nvPr>
        </p:nvPicPr>
        <p:blipFill>
          <a:blip r:embed="rId2"/>
          <a:stretch>
            <a:fillRect/>
          </a:stretch>
        </p:blipFill>
        <p:spPr>
          <a:xfrm>
            <a:off x="698940" y="1840606"/>
            <a:ext cx="5274345" cy="4290028"/>
          </a:xfrm>
        </p:spPr>
      </p:pic>
    </p:spTree>
    <p:extLst>
      <p:ext uri="{BB962C8B-B14F-4D97-AF65-F5344CB8AC3E}">
        <p14:creationId xmlns:p14="http://schemas.microsoft.com/office/powerpoint/2010/main" val="222943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990472-96C1-68CD-086F-01016C7C673E}"/>
              </a:ext>
            </a:extLst>
          </p:cNvPr>
          <p:cNvSpPr>
            <a:spLocks noGrp="1"/>
          </p:cNvSpPr>
          <p:nvPr>
            <p:ph type="title"/>
          </p:nvPr>
        </p:nvSpPr>
        <p:spPr>
          <a:xfrm>
            <a:off x="1650208" y="761555"/>
            <a:ext cx="8959893" cy="1004836"/>
          </a:xfrm>
        </p:spPr>
        <p:txBody>
          <a:bodyPr anchor="ctr">
            <a:normAutofit/>
          </a:bodyPr>
          <a:lstStyle/>
          <a:p>
            <a:pPr algn="ctr"/>
            <a:r>
              <a:rPr lang="en-US" sz="3200" b="1" dirty="0">
                <a:solidFill>
                  <a:schemeClr val="accent2">
                    <a:lumMod val="50000"/>
                  </a:schemeClr>
                </a:solidFill>
                <a:latin typeface="Cambria"/>
                <a:ea typeface="Cambria"/>
                <a:cs typeface="Calibri Light"/>
              </a:rPr>
              <a:t>Evaluation</a:t>
            </a:r>
          </a:p>
        </p:txBody>
      </p:sp>
      <p:graphicFrame>
        <p:nvGraphicFramePr>
          <p:cNvPr id="2" name="Table 2">
            <a:extLst>
              <a:ext uri="{FF2B5EF4-FFF2-40B4-BE49-F238E27FC236}">
                <a16:creationId xmlns:a16="http://schemas.microsoft.com/office/drawing/2014/main" id="{14890170-8C4B-B7A2-EA7D-AC12771C4BE3}"/>
              </a:ext>
            </a:extLst>
          </p:cNvPr>
          <p:cNvGraphicFramePr>
            <a:graphicFrameLocks noGrp="1"/>
          </p:cNvGraphicFramePr>
          <p:nvPr>
            <p:extLst>
              <p:ext uri="{D42A27DB-BD31-4B8C-83A1-F6EECF244321}">
                <p14:modId xmlns:p14="http://schemas.microsoft.com/office/powerpoint/2010/main" val="3577726644"/>
              </p:ext>
            </p:extLst>
          </p:nvPr>
        </p:nvGraphicFramePr>
        <p:xfrm>
          <a:off x="2351049" y="2397512"/>
          <a:ext cx="7527956" cy="2560311"/>
        </p:xfrm>
        <a:graphic>
          <a:graphicData uri="http://schemas.openxmlformats.org/drawingml/2006/table">
            <a:tbl>
              <a:tblPr firstRow="1" bandRow="1">
                <a:tableStyleId>{21E4AEA4-8DFA-4A89-87EB-49C32662AFE0}</a:tableStyleId>
              </a:tblPr>
              <a:tblGrid>
                <a:gridCol w="3983360">
                  <a:extLst>
                    <a:ext uri="{9D8B030D-6E8A-4147-A177-3AD203B41FA5}">
                      <a16:colId xmlns:a16="http://schemas.microsoft.com/office/drawing/2014/main" val="965059666"/>
                    </a:ext>
                  </a:extLst>
                </a:gridCol>
                <a:gridCol w="1158725">
                  <a:extLst>
                    <a:ext uri="{9D8B030D-6E8A-4147-A177-3AD203B41FA5}">
                      <a16:colId xmlns:a16="http://schemas.microsoft.com/office/drawing/2014/main" val="3377195210"/>
                    </a:ext>
                  </a:extLst>
                </a:gridCol>
                <a:gridCol w="2385871">
                  <a:extLst>
                    <a:ext uri="{9D8B030D-6E8A-4147-A177-3AD203B41FA5}">
                      <a16:colId xmlns:a16="http://schemas.microsoft.com/office/drawing/2014/main" val="3163474909"/>
                    </a:ext>
                  </a:extLst>
                </a:gridCol>
              </a:tblGrid>
              <a:tr h="333865">
                <a:tc>
                  <a:txBody>
                    <a:bodyPr/>
                    <a:lstStyle/>
                    <a:p>
                      <a:endParaRPr lang="en-US" sz="1600">
                        <a:latin typeface="Cambria"/>
                      </a:endParaRPr>
                    </a:p>
                  </a:txBody>
                  <a:tcPr/>
                </a:tc>
                <a:tc>
                  <a:txBody>
                    <a:bodyPr/>
                    <a:lstStyle/>
                    <a:p>
                      <a:r>
                        <a:rPr lang="en-US" sz="1600" dirty="0">
                          <a:latin typeface="Cambria"/>
                        </a:rPr>
                        <a:t>F1 score</a:t>
                      </a:r>
                    </a:p>
                  </a:txBody>
                  <a:tcPr/>
                </a:tc>
                <a:tc>
                  <a:txBody>
                    <a:bodyPr/>
                    <a:lstStyle/>
                    <a:p>
                      <a:r>
                        <a:rPr lang="en-US" sz="1600" dirty="0">
                          <a:latin typeface="Cambria"/>
                        </a:rPr>
                        <a:t>Balanced Accuracy</a:t>
                      </a:r>
                      <a:endParaRPr lang="en-US" sz="1600" dirty="0" err="1">
                        <a:latin typeface="Cambria"/>
                      </a:endParaRPr>
                    </a:p>
                  </a:txBody>
                  <a:tcPr/>
                </a:tc>
                <a:extLst>
                  <a:ext uri="{0D108BD9-81ED-4DB2-BD59-A6C34878D82A}">
                    <a16:rowId xmlns:a16="http://schemas.microsoft.com/office/drawing/2014/main" val="1107516203"/>
                  </a:ext>
                </a:extLst>
              </a:tr>
              <a:tr h="370840">
                <a:tc>
                  <a:txBody>
                    <a:bodyPr/>
                    <a:lstStyle/>
                    <a:p>
                      <a:r>
                        <a:rPr lang="en-US" sz="1600" dirty="0" err="1">
                          <a:latin typeface="Cambria"/>
                        </a:rPr>
                        <a:t>ViT</a:t>
                      </a:r>
                      <a:r>
                        <a:rPr lang="en-US" sz="1600" dirty="0">
                          <a:latin typeface="Cambria"/>
                        </a:rPr>
                        <a:t> (20 epoch)</a:t>
                      </a:r>
                      <a:endParaRPr lang="en-US" sz="1600" dirty="0" err="1">
                        <a:latin typeface="Cambria"/>
                      </a:endParaRPr>
                    </a:p>
                  </a:txBody>
                  <a:tcPr/>
                </a:tc>
                <a:tc>
                  <a:txBody>
                    <a:bodyPr/>
                    <a:lstStyle/>
                    <a:p>
                      <a:r>
                        <a:rPr lang="en-US" sz="1600" dirty="0">
                          <a:latin typeface="Cambria"/>
                        </a:rPr>
                        <a:t>0.78</a:t>
                      </a:r>
                    </a:p>
                  </a:txBody>
                  <a:tcPr/>
                </a:tc>
                <a:tc>
                  <a:txBody>
                    <a:bodyPr/>
                    <a:lstStyle/>
                    <a:p>
                      <a:r>
                        <a:rPr lang="en-US" sz="1600" dirty="0">
                          <a:latin typeface="Cambria"/>
                        </a:rPr>
                        <a:t>0.86</a:t>
                      </a:r>
                    </a:p>
                  </a:txBody>
                  <a:tcPr/>
                </a:tc>
                <a:extLst>
                  <a:ext uri="{0D108BD9-81ED-4DB2-BD59-A6C34878D82A}">
                    <a16:rowId xmlns:a16="http://schemas.microsoft.com/office/drawing/2014/main" val="3841383325"/>
                  </a:ext>
                </a:extLst>
              </a:tr>
              <a:tr h="370839">
                <a:tc>
                  <a:txBody>
                    <a:bodyPr/>
                    <a:lstStyle/>
                    <a:p>
                      <a:pPr lvl="0">
                        <a:buNone/>
                      </a:pPr>
                      <a:r>
                        <a:rPr lang="en-US" sz="1600" b="1" err="1">
                          <a:latin typeface="Cambria"/>
                        </a:rPr>
                        <a:t>SupCon</a:t>
                      </a:r>
                      <a:r>
                        <a:rPr lang="en-US" sz="1600" b="1" dirty="0">
                          <a:latin typeface="Cambria"/>
                        </a:rPr>
                        <a:t> </a:t>
                      </a:r>
                      <a:r>
                        <a:rPr lang="en-US" sz="1600" b="1" i="0" u="none" strike="noStrike" noProof="0" err="1">
                          <a:solidFill>
                            <a:srgbClr val="000000"/>
                          </a:solidFill>
                          <a:latin typeface="Cambria"/>
                        </a:rPr>
                        <a:t>ViT</a:t>
                      </a:r>
                      <a:r>
                        <a:rPr lang="en-US" sz="1600" b="1" i="0" u="none" strike="noStrike" noProof="0" dirty="0">
                          <a:solidFill>
                            <a:srgbClr val="000000"/>
                          </a:solidFill>
                          <a:latin typeface="Cambria"/>
                        </a:rPr>
                        <a:t> </a:t>
                      </a:r>
                      <a:r>
                        <a:rPr lang="en-US" sz="1600" b="0" i="0" u="none" strike="noStrike" noProof="0" dirty="0">
                          <a:solidFill>
                            <a:srgbClr val="000000"/>
                          </a:solidFill>
                          <a:latin typeface="Cambria"/>
                        </a:rPr>
                        <a:t>(1 epoch)</a:t>
                      </a:r>
                      <a:endParaRPr lang="en-US" sz="1600" b="0" dirty="0">
                        <a:latin typeface="Cambria"/>
                      </a:endParaRPr>
                    </a:p>
                  </a:txBody>
                  <a:tcPr/>
                </a:tc>
                <a:tc>
                  <a:txBody>
                    <a:bodyPr/>
                    <a:lstStyle/>
                    <a:p>
                      <a:pPr lvl="0">
                        <a:buNone/>
                      </a:pPr>
                      <a:r>
                        <a:rPr lang="en-US" sz="1600" b="1" dirty="0">
                          <a:latin typeface="Cambria"/>
                        </a:rPr>
                        <a:t>0.79</a:t>
                      </a:r>
                    </a:p>
                  </a:txBody>
                  <a:tcPr/>
                </a:tc>
                <a:tc>
                  <a:txBody>
                    <a:bodyPr/>
                    <a:lstStyle/>
                    <a:p>
                      <a:pPr lvl="0">
                        <a:buNone/>
                      </a:pPr>
                      <a:r>
                        <a:rPr lang="en-US" sz="1600" b="0" dirty="0">
                          <a:latin typeface="Cambria"/>
                        </a:rPr>
                        <a:t>0.86</a:t>
                      </a:r>
                    </a:p>
                  </a:txBody>
                  <a:tcPr/>
                </a:tc>
                <a:extLst>
                  <a:ext uri="{0D108BD9-81ED-4DB2-BD59-A6C34878D82A}">
                    <a16:rowId xmlns:a16="http://schemas.microsoft.com/office/drawing/2014/main" val="3934689650"/>
                  </a:ext>
                </a:extLst>
              </a:tr>
              <a:tr h="370838">
                <a:tc>
                  <a:txBody>
                    <a:bodyPr/>
                    <a:lstStyle/>
                    <a:p>
                      <a:pPr lvl="0">
                        <a:buNone/>
                      </a:pPr>
                      <a:r>
                        <a:rPr lang="en-US" sz="1600" dirty="0">
                          <a:latin typeface="Cambria"/>
                        </a:rPr>
                        <a:t>ResNet-50 (20 epochs)</a:t>
                      </a:r>
                    </a:p>
                  </a:txBody>
                  <a:tcPr/>
                </a:tc>
                <a:tc>
                  <a:txBody>
                    <a:bodyPr/>
                    <a:lstStyle/>
                    <a:p>
                      <a:pPr lvl="0">
                        <a:buNone/>
                      </a:pPr>
                      <a:r>
                        <a:rPr lang="en-US" sz="1600" dirty="0">
                          <a:latin typeface="Cambria"/>
                        </a:rPr>
                        <a:t>0.76</a:t>
                      </a:r>
                    </a:p>
                  </a:txBody>
                  <a:tcPr/>
                </a:tc>
                <a:tc>
                  <a:txBody>
                    <a:bodyPr/>
                    <a:lstStyle/>
                    <a:p>
                      <a:pPr lvl="0">
                        <a:buNone/>
                      </a:pPr>
                      <a:r>
                        <a:rPr lang="en-US" sz="1600" dirty="0">
                          <a:latin typeface="Cambria"/>
                        </a:rPr>
                        <a:t>0.84</a:t>
                      </a:r>
                    </a:p>
                  </a:txBody>
                  <a:tcPr/>
                </a:tc>
                <a:extLst>
                  <a:ext uri="{0D108BD9-81ED-4DB2-BD59-A6C34878D82A}">
                    <a16:rowId xmlns:a16="http://schemas.microsoft.com/office/drawing/2014/main" val="606424719"/>
                  </a:ext>
                </a:extLst>
              </a:tr>
              <a:tr h="370838">
                <a:tc>
                  <a:txBody>
                    <a:bodyPr/>
                    <a:lstStyle/>
                    <a:p>
                      <a:pPr lvl="0">
                        <a:buNone/>
                      </a:pPr>
                      <a:r>
                        <a:rPr lang="en-US" sz="1600" dirty="0">
                          <a:latin typeface="Cambria"/>
                        </a:rPr>
                        <a:t>El Shawi et al. (NNI for architecture search)</a:t>
                      </a:r>
                    </a:p>
                  </a:txBody>
                  <a:tcPr/>
                </a:tc>
                <a:tc>
                  <a:txBody>
                    <a:bodyPr/>
                    <a:lstStyle/>
                    <a:p>
                      <a:pPr lvl="0">
                        <a:buNone/>
                      </a:pPr>
                      <a:r>
                        <a:rPr lang="en-US" sz="1600" dirty="0">
                          <a:latin typeface="Cambria"/>
                        </a:rPr>
                        <a:t>0.79</a:t>
                      </a:r>
                    </a:p>
                  </a:txBody>
                  <a:tcPr/>
                </a:tc>
                <a:tc>
                  <a:txBody>
                    <a:bodyPr/>
                    <a:lstStyle/>
                    <a:p>
                      <a:pPr lvl="0">
                        <a:buNone/>
                      </a:pPr>
                      <a:r>
                        <a:rPr lang="en-US" sz="1600" dirty="0">
                          <a:latin typeface="Cambria"/>
                        </a:rPr>
                        <a:t>0.86</a:t>
                      </a:r>
                    </a:p>
                  </a:txBody>
                  <a:tcPr/>
                </a:tc>
                <a:extLst>
                  <a:ext uri="{0D108BD9-81ED-4DB2-BD59-A6C34878D82A}">
                    <a16:rowId xmlns:a16="http://schemas.microsoft.com/office/drawing/2014/main" val="2307085759"/>
                  </a:ext>
                </a:extLst>
              </a:tr>
              <a:tr h="370838">
                <a:tc>
                  <a:txBody>
                    <a:bodyPr/>
                    <a:lstStyle/>
                    <a:p>
                      <a:pPr lvl="0">
                        <a:buNone/>
                      </a:pPr>
                      <a:r>
                        <a:rPr lang="en-US" sz="1600" b="0" i="0" u="none" strike="noStrike" noProof="0" dirty="0">
                          <a:latin typeface="Cambria"/>
                        </a:rPr>
                        <a:t>Curz et al. (CNN)</a:t>
                      </a:r>
                    </a:p>
                  </a:txBody>
                  <a:tcPr/>
                </a:tc>
                <a:tc>
                  <a:txBody>
                    <a:bodyPr/>
                    <a:lstStyle/>
                    <a:p>
                      <a:pPr lvl="0">
                        <a:buNone/>
                      </a:pPr>
                      <a:r>
                        <a:rPr lang="en-US" sz="1600" b="0" i="0" u="none" strike="noStrike" noProof="0" dirty="0">
                          <a:solidFill>
                            <a:srgbClr val="000000"/>
                          </a:solidFill>
                          <a:latin typeface="Cambria"/>
                        </a:rPr>
                        <a:t>0.72</a:t>
                      </a:r>
                      <a:endParaRPr lang="en-US" sz="1600" dirty="0">
                        <a:latin typeface="Cambria"/>
                      </a:endParaRP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mbria"/>
                        </a:rPr>
                        <a:t>0.84</a:t>
                      </a:r>
                    </a:p>
                  </a:txBody>
                  <a:tcPr/>
                </a:tc>
                <a:extLst>
                  <a:ext uri="{0D108BD9-81ED-4DB2-BD59-A6C34878D82A}">
                    <a16:rowId xmlns:a16="http://schemas.microsoft.com/office/drawing/2014/main" val="3638999033"/>
                  </a:ext>
                </a:extLst>
              </a:tr>
              <a:tr h="370838">
                <a:tc>
                  <a:txBody>
                    <a:bodyPr/>
                    <a:lstStyle/>
                    <a:p>
                      <a:pPr lvl="0">
                        <a:buNone/>
                      </a:pPr>
                      <a:r>
                        <a:rPr lang="en-US" sz="1600" b="0" i="0" u="none" strike="noStrike" noProof="0" dirty="0" err="1">
                          <a:latin typeface="Cambria"/>
                        </a:rPr>
                        <a:t>Janowczuk</a:t>
                      </a:r>
                      <a:r>
                        <a:rPr lang="en-US" sz="1600" b="0" i="0" u="none" strike="noStrike" noProof="0" dirty="0">
                          <a:latin typeface="Cambria"/>
                        </a:rPr>
                        <a:t> et al (Alex Net)</a:t>
                      </a:r>
                    </a:p>
                  </a:txBody>
                  <a:tcPr/>
                </a:tc>
                <a:tc>
                  <a:txBody>
                    <a:bodyPr/>
                    <a:lstStyle/>
                    <a:p>
                      <a:pPr lvl="0">
                        <a:buNone/>
                      </a:pPr>
                      <a:r>
                        <a:rPr lang="en-US" sz="1600" b="0" i="0" u="none" strike="noStrike" noProof="0" dirty="0">
                          <a:solidFill>
                            <a:srgbClr val="000000"/>
                          </a:solidFill>
                          <a:latin typeface="Cambria"/>
                        </a:rPr>
                        <a:t>0.76</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mbria"/>
                        </a:rPr>
                        <a:t>0.84</a:t>
                      </a:r>
                    </a:p>
                  </a:txBody>
                  <a:tcPr/>
                </a:tc>
                <a:extLst>
                  <a:ext uri="{0D108BD9-81ED-4DB2-BD59-A6C34878D82A}">
                    <a16:rowId xmlns:a16="http://schemas.microsoft.com/office/drawing/2014/main" val="965391313"/>
                  </a:ext>
                </a:extLst>
              </a:tr>
            </a:tbl>
          </a:graphicData>
        </a:graphic>
      </p:graphicFrame>
    </p:spTree>
    <p:extLst>
      <p:ext uri="{BB962C8B-B14F-4D97-AF65-F5344CB8AC3E}">
        <p14:creationId xmlns:p14="http://schemas.microsoft.com/office/powerpoint/2010/main" val="317226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hart, scatter chart&#10;&#10;Description automatically generated">
            <a:extLst>
              <a:ext uri="{FF2B5EF4-FFF2-40B4-BE49-F238E27FC236}">
                <a16:creationId xmlns:a16="http://schemas.microsoft.com/office/drawing/2014/main" id="{D41D2A26-07E8-CFDF-99EC-590394F70088}"/>
              </a:ext>
            </a:extLst>
          </p:cNvPr>
          <p:cNvPicPr>
            <a:picLocks noChangeAspect="1"/>
          </p:cNvPicPr>
          <p:nvPr/>
        </p:nvPicPr>
        <p:blipFill>
          <a:blip r:embed="rId2"/>
          <a:stretch>
            <a:fillRect/>
          </a:stretch>
        </p:blipFill>
        <p:spPr>
          <a:xfrm>
            <a:off x="3235621" y="112580"/>
            <a:ext cx="3063051" cy="2292585"/>
          </a:xfrm>
          <a:prstGeom prst="rect">
            <a:avLst/>
          </a:prstGeom>
        </p:spPr>
      </p:pic>
      <p:pic>
        <p:nvPicPr>
          <p:cNvPr id="7" name="Picture 4" descr="Chart, scatter chart&#10;&#10;Description automatically generated">
            <a:extLst>
              <a:ext uri="{FF2B5EF4-FFF2-40B4-BE49-F238E27FC236}">
                <a16:creationId xmlns:a16="http://schemas.microsoft.com/office/drawing/2014/main" id="{A8959545-C5F7-3FA5-9B84-59D511982ABE}"/>
              </a:ext>
            </a:extLst>
          </p:cNvPr>
          <p:cNvPicPr>
            <a:picLocks noChangeAspect="1"/>
          </p:cNvPicPr>
          <p:nvPr/>
        </p:nvPicPr>
        <p:blipFill>
          <a:blip r:embed="rId3"/>
          <a:stretch>
            <a:fillRect/>
          </a:stretch>
        </p:blipFill>
        <p:spPr>
          <a:xfrm>
            <a:off x="8978384" y="113038"/>
            <a:ext cx="3063051" cy="2292585"/>
          </a:xfrm>
          <a:prstGeom prst="rect">
            <a:avLst/>
          </a:prstGeom>
        </p:spPr>
      </p:pic>
      <p:pic>
        <p:nvPicPr>
          <p:cNvPr id="9" name="Picture 5" descr="Chart, scatter chart&#10;&#10;Description automatically generated">
            <a:extLst>
              <a:ext uri="{FF2B5EF4-FFF2-40B4-BE49-F238E27FC236}">
                <a16:creationId xmlns:a16="http://schemas.microsoft.com/office/drawing/2014/main" id="{93E53976-6391-BEBD-9FDD-99E145FB9599}"/>
              </a:ext>
            </a:extLst>
          </p:cNvPr>
          <p:cNvPicPr>
            <a:picLocks noChangeAspect="1"/>
          </p:cNvPicPr>
          <p:nvPr/>
        </p:nvPicPr>
        <p:blipFill>
          <a:blip r:embed="rId4"/>
          <a:stretch>
            <a:fillRect/>
          </a:stretch>
        </p:blipFill>
        <p:spPr>
          <a:xfrm>
            <a:off x="6100062" y="113038"/>
            <a:ext cx="3063051" cy="2292585"/>
          </a:xfrm>
          <a:prstGeom prst="rect">
            <a:avLst/>
          </a:prstGeom>
        </p:spPr>
      </p:pic>
      <p:pic>
        <p:nvPicPr>
          <p:cNvPr id="11" name="Picture 6" descr="Chart, scatter chart&#10;&#10;Description automatically generated">
            <a:extLst>
              <a:ext uri="{FF2B5EF4-FFF2-40B4-BE49-F238E27FC236}">
                <a16:creationId xmlns:a16="http://schemas.microsoft.com/office/drawing/2014/main" id="{D39E93E2-F59B-EAFB-1FD6-1027505EF85A}"/>
              </a:ext>
            </a:extLst>
          </p:cNvPr>
          <p:cNvPicPr>
            <a:picLocks noChangeAspect="1"/>
          </p:cNvPicPr>
          <p:nvPr/>
        </p:nvPicPr>
        <p:blipFill>
          <a:blip r:embed="rId5"/>
          <a:stretch>
            <a:fillRect/>
          </a:stretch>
        </p:blipFill>
        <p:spPr>
          <a:xfrm>
            <a:off x="6097882" y="2267335"/>
            <a:ext cx="3063051" cy="2292585"/>
          </a:xfrm>
          <a:prstGeom prst="rect">
            <a:avLst/>
          </a:prstGeom>
        </p:spPr>
      </p:pic>
      <p:pic>
        <p:nvPicPr>
          <p:cNvPr id="13" name="Picture 8" descr="Chart, scatter chart&#10;&#10;Description automatically generated">
            <a:extLst>
              <a:ext uri="{FF2B5EF4-FFF2-40B4-BE49-F238E27FC236}">
                <a16:creationId xmlns:a16="http://schemas.microsoft.com/office/drawing/2014/main" id="{91EE041B-6EF8-B031-C5CA-62E9C7B80614}"/>
              </a:ext>
            </a:extLst>
          </p:cNvPr>
          <p:cNvPicPr>
            <a:picLocks noChangeAspect="1"/>
          </p:cNvPicPr>
          <p:nvPr/>
        </p:nvPicPr>
        <p:blipFill>
          <a:blip r:embed="rId6"/>
          <a:stretch>
            <a:fillRect/>
          </a:stretch>
        </p:blipFill>
        <p:spPr>
          <a:xfrm>
            <a:off x="8983481" y="2598203"/>
            <a:ext cx="3063051" cy="2292585"/>
          </a:xfrm>
          <a:prstGeom prst="rect">
            <a:avLst/>
          </a:prstGeom>
        </p:spPr>
      </p:pic>
      <p:pic>
        <p:nvPicPr>
          <p:cNvPr id="15" name="Picture 9" descr="Chart, scatter chart&#10;&#10;Description automatically generated">
            <a:extLst>
              <a:ext uri="{FF2B5EF4-FFF2-40B4-BE49-F238E27FC236}">
                <a16:creationId xmlns:a16="http://schemas.microsoft.com/office/drawing/2014/main" id="{54DA850B-7C89-CA01-4EAD-C3833AEA5A7B}"/>
              </a:ext>
            </a:extLst>
          </p:cNvPr>
          <p:cNvPicPr>
            <a:picLocks noChangeAspect="1"/>
          </p:cNvPicPr>
          <p:nvPr/>
        </p:nvPicPr>
        <p:blipFill>
          <a:blip r:embed="rId7"/>
          <a:stretch>
            <a:fillRect/>
          </a:stretch>
        </p:blipFill>
        <p:spPr>
          <a:xfrm>
            <a:off x="3209810" y="2267335"/>
            <a:ext cx="3063051" cy="2292585"/>
          </a:xfrm>
          <a:prstGeom prst="rect">
            <a:avLst/>
          </a:prstGeom>
        </p:spPr>
      </p:pic>
      <p:pic>
        <p:nvPicPr>
          <p:cNvPr id="16" name="Picture 16" descr="Chart, scatter chart&#10;&#10;Description automatically generated">
            <a:extLst>
              <a:ext uri="{FF2B5EF4-FFF2-40B4-BE49-F238E27FC236}">
                <a16:creationId xmlns:a16="http://schemas.microsoft.com/office/drawing/2014/main" id="{BD381EA2-B7E8-9655-8C00-64DA7794847A}"/>
              </a:ext>
            </a:extLst>
          </p:cNvPr>
          <p:cNvPicPr>
            <a:picLocks noChangeAspect="1"/>
          </p:cNvPicPr>
          <p:nvPr/>
        </p:nvPicPr>
        <p:blipFill>
          <a:blip r:embed="rId8"/>
          <a:stretch>
            <a:fillRect/>
          </a:stretch>
        </p:blipFill>
        <p:spPr>
          <a:xfrm>
            <a:off x="6097882" y="4562742"/>
            <a:ext cx="3063051" cy="2292585"/>
          </a:xfrm>
          <a:prstGeom prst="rect">
            <a:avLst/>
          </a:prstGeom>
        </p:spPr>
      </p:pic>
      <p:pic>
        <p:nvPicPr>
          <p:cNvPr id="17" name="Picture 17" descr="Chart, scatter chart&#10;&#10;Description automatically generated">
            <a:extLst>
              <a:ext uri="{FF2B5EF4-FFF2-40B4-BE49-F238E27FC236}">
                <a16:creationId xmlns:a16="http://schemas.microsoft.com/office/drawing/2014/main" id="{6154B9A1-2A30-B7D3-5E8A-F05F09710682}"/>
              </a:ext>
            </a:extLst>
          </p:cNvPr>
          <p:cNvPicPr>
            <a:picLocks noChangeAspect="1"/>
          </p:cNvPicPr>
          <p:nvPr/>
        </p:nvPicPr>
        <p:blipFill>
          <a:blip r:embed="rId9"/>
          <a:stretch>
            <a:fillRect/>
          </a:stretch>
        </p:blipFill>
        <p:spPr>
          <a:xfrm>
            <a:off x="8976549" y="4363453"/>
            <a:ext cx="3063051" cy="2292585"/>
          </a:xfrm>
          <a:prstGeom prst="rect">
            <a:avLst/>
          </a:prstGeom>
        </p:spPr>
      </p:pic>
      <p:pic>
        <p:nvPicPr>
          <p:cNvPr id="18" name="Picture 18" descr="Chart, scatter chart&#10;&#10;Description automatically generated">
            <a:extLst>
              <a:ext uri="{FF2B5EF4-FFF2-40B4-BE49-F238E27FC236}">
                <a16:creationId xmlns:a16="http://schemas.microsoft.com/office/drawing/2014/main" id="{431616C0-DE34-755F-34D9-24B551C8AD6E}"/>
              </a:ext>
            </a:extLst>
          </p:cNvPr>
          <p:cNvPicPr>
            <a:picLocks noChangeAspect="1"/>
          </p:cNvPicPr>
          <p:nvPr/>
        </p:nvPicPr>
        <p:blipFill>
          <a:blip r:embed="rId10"/>
          <a:stretch>
            <a:fillRect/>
          </a:stretch>
        </p:blipFill>
        <p:spPr>
          <a:xfrm>
            <a:off x="3209808" y="4562742"/>
            <a:ext cx="3063051" cy="2292585"/>
          </a:xfrm>
          <a:prstGeom prst="rect">
            <a:avLst/>
          </a:prstGeom>
        </p:spPr>
      </p:pic>
      <p:sp>
        <p:nvSpPr>
          <p:cNvPr id="4" name="TextBox 3">
            <a:extLst>
              <a:ext uri="{FF2B5EF4-FFF2-40B4-BE49-F238E27FC236}">
                <a16:creationId xmlns:a16="http://schemas.microsoft.com/office/drawing/2014/main" id="{9A8038C6-2412-8555-7B44-9F17B309D820}"/>
              </a:ext>
            </a:extLst>
          </p:cNvPr>
          <p:cNvSpPr txBox="1"/>
          <p:nvPr/>
        </p:nvSpPr>
        <p:spPr>
          <a:xfrm>
            <a:off x="1225329" y="1632597"/>
            <a:ext cx="186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843C0C"/>
                </a:solidFill>
                <a:latin typeface="Cambria"/>
              </a:rPr>
              <a:t>ResNet-50 (20 epochs)</a:t>
            </a:r>
            <a:endParaRPr lang="en-US" sz="1400" dirty="0">
              <a:solidFill>
                <a:srgbClr val="843C0C"/>
              </a:solidFill>
              <a:latin typeface="Cambria"/>
              <a:ea typeface="Cambria"/>
            </a:endParaRPr>
          </a:p>
        </p:txBody>
      </p:sp>
      <p:sp>
        <p:nvSpPr>
          <p:cNvPr id="6" name="TextBox 5">
            <a:extLst>
              <a:ext uri="{FF2B5EF4-FFF2-40B4-BE49-F238E27FC236}">
                <a16:creationId xmlns:a16="http://schemas.microsoft.com/office/drawing/2014/main" id="{18431F90-B33A-9AB2-B34E-9A094E6A4D35}"/>
              </a:ext>
            </a:extLst>
          </p:cNvPr>
          <p:cNvSpPr txBox="1"/>
          <p:nvPr/>
        </p:nvSpPr>
        <p:spPr>
          <a:xfrm>
            <a:off x="1225329" y="3750673"/>
            <a:ext cx="186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err="1">
                <a:solidFill>
                  <a:srgbClr val="843C0C"/>
                </a:solidFill>
                <a:latin typeface="Cambria"/>
              </a:rPr>
              <a:t>ViT</a:t>
            </a:r>
            <a:endParaRPr lang="en-US" sz="1400" b="1">
              <a:solidFill>
                <a:srgbClr val="843C0C"/>
              </a:solidFill>
              <a:latin typeface="Cambria"/>
              <a:ea typeface="Cambria"/>
            </a:endParaRPr>
          </a:p>
          <a:p>
            <a:r>
              <a:rPr lang="en-US" sz="1400" b="1" dirty="0">
                <a:solidFill>
                  <a:srgbClr val="843C0C"/>
                </a:solidFill>
                <a:latin typeface="Cambria"/>
                <a:ea typeface="Cambria"/>
                <a:cs typeface="Calibri"/>
              </a:rPr>
              <a:t>(20 epoch)</a:t>
            </a:r>
          </a:p>
        </p:txBody>
      </p:sp>
      <p:sp>
        <p:nvSpPr>
          <p:cNvPr id="8" name="TextBox 7">
            <a:extLst>
              <a:ext uri="{FF2B5EF4-FFF2-40B4-BE49-F238E27FC236}">
                <a16:creationId xmlns:a16="http://schemas.microsoft.com/office/drawing/2014/main" id="{D2846DF1-6A07-3E65-EFB0-31A4EB43AEE9}"/>
              </a:ext>
            </a:extLst>
          </p:cNvPr>
          <p:cNvSpPr txBox="1"/>
          <p:nvPr/>
        </p:nvSpPr>
        <p:spPr>
          <a:xfrm>
            <a:off x="1224411" y="5865838"/>
            <a:ext cx="19440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err="1">
                <a:solidFill>
                  <a:srgbClr val="843C0C"/>
                </a:solidFill>
                <a:latin typeface="Cambria"/>
              </a:rPr>
              <a:t>SupCon</a:t>
            </a:r>
            <a:r>
              <a:rPr lang="en-US" sz="1400" b="1" dirty="0">
                <a:solidFill>
                  <a:srgbClr val="843C0C"/>
                </a:solidFill>
                <a:latin typeface="Cambria"/>
              </a:rPr>
              <a:t> </a:t>
            </a:r>
            <a:r>
              <a:rPr lang="en-US" sz="1400" b="1" dirty="0" err="1">
                <a:solidFill>
                  <a:srgbClr val="843C0C"/>
                </a:solidFill>
                <a:latin typeface="Cambria"/>
              </a:rPr>
              <a:t>ViT</a:t>
            </a:r>
            <a:endParaRPr lang="en-US" sz="1400" b="1" dirty="0">
              <a:solidFill>
                <a:srgbClr val="843C0C"/>
              </a:solidFill>
              <a:latin typeface="Cambria"/>
              <a:ea typeface="Cambria"/>
            </a:endParaRPr>
          </a:p>
          <a:p>
            <a:r>
              <a:rPr lang="en-US" sz="1400" b="1" dirty="0">
                <a:solidFill>
                  <a:srgbClr val="843C0C"/>
                </a:solidFill>
                <a:latin typeface="Cambria"/>
                <a:ea typeface="Cambria"/>
                <a:cs typeface="Calibri"/>
              </a:rPr>
              <a:t>(1 epoch)</a:t>
            </a:r>
          </a:p>
        </p:txBody>
      </p:sp>
      <p:sp>
        <p:nvSpPr>
          <p:cNvPr id="10" name="Title 1">
            <a:extLst>
              <a:ext uri="{FF2B5EF4-FFF2-40B4-BE49-F238E27FC236}">
                <a16:creationId xmlns:a16="http://schemas.microsoft.com/office/drawing/2014/main" id="{8E098497-C2D9-F918-2951-686609818FF8}"/>
              </a:ext>
            </a:extLst>
          </p:cNvPr>
          <p:cNvSpPr>
            <a:spLocks noGrp="1"/>
          </p:cNvSpPr>
          <p:nvPr/>
        </p:nvSpPr>
        <p:spPr>
          <a:xfrm>
            <a:off x="55692" y="155997"/>
            <a:ext cx="3516675" cy="100483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2">
                    <a:lumMod val="50000"/>
                  </a:schemeClr>
                </a:solidFill>
                <a:latin typeface="Cambria"/>
                <a:ea typeface="Cambria"/>
                <a:cs typeface="Calibri Light"/>
              </a:rPr>
              <a:t>Evaluation</a:t>
            </a:r>
            <a:endParaRPr lang="en-US" sz="2800" b="1">
              <a:solidFill>
                <a:schemeClr val="accent2">
                  <a:lumMod val="50000"/>
                </a:schemeClr>
              </a:solidFill>
              <a:latin typeface="Cambria"/>
              <a:ea typeface="Calibri Light" panose="020F0302020204030204"/>
              <a:cs typeface="Calibri Light"/>
            </a:endParaRPr>
          </a:p>
          <a:p>
            <a:r>
              <a:rPr lang="en-US" sz="2000" b="1" dirty="0">
                <a:solidFill>
                  <a:schemeClr val="accent2">
                    <a:lumMod val="50000"/>
                  </a:schemeClr>
                </a:solidFill>
                <a:latin typeface="Cambria"/>
                <a:ea typeface="Cambria"/>
                <a:cs typeface="Calibri Light"/>
              </a:rPr>
              <a:t>t-SNE visualization of embedding</a:t>
            </a:r>
            <a:endParaRPr lang="en-US" sz="2000" b="1">
              <a:solidFill>
                <a:schemeClr val="accent2">
                  <a:lumMod val="50000"/>
                </a:schemeClr>
              </a:solidFill>
              <a:latin typeface="Cambria"/>
              <a:ea typeface="Calibri Light" panose="020F0302020204030204"/>
              <a:cs typeface="Calibri Light"/>
            </a:endParaRPr>
          </a:p>
        </p:txBody>
      </p:sp>
    </p:spTree>
    <p:extLst>
      <p:ext uri="{BB962C8B-B14F-4D97-AF65-F5344CB8AC3E}">
        <p14:creationId xmlns:p14="http://schemas.microsoft.com/office/powerpoint/2010/main" val="864612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4</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Supervised Contrastive Vision Transformer for Breast Histopathological Image Classification</vt:lpstr>
      <vt:lpstr>Outlines</vt:lpstr>
      <vt:lpstr>Introduction</vt:lpstr>
      <vt:lpstr>PowerPoint Presentation</vt:lpstr>
      <vt:lpstr>PowerPoint Presentation</vt:lpstr>
      <vt:lpstr> System  Supervised Contrastive Learning</vt:lpstr>
      <vt:lpstr> System  SupConViT </vt:lpstr>
      <vt:lpstr>Evaluation</vt:lpstr>
      <vt:lpstr>PowerPoint Presentation</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230</cp:revision>
  <dcterms:created xsi:type="dcterms:W3CDTF">2023-04-08T17:27:27Z</dcterms:created>
  <dcterms:modified xsi:type="dcterms:W3CDTF">2023-05-05T17:51:57Z</dcterms:modified>
</cp:coreProperties>
</file>