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20" y="-3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112421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Relationship Id="rId3" Type="http://schemas.openxmlformats.org/officeDocument/2006/relationships/hyperlink" Target="http://en.wikipedia.org/wiki/Transport_Layer_Security" TargetMode="Externa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da" u="sng">
                <a:solidFill>
                  <a:schemeClr val="hlink"/>
                </a:solidFill>
                <a:hlinkClick r:id="rId3"/>
              </a:rPr>
              <a:t>Transport Layer Security</a:t>
            </a:r>
            <a:r>
              <a:rPr lang="da">
                <a:solidFill>
                  <a:schemeClr val="dk1"/>
                </a:solidFill>
              </a:rPr>
              <a:t> (TLS)</a:t>
            </a:r>
          </a:p>
          <a:p>
            <a:pPr lvl="0" rtl="0">
              <a:buNone/>
            </a:pPr>
            <a:r>
              <a:rPr lang="da">
                <a:solidFill>
                  <a:schemeClr val="dk1"/>
                </a:solidFill>
              </a:rPr>
              <a:t>http://tools.ietf.org/html/rfc6520</a:t>
            </a:r>
          </a:p>
          <a:p>
            <a:pPr>
              <a:buNone/>
            </a:pPr>
            <a:r>
              <a:rPr lang="da">
                <a:solidFill>
                  <a:schemeClr val="dk1"/>
                </a:solidFill>
              </a:rPr>
              <a:t>Stephen N. Henson bug-tested ?-2011 and didn’t notice the error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>
              <a:buSzPct val="100000"/>
              <a:defRPr sz="4800"/>
            </a:lvl1pPr>
            <a:lvl2pPr indent="304800" algn="ctr">
              <a:buSzPct val="100000"/>
              <a:defRPr sz="4800"/>
            </a:lvl2pPr>
            <a:lvl3pPr indent="304800" algn="ctr">
              <a:buSzPct val="100000"/>
              <a:defRPr sz="4800"/>
            </a:lvl3pPr>
            <a:lvl4pPr indent="304800" algn="ctr">
              <a:buSzPct val="100000"/>
              <a:defRPr sz="4800"/>
            </a:lvl4pPr>
            <a:lvl5pPr indent="304800" algn="ctr">
              <a:buSzPct val="100000"/>
              <a:defRPr sz="4800"/>
            </a:lvl5pPr>
            <a:lvl6pPr indent="304800" algn="ctr">
              <a:buSzPct val="100000"/>
              <a:defRPr sz="4800"/>
            </a:lvl6pPr>
            <a:lvl7pPr indent="304800" algn="ctr">
              <a:buSzPct val="100000"/>
              <a:defRPr sz="4800"/>
            </a:lvl7pPr>
            <a:lvl8pPr indent="304800" algn="ctr">
              <a:buSzPct val="100000"/>
              <a:defRPr sz="4800"/>
            </a:lvl8pPr>
            <a:lvl9pPr indent="304800" algn="ctr"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hape 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947975" y="604837"/>
            <a:ext cx="3248025" cy="393382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da"/>
              <a:t>Timeline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200" y="1435800"/>
            <a:ext cx="8229600" cy="32004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da"/>
              <a:t>Scale and Impact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a" sz="2800" dirty="0"/>
              <a:t>Shutdown costs caused by Heartbleed are estimated to be 500 million US dollars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a" sz="2800" dirty="0"/>
              <a:t>Many major websites, such as fx. GitHub, Pinterest, Reddit, SourceForge and Tumblr were affected</a:t>
            </a: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a" sz="2800" dirty="0"/>
              <a:t>Android v 4.1.1 is still susceptible to Heartbleed. There is 50 million devices still using that version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da"/>
              <a:t>How could it happen?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a" sz="2400"/>
              <a:t>OpenSSL was operating solely on donations totalling $841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a" sz="2400"/>
              <a:t>OpenSSL defied the standards of OpenBSD and programmed their own memory management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a" sz="2400"/>
              <a:t>OpenSSL is maintained by a single full-time worker and a tiny number of volunteers</a:t>
            </a:r>
          </a:p>
          <a:p>
            <a:pPr marL="457200" lvl="0" indent="-3810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a" sz="2400"/>
              <a:t>Because of lack of funding OpenSSL never had proper security audits. Nobody checked if Heartbleed was there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da"/>
              <a:t>The Future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a"/>
              <a:t>Experts predict more vulnerabilities like Heartbleed will be found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a"/>
              <a:t>The Linux Foundation has started a multi-million dollar project to fund initiatives such as OpenSSL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Shape 2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209961" y="0"/>
            <a:ext cx="4724087" cy="51435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hape 3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081950" y="0"/>
            <a:ext cx="4980097" cy="51435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da"/>
              <a:t>But what is heartbeat exactly?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a" sz="2400"/>
              <a:t>Contains a payload(data) and the size of that payload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a" sz="2400"/>
              <a:t>For keeping a TLS connection alive, if there is a communication-gap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a" sz="2400"/>
              <a:t>“Heartbeat”-packets == a way of saying:”Are you there?” to the server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a" sz="2400"/>
              <a:t>Is intended for use over UDP(or other connectionless protocol) == no guarantee that the packet won’t be lost</a:t>
            </a:r>
          </a:p>
          <a:p>
            <a:pPr marL="457200" lvl="0" indent="-3810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a" sz="2400"/>
              <a:t>Arbitrarily-sized payload == too much flexibility for most users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da"/>
              <a:t>The good news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da"/>
              <a:t>
Implementation error</a:t>
            </a:r>
          </a:p>
          <a:p>
            <a:endParaRPr lang="da"/>
          </a:p>
          <a:p>
            <a:pPr>
              <a:buNone/>
            </a:pPr>
            <a:r>
              <a:rPr lang="da"/>
              <a:t>Not an error by design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da"/>
              <a:t>The bug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a" sz="2500" dirty="0"/>
              <a:t>Programmer forgot to check the payload size</a:t>
            </a:r>
          </a:p>
          <a:p>
            <a:pPr marL="457200" lvl="0" indent="-4064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a" sz="2500" dirty="0"/>
              <a:t>Returns up to 64kb of additional RAM-data</a:t>
            </a:r>
          </a:p>
          <a:p>
            <a:pPr marL="457200" lvl="0" indent="-4064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a" sz="2500" dirty="0"/>
              <a:t>Etc. send payload of 1b, with size of 60.000b, rinse and repeat</a:t>
            </a:r>
          </a:p>
          <a:p>
            <a:pPr marL="457200" lvl="0" indent="-4064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a" sz="2500" dirty="0"/>
              <a:t>That could be: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a" sz="2100" dirty="0"/>
              <a:t>Database information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a" sz="2100" dirty="0"/>
              <a:t>Server side code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a" sz="2100" dirty="0"/>
              <a:t>Privat encryption keys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a" sz="2100" dirty="0"/>
              <a:t>Basically anything in the RAM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191445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da" sz="4800"/>
              <a:t>Demonstration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1667100" y="2771850"/>
            <a:ext cx="5809799" cy="55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da">
                <a:solidFill>
                  <a:srgbClr val="666666"/>
                </a:solidFill>
              </a:rPr>
              <a:t>$ python hb-test.py localhost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da"/>
              <a:t>Affected versions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7465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rgbClr val="222222"/>
              </a:buClr>
              <a:buSzPct val="166666"/>
              <a:buFont typeface="Arial"/>
              <a:buChar char="•"/>
            </a:pPr>
            <a:r>
              <a:rPr lang="da" sz="2300">
                <a:solidFill>
                  <a:srgbClr val="222222"/>
                </a:solidFill>
              </a:rPr>
              <a:t>OpenSSL 1.0.1 through 1.0.1f (inclusive) are vulnerable</a:t>
            </a:r>
          </a:p>
          <a:p>
            <a:pPr marL="457200" lvl="0" indent="-37465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rgbClr val="222222"/>
              </a:buClr>
              <a:buSzPct val="166666"/>
              <a:buFont typeface="Arial"/>
              <a:buChar char="•"/>
            </a:pPr>
            <a:r>
              <a:rPr lang="da" sz="2300">
                <a:solidFill>
                  <a:srgbClr val="222222"/>
                </a:solidFill>
              </a:rPr>
              <a:t>OpenSSL 1.0.1g is NOT vulnerable</a:t>
            </a:r>
          </a:p>
          <a:p>
            <a:pPr marL="457200" lvl="0" indent="-37465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rgbClr val="222222"/>
              </a:buClr>
              <a:buSzPct val="166666"/>
              <a:buFont typeface="Arial"/>
              <a:buChar char="•"/>
            </a:pPr>
            <a:r>
              <a:rPr lang="da" sz="2300">
                <a:solidFill>
                  <a:srgbClr val="222222"/>
                </a:solidFill>
              </a:rPr>
              <a:t>OpenSSL 1.0.0 branch is NOT vulnerable</a:t>
            </a:r>
          </a:p>
          <a:p>
            <a:pPr marL="457200" lvl="0" indent="-37465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rgbClr val="222222"/>
              </a:buClr>
              <a:buSzPct val="166666"/>
              <a:buFont typeface="Arial"/>
              <a:buChar char="•"/>
            </a:pPr>
            <a:r>
              <a:rPr lang="da" sz="2300">
                <a:solidFill>
                  <a:srgbClr val="222222"/>
                </a:solidFill>
              </a:rPr>
              <a:t>OpenSSL 0.9.8 branch is NOT vulnerable</a:t>
            </a:r>
          </a:p>
          <a:p>
            <a:endParaRPr lang="da" sz="2300">
              <a:solidFill>
                <a:srgbClr val="222222"/>
              </a:solidFill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da" sz="2300">
                <a:solidFill>
                  <a:srgbClr val="222222"/>
                </a:solidFill>
              </a:rPr>
              <a:t>Vulnerable for almost 2 years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da"/>
              <a:t>The discovery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da" sz="1900">
                <a:solidFill>
                  <a:srgbClr val="222222"/>
                </a:solidFill>
              </a:rPr>
              <a:t>Discovered independently by:</a:t>
            </a:r>
          </a:p>
          <a:p>
            <a:endParaRPr lang="da" sz="1900">
              <a:solidFill>
                <a:srgbClr val="222222"/>
              </a:solidFill>
            </a:endParaRPr>
          </a:p>
          <a:p>
            <a:pPr marL="457200" lvl="0" indent="-349250" rtl="0">
              <a:buClr>
                <a:srgbClr val="222222"/>
              </a:buClr>
              <a:buSzPct val="166666"/>
              <a:buFont typeface="Arial"/>
              <a:buChar char="•"/>
            </a:pPr>
            <a:r>
              <a:rPr lang="da" sz="1900">
                <a:solidFill>
                  <a:srgbClr val="222222"/>
                </a:solidFill>
              </a:rPr>
              <a:t>Codenomicon(security team consisting of 3 people)</a:t>
            </a:r>
          </a:p>
          <a:p>
            <a:pPr marL="457200" lvl="0" indent="-349250" rtl="0">
              <a:buClr>
                <a:srgbClr val="222222"/>
              </a:buClr>
              <a:buSzPct val="166666"/>
              <a:buFont typeface="Arial"/>
              <a:buChar char="•"/>
            </a:pPr>
            <a:r>
              <a:rPr lang="da" sz="1900">
                <a:solidFill>
                  <a:srgbClr val="222222"/>
                </a:solidFill>
              </a:rPr>
              <a:t>Neel Mehta(Google security)</a:t>
            </a:r>
          </a:p>
          <a:p>
            <a:endParaRPr lang="da" sz="1900">
              <a:solidFill>
                <a:srgbClr val="222222"/>
              </a:solidFill>
            </a:endParaRPr>
          </a:p>
          <a:p>
            <a:pPr lvl="0" rtl="0">
              <a:buNone/>
            </a:pPr>
            <a:r>
              <a:rPr lang="da" sz="1900">
                <a:solidFill>
                  <a:srgbClr val="222222"/>
                </a:solidFill>
              </a:rPr>
              <a:t>Reported to OpenSSL</a:t>
            </a:r>
          </a:p>
          <a:p>
            <a:endParaRPr lang="da" sz="1900">
              <a:solidFill>
                <a:srgbClr val="222222"/>
              </a:solidFill>
            </a:endParaRPr>
          </a:p>
          <a:p>
            <a:pPr lvl="0" rtl="0">
              <a:buClr>
                <a:schemeClr val="dk1"/>
              </a:buClr>
              <a:buSzPct val="57894"/>
              <a:buFont typeface="Arial"/>
              <a:buNone/>
            </a:pPr>
            <a:r>
              <a:rPr lang="da" sz="1900">
                <a:solidFill>
                  <a:srgbClr val="222222"/>
                </a:solidFill>
              </a:rPr>
              <a:t>Analyzed and verified by “The National Cyber Security Centre Finland”</a:t>
            </a:r>
          </a:p>
          <a:p>
            <a:endParaRPr lang="da" sz="1900">
              <a:solidFill>
                <a:srgbClr val="22222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Microsoft Macintosh PowerPoint</Application>
  <PresentationFormat>Skærmshow (16:9)</PresentationFormat>
  <Paragraphs>53</Paragraphs>
  <Slides>13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13</vt:i4>
      </vt:variant>
    </vt:vector>
  </HeadingPairs>
  <TitlesOfParts>
    <vt:vector size="14" baseType="lpstr">
      <vt:lpstr>simple-light</vt:lpstr>
      <vt:lpstr>PowerPoint-præsentation</vt:lpstr>
      <vt:lpstr>PowerPoint-præsentation</vt:lpstr>
      <vt:lpstr>PowerPoint-præsentation</vt:lpstr>
      <vt:lpstr>But what is heartbeat exactly?</vt:lpstr>
      <vt:lpstr>The good news</vt:lpstr>
      <vt:lpstr>The bug</vt:lpstr>
      <vt:lpstr>Demonstration</vt:lpstr>
      <vt:lpstr>Affected versions</vt:lpstr>
      <vt:lpstr>The discovery</vt:lpstr>
      <vt:lpstr>Timeline</vt:lpstr>
      <vt:lpstr>Scale and Impact</vt:lpstr>
      <vt:lpstr>How could it happen?</vt:lpstr>
      <vt:lpstr>The Future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cp:lastModifiedBy>Mads Konradsen</cp:lastModifiedBy>
  <cp:revision>1</cp:revision>
  <dcterms:modified xsi:type="dcterms:W3CDTF">2014-05-06T07:28:49Z</dcterms:modified>
</cp:coreProperties>
</file>