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outlineViewPr>
    <p:cViewPr>
      <p:scale>
        <a:sx n="33" d="100"/>
        <a:sy n="33" d="100"/>
      </p:scale>
      <p:origin x="0" y="-115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239638-5C23-4E5E-AC3D-E238A2A8820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F235DBC-E771-4E37-B338-79ED7A6E2CC9}">
      <dgm:prSet phldrT="[Text]"/>
      <dgm:spPr/>
      <dgm:t>
        <a:bodyPr/>
        <a:lstStyle/>
        <a:p>
          <a:r>
            <a:rPr lang="en-GB" dirty="0"/>
            <a:t>Skin colour based hand segmentation</a:t>
          </a:r>
          <a:endParaRPr lang="en-IN" dirty="0"/>
        </a:p>
      </dgm:t>
    </dgm:pt>
    <dgm:pt modelId="{A96F7151-1801-4344-B484-657366EA133B}" type="parTrans" cxnId="{BE87DEC1-094A-451E-8182-9B57AA739A30}">
      <dgm:prSet/>
      <dgm:spPr/>
      <dgm:t>
        <a:bodyPr/>
        <a:lstStyle/>
        <a:p>
          <a:endParaRPr lang="en-IN"/>
        </a:p>
      </dgm:t>
    </dgm:pt>
    <dgm:pt modelId="{500DD8CC-E69D-4AEA-812B-4B658C4E0252}" type="sibTrans" cxnId="{BE87DEC1-094A-451E-8182-9B57AA739A30}">
      <dgm:prSet/>
      <dgm:spPr/>
      <dgm:t>
        <a:bodyPr/>
        <a:lstStyle/>
        <a:p>
          <a:endParaRPr lang="en-IN"/>
        </a:p>
      </dgm:t>
    </dgm:pt>
    <dgm:pt modelId="{055E1031-E264-463A-A87C-9E801A5C5383}">
      <dgm:prSet phldrT="[Text]"/>
      <dgm:spPr/>
      <dgm:t>
        <a:bodyPr/>
        <a:lstStyle/>
        <a:p>
          <a:r>
            <a:rPr lang="en-IN" dirty="0"/>
            <a:t>Finger separation</a:t>
          </a:r>
        </a:p>
      </dgm:t>
    </dgm:pt>
    <dgm:pt modelId="{4237DDB2-D88F-4734-8CD1-B62550EA9D4F}" type="parTrans" cxnId="{D5C61799-2400-4DCB-BA07-D8B320DA3AF1}">
      <dgm:prSet/>
      <dgm:spPr/>
      <dgm:t>
        <a:bodyPr/>
        <a:lstStyle/>
        <a:p>
          <a:endParaRPr lang="en-IN"/>
        </a:p>
      </dgm:t>
    </dgm:pt>
    <dgm:pt modelId="{EC9D005F-0F9C-449F-8323-A410CE52BA7D}" type="sibTrans" cxnId="{D5C61799-2400-4DCB-BA07-D8B320DA3AF1}">
      <dgm:prSet/>
      <dgm:spPr/>
      <dgm:t>
        <a:bodyPr/>
        <a:lstStyle/>
        <a:p>
          <a:endParaRPr lang="en-IN"/>
        </a:p>
      </dgm:t>
    </dgm:pt>
    <dgm:pt modelId="{319C4921-A2EA-4FED-B8EE-03082087BE59}">
      <dgm:prSet phldrT="[Text]"/>
      <dgm:spPr/>
      <dgm:t>
        <a:bodyPr/>
        <a:lstStyle/>
        <a:p>
          <a:r>
            <a:rPr lang="en-IN" dirty="0"/>
            <a:t>Fingerprint extraction from the finger</a:t>
          </a:r>
        </a:p>
      </dgm:t>
    </dgm:pt>
    <dgm:pt modelId="{9524FCA9-3070-4FE0-A1AF-A11C1527F963}" type="parTrans" cxnId="{2BCA7950-4456-4B64-A7FC-143C3E073127}">
      <dgm:prSet/>
      <dgm:spPr/>
      <dgm:t>
        <a:bodyPr/>
        <a:lstStyle/>
        <a:p>
          <a:endParaRPr lang="en-IN"/>
        </a:p>
      </dgm:t>
    </dgm:pt>
    <dgm:pt modelId="{C1AB88AF-30E7-4A59-A093-1CF9FA3896C0}" type="sibTrans" cxnId="{2BCA7950-4456-4B64-A7FC-143C3E073127}">
      <dgm:prSet/>
      <dgm:spPr/>
      <dgm:t>
        <a:bodyPr/>
        <a:lstStyle/>
        <a:p>
          <a:endParaRPr lang="en-IN"/>
        </a:p>
      </dgm:t>
    </dgm:pt>
    <dgm:pt modelId="{49C76CFC-039B-4079-B380-B6775B15EC0E}" type="pres">
      <dgm:prSet presAssocID="{06239638-5C23-4E5E-AC3D-E238A2A8820F}" presName="Name0" presStyleCnt="0">
        <dgm:presLayoutVars>
          <dgm:dir/>
          <dgm:resizeHandles val="exact"/>
        </dgm:presLayoutVars>
      </dgm:prSet>
      <dgm:spPr/>
    </dgm:pt>
    <dgm:pt modelId="{81DEBDBD-2A84-432D-B69C-FA7D2ABE4331}" type="pres">
      <dgm:prSet presAssocID="{4F235DBC-E771-4E37-B338-79ED7A6E2CC9}" presName="node" presStyleLbl="node1" presStyleIdx="0" presStyleCnt="3">
        <dgm:presLayoutVars>
          <dgm:bulletEnabled val="1"/>
        </dgm:presLayoutVars>
      </dgm:prSet>
      <dgm:spPr/>
    </dgm:pt>
    <dgm:pt modelId="{65B1732E-D7C3-4AB0-8706-8E4A40B32B29}" type="pres">
      <dgm:prSet presAssocID="{500DD8CC-E69D-4AEA-812B-4B658C4E0252}" presName="sibTrans" presStyleLbl="sibTrans2D1" presStyleIdx="0" presStyleCnt="2"/>
      <dgm:spPr/>
    </dgm:pt>
    <dgm:pt modelId="{EBC4478D-B837-4331-9BF1-9CBF1D02DCC7}" type="pres">
      <dgm:prSet presAssocID="{500DD8CC-E69D-4AEA-812B-4B658C4E0252}" presName="connectorText" presStyleLbl="sibTrans2D1" presStyleIdx="0" presStyleCnt="2"/>
      <dgm:spPr/>
    </dgm:pt>
    <dgm:pt modelId="{D912F49E-C5ED-4280-B4E0-E30810901923}" type="pres">
      <dgm:prSet presAssocID="{055E1031-E264-463A-A87C-9E801A5C5383}" presName="node" presStyleLbl="node1" presStyleIdx="1" presStyleCnt="3">
        <dgm:presLayoutVars>
          <dgm:bulletEnabled val="1"/>
        </dgm:presLayoutVars>
      </dgm:prSet>
      <dgm:spPr/>
    </dgm:pt>
    <dgm:pt modelId="{B9CFBF07-216A-4729-AF4F-B20FAFBF4EC9}" type="pres">
      <dgm:prSet presAssocID="{EC9D005F-0F9C-449F-8323-A410CE52BA7D}" presName="sibTrans" presStyleLbl="sibTrans2D1" presStyleIdx="1" presStyleCnt="2"/>
      <dgm:spPr/>
    </dgm:pt>
    <dgm:pt modelId="{6DAD8EFA-35D8-468D-ADF2-5A2D29F0FAAA}" type="pres">
      <dgm:prSet presAssocID="{EC9D005F-0F9C-449F-8323-A410CE52BA7D}" presName="connectorText" presStyleLbl="sibTrans2D1" presStyleIdx="1" presStyleCnt="2"/>
      <dgm:spPr/>
    </dgm:pt>
    <dgm:pt modelId="{426A7921-68E6-4696-8DA2-1B3F9A8319F1}" type="pres">
      <dgm:prSet presAssocID="{319C4921-A2EA-4FED-B8EE-03082087BE59}" presName="node" presStyleLbl="node1" presStyleIdx="2" presStyleCnt="3">
        <dgm:presLayoutVars>
          <dgm:bulletEnabled val="1"/>
        </dgm:presLayoutVars>
      </dgm:prSet>
      <dgm:spPr/>
    </dgm:pt>
  </dgm:ptLst>
  <dgm:cxnLst>
    <dgm:cxn modelId="{361F041D-F08F-4B9F-BF56-E733C0DE6F15}" type="presOf" srcId="{500DD8CC-E69D-4AEA-812B-4B658C4E0252}" destId="{EBC4478D-B837-4331-9BF1-9CBF1D02DCC7}" srcOrd="1" destOrd="0" presId="urn:microsoft.com/office/officeart/2005/8/layout/process1"/>
    <dgm:cxn modelId="{E256AC1D-1901-4DE1-AA21-DF090C563978}" type="presOf" srcId="{4F235DBC-E771-4E37-B338-79ED7A6E2CC9}" destId="{81DEBDBD-2A84-432D-B69C-FA7D2ABE4331}" srcOrd="0" destOrd="0" presId="urn:microsoft.com/office/officeart/2005/8/layout/process1"/>
    <dgm:cxn modelId="{19ADDD28-88C4-4815-859D-4A8DD82E91A0}" type="presOf" srcId="{06239638-5C23-4E5E-AC3D-E238A2A8820F}" destId="{49C76CFC-039B-4079-B380-B6775B15EC0E}" srcOrd="0" destOrd="0" presId="urn:microsoft.com/office/officeart/2005/8/layout/process1"/>
    <dgm:cxn modelId="{2BCA7950-4456-4B64-A7FC-143C3E073127}" srcId="{06239638-5C23-4E5E-AC3D-E238A2A8820F}" destId="{319C4921-A2EA-4FED-B8EE-03082087BE59}" srcOrd="2" destOrd="0" parTransId="{9524FCA9-3070-4FE0-A1AF-A11C1527F963}" sibTransId="{C1AB88AF-30E7-4A59-A093-1CF9FA3896C0}"/>
    <dgm:cxn modelId="{04AC5E8F-781F-4200-B2BC-8C853551B20E}" type="presOf" srcId="{EC9D005F-0F9C-449F-8323-A410CE52BA7D}" destId="{6DAD8EFA-35D8-468D-ADF2-5A2D29F0FAAA}" srcOrd="1" destOrd="0" presId="urn:microsoft.com/office/officeart/2005/8/layout/process1"/>
    <dgm:cxn modelId="{C82E1891-7B26-4F22-9D44-1101DEB980AB}" type="presOf" srcId="{055E1031-E264-463A-A87C-9E801A5C5383}" destId="{D912F49E-C5ED-4280-B4E0-E30810901923}" srcOrd="0" destOrd="0" presId="urn:microsoft.com/office/officeart/2005/8/layout/process1"/>
    <dgm:cxn modelId="{BD7EEB97-649F-4BEF-8ED2-ED6D205BA978}" type="presOf" srcId="{EC9D005F-0F9C-449F-8323-A410CE52BA7D}" destId="{B9CFBF07-216A-4729-AF4F-B20FAFBF4EC9}" srcOrd="0" destOrd="0" presId="urn:microsoft.com/office/officeart/2005/8/layout/process1"/>
    <dgm:cxn modelId="{D5C61799-2400-4DCB-BA07-D8B320DA3AF1}" srcId="{06239638-5C23-4E5E-AC3D-E238A2A8820F}" destId="{055E1031-E264-463A-A87C-9E801A5C5383}" srcOrd="1" destOrd="0" parTransId="{4237DDB2-D88F-4734-8CD1-B62550EA9D4F}" sibTransId="{EC9D005F-0F9C-449F-8323-A410CE52BA7D}"/>
    <dgm:cxn modelId="{BE87DEC1-094A-451E-8182-9B57AA739A30}" srcId="{06239638-5C23-4E5E-AC3D-E238A2A8820F}" destId="{4F235DBC-E771-4E37-B338-79ED7A6E2CC9}" srcOrd="0" destOrd="0" parTransId="{A96F7151-1801-4344-B484-657366EA133B}" sibTransId="{500DD8CC-E69D-4AEA-812B-4B658C4E0252}"/>
    <dgm:cxn modelId="{6572D1D5-8C2E-4A5A-9E07-C46D6B4D0B6E}" type="presOf" srcId="{500DD8CC-E69D-4AEA-812B-4B658C4E0252}" destId="{65B1732E-D7C3-4AB0-8706-8E4A40B32B29}" srcOrd="0" destOrd="0" presId="urn:microsoft.com/office/officeart/2005/8/layout/process1"/>
    <dgm:cxn modelId="{906264D9-0D09-41E4-8FEC-9CF18A615729}" type="presOf" srcId="{319C4921-A2EA-4FED-B8EE-03082087BE59}" destId="{426A7921-68E6-4696-8DA2-1B3F9A8319F1}" srcOrd="0" destOrd="0" presId="urn:microsoft.com/office/officeart/2005/8/layout/process1"/>
    <dgm:cxn modelId="{070ED374-FE6B-4B26-AA41-75465DE53AB9}" type="presParOf" srcId="{49C76CFC-039B-4079-B380-B6775B15EC0E}" destId="{81DEBDBD-2A84-432D-B69C-FA7D2ABE4331}" srcOrd="0" destOrd="0" presId="urn:microsoft.com/office/officeart/2005/8/layout/process1"/>
    <dgm:cxn modelId="{CDC26865-B808-4FC1-97CF-2F9C0F8C862D}" type="presParOf" srcId="{49C76CFC-039B-4079-B380-B6775B15EC0E}" destId="{65B1732E-D7C3-4AB0-8706-8E4A40B32B29}" srcOrd="1" destOrd="0" presId="urn:microsoft.com/office/officeart/2005/8/layout/process1"/>
    <dgm:cxn modelId="{63335983-9A57-4624-AD39-EA5D0AFC0183}" type="presParOf" srcId="{65B1732E-D7C3-4AB0-8706-8E4A40B32B29}" destId="{EBC4478D-B837-4331-9BF1-9CBF1D02DCC7}" srcOrd="0" destOrd="0" presId="urn:microsoft.com/office/officeart/2005/8/layout/process1"/>
    <dgm:cxn modelId="{6BAB60AD-FAB3-4BB9-9E4C-278D35B1BD91}" type="presParOf" srcId="{49C76CFC-039B-4079-B380-B6775B15EC0E}" destId="{D912F49E-C5ED-4280-B4E0-E30810901923}" srcOrd="2" destOrd="0" presId="urn:microsoft.com/office/officeart/2005/8/layout/process1"/>
    <dgm:cxn modelId="{42210AC4-5D1E-4F65-95A3-B505091350D8}" type="presParOf" srcId="{49C76CFC-039B-4079-B380-B6775B15EC0E}" destId="{B9CFBF07-216A-4729-AF4F-B20FAFBF4EC9}" srcOrd="3" destOrd="0" presId="urn:microsoft.com/office/officeart/2005/8/layout/process1"/>
    <dgm:cxn modelId="{C25E6DFC-562C-47EF-B914-FE5C9C236471}" type="presParOf" srcId="{B9CFBF07-216A-4729-AF4F-B20FAFBF4EC9}" destId="{6DAD8EFA-35D8-468D-ADF2-5A2D29F0FAAA}" srcOrd="0" destOrd="0" presId="urn:microsoft.com/office/officeart/2005/8/layout/process1"/>
    <dgm:cxn modelId="{1803D14B-F8FA-4CC1-A0F1-4BAF3E0C7B11}" type="presParOf" srcId="{49C76CFC-039B-4079-B380-B6775B15EC0E}" destId="{426A7921-68E6-4696-8DA2-1B3F9A8319F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EBDBD-2A84-432D-B69C-FA7D2ABE4331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Skin colour based hand segmentation</a:t>
          </a:r>
          <a:endParaRPr lang="en-IN" sz="3100" kern="1200" dirty="0"/>
        </a:p>
      </dsp:txBody>
      <dsp:txXfrm>
        <a:off x="57787" y="1395494"/>
        <a:ext cx="2665308" cy="1560349"/>
      </dsp:txXfrm>
    </dsp:sp>
    <dsp:sp modelId="{65B1732E-D7C3-4AB0-8706-8E4A40B32B29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500" kern="1200"/>
        </a:p>
      </dsp:txBody>
      <dsp:txXfrm>
        <a:off x="3047880" y="1970146"/>
        <a:ext cx="409940" cy="411044"/>
      </dsp:txXfrm>
    </dsp:sp>
    <dsp:sp modelId="{D912F49E-C5ED-4280-B4E0-E30810901923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Finger separation</a:t>
          </a:r>
        </a:p>
      </dsp:txBody>
      <dsp:txXfrm>
        <a:off x="3925145" y="1395494"/>
        <a:ext cx="2665308" cy="1560349"/>
      </dsp:txXfrm>
    </dsp:sp>
    <dsp:sp modelId="{B9CFBF07-216A-4729-AF4F-B20FAFBF4EC9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500" kern="1200"/>
        </a:p>
      </dsp:txBody>
      <dsp:txXfrm>
        <a:off x="6915239" y="1970146"/>
        <a:ext cx="409940" cy="411044"/>
      </dsp:txXfrm>
    </dsp:sp>
    <dsp:sp modelId="{426A7921-68E6-4696-8DA2-1B3F9A8319F1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Fingerprint extraction from the finger</a:t>
          </a:r>
        </a:p>
      </dsp:txBody>
      <dsp:txXfrm>
        <a:off x="7792503" y="1395494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1493-D45B-4B1D-AFA8-9EE934060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D0AA1-611C-4BE8-AEED-800E59519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B7A1C-70A0-4140-91BF-7AC40A51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3405-B96D-458B-8E25-3B355669C4EF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DAF64-4175-4A2D-88B2-F32B79FA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28BA3-4398-49A1-AD85-269A9F8B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1F98-9920-42C6-B71D-FB7D3CA22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74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F0FF-0274-4460-B3C9-F65F4D27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E842D-C530-4BED-A2B2-8B8716DAF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AB728-2875-431B-88B0-FA7A6077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3405-B96D-458B-8E25-3B355669C4EF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48738-EDDA-43DF-9DD7-B3B610B5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91A8B-A041-4F1D-AD50-3D940EF5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1F98-9920-42C6-B71D-FB7D3CA22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23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4BB5EF-AE89-4051-AF9C-975518F62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F176C-1E1F-4EC3-867F-8CB581F61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CDBE6-AF6F-415B-BD8B-723CA3ED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3405-B96D-458B-8E25-3B355669C4EF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301A1-A7F8-4B2C-970B-414CE552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3B217-2AA5-41CF-8207-31D51B52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1F98-9920-42C6-B71D-FB7D3CA22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68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C75C-4E3F-4A31-8447-8C4A0996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B057-6ABE-4751-957B-B252F1561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2D5C1-2632-42C1-80C9-EF928DF2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3405-B96D-458B-8E25-3B355669C4EF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9802E-3C94-4FAD-BF10-EDEB2774E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3AD1E-0068-4E77-8995-8ACD7FF8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1F98-9920-42C6-B71D-FB7D3CA22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08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2505-29A4-4496-BED8-5F368CCF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BD0D2-7789-4C7C-8D06-7A93C6C7D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51FFF-2E9A-42A2-851E-7EBD66FC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3405-B96D-458B-8E25-3B355669C4EF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A8885-32DF-4B49-B4F0-8BF84D7A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DC36D-5D77-4994-B39F-DA88D901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1F98-9920-42C6-B71D-FB7D3CA22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46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312C-AC69-4FCB-8787-06442941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705A1-1DBD-4A45-81BF-6FBC6C238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AFC3-6A54-4406-BEFB-280AB5E7F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E6B85-1A37-4733-AC88-0CAC8F4A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3405-B96D-458B-8E25-3B355669C4EF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B4D09-809F-47D6-BE79-6650B6A7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07CBC-5DA9-4D3F-A83C-08D1A51B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1F98-9920-42C6-B71D-FB7D3CA22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79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58E9-BE11-4A08-B655-A621200E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0699-B20E-4600-96E0-0806525A3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4010D-ADFA-4D0D-95AC-3A7D02034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DC212-65EC-4884-9DA1-8B3E24795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5FE1E-5B98-4FF8-B016-E75C41884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43F86-E8BE-4583-B8C1-FEAB6262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3405-B96D-458B-8E25-3B355669C4EF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9EEFB-380D-420C-A93D-9B658AF1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61F51-1D30-4A43-89D5-A141BF05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1F98-9920-42C6-B71D-FB7D3CA22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30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6097-D7C1-4603-B4E4-6A98D758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20041-4B05-4826-AC4A-13E33D58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3405-B96D-458B-8E25-3B355669C4EF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2EDD7-B540-446E-97A9-BAD645FB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19A52-1C2E-4B90-9E5C-A5B11305B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1F98-9920-42C6-B71D-FB7D3CA22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15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AF6F2-67B6-474D-8230-9CE5F27B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3405-B96D-458B-8E25-3B355669C4EF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1F7-5A06-4B58-AA3E-CBE667EB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66DCB-A8BB-49A8-9E97-94B1F036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1F98-9920-42C6-B71D-FB7D3CA22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67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6DBB-1DFB-44ED-8589-EDA31C77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C7DE7-A242-475A-A14B-3B7E9EF29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6571D-4A68-4A68-AE7A-EA8F7BB1A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5301F-727A-409F-98F2-773A3AB2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3405-B96D-458B-8E25-3B355669C4EF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FFBDE-2BE9-40B7-8FBA-7283954B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4F2C1-7AC7-4F8E-9F99-735BE8C4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1F98-9920-42C6-B71D-FB7D3CA22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06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3AF8-31D9-42C3-AD60-00669ABDF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172EAA-5730-4EF5-AB5C-7985AC783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0AF72-C354-4148-89ED-23148B121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C6444-165C-4A8C-AA27-B4E2B1833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3405-B96D-458B-8E25-3B355669C4EF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B3DCE-9364-46E8-B599-C56CB87E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6E542-AB75-407E-A7F7-95FBE7DB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1F98-9920-42C6-B71D-FB7D3CA22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63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99F5F-0F1B-4D3F-B973-D489F9812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A13C4-81A4-4B75-A72C-D62DB9C9B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81F93-2699-4D42-9397-1D4CCE926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23405-B96D-458B-8E25-3B355669C4EF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D077C-6104-4CFF-833F-7830C75DE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103BD-02B8-487C-A373-A340129AF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F1F98-9920-42C6-B71D-FB7D3CA22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51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6F5B-B2E0-4FD6-95CF-2A8E384E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4487"/>
            <a:ext cx="10515600" cy="3981792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IN" b="1" spc="300" dirty="0"/>
              <a:t>Image Processing</a:t>
            </a:r>
            <a:br>
              <a:rPr lang="en-IN" b="1" spc="300" dirty="0"/>
            </a:br>
            <a:r>
              <a:rPr lang="en-IN" b="1" spc="300" dirty="0"/>
              <a:t>Technical Problem Solving</a:t>
            </a:r>
            <a:br>
              <a:rPr lang="en-IN" b="1" spc="300" dirty="0"/>
            </a:br>
            <a:r>
              <a:rPr lang="en-IN" b="1" spc="300" dirty="0"/>
              <a:t>Contactless fingerprint capturing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E6F226-0CEB-4A20-BEFB-7E633C4F8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490" y="0"/>
            <a:ext cx="3372510" cy="11806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0AEBBF-86FA-4159-8277-445DAC4D59D9}"/>
              </a:ext>
            </a:extLst>
          </p:cNvPr>
          <p:cNvSpPr txBox="1"/>
          <p:nvPr/>
        </p:nvSpPr>
        <p:spPr>
          <a:xfrm>
            <a:off x="7666892" y="5275385"/>
            <a:ext cx="3430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Name : Mahesh M </a:t>
            </a:r>
            <a:r>
              <a:rPr lang="en-IN" dirty="0" err="1"/>
              <a:t>Dhananjaya</a:t>
            </a:r>
            <a:endParaRPr lang="en-IN" dirty="0"/>
          </a:p>
          <a:p>
            <a:r>
              <a:rPr lang="en-IN" dirty="0"/>
              <a:t>Matriculation No</a:t>
            </a:r>
            <a:r>
              <a:rPr lang="en-IN"/>
              <a:t>:  11012403</a:t>
            </a:r>
            <a:endParaRPr lang="en-IN" dirty="0"/>
          </a:p>
          <a:p>
            <a:r>
              <a:rPr lang="en-IN" dirty="0"/>
              <a:t>Guide: </a:t>
            </a:r>
            <a:r>
              <a:rPr lang="nl-NL" dirty="0"/>
              <a:t>Prof. Dr. Ing Christof Jonietz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49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9BC0-8BA9-4D35-BAB6-8770245A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Flowchart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4F126B-1E06-42C0-821E-C1D449796A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0711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404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151F-C022-4D39-90A4-5900D1F6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Skin colour based hand segmentation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7AA0B-1A90-41B7-A727-5D5228301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approach used is from:</a:t>
            </a:r>
          </a:p>
          <a:p>
            <a:pPr lvl="1"/>
            <a:r>
              <a:rPr lang="en-GB" dirty="0"/>
              <a:t>A. </a:t>
            </a:r>
            <a:r>
              <a:rPr lang="en-GB" dirty="0" err="1"/>
              <a:t>Cheddad</a:t>
            </a:r>
            <a:r>
              <a:rPr lang="en-GB" dirty="0"/>
              <a:t> , J. Condell, K. Curran, and P. </a:t>
            </a:r>
            <a:r>
              <a:rPr lang="en-GB" dirty="0" err="1"/>
              <a:t>McKevitt</a:t>
            </a:r>
            <a:r>
              <a:rPr lang="en-GB" dirty="0"/>
              <a:t> . “A new colour space for skin tone detection.” IEEE International Conference on Image Processing (ICIP) ICIP), 2009 16th, pages 497 500, Nov 2009.</a:t>
            </a:r>
          </a:p>
          <a:p>
            <a:pPr lvl="1"/>
            <a:endParaRPr lang="en-GB" dirty="0"/>
          </a:p>
          <a:p>
            <a:r>
              <a:rPr lang="en-GB" dirty="0"/>
              <a:t>Program algorithm:</a:t>
            </a:r>
          </a:p>
          <a:p>
            <a:pPr lvl="1"/>
            <a:r>
              <a:rPr lang="en-GB" dirty="0"/>
              <a:t>Capturing the image from the camera.</a:t>
            </a:r>
          </a:p>
          <a:p>
            <a:pPr lvl="1"/>
            <a:r>
              <a:rPr lang="en-GB" dirty="0"/>
              <a:t>Image Smoothing: using median filter to reduce the number of blobs after thresholding.</a:t>
            </a:r>
          </a:p>
        </p:txBody>
      </p:sp>
    </p:spTree>
    <p:extLst>
      <p:ext uri="{BB962C8B-B14F-4D97-AF65-F5344CB8AC3E}">
        <p14:creationId xmlns:p14="http://schemas.microsoft.com/office/powerpoint/2010/main" val="367357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764E-E86E-4FD3-B617-2196B869D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1946"/>
            <a:ext cx="10515600" cy="4935017"/>
          </a:xfrm>
        </p:spPr>
        <p:txBody>
          <a:bodyPr/>
          <a:lstStyle/>
          <a:p>
            <a:pPr lvl="1"/>
            <a:r>
              <a:rPr lang="en-GB" dirty="0"/>
              <a:t>Thresholding using the above paper:</a:t>
            </a:r>
          </a:p>
          <a:p>
            <a:pPr lvl="2"/>
            <a:r>
              <a:rPr lang="en-GB" dirty="0"/>
              <a:t>Set the red colour matrix to zero and create a new matrix with the largest values from green or Blue colour.</a:t>
            </a:r>
          </a:p>
          <a:p>
            <a:pPr lvl="2"/>
            <a:r>
              <a:rPr lang="en-GB" dirty="0"/>
              <a:t>Create another matrix which is the </a:t>
            </a:r>
            <a:r>
              <a:rPr lang="en-GB" dirty="0" err="1"/>
              <a:t>Gray</a:t>
            </a:r>
            <a:r>
              <a:rPr lang="en-GB" dirty="0"/>
              <a:t> scale of the captured image.</a:t>
            </a:r>
          </a:p>
          <a:p>
            <a:pPr lvl="2"/>
            <a:r>
              <a:rPr lang="en-GB" dirty="0"/>
              <a:t>Determine the error matrix which is the difference of the above two matrix.</a:t>
            </a:r>
          </a:p>
          <a:p>
            <a:pPr lvl="2"/>
            <a:r>
              <a:rPr lang="en-GB" dirty="0"/>
              <a:t>According to the skin probability map – the boundaries of skin colour is between 0.02511 and 0.1177  or 6 and 30 (</a:t>
            </a:r>
            <a:r>
              <a:rPr lang="en-GB" dirty="0" err="1"/>
              <a:t>uint</a:t>
            </a:r>
            <a:r>
              <a:rPr lang="en-GB" dirty="0"/>
              <a:t> type).</a:t>
            </a:r>
          </a:p>
          <a:p>
            <a:pPr lvl="2"/>
            <a:r>
              <a:rPr lang="en-GB" dirty="0"/>
              <a:t>Threshold the error matrix using the above values. </a:t>
            </a:r>
            <a:r>
              <a:rPr lang="en-GB" dirty="0" err="1"/>
              <a:t>i.e</a:t>
            </a:r>
            <a:endParaRPr lang="en-GB" dirty="0"/>
          </a:p>
          <a:p>
            <a:pPr marL="914400" lvl="2" indent="0">
              <a:buNone/>
            </a:pPr>
            <a:r>
              <a:rPr lang="en-GB" dirty="0"/>
              <a:t>1 if	 0.02511 &lt;= e(x) &lt;= 0.1177</a:t>
            </a:r>
          </a:p>
          <a:p>
            <a:pPr marL="914400" lvl="2" indent="0">
              <a:buNone/>
            </a:pPr>
            <a:r>
              <a:rPr lang="en-GB" dirty="0"/>
              <a:t>0	otherwise</a:t>
            </a:r>
          </a:p>
          <a:p>
            <a:pPr lvl="2"/>
            <a:r>
              <a:rPr lang="en-IN" dirty="0"/>
              <a:t>Fine adjustments can be done using a track bar.</a:t>
            </a:r>
          </a:p>
        </p:txBody>
      </p:sp>
    </p:spTree>
    <p:extLst>
      <p:ext uri="{BB962C8B-B14F-4D97-AF65-F5344CB8AC3E}">
        <p14:creationId xmlns:p14="http://schemas.microsoft.com/office/powerpoint/2010/main" val="2854988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B5ED5-0CDA-48F2-8BDF-016FE73EA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3046"/>
            <a:ext cx="10515600" cy="5543917"/>
          </a:xfrm>
        </p:spPr>
        <p:txBody>
          <a:bodyPr/>
          <a:lstStyle/>
          <a:p>
            <a:pPr lvl="1"/>
            <a:r>
              <a:rPr lang="en-GB" dirty="0"/>
              <a:t>Filtering the blobs after thresholding: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The area of all the blobs are calculated and the largest area is selected, on the assumption that the hand is the largest blob of the captured image.</a:t>
            </a:r>
          </a:p>
          <a:p>
            <a:pPr marL="457200" lvl="1" indent="0">
              <a:buNone/>
            </a:pPr>
            <a:r>
              <a:rPr lang="en-IN" dirty="0"/>
              <a:t>The region of interest of this hand blob is cropped and used for further analysis.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451CF-EEFE-4E9B-9017-80A8EA8D5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010" y="2567354"/>
            <a:ext cx="177165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C9D238-1C3B-4099-8E07-F8F50C85B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24" y="2567354"/>
            <a:ext cx="17716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4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2DDE-2A73-46C2-A128-6836FEAE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Finger 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6FFE0-6498-403A-884B-0EC659166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198"/>
            <a:ext cx="10515600" cy="4634766"/>
          </a:xfrm>
        </p:spPr>
        <p:txBody>
          <a:bodyPr/>
          <a:lstStyle/>
          <a:p>
            <a:r>
              <a:rPr lang="en-GB" dirty="0"/>
              <a:t>The Region of interest contains both fingers and palm. To differentiate between the fingers and the palm, a black line is drawn across the image which divides the palm and the fingers.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ED2C2-CD8D-4574-B501-A91B2095D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532" y="3016251"/>
            <a:ext cx="177165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BDBC52-17E4-498E-9E72-E80685222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566" y="3016251"/>
            <a:ext cx="17716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907A-79DB-4D3C-88F0-5E60C108A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Fingerprint extraction from the finger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8D783-4288-4733-B6FB-E0D3F098C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GB" dirty="0"/>
              <a:t>To extract the fingerprint a rectangle is created at the tip of the finger with the length = 1.5 times the width of the finger.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83B1F-7DBE-4EAB-9214-34DA17797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2654300"/>
            <a:ext cx="17716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7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362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Image Processing Technical Problem Solving Contactless fingerprint capturing</vt:lpstr>
      <vt:lpstr>Flowchart </vt:lpstr>
      <vt:lpstr>Skin colour based hand segmentation</vt:lpstr>
      <vt:lpstr>PowerPoint Presentation</vt:lpstr>
      <vt:lpstr>PowerPoint Presentation</vt:lpstr>
      <vt:lpstr>Finger separation</vt:lpstr>
      <vt:lpstr>Fingerprint extraction from the finger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Visible light Communication using Camera as a receiver</dc:title>
  <dc:creator>Mahesh M D</dc:creator>
  <cp:lastModifiedBy>Mahesh M D</cp:lastModifiedBy>
  <cp:revision>12</cp:revision>
  <dcterms:created xsi:type="dcterms:W3CDTF">2019-06-17T08:12:55Z</dcterms:created>
  <dcterms:modified xsi:type="dcterms:W3CDTF">2019-12-17T10:04:06Z</dcterms:modified>
</cp:coreProperties>
</file>