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729" r:id="rId2"/>
    <p:sldId id="731" r:id="rId3"/>
    <p:sldId id="733" r:id="rId4"/>
    <p:sldId id="735" r:id="rId5"/>
    <p:sldId id="736" r:id="rId6"/>
    <p:sldId id="739" r:id="rId7"/>
    <p:sldId id="740" r:id="rId8"/>
    <p:sldId id="741" r:id="rId9"/>
    <p:sldId id="742" r:id="rId10"/>
    <p:sldId id="743" r:id="rId11"/>
    <p:sldId id="746" r:id="rId12"/>
    <p:sldId id="748" r:id="rId13"/>
    <p:sldId id="749" r:id="rId14"/>
    <p:sldId id="653" r:id="rId15"/>
    <p:sldId id="711" r:id="rId16"/>
    <p:sldId id="713" r:id="rId17"/>
    <p:sldId id="714" r:id="rId18"/>
    <p:sldId id="715" r:id="rId19"/>
    <p:sldId id="718" r:id="rId20"/>
    <p:sldId id="719" r:id="rId21"/>
    <p:sldId id="720" r:id="rId22"/>
    <p:sldId id="721" r:id="rId23"/>
    <p:sldId id="722" r:id="rId24"/>
    <p:sldId id="723" r:id="rId25"/>
  </p:sldIdLst>
  <p:sldSz cx="9144000" cy="6858000" type="screen4x3"/>
  <p:notesSz cx="673576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ai.hiro" initials="a" lastIdx="5" clrIdx="0"/>
  <p:cmAuthor id="1" name="鈴木智喜" initials="鈴木智喜" lastIdx="2" clrIdx="1">
    <p:extLst>
      <p:ext uri="{19B8F6BF-5375-455C-9EA6-DF929625EA0E}">
        <p15:presenceInfo xmlns:p15="http://schemas.microsoft.com/office/powerpoint/2012/main" userId="f6e7d447a563f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47" autoAdjust="0"/>
    <p:restoredTop sz="72606" autoAdjust="0"/>
  </p:normalViewPr>
  <p:slideViewPr>
    <p:cSldViewPr>
      <p:cViewPr varScale="1">
        <p:scale>
          <a:sx n="66" d="100"/>
          <a:sy n="66" d="100"/>
        </p:scale>
        <p:origin x="1170" y="75"/>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250" y="77"/>
      </p:cViewPr>
      <p:guideLst>
        <p:guide orient="horz" pos="3110"/>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633"/>
          </a:xfrm>
          <a:prstGeom prst="rect">
            <a:avLst/>
          </a:prstGeom>
        </p:spPr>
        <p:txBody>
          <a:bodyPr vert="horz" lIns="91440" tIns="45720" rIns="91440" bIns="45720" rtlCol="0"/>
          <a:lstStyle>
            <a:lvl1pPr algn="r">
              <a:defRPr sz="1200"/>
            </a:lvl1pPr>
          </a:lstStyle>
          <a:p>
            <a:fld id="{1A8ABD67-E6B2-4B51-BE29-11177A0AF4D2}" type="datetimeFigureOut">
              <a:rPr kumimoji="1" lang="ja-JP" altLang="en-US" smtClean="0"/>
              <a:t>2020/9/14</a:t>
            </a:fld>
            <a:endParaRPr kumimoji="1" lang="ja-JP" altLang="en-US"/>
          </a:p>
        </p:txBody>
      </p:sp>
      <p:sp>
        <p:nvSpPr>
          <p:cNvPr id="4" name="フッター プレースホルダー 3"/>
          <p:cNvSpPr>
            <a:spLocks noGrp="1"/>
          </p:cNvSpPr>
          <p:nvPr>
            <p:ph type="ftr" sz="quarter" idx="2"/>
          </p:nvPr>
        </p:nvSpPr>
        <p:spPr>
          <a:xfrm>
            <a:off x="0" y="9377316"/>
            <a:ext cx="2918831"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7316"/>
            <a:ext cx="2918831" cy="493633"/>
          </a:xfrm>
          <a:prstGeom prst="rect">
            <a:avLst/>
          </a:prstGeom>
        </p:spPr>
        <p:txBody>
          <a:bodyPr vert="horz" lIns="91440" tIns="45720" rIns="91440" bIns="45720" rtlCol="0" anchor="b"/>
          <a:lstStyle>
            <a:lvl1pPr algn="r">
              <a:defRPr sz="1200"/>
            </a:lvl1pPr>
          </a:lstStyle>
          <a:p>
            <a:fld id="{67436D21-F0FA-45E5-A849-82A2E0B01932}" type="slidenum">
              <a:rPr kumimoji="1" lang="ja-JP" altLang="en-US" smtClean="0"/>
              <a:t>‹#›</a:t>
            </a:fld>
            <a:endParaRPr kumimoji="1" lang="ja-JP" altLang="en-US"/>
          </a:p>
        </p:txBody>
      </p:sp>
    </p:spTree>
    <p:extLst>
      <p:ext uri="{BB962C8B-B14F-4D97-AF65-F5344CB8AC3E}">
        <p14:creationId xmlns:p14="http://schemas.microsoft.com/office/powerpoint/2010/main" val="3378329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633"/>
          </a:xfrm>
          <a:prstGeom prst="rect">
            <a:avLst/>
          </a:prstGeom>
        </p:spPr>
        <p:txBody>
          <a:bodyPr vert="horz" lIns="91440" tIns="45720" rIns="91440" bIns="45720" rtlCol="0"/>
          <a:lstStyle>
            <a:lvl1pPr algn="r">
              <a:defRPr sz="1200"/>
            </a:lvl1pPr>
          </a:lstStyle>
          <a:p>
            <a:fld id="{AAE31EA6-C738-4122-842D-2E6C93A5A0FB}" type="datetimeFigureOut">
              <a:rPr kumimoji="1" lang="ja-JP" altLang="en-US" smtClean="0"/>
              <a:t>2020/9/14</a:t>
            </a:fld>
            <a:endParaRPr kumimoji="1" lang="ja-JP" altLang="en-US"/>
          </a:p>
        </p:txBody>
      </p:sp>
      <p:sp>
        <p:nvSpPr>
          <p:cNvPr id="4" name="スライド イメージ プレースホルダー 3"/>
          <p:cNvSpPr>
            <a:spLocks noGrp="1" noRot="1" noChangeAspect="1"/>
          </p:cNvSpPr>
          <p:nvPr>
            <p:ph type="sldImg" idx="2"/>
          </p:nvPr>
        </p:nvSpPr>
        <p:spPr>
          <a:xfrm>
            <a:off x="900113" y="739775"/>
            <a:ext cx="4935537"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9515"/>
            <a:ext cx="5388610" cy="4442698"/>
          </a:xfrm>
          <a:prstGeom prst="rect">
            <a:avLst/>
          </a:prstGeom>
        </p:spPr>
        <p:txBody>
          <a:bodyPr vert="horz" lIns="91440" tIns="45720" rIns="91440" bIns="45720" rtlCol="0"/>
          <a:lstStyle/>
          <a:p>
            <a:pPr lvl="0"/>
            <a:endParaRPr kumimoji="1" lang="ja-JP" altLang="en-US" dirty="0"/>
          </a:p>
        </p:txBody>
      </p:sp>
      <p:sp>
        <p:nvSpPr>
          <p:cNvPr id="6" name="フッター プレースホルダー 5"/>
          <p:cNvSpPr>
            <a:spLocks noGrp="1"/>
          </p:cNvSpPr>
          <p:nvPr>
            <p:ph type="ftr" sz="quarter" idx="4"/>
          </p:nvPr>
        </p:nvSpPr>
        <p:spPr>
          <a:xfrm>
            <a:off x="0" y="9377316"/>
            <a:ext cx="2918831"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7316"/>
            <a:ext cx="2918831" cy="493633"/>
          </a:xfrm>
          <a:prstGeom prst="rect">
            <a:avLst/>
          </a:prstGeom>
        </p:spPr>
        <p:txBody>
          <a:bodyPr vert="horz" lIns="91440" tIns="45720" rIns="91440" bIns="45720" rtlCol="0" anchor="b"/>
          <a:lstStyle>
            <a:lvl1pPr algn="r">
              <a:defRPr sz="1200"/>
            </a:lvl1pPr>
          </a:lstStyle>
          <a:p>
            <a:fld id="{D1390BE1-11B6-4F42-A906-F6C8EED0EE61}" type="slidenum">
              <a:rPr kumimoji="1" lang="ja-JP" altLang="en-US" smtClean="0"/>
              <a:t>‹#›</a:t>
            </a:fld>
            <a:endParaRPr kumimoji="1" lang="ja-JP" altLang="en-US"/>
          </a:p>
        </p:txBody>
      </p:sp>
    </p:spTree>
    <p:extLst>
      <p:ext uri="{BB962C8B-B14F-4D97-AF65-F5344CB8AC3E}">
        <p14:creationId xmlns:p14="http://schemas.microsoft.com/office/powerpoint/2010/main" val="985531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words.jp/w/WebE382B5E383BCE38390.html" TargetMode="External"/><Relationship Id="rId3" Type="http://schemas.openxmlformats.org/officeDocument/2006/relationships/hyperlink" Target="http://e-words.jp/w/TCP2FIP.html" TargetMode="External"/><Relationship Id="rId7" Type="http://schemas.openxmlformats.org/officeDocument/2006/relationships/hyperlink" Target="http://e-words.jp/w/POP.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words.jp/w/SMTP.html" TargetMode="External"/><Relationship Id="rId5" Type="http://schemas.openxmlformats.org/officeDocument/2006/relationships/hyperlink" Target="http://e-words.jp/w/E3839DE383BCE38388E795AAE58FB7.html" TargetMode="External"/><Relationship Id="rId4" Type="http://schemas.openxmlformats.org/officeDocument/2006/relationships/hyperlink" Target="http://e-words.jp/w/E38397E383ADE38388E382B3E383AB.html" TargetMode="External"/><Relationship Id="rId9" Type="http://schemas.openxmlformats.org/officeDocument/2006/relationships/hyperlink" Target="http://e-words.jp/w/E3839DE383BCE38388.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words.jp/w/E38397E383ADE38388E382B3E383AB.html" TargetMode="External"/><Relationship Id="rId7" Type="http://schemas.openxmlformats.org/officeDocument/2006/relationships/hyperlink" Target="http://e-words.jp/w/FreeBSD.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words.jp/w/Windows.html" TargetMode="External"/><Relationship Id="rId5" Type="http://schemas.openxmlformats.org/officeDocument/2006/relationships/hyperlink" Target="http://e-words.jp/w/E383AAE382AFE382A8E382B9E38388.html" TargetMode="External"/><Relationship Id="rId4" Type="http://schemas.openxmlformats.org/officeDocument/2006/relationships/hyperlink" Target="http://e-words.jp/w/E382A6E382A7E383ABE3838EE382A6E383B3E3839DE383BCE38388.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atmarkit.co.jp/fwin2k/network/baswinlan018/rfc1001.txt"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atmarkit.co.jp/fwin2k/network/baswinlan018/rfc1002.tx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トランスポート層のプロトコルについて解説する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a:t>
            </a:fld>
            <a:endParaRPr kumimoji="1" lang="ja-JP" altLang="en-US"/>
          </a:p>
        </p:txBody>
      </p:sp>
    </p:spTree>
    <p:extLst>
      <p:ext uri="{BB962C8B-B14F-4D97-AF65-F5344CB8AC3E}">
        <p14:creationId xmlns:p14="http://schemas.microsoft.com/office/powerpoint/2010/main" val="2975336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effectLst/>
              </a:rPr>
              <a:t>ウェルノウンポート番号 </a:t>
            </a:r>
            <a:r>
              <a:rPr lang="en-US" altLang="ja-JP" b="1" dirty="0">
                <a:effectLst/>
              </a:rPr>
              <a:t>/ well-known</a:t>
            </a:r>
            <a:r>
              <a:rPr lang="ja-JP" altLang="en-US" b="1" dirty="0">
                <a:effectLst/>
              </a:rPr>
              <a:t>ポート番号 </a:t>
            </a:r>
            <a:r>
              <a:rPr lang="en-US" altLang="ja-JP" b="1" dirty="0">
                <a:effectLst/>
              </a:rPr>
              <a:t>/ well-known port numbers</a:t>
            </a:r>
          </a:p>
          <a:p>
            <a:r>
              <a:rPr lang="en-US" altLang="ja-JP" dirty="0">
                <a:effectLst/>
                <a:hlinkClick r:id="rId3"/>
              </a:rPr>
              <a:t>TCP/IP</a:t>
            </a:r>
            <a:r>
              <a:rPr lang="ja-JP" altLang="en-US" dirty="0">
                <a:effectLst/>
              </a:rPr>
              <a:t>の主要な</a:t>
            </a:r>
            <a:r>
              <a:rPr lang="ja-JP" altLang="en-US" dirty="0">
                <a:effectLst/>
                <a:hlinkClick r:id="rId4"/>
              </a:rPr>
              <a:t>プロトコル</a:t>
            </a:r>
            <a:r>
              <a:rPr lang="ja-JP" altLang="en-US" dirty="0">
                <a:effectLst/>
              </a:rPr>
              <a:t>で使用されている</a:t>
            </a:r>
            <a:r>
              <a:rPr lang="ja-JP" altLang="en-US" dirty="0">
                <a:effectLst/>
                <a:hlinkClick r:id="rId5"/>
              </a:rPr>
              <a:t>ポート番号</a:t>
            </a:r>
            <a:r>
              <a:rPr lang="ja-JP" altLang="en-US" dirty="0">
                <a:effectLst/>
              </a:rPr>
              <a:t>のこと。</a:t>
            </a:r>
            <a:r>
              <a:rPr lang="en-US" altLang="ja-JP" dirty="0">
                <a:effectLst/>
              </a:rPr>
              <a:t>FTP</a:t>
            </a:r>
            <a:r>
              <a:rPr lang="ja-JP" altLang="en-US" dirty="0">
                <a:effectLst/>
              </a:rPr>
              <a:t>が使用する</a:t>
            </a:r>
            <a:r>
              <a:rPr lang="en-US" altLang="ja-JP" dirty="0">
                <a:effectLst/>
              </a:rPr>
              <a:t>20</a:t>
            </a:r>
            <a:r>
              <a:rPr lang="ja-JP" altLang="en-US" dirty="0">
                <a:effectLst/>
              </a:rPr>
              <a:t>番と</a:t>
            </a:r>
            <a:r>
              <a:rPr lang="en-US" altLang="ja-JP" dirty="0">
                <a:effectLst/>
              </a:rPr>
              <a:t>21</a:t>
            </a:r>
            <a:r>
              <a:rPr lang="ja-JP" altLang="en-US" dirty="0">
                <a:effectLst/>
              </a:rPr>
              <a:t>番、</a:t>
            </a:r>
            <a:r>
              <a:rPr lang="en-US" altLang="ja-JP" dirty="0">
                <a:effectLst/>
                <a:hlinkClick r:id="rId6"/>
              </a:rPr>
              <a:t>SMTP</a:t>
            </a:r>
            <a:r>
              <a:rPr lang="ja-JP" altLang="en-US" dirty="0">
                <a:effectLst/>
              </a:rPr>
              <a:t>の</a:t>
            </a:r>
            <a:r>
              <a:rPr lang="en-US" altLang="ja-JP" dirty="0">
                <a:effectLst/>
              </a:rPr>
              <a:t>25</a:t>
            </a:r>
            <a:r>
              <a:rPr lang="ja-JP" altLang="en-US" dirty="0">
                <a:effectLst/>
              </a:rPr>
              <a:t>番、</a:t>
            </a:r>
            <a:r>
              <a:rPr lang="en-US" altLang="ja-JP" dirty="0">
                <a:effectLst/>
              </a:rPr>
              <a:t>DNS</a:t>
            </a:r>
            <a:r>
              <a:rPr lang="ja-JP" altLang="en-US" dirty="0">
                <a:effectLst/>
              </a:rPr>
              <a:t>の</a:t>
            </a:r>
            <a:r>
              <a:rPr lang="en-US" altLang="ja-JP" dirty="0">
                <a:effectLst/>
              </a:rPr>
              <a:t>53</a:t>
            </a:r>
            <a:r>
              <a:rPr lang="ja-JP" altLang="en-US" dirty="0">
                <a:effectLst/>
              </a:rPr>
              <a:t>番、</a:t>
            </a:r>
            <a:r>
              <a:rPr lang="en-US" altLang="ja-JP" dirty="0">
                <a:effectLst/>
              </a:rPr>
              <a:t>HTTP</a:t>
            </a:r>
            <a:r>
              <a:rPr lang="ja-JP" altLang="en-US" dirty="0">
                <a:effectLst/>
              </a:rPr>
              <a:t>の</a:t>
            </a:r>
            <a:r>
              <a:rPr lang="en-US" altLang="ja-JP" dirty="0">
                <a:effectLst/>
              </a:rPr>
              <a:t>80</a:t>
            </a:r>
            <a:r>
              <a:rPr lang="ja-JP" altLang="en-US" dirty="0">
                <a:effectLst/>
              </a:rPr>
              <a:t>番、</a:t>
            </a:r>
            <a:r>
              <a:rPr lang="en-US" altLang="ja-JP" dirty="0" err="1">
                <a:effectLst/>
                <a:hlinkClick r:id="rId7"/>
              </a:rPr>
              <a:t>POP3</a:t>
            </a:r>
            <a:r>
              <a:rPr lang="ja-JP" altLang="en-US" dirty="0">
                <a:effectLst/>
              </a:rPr>
              <a:t>の</a:t>
            </a:r>
            <a:r>
              <a:rPr lang="en-US" altLang="ja-JP" dirty="0">
                <a:effectLst/>
              </a:rPr>
              <a:t>110</a:t>
            </a:r>
            <a:r>
              <a:rPr lang="ja-JP" altLang="en-US" dirty="0">
                <a:effectLst/>
              </a:rPr>
              <a:t>番などが特に有名。別に</a:t>
            </a:r>
            <a:r>
              <a:rPr lang="en-US" altLang="ja-JP" dirty="0">
                <a:effectLst/>
              </a:rPr>
              <a:t>80</a:t>
            </a:r>
            <a:r>
              <a:rPr lang="ja-JP" altLang="en-US" dirty="0">
                <a:effectLst/>
              </a:rPr>
              <a:t>番以外で</a:t>
            </a:r>
            <a:r>
              <a:rPr lang="en-US" altLang="ja-JP" dirty="0">
                <a:effectLst/>
                <a:hlinkClick r:id="rId8"/>
              </a:rPr>
              <a:t>HTTP</a:t>
            </a:r>
            <a:r>
              <a:rPr lang="ja-JP" altLang="en-US" dirty="0">
                <a:effectLst/>
                <a:hlinkClick r:id="rId8"/>
              </a:rPr>
              <a:t>サーバ</a:t>
            </a:r>
            <a:r>
              <a:rPr lang="ja-JP" altLang="en-US" dirty="0">
                <a:effectLst/>
              </a:rPr>
              <a:t>を動かしてもかまわないが</a:t>
            </a:r>
            <a:r>
              <a:rPr lang="en-US" altLang="ja-JP" dirty="0">
                <a:effectLst/>
              </a:rPr>
              <a:t>(</a:t>
            </a:r>
            <a:r>
              <a:rPr lang="ja-JP" altLang="en-US" dirty="0">
                <a:effectLst/>
              </a:rPr>
              <a:t>実際、特殊な用途でわざと本来の番号以外の番号で動作させることはある</a:t>
            </a:r>
            <a:r>
              <a:rPr lang="en-US" altLang="ja-JP" dirty="0">
                <a:effectLst/>
              </a:rPr>
              <a:t>)</a:t>
            </a:r>
            <a:r>
              <a:rPr lang="ja-JP" altLang="en-US" dirty="0" err="1">
                <a:effectLst/>
              </a:rPr>
              <a:t>、</a:t>
            </a:r>
            <a:r>
              <a:rPr lang="ja-JP" altLang="en-US" dirty="0">
                <a:effectLst/>
              </a:rPr>
              <a:t>広く一般に供するサーバはこの番号で動作させるというのが慣例化している。</a:t>
            </a:r>
            <a:r>
              <a:rPr lang="en-US" altLang="ja-JP" dirty="0">
                <a:effectLst/>
              </a:rPr>
              <a:t>well-known</a:t>
            </a:r>
            <a:r>
              <a:rPr lang="ja-JP" altLang="en-US" dirty="0">
                <a:effectLst/>
                <a:hlinkClick r:id="rId9"/>
              </a:rPr>
              <a:t>ポート</a:t>
            </a:r>
            <a:r>
              <a:rPr lang="ja-JP" altLang="en-US" dirty="0">
                <a:effectLst/>
              </a:rPr>
              <a:t>は</a:t>
            </a:r>
            <a:r>
              <a:rPr lang="en-US" altLang="ja-JP" dirty="0">
                <a:effectLst/>
              </a:rPr>
              <a:t>1023</a:t>
            </a:r>
            <a:r>
              <a:rPr lang="ja-JP" altLang="en-US" dirty="0">
                <a:effectLst/>
              </a:rPr>
              <a:t>番以下に分布しているため、</a:t>
            </a:r>
            <a:r>
              <a:rPr lang="en-US" altLang="ja-JP" dirty="0">
                <a:effectLst/>
              </a:rPr>
              <a:t>well-known</a:t>
            </a:r>
            <a:r>
              <a:rPr lang="ja-JP" altLang="en-US" dirty="0">
                <a:effectLst/>
              </a:rPr>
              <a:t>ポートをもたないプロトコルを使用するアプリケーションは</a:t>
            </a:r>
            <a:r>
              <a:rPr lang="en-US" altLang="ja-JP" dirty="0">
                <a:effectLst/>
              </a:rPr>
              <a:t>1024</a:t>
            </a:r>
            <a:r>
              <a:rPr lang="ja-JP" altLang="en-US" dirty="0">
                <a:effectLst/>
              </a:rPr>
              <a:t>以降のポートを使用することが慣例となっている。</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10</a:t>
            </a:fld>
            <a:endParaRPr kumimoji="1" lang="ja-JP" altLang="en-US"/>
          </a:p>
        </p:txBody>
      </p:sp>
    </p:spTree>
    <p:extLst>
      <p:ext uri="{BB962C8B-B14F-4D97-AF65-F5344CB8AC3E}">
        <p14:creationId xmlns:p14="http://schemas.microsoft.com/office/powerpoint/2010/main" val="350945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TCP</a:t>
            </a:r>
            <a:r>
              <a:rPr lang="ja-JP" altLang="en-US" dirty="0" err="1"/>
              <a:t>，</a:t>
            </a:r>
            <a:r>
              <a:rPr lang="en-US" altLang="ja-JP" dirty="0" err="1"/>
              <a:t>UDP</a:t>
            </a:r>
            <a:r>
              <a:rPr lang="ja-JP" altLang="en-US" dirty="0"/>
              <a:t>で使うポート番号の</a:t>
            </a:r>
            <a:r>
              <a:rPr lang="en-US" altLang="ja-JP" dirty="0"/>
              <a:t>1024</a:t>
            </a:r>
            <a:r>
              <a:rPr lang="ja-JP" altLang="en-US" dirty="0"/>
              <a:t>番から</a:t>
            </a:r>
            <a:r>
              <a:rPr lang="en-US" altLang="ja-JP" dirty="0"/>
              <a:t>49151</a:t>
            </a:r>
            <a:r>
              <a:rPr lang="ja-JP" altLang="en-US" dirty="0"/>
              <a:t>番までの領域。</a:t>
            </a:r>
            <a:endParaRPr lang="en-US" altLang="ja-JP" dirty="0"/>
          </a:p>
          <a:p>
            <a:r>
              <a:rPr lang="en-US" altLang="ja-JP" dirty="0"/>
              <a:t>0</a:t>
            </a:r>
            <a:r>
              <a:rPr lang="ja-JP" altLang="en-US" dirty="0"/>
              <a:t>番から</a:t>
            </a:r>
            <a:r>
              <a:rPr lang="en-US" altLang="ja-JP" dirty="0"/>
              <a:t>1023</a:t>
            </a:r>
            <a:r>
              <a:rPr lang="ja-JP" altLang="en-US" dirty="0"/>
              <a:t>番までは</a:t>
            </a:r>
            <a:r>
              <a:rPr lang="en-US" altLang="ja-JP" dirty="0"/>
              <a:t>Well-Known</a:t>
            </a:r>
            <a:r>
              <a:rPr lang="ja-JP" altLang="en-US" dirty="0"/>
              <a:t>ポートと呼ぶ。</a:t>
            </a:r>
            <a:endParaRPr lang="en-US" altLang="ja-JP" dirty="0"/>
          </a:p>
          <a:p>
            <a:r>
              <a:rPr lang="en-US" altLang="ja-JP" dirty="0"/>
              <a:t>Well-Known</a:t>
            </a:r>
            <a:r>
              <a:rPr lang="ja-JP" altLang="en-US" dirty="0"/>
              <a:t>ポートが一般的な</a:t>
            </a:r>
            <a:r>
              <a:rPr lang="en-US" altLang="ja-JP" dirty="0"/>
              <a:t>TCP/IP</a:t>
            </a:r>
            <a:r>
              <a:rPr lang="ja-JP" altLang="en-US" dirty="0"/>
              <a:t>アプリケーションを対象に</a:t>
            </a:r>
            <a:r>
              <a:rPr lang="en-US" altLang="ja-JP" dirty="0" err="1"/>
              <a:t>IANA</a:t>
            </a:r>
            <a:r>
              <a:rPr lang="ja-JP" altLang="en-US" dirty="0"/>
              <a:t>（</a:t>
            </a:r>
            <a:r>
              <a:rPr lang="en-US" altLang="ja-JP" dirty="0"/>
              <a:t>Internet Assigned Numbers Authority</a:t>
            </a:r>
            <a:r>
              <a:rPr lang="ja-JP" altLang="en-US" dirty="0"/>
              <a:t>）が割り当てているのに対し，</a:t>
            </a:r>
            <a:endParaRPr lang="en-US" altLang="ja-JP" dirty="0"/>
          </a:p>
          <a:p>
            <a:r>
              <a:rPr lang="en-US" altLang="ja-JP" dirty="0"/>
              <a:t>Registered</a:t>
            </a:r>
            <a:r>
              <a:rPr lang="ja-JP" altLang="en-US" dirty="0"/>
              <a:t>ポートは主に各ソフトウエア・ベンダーが独自アプリケーション用に申請し，</a:t>
            </a:r>
            <a:r>
              <a:rPr lang="en-US" altLang="ja-JP" dirty="0" err="1"/>
              <a:t>IANA</a:t>
            </a:r>
            <a:r>
              <a:rPr lang="ja-JP" altLang="en-US" dirty="0"/>
              <a:t>が管理する。</a:t>
            </a:r>
            <a:br>
              <a:rPr lang="ja-JP" altLang="en-US" dirty="0"/>
            </a:br>
            <a:endParaRPr lang="en-US" altLang="ja-JP" dirty="0"/>
          </a:p>
          <a:p>
            <a:r>
              <a:rPr lang="ja-JP" altLang="en-US" dirty="0"/>
              <a:t>　例えば，</a:t>
            </a:r>
            <a:r>
              <a:rPr lang="en-US" altLang="ja-JP" dirty="0"/>
              <a:t>1433</a:t>
            </a:r>
            <a:r>
              <a:rPr lang="ja-JP" altLang="en-US" dirty="0"/>
              <a:t>番は米マイクロソフトの「</a:t>
            </a:r>
            <a:r>
              <a:rPr lang="en-US" altLang="ja-JP" dirty="0"/>
              <a:t>SQL Server</a:t>
            </a:r>
            <a:r>
              <a:rPr lang="ja-JP" altLang="en-US" dirty="0"/>
              <a:t>」専用のポート番号として登録されている。ただし，</a:t>
            </a:r>
            <a:r>
              <a:rPr lang="en-US" altLang="ja-JP" dirty="0" err="1"/>
              <a:t>IANA</a:t>
            </a:r>
            <a:r>
              <a:rPr lang="ja-JP" altLang="en-US" dirty="0"/>
              <a:t>に申請せずにこの領域の番号を使うアプリケーションもあり，利用番号が重複する場合もある。</a:t>
            </a:r>
            <a:endParaRPr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11</a:t>
            </a:fld>
            <a:endParaRPr kumimoji="1" lang="ja-JP" altLang="en-US"/>
          </a:p>
        </p:txBody>
      </p:sp>
    </p:spTree>
    <p:extLst>
      <p:ext uri="{BB962C8B-B14F-4D97-AF65-F5344CB8AC3E}">
        <p14:creationId xmlns:p14="http://schemas.microsoft.com/office/powerpoint/2010/main" val="258007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特定の用途</a:t>
            </a:r>
            <a:r>
              <a:rPr lang="en-US" altLang="ja-JP" dirty="0">
                <a:effectLst/>
              </a:rPr>
              <a:t>(</a:t>
            </a:r>
            <a:r>
              <a:rPr lang="ja-JP" altLang="en-US" dirty="0">
                <a:effectLst/>
                <a:hlinkClick r:id="rId3"/>
              </a:rPr>
              <a:t>プロトコル</a:t>
            </a:r>
            <a:r>
              <a:rPr lang="ja-JP" altLang="en-US" dirty="0">
                <a:effectLst/>
              </a:rPr>
              <a:t>での使用が推奨されておらず、一時的な通信のために自由に利用できるポート。ダイナミックポートとも言われる。「</a:t>
            </a:r>
            <a:r>
              <a:rPr lang="en-US" altLang="ja-JP" dirty="0">
                <a:effectLst/>
              </a:rPr>
              <a:t>ephemeral</a:t>
            </a:r>
            <a:r>
              <a:rPr lang="ja-JP" altLang="en-US" dirty="0">
                <a:effectLst/>
              </a:rPr>
              <a:t>」は「短命な」の意。</a:t>
            </a:r>
          </a:p>
          <a:p>
            <a:r>
              <a:rPr lang="ja-JP" altLang="en-US" dirty="0">
                <a:effectLst/>
              </a:rPr>
              <a:t>これに対して、</a:t>
            </a:r>
            <a:r>
              <a:rPr lang="en-US" altLang="ja-JP" dirty="0">
                <a:effectLst/>
              </a:rPr>
              <a:t>HTTP</a:t>
            </a:r>
            <a:r>
              <a:rPr lang="ja-JP" altLang="en-US" dirty="0">
                <a:effectLst/>
              </a:rPr>
              <a:t>の</a:t>
            </a:r>
            <a:r>
              <a:rPr lang="en-US" altLang="ja-JP" dirty="0">
                <a:effectLst/>
              </a:rPr>
              <a:t>80</a:t>
            </a:r>
            <a:r>
              <a:rPr lang="ja-JP" altLang="en-US" dirty="0">
                <a:effectLst/>
              </a:rPr>
              <a:t>番のように、特定のプロトコルが利用することが広く推奨されているポートは</a:t>
            </a:r>
            <a:r>
              <a:rPr lang="ja-JP" altLang="en-US" dirty="0">
                <a:effectLst/>
                <a:hlinkClick r:id="rId4"/>
              </a:rPr>
              <a:t>ウェルノウンポート</a:t>
            </a:r>
            <a:r>
              <a:rPr lang="en-US" altLang="ja-JP" dirty="0">
                <a:effectLst/>
              </a:rPr>
              <a:t>(well-known port)</a:t>
            </a:r>
            <a:r>
              <a:rPr lang="ja-JP" altLang="en-US" dirty="0">
                <a:effectLst/>
              </a:rPr>
              <a:t>と呼ばれる。</a:t>
            </a:r>
          </a:p>
          <a:p>
            <a:r>
              <a:rPr lang="ja-JP" altLang="en-US" dirty="0">
                <a:effectLst/>
              </a:rPr>
              <a:t>エフェメラルポートは主にクライアント側で利用される。クライアントからサーバに</a:t>
            </a:r>
            <a:r>
              <a:rPr lang="ja-JP" altLang="en-US" dirty="0">
                <a:effectLst/>
                <a:hlinkClick r:id="rId5"/>
              </a:rPr>
              <a:t>リクエスト</a:t>
            </a:r>
            <a:r>
              <a:rPr lang="ja-JP" altLang="en-US" dirty="0">
                <a:effectLst/>
              </a:rPr>
              <a:t>を送出する際、サーバ側のポートは目的のサービスが稼動しているポート</a:t>
            </a:r>
            <a:r>
              <a:rPr lang="en-US" altLang="ja-JP" dirty="0">
                <a:effectLst/>
              </a:rPr>
              <a:t>(</a:t>
            </a:r>
            <a:r>
              <a:rPr lang="ja-JP" altLang="en-US" dirty="0">
                <a:effectLst/>
              </a:rPr>
              <a:t>多くの場合、ウェルノウンポート</a:t>
            </a:r>
            <a:r>
              <a:rPr lang="en-US" altLang="ja-JP" dirty="0">
                <a:effectLst/>
              </a:rPr>
              <a:t>)</a:t>
            </a:r>
            <a:r>
              <a:rPr lang="ja-JP" altLang="en-US" dirty="0">
                <a:effectLst/>
              </a:rPr>
              <a:t>である必要があるが、クライアント側はどんなポートを</a:t>
            </a:r>
            <a:r>
              <a:rPr lang="ja-JP" altLang="en-US" dirty="0" err="1">
                <a:effectLst/>
              </a:rPr>
              <a:t>使ってももかまわない</a:t>
            </a:r>
            <a:r>
              <a:rPr lang="ja-JP" altLang="en-US" dirty="0">
                <a:effectLst/>
              </a:rPr>
              <a:t>。このとき、クライアント側では</a:t>
            </a:r>
            <a:r>
              <a:rPr lang="en-US" altLang="ja-JP" dirty="0">
                <a:effectLst/>
              </a:rPr>
              <a:t>OS</a:t>
            </a:r>
            <a:r>
              <a:rPr lang="ja-JP" altLang="en-US" dirty="0">
                <a:effectLst/>
              </a:rPr>
              <a:t>が空いているエフェメラルポートの中から適当なものを選んで割り当てる。通信が終了するとそのポートは解放される。</a:t>
            </a:r>
          </a:p>
          <a:p>
            <a:r>
              <a:rPr lang="ja-JP" altLang="en-US" dirty="0">
                <a:effectLst/>
              </a:rPr>
              <a:t>エフェメラルポートは、基本的には</a:t>
            </a:r>
            <a:r>
              <a:rPr lang="en-US" altLang="ja-JP" dirty="0">
                <a:effectLst/>
              </a:rPr>
              <a:t>1024</a:t>
            </a:r>
            <a:r>
              <a:rPr lang="ja-JP" altLang="en-US" dirty="0">
                <a:effectLst/>
              </a:rPr>
              <a:t>番以降が用いられるが、</a:t>
            </a:r>
            <a:r>
              <a:rPr lang="en-US" altLang="ja-JP" dirty="0">
                <a:effectLst/>
              </a:rPr>
              <a:t>OS</a:t>
            </a:r>
            <a:r>
              <a:rPr lang="ja-JP" altLang="en-US" dirty="0">
                <a:effectLst/>
              </a:rPr>
              <a:t>により異なる。</a:t>
            </a:r>
            <a:r>
              <a:rPr lang="en-US" altLang="ja-JP" dirty="0">
                <a:effectLst/>
                <a:hlinkClick r:id="rId6"/>
              </a:rPr>
              <a:t>Windows</a:t>
            </a:r>
            <a:r>
              <a:rPr lang="ja-JP" altLang="en-US" dirty="0">
                <a:effectLst/>
              </a:rPr>
              <a:t>を始め多くの</a:t>
            </a:r>
            <a:r>
              <a:rPr lang="en-US" altLang="ja-JP" dirty="0">
                <a:effectLst/>
              </a:rPr>
              <a:t>OS</a:t>
            </a:r>
            <a:r>
              <a:rPr lang="ja-JP" altLang="en-US" dirty="0">
                <a:effectLst/>
              </a:rPr>
              <a:t>では</a:t>
            </a:r>
            <a:r>
              <a:rPr lang="en-US" altLang="ja-JP" dirty="0">
                <a:effectLst/>
              </a:rPr>
              <a:t>1024</a:t>
            </a:r>
            <a:r>
              <a:rPr lang="ja-JP" altLang="en-US" dirty="0">
                <a:effectLst/>
              </a:rPr>
              <a:t>番から</a:t>
            </a:r>
            <a:r>
              <a:rPr lang="en-US" altLang="ja-JP" dirty="0">
                <a:effectLst/>
              </a:rPr>
              <a:t>5000</a:t>
            </a:r>
            <a:r>
              <a:rPr lang="ja-JP" altLang="en-US" dirty="0">
                <a:effectLst/>
              </a:rPr>
              <a:t>番をエフェメラルポートとして割り当てているが、例えば、</a:t>
            </a:r>
            <a:r>
              <a:rPr lang="en-US" altLang="ja-JP" dirty="0">
                <a:effectLst/>
                <a:hlinkClick r:id="rId7"/>
              </a:rPr>
              <a:t>FreeBSD</a:t>
            </a:r>
            <a:r>
              <a:rPr lang="ja-JP" altLang="en-US" dirty="0">
                <a:effectLst/>
              </a:rPr>
              <a:t> </a:t>
            </a:r>
            <a:r>
              <a:rPr lang="en-US" altLang="ja-JP" dirty="0">
                <a:effectLst/>
              </a:rPr>
              <a:t>5.0</a:t>
            </a:r>
            <a:r>
              <a:rPr lang="ja-JP" altLang="en-US" dirty="0">
                <a:effectLst/>
              </a:rPr>
              <a:t>では</a:t>
            </a:r>
            <a:r>
              <a:rPr lang="en-US" altLang="ja-JP" dirty="0">
                <a:effectLst/>
              </a:rPr>
              <a:t>49152</a:t>
            </a:r>
            <a:r>
              <a:rPr lang="ja-JP" altLang="en-US" dirty="0">
                <a:effectLst/>
              </a:rPr>
              <a:t>番から</a:t>
            </a:r>
            <a:r>
              <a:rPr lang="en-US" altLang="ja-JP" dirty="0">
                <a:effectLst/>
              </a:rPr>
              <a:t>65535</a:t>
            </a:r>
            <a:r>
              <a:rPr lang="ja-JP" altLang="en-US" dirty="0">
                <a:effectLst/>
              </a:rPr>
              <a:t>番を割り当てている</a:t>
            </a:r>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12</a:t>
            </a:fld>
            <a:endParaRPr kumimoji="1" lang="ja-JP" altLang="en-US"/>
          </a:p>
        </p:txBody>
      </p:sp>
    </p:spTree>
    <p:extLst>
      <p:ext uri="{BB962C8B-B14F-4D97-AF65-F5344CB8AC3E}">
        <p14:creationId xmlns:p14="http://schemas.microsoft.com/office/powerpoint/2010/main" val="67697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トランスポート層のプロトコルであるＵＤＰについて解説する</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13</a:t>
            </a:fld>
            <a:endParaRPr kumimoji="1" lang="ja-JP" altLang="en-US"/>
          </a:p>
        </p:txBody>
      </p:sp>
    </p:spTree>
    <p:extLst>
      <p:ext uri="{BB962C8B-B14F-4D97-AF65-F5344CB8AC3E}">
        <p14:creationId xmlns:p14="http://schemas.microsoft.com/office/powerpoint/2010/main" val="2868753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TCP/IP</a:t>
            </a:r>
            <a:r>
              <a:rPr kumimoji="1" lang="ja-JP" altLang="ja-JP" sz="1200" kern="1200" dirty="0">
                <a:solidFill>
                  <a:schemeClr val="tx1"/>
                </a:solidFill>
                <a:effectLst/>
                <a:latin typeface="+mn-lt"/>
                <a:ea typeface="+mn-ea"/>
                <a:cs typeface="+mn-cs"/>
              </a:rPr>
              <a:t>プロトコルにおいて、「データグラム通信」を実現するためのトランスポート層プロトコルである</a:t>
            </a:r>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14</a:t>
            </a:fld>
            <a:endParaRPr kumimoji="1" lang="ja-JP" altLang="en-US"/>
          </a:p>
        </p:txBody>
      </p:sp>
    </p:spTree>
    <p:extLst>
      <p:ext uri="{BB962C8B-B14F-4D97-AF65-F5344CB8AC3E}">
        <p14:creationId xmlns:p14="http://schemas.microsoft.com/office/powerpoint/2010/main" val="2654989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15</a:t>
            </a:fld>
            <a:endParaRPr kumimoji="1" lang="ja-JP" altLang="en-US"/>
          </a:p>
        </p:txBody>
      </p:sp>
    </p:spTree>
    <p:extLst>
      <p:ext uri="{BB962C8B-B14F-4D97-AF65-F5344CB8AC3E}">
        <p14:creationId xmlns:p14="http://schemas.microsoft.com/office/powerpoint/2010/main" val="106101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ja-JP" sz="1200" kern="1200" dirty="0">
                <a:solidFill>
                  <a:schemeClr val="tx1"/>
                </a:solidFill>
                <a:effectLst/>
                <a:latin typeface="+mn-lt"/>
                <a:ea typeface="+mn-ea"/>
                <a:cs typeface="+mn-cs"/>
              </a:rPr>
              <a:t>ＵＤＰプロトコルの特徴</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１）コネクションレスのデータグラム通信機能の提供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通信に先立つ事前の通信路のセットアップや、通信完了時に終了処理などが不要な、コネクションレスのサービスを提供している。そのため、利用するのが容易である。また、パケットの送信に関しても、送信順序の制御などが不要であり（先に送ったパケットが正しく相手に届いているかどうかなどを気にしなくてもよい）、パケットを次々と送信する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２）　高速、軽量な通信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プロトコルの機能をほぼそのまま利用しているだけである。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でパケットを送信すると、それは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パケット上に載せられ、通信相手のマシンへと届けられる。途中で</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フラグメンテーションが起こっても、最終的には</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として再構成され、相手のアプリケーションへと届けられる。途中で再送や送達確認（相手に届いたかどうかを確認すること）は行われないので、最小限のオーバーヘッドで通信相手へと届けることができる。つまり非常に高速で軽量な（＝ネットワーク的にも内部処理的にも負荷が少ない）プロトコルといえ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３）</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だけ</a:t>
            </a:r>
            <a:r>
              <a:rPr kumimoji="1" lang="ja-JP" altLang="ja-JP" sz="1200" kern="1200" dirty="0">
                <a:solidFill>
                  <a:schemeClr val="tx1"/>
                </a:solidFill>
                <a:effectLst/>
                <a:latin typeface="+mn-lt"/>
                <a:ea typeface="+mn-ea"/>
                <a:cs typeface="+mn-cs"/>
              </a:rPr>
              <a:t>ではなく、</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対多の通信機能提供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一般的な通信では、</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対のマシン（および、その上で稼働しているアプリケーション）同士で、</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で通信するのが普通である。だが、</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では、同時に複数の相手に対して、</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回の送信動作で同じデータを送ることができる。これを「同報通信」という。</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では、ネットワーク上のすべてのマシンを対象としたブロードキャスト通信と、</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組のグループを対象としたマルチキャスト通信を行うことができる。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４）　信頼性のない通信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プロトコルにおける通信は「信頼性のない通信（</a:t>
            </a:r>
            <a:r>
              <a:rPr kumimoji="1" lang="en-US" altLang="ja-JP" sz="1200" kern="1200" dirty="0">
                <a:solidFill>
                  <a:schemeClr val="tx1"/>
                </a:solidFill>
                <a:effectLst/>
                <a:latin typeface="+mn-lt"/>
                <a:ea typeface="+mn-ea"/>
                <a:cs typeface="+mn-cs"/>
              </a:rPr>
              <a:t>unreliable communication</a:t>
            </a:r>
            <a:r>
              <a:rPr kumimoji="1" lang="ja-JP" altLang="ja-JP" sz="1200" kern="1200" dirty="0">
                <a:solidFill>
                  <a:schemeClr val="tx1"/>
                </a:solidFill>
                <a:effectLst/>
                <a:latin typeface="+mn-lt"/>
                <a:ea typeface="+mn-ea"/>
                <a:cs typeface="+mn-cs"/>
              </a:rPr>
              <a:t>）」である。だから、</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パケットをそのまま利用している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でも、</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パケットと同じく、「信頼性のない通信」となる。ここでいう「信頼性がない」とは、「データが化ける」などという意味ではない。送信した</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パケットが相手にまで届いたかどうかは送信元では分からない（「送達確認」がない）ということである。また途中のネットワークの混雑具合によっては、送信側で送信した順番に</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パケットが相手に届くという保証もないし（到着順序が入れ替わることがある）、途中で</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パケットが何らかの理由で消失しても誰も再送処理を行ってくれない。</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このような特性は非常に大きなデメリットのように思われるかもしれないが、これらの処理をしないからこそ、高速、軽量なプロトコルになっているのである。送達確認や到着順序の保証が必要であれば、それはアプリケーション自身で行う必要がある。</a:t>
            </a:r>
          </a:p>
          <a:p>
            <a:endParaRPr kumimoji="1" lang="en-US" altLang="ja-JP" dirty="0"/>
          </a:p>
          <a:p>
            <a:r>
              <a:rPr kumimoji="1" lang="ja-JP" altLang="ja-JP" sz="1200" kern="1200" dirty="0">
                <a:solidFill>
                  <a:schemeClr val="tx1"/>
                </a:solidFill>
                <a:effectLst/>
                <a:latin typeface="+mn-lt"/>
                <a:ea typeface="+mn-ea"/>
                <a:cs typeface="+mn-cs"/>
              </a:rPr>
              <a:t>５）　バッファリングなどは行われない</a:t>
            </a:r>
          </a:p>
          <a:p>
            <a:r>
              <a:rPr kumimoji="1" lang="ja-JP"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では、送信するデータの結合やバッファリングなどは行われない。例えば</a:t>
            </a:r>
            <a:r>
              <a:rPr kumimoji="1" lang="en-US" altLang="ja-JP" sz="1200" kern="1200" dirty="0" err="1">
                <a:solidFill>
                  <a:schemeClr val="tx1"/>
                </a:solidFill>
                <a:effectLst/>
                <a:latin typeface="+mn-lt"/>
                <a:ea typeface="+mn-ea"/>
                <a:cs typeface="+mn-cs"/>
              </a:rPr>
              <a:t>100bytes</a:t>
            </a:r>
            <a:r>
              <a:rPr kumimoji="1" lang="ja-JP" altLang="ja-JP" sz="1200" kern="1200" dirty="0">
                <a:solidFill>
                  <a:schemeClr val="tx1"/>
                </a:solidFill>
                <a:effectLst/>
                <a:latin typeface="+mn-lt"/>
                <a:ea typeface="+mn-ea"/>
                <a:cs typeface="+mn-cs"/>
              </a:rPr>
              <a:t>のデータ部を持つ</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パケットを</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回送信すれば、それは</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パケット（つまり</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パケット）となって相手に送信される。</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パケット分のデータを結合して、</a:t>
            </a:r>
            <a:r>
              <a:rPr kumimoji="1" lang="en-US" altLang="ja-JP" sz="1200" kern="1200" dirty="0" err="1">
                <a:solidFill>
                  <a:schemeClr val="tx1"/>
                </a:solidFill>
                <a:effectLst/>
                <a:latin typeface="+mn-lt"/>
                <a:ea typeface="+mn-ea"/>
                <a:cs typeface="+mn-cs"/>
              </a:rPr>
              <a:t>1000bytes</a:t>
            </a:r>
            <a:r>
              <a:rPr kumimoji="1" lang="ja-JP" altLang="ja-JP" sz="1200" kern="1200" dirty="0">
                <a:solidFill>
                  <a:schemeClr val="tx1"/>
                </a:solidFill>
                <a:effectLst/>
                <a:latin typeface="+mn-lt"/>
                <a:ea typeface="+mn-ea"/>
                <a:cs typeface="+mn-cs"/>
              </a:rPr>
              <a:t>のデータ部を持つ</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パケットに再構成されたりはしない。パケットの数を少なくしてパフォーマンスを向上させたければ、やはりアプリケーション自身で対応する必要がある。</a:t>
            </a:r>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16</a:t>
            </a:fld>
            <a:endParaRPr kumimoji="1" lang="ja-JP" altLang="en-US"/>
          </a:p>
        </p:txBody>
      </p:sp>
    </p:spTree>
    <p:extLst>
      <p:ext uri="{BB962C8B-B14F-4D97-AF65-F5344CB8AC3E}">
        <p14:creationId xmlns:p14="http://schemas.microsoft.com/office/powerpoint/2010/main" val="264565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pPr lvl="0"/>
            <a:r>
              <a:rPr kumimoji="1" lang="ja-JP" altLang="ja-JP" sz="1200" kern="1200" dirty="0">
                <a:solidFill>
                  <a:schemeClr val="tx1"/>
                </a:solidFill>
                <a:effectLst/>
                <a:latin typeface="+mn-lt"/>
                <a:ea typeface="+mn-ea"/>
                <a:cs typeface="+mn-cs"/>
              </a:rPr>
              <a:t>ＵＤＰプロトコルの特徴</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１）コネクションレスのデータグラム通信機能の提供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通信に先立つ事前の通信路のセットアップや、通信完了時に終了処理などが不要な、コネクションレスのサービスを提供している。そのため、利用するのが容易である。また、パケットの送信に関しても、送信順序の制御などが不要であり（先に送ったパケットが正しく相手に届いているかどうかなどを気にしなくてもよい）、パケットを次々と送信する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２）　高速、軽量な通信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プロトコルの機能をほぼそのまま利用しているだけである。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でパケットを送信すると、それは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パケット上に載せられ、通信相手のマシンへと届けられる。途中で</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フラグメンテーションが起こっても、最終的には</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として再構成され、相手のアプリケーションへと届けられる。途中で再送や送達確認（相手に届いたかどうかを確認すること）は行われないので、最小限のオーバーヘッドで通信相手へと届けることができる。つまり非常に高速で軽量な（＝ネットワーク的にも内部処理的にも負荷が少ない）プロトコルといえ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３）</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だけ</a:t>
            </a:r>
            <a:r>
              <a:rPr kumimoji="1" lang="ja-JP" altLang="ja-JP" sz="1200" kern="1200" dirty="0">
                <a:solidFill>
                  <a:schemeClr val="tx1"/>
                </a:solidFill>
                <a:effectLst/>
                <a:latin typeface="+mn-lt"/>
                <a:ea typeface="+mn-ea"/>
                <a:cs typeface="+mn-cs"/>
              </a:rPr>
              <a:t>ではなく、</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対多の通信機能提供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一般的な通信では、</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対のマシン（および、その上で稼働しているアプリケーション）同士で、</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で通信するのが普通である。だが、</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では、同時に複数の相手に対して、</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回の送信動作で同じデータを送ることができる。これを「同報通信」という。</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では、ネットワーク上のすべてのマシンを対象としたブロードキャスト通信と、</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組のグループを対象としたマルチキャスト通信を行うことができる。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４）　信頼性のない通信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プロトコルにおける通信は「信頼性のない通信（</a:t>
            </a:r>
            <a:r>
              <a:rPr kumimoji="1" lang="en-US" altLang="ja-JP" sz="1200" kern="1200" dirty="0">
                <a:solidFill>
                  <a:schemeClr val="tx1"/>
                </a:solidFill>
                <a:effectLst/>
                <a:latin typeface="+mn-lt"/>
                <a:ea typeface="+mn-ea"/>
                <a:cs typeface="+mn-cs"/>
              </a:rPr>
              <a:t>unreliable communication</a:t>
            </a:r>
            <a:r>
              <a:rPr kumimoji="1" lang="ja-JP" altLang="ja-JP" sz="1200" kern="1200" dirty="0">
                <a:solidFill>
                  <a:schemeClr val="tx1"/>
                </a:solidFill>
                <a:effectLst/>
                <a:latin typeface="+mn-lt"/>
                <a:ea typeface="+mn-ea"/>
                <a:cs typeface="+mn-cs"/>
              </a:rPr>
              <a:t>）」である。だから、</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パケットをそのまま利用している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でも、</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パケットと同じく、「信頼性のない通信」となる。ここでいう「信頼性がない」とは、「データが化ける」などという意味ではない。送信した</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パケットが相手にまで届いたかどうかは送信元では分からない（「送達確認」がない）ということである。また途中のネットワークの混雑具合によっては、送信側で送信した順番に</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パケットが相手に届くという保証もないし（到着順序が入れ替わることがある）、途中で</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パケットが何らかの理由で消失しても誰も再送処理を行ってくれない。</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このような特性は非常に大きなデメリットのように思われるかもしれないが、これらの処理をしないからこそ、高速、軽量なプロトコルになっているのである。送達確認や到着順序の保証が必要であれば、それはアプリケーション自身で行う必要がある。</a:t>
            </a:r>
          </a:p>
          <a:p>
            <a:endParaRPr kumimoji="1" lang="en-US" altLang="ja-JP" dirty="0"/>
          </a:p>
          <a:p>
            <a:r>
              <a:rPr kumimoji="1" lang="ja-JP" altLang="ja-JP" sz="1200" kern="1200" dirty="0">
                <a:solidFill>
                  <a:schemeClr val="tx1"/>
                </a:solidFill>
                <a:effectLst/>
                <a:latin typeface="+mn-lt"/>
                <a:ea typeface="+mn-ea"/>
                <a:cs typeface="+mn-cs"/>
              </a:rPr>
              <a:t>５）　バッファリングなどは行われない</a:t>
            </a:r>
          </a:p>
          <a:p>
            <a:r>
              <a:rPr kumimoji="1" lang="ja-JP"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では、送信するデータの結合やバッファリングなどは行われない。例えば</a:t>
            </a:r>
            <a:r>
              <a:rPr kumimoji="1" lang="en-US" altLang="ja-JP" sz="1200" kern="1200" dirty="0" err="1">
                <a:solidFill>
                  <a:schemeClr val="tx1"/>
                </a:solidFill>
                <a:effectLst/>
                <a:latin typeface="+mn-lt"/>
                <a:ea typeface="+mn-ea"/>
                <a:cs typeface="+mn-cs"/>
              </a:rPr>
              <a:t>100bytes</a:t>
            </a:r>
            <a:r>
              <a:rPr kumimoji="1" lang="ja-JP" altLang="ja-JP" sz="1200" kern="1200" dirty="0">
                <a:solidFill>
                  <a:schemeClr val="tx1"/>
                </a:solidFill>
                <a:effectLst/>
                <a:latin typeface="+mn-lt"/>
                <a:ea typeface="+mn-ea"/>
                <a:cs typeface="+mn-cs"/>
              </a:rPr>
              <a:t>のデータ部を持つ</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パケットを</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回送信すれば、それは</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パケット（つまり</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パケット）となって相手に送信される。</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パケット分のデータを結合して、</a:t>
            </a:r>
            <a:r>
              <a:rPr kumimoji="1" lang="en-US" altLang="ja-JP" sz="1200" kern="1200" dirty="0" err="1">
                <a:solidFill>
                  <a:schemeClr val="tx1"/>
                </a:solidFill>
                <a:effectLst/>
                <a:latin typeface="+mn-lt"/>
                <a:ea typeface="+mn-ea"/>
                <a:cs typeface="+mn-cs"/>
              </a:rPr>
              <a:t>1000bytes</a:t>
            </a:r>
            <a:r>
              <a:rPr kumimoji="1" lang="ja-JP" altLang="ja-JP" sz="1200" kern="1200" dirty="0">
                <a:solidFill>
                  <a:schemeClr val="tx1"/>
                </a:solidFill>
                <a:effectLst/>
                <a:latin typeface="+mn-lt"/>
                <a:ea typeface="+mn-ea"/>
                <a:cs typeface="+mn-cs"/>
              </a:rPr>
              <a:t>のデータ部を持つ</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パケットに再構成されたりはしない。パケットの数を少なくしてパフォーマンスを向上させたければ、やはりアプリケーション自身で対応する必要がある。</a:t>
            </a:r>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17</a:t>
            </a:fld>
            <a:endParaRPr kumimoji="1" lang="ja-JP" altLang="en-US"/>
          </a:p>
        </p:txBody>
      </p:sp>
    </p:spTree>
    <p:extLst>
      <p:ext uri="{BB962C8B-B14F-4D97-AF65-F5344CB8AC3E}">
        <p14:creationId xmlns:p14="http://schemas.microsoft.com/office/powerpoint/2010/main" val="1186782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pPr lvl="0"/>
            <a:r>
              <a:rPr kumimoji="1" lang="ja-JP" altLang="ja-JP" sz="1200" kern="1200" dirty="0">
                <a:solidFill>
                  <a:schemeClr val="tx1"/>
                </a:solidFill>
                <a:effectLst/>
                <a:latin typeface="+mn-lt"/>
                <a:ea typeface="+mn-ea"/>
                <a:cs typeface="+mn-cs"/>
              </a:rPr>
              <a:t>ＵＤＰプロトコルの特徴</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１）コネクションレスのデータグラム通信機能の提供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通信に先立つ事前の通信路のセットアップや、通信完了時に終了処理などが不要な、コネクションレスのサービスを提供している。そのため、利用するのが容易である。また、パケットの送信に関しても、送信順序の制御などが不要であり（先に送ったパケットが正しく相手に届いているかどうかなどを気にしなくてもよい）、パケットを次々と送信する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２）　高速、軽量な通信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プロトコルの機能をほぼそのまま利用しているだけである。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でパケットを送信すると、それは</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パケット上に載せられ、通信相手のマシンへと届けられる。途中で</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フラグメンテーションが起こっても、最終的には</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として再構成され、相手のアプリケーションへと届けられる。途中で再送や送達確認（相手に届いたかどうかを確認すること）は行われないので、最小限のオーバーヘッドで通信相手へと届けることができる。つまり非常に高速で軽量な（＝ネットワーク的にも内部処理的にも負荷が少ない）プロトコルといえ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３）</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だけ</a:t>
            </a:r>
            <a:r>
              <a:rPr kumimoji="1" lang="ja-JP" altLang="ja-JP" sz="1200" kern="1200" dirty="0">
                <a:solidFill>
                  <a:schemeClr val="tx1"/>
                </a:solidFill>
                <a:effectLst/>
                <a:latin typeface="+mn-lt"/>
                <a:ea typeface="+mn-ea"/>
                <a:cs typeface="+mn-cs"/>
              </a:rPr>
              <a:t>ではなく、</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対多の通信機能提供</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一般的な通信では、</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対のマシン（および、その上で稼働しているアプリケーション）同士で、</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対</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で通信するのが普通である。だが、</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では、同時に複数の相手に対して、</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回の送信動作で同じデータを送ることができる。これを「同報通信」という。</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では、ネットワーク上のすべてのマシンを対象としたブロードキャスト通信と、</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組のグループを対象としたマルチキャスト通信を行うことができる。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４）　信頼性のない通信</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プロトコルにおける通信は「信頼性のない通信（</a:t>
            </a:r>
            <a:r>
              <a:rPr kumimoji="1" lang="en-US" altLang="ja-JP" sz="1200" kern="1200" dirty="0">
                <a:solidFill>
                  <a:schemeClr val="tx1"/>
                </a:solidFill>
                <a:effectLst/>
                <a:latin typeface="+mn-lt"/>
                <a:ea typeface="+mn-ea"/>
                <a:cs typeface="+mn-cs"/>
              </a:rPr>
              <a:t>unreliable communication</a:t>
            </a:r>
            <a:r>
              <a:rPr kumimoji="1" lang="ja-JP" altLang="ja-JP" sz="1200" kern="1200" dirty="0">
                <a:solidFill>
                  <a:schemeClr val="tx1"/>
                </a:solidFill>
                <a:effectLst/>
                <a:latin typeface="+mn-lt"/>
                <a:ea typeface="+mn-ea"/>
                <a:cs typeface="+mn-cs"/>
              </a:rPr>
              <a:t>）」である。だから、</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パケットをそのまま利用している</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でも、</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パケットと同じく、「信頼性のない通信」となる。ここでいう「信頼性がない」とは、「データが化ける」などという意味ではない。送信した</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パケットが相手にまで届いたかどうかは送信元では分からない（「送達確認」がない）ということである。また途中のネットワークの混雑具合によっては、送信側で送信した順番に</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パケットが相手に届くという保証もないし（到着順序が入れ替わることがある）、途中で</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パケットが何らかの理由で消失しても誰も再送処理を行ってくれない。</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　このような特性は非常に大きなデメリットのように思われるかもしれないが、これらの処理をしないからこそ、高速、軽量なプロトコルになっているのである。送達確認や到着順序の保証が必要であれば、それはアプリケーション自身で行う必要がある。</a:t>
            </a:r>
          </a:p>
          <a:p>
            <a:endParaRPr kumimoji="1" lang="en-US" altLang="ja-JP" dirty="0"/>
          </a:p>
          <a:p>
            <a:r>
              <a:rPr kumimoji="1" lang="ja-JP" altLang="ja-JP" sz="1200" kern="1200" dirty="0">
                <a:solidFill>
                  <a:schemeClr val="tx1"/>
                </a:solidFill>
                <a:effectLst/>
                <a:latin typeface="+mn-lt"/>
                <a:ea typeface="+mn-ea"/>
                <a:cs typeface="+mn-cs"/>
              </a:rPr>
              <a:t>５）　バッファリングなどは行われない</a:t>
            </a:r>
          </a:p>
          <a:p>
            <a:r>
              <a:rPr kumimoji="1" lang="ja-JP"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では、送信するデータの結合やバッファリングなどは行われない。例えば</a:t>
            </a:r>
            <a:r>
              <a:rPr kumimoji="1" lang="en-US" altLang="ja-JP" sz="1200" kern="1200" dirty="0" err="1">
                <a:solidFill>
                  <a:schemeClr val="tx1"/>
                </a:solidFill>
                <a:effectLst/>
                <a:latin typeface="+mn-lt"/>
                <a:ea typeface="+mn-ea"/>
                <a:cs typeface="+mn-cs"/>
              </a:rPr>
              <a:t>100bytes</a:t>
            </a:r>
            <a:r>
              <a:rPr kumimoji="1" lang="ja-JP" altLang="ja-JP" sz="1200" kern="1200" dirty="0">
                <a:solidFill>
                  <a:schemeClr val="tx1"/>
                </a:solidFill>
                <a:effectLst/>
                <a:latin typeface="+mn-lt"/>
                <a:ea typeface="+mn-ea"/>
                <a:cs typeface="+mn-cs"/>
              </a:rPr>
              <a:t>のデータ部を持つ</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パケットを</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回送信すれば、それは</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パケット（つまり</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個の</a:t>
            </a:r>
            <a:r>
              <a:rPr kumimoji="1" lang="en-US" altLang="ja-JP" sz="1200" kern="1200" dirty="0">
                <a:solidFill>
                  <a:schemeClr val="tx1"/>
                </a:solidFill>
                <a:effectLst/>
                <a:latin typeface="+mn-lt"/>
                <a:ea typeface="+mn-ea"/>
                <a:cs typeface="+mn-cs"/>
              </a:rPr>
              <a:t>IP</a:t>
            </a:r>
            <a:r>
              <a:rPr kumimoji="1" lang="ja-JP" altLang="ja-JP" sz="1200" kern="1200" dirty="0">
                <a:solidFill>
                  <a:schemeClr val="tx1"/>
                </a:solidFill>
                <a:effectLst/>
                <a:latin typeface="+mn-lt"/>
                <a:ea typeface="+mn-ea"/>
                <a:cs typeface="+mn-cs"/>
              </a:rPr>
              <a:t>パケット）となって相手に送信される。</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パケット分のデータを結合して、</a:t>
            </a:r>
            <a:r>
              <a:rPr kumimoji="1" lang="en-US" altLang="ja-JP" sz="1200" kern="1200" dirty="0" err="1">
                <a:solidFill>
                  <a:schemeClr val="tx1"/>
                </a:solidFill>
                <a:effectLst/>
                <a:latin typeface="+mn-lt"/>
                <a:ea typeface="+mn-ea"/>
                <a:cs typeface="+mn-cs"/>
              </a:rPr>
              <a:t>1000bytes</a:t>
            </a:r>
            <a:r>
              <a:rPr kumimoji="1" lang="ja-JP" altLang="ja-JP" sz="1200" kern="1200" dirty="0">
                <a:solidFill>
                  <a:schemeClr val="tx1"/>
                </a:solidFill>
                <a:effectLst/>
                <a:latin typeface="+mn-lt"/>
                <a:ea typeface="+mn-ea"/>
                <a:cs typeface="+mn-cs"/>
              </a:rPr>
              <a:t>のデータ部を持つ</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en-US" altLang="ja-JP" sz="1200" kern="1200" dirty="0" err="1">
                <a:solidFill>
                  <a:schemeClr val="tx1"/>
                </a:solidFill>
                <a:effectLst/>
                <a:latin typeface="+mn-lt"/>
                <a:ea typeface="+mn-ea"/>
                <a:cs typeface="+mn-cs"/>
              </a:rPr>
              <a:t>UDP</a:t>
            </a:r>
            <a:r>
              <a:rPr kumimoji="1" lang="ja-JP" altLang="ja-JP" sz="1200" kern="1200" dirty="0">
                <a:solidFill>
                  <a:schemeClr val="tx1"/>
                </a:solidFill>
                <a:effectLst/>
                <a:latin typeface="+mn-lt"/>
                <a:ea typeface="+mn-ea"/>
                <a:cs typeface="+mn-cs"/>
              </a:rPr>
              <a:t>パケットに再構成されたりはしない。パケットの数を少なくしてパフォーマンスを向上させたければ、やはりアプリケーション自身で対応する必要がある。</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18</a:t>
            </a:fld>
            <a:endParaRPr kumimoji="1" lang="ja-JP" altLang="en-US"/>
          </a:p>
        </p:txBody>
      </p:sp>
    </p:spTree>
    <p:extLst>
      <p:ext uri="{BB962C8B-B14F-4D97-AF65-F5344CB8AC3E}">
        <p14:creationId xmlns:p14="http://schemas.microsoft.com/office/powerpoint/2010/main" val="411432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19</a:t>
            </a:fld>
            <a:endParaRPr kumimoji="1" lang="ja-JP" altLang="en-US"/>
          </a:p>
        </p:txBody>
      </p:sp>
    </p:spTree>
    <p:extLst>
      <p:ext uri="{BB962C8B-B14F-4D97-AF65-F5344CB8AC3E}">
        <p14:creationId xmlns:p14="http://schemas.microsoft.com/office/powerpoint/2010/main" val="253040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OSI</a:t>
            </a:r>
            <a:r>
              <a:rPr kumimoji="1" lang="ja-JP" altLang="en-US" dirty="0"/>
              <a:t>参照モデルの第</a:t>
            </a:r>
            <a:r>
              <a:rPr kumimoji="1" lang="en-US" altLang="ja-JP" dirty="0"/>
              <a:t>4</a:t>
            </a:r>
            <a:r>
              <a:rPr kumimoji="1" lang="ja-JP" altLang="en-US" dirty="0"/>
              <a:t>層に位置し、データ転送の信頼性を確保するための方式を定めたもの。</a:t>
            </a:r>
          </a:p>
          <a:p>
            <a:r>
              <a:rPr kumimoji="1" lang="ja-JP" altLang="en-US" dirty="0"/>
              <a:t>具体的には、ネットワーク層を通して送られてきたデータの整序や誤り訂正、および再送要求などをおこなう。</a:t>
            </a:r>
            <a:r>
              <a:rPr kumimoji="1" lang="en-US" altLang="ja-JP" dirty="0"/>
              <a:t>TCP</a:t>
            </a:r>
            <a:r>
              <a:rPr kumimoji="1" lang="ja-JP" altLang="en-US" dirty="0" err="1"/>
              <a:t>、</a:t>
            </a:r>
            <a:r>
              <a:rPr kumimoji="1" lang="en-US" altLang="ja-JP" dirty="0" err="1"/>
              <a:t>UDP</a:t>
            </a:r>
            <a:r>
              <a:rPr kumimoji="1" lang="ja-JP" altLang="en-US" dirty="0"/>
              <a:t>などがトランスポート層に属する。</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a:t>
            </a:fld>
            <a:endParaRPr kumimoji="1" lang="ja-JP" altLang="en-US"/>
          </a:p>
        </p:txBody>
      </p:sp>
    </p:spTree>
    <p:extLst>
      <p:ext uri="{BB962C8B-B14F-4D97-AF65-F5344CB8AC3E}">
        <p14:creationId xmlns:p14="http://schemas.microsoft.com/office/powerpoint/2010/main" val="160943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NBT</a:t>
            </a:r>
            <a:r>
              <a:rPr lang="ja-JP" altLang="en-US" dirty="0"/>
              <a:t>とは、</a:t>
            </a:r>
            <a:r>
              <a:rPr lang="en-US" altLang="ja-JP" dirty="0"/>
              <a:t>NetBIOS over TCP/IP</a:t>
            </a:r>
            <a:r>
              <a:rPr lang="ja-JP" altLang="en-US" dirty="0"/>
              <a:t>というプロトコルを省略して呼ぶときの呼称である。</a:t>
            </a:r>
            <a:endParaRPr lang="en-US" altLang="ja-JP" dirty="0"/>
          </a:p>
          <a:p>
            <a:r>
              <a:rPr lang="ja-JP" altLang="en-US" dirty="0"/>
              <a:t>当初は</a:t>
            </a:r>
            <a:r>
              <a:rPr lang="en-US" altLang="ja-JP" dirty="0"/>
              <a:t>NetBEUI</a:t>
            </a:r>
            <a:r>
              <a:rPr lang="ja-JP" altLang="en-US" dirty="0"/>
              <a:t>というプロトコル名に合わせて、</a:t>
            </a:r>
            <a:r>
              <a:rPr lang="en-US" altLang="ja-JP" dirty="0" err="1"/>
              <a:t>TCPBEUI</a:t>
            </a:r>
            <a:r>
              <a:rPr lang="ja-JP" altLang="en-US" dirty="0"/>
              <a:t>とか</a:t>
            </a:r>
            <a:r>
              <a:rPr lang="en-US" altLang="ja-JP" dirty="0" err="1"/>
              <a:t>NBTCP</a:t>
            </a:r>
            <a:r>
              <a:rPr lang="ja-JP" altLang="en-US" dirty="0" err="1"/>
              <a:t>、</a:t>
            </a:r>
            <a:r>
              <a:rPr lang="en-US" altLang="ja-JP" dirty="0" err="1"/>
              <a:t>NetBT</a:t>
            </a:r>
            <a:r>
              <a:rPr lang="ja-JP" altLang="en-US" dirty="0"/>
              <a:t>などと呼ばれていたこともあるようだが、現在では</a:t>
            </a:r>
            <a:r>
              <a:rPr lang="en-US" altLang="ja-JP" dirty="0" err="1"/>
              <a:t>NBT</a:t>
            </a:r>
            <a:r>
              <a:rPr lang="ja-JP" altLang="en-US" dirty="0"/>
              <a:t>という呼び方にほぼ統一されているので、本稿でも</a:t>
            </a:r>
            <a:r>
              <a:rPr lang="en-US" altLang="ja-JP" dirty="0" err="1"/>
              <a:t>NBT</a:t>
            </a:r>
            <a:r>
              <a:rPr lang="ja-JP" altLang="en-US" dirty="0"/>
              <a:t>と呼ぶことにする。</a:t>
            </a:r>
            <a:endParaRPr lang="en-US" altLang="ja-JP" dirty="0"/>
          </a:p>
          <a:p>
            <a:r>
              <a:rPr lang="en-US" altLang="ja-JP" dirty="0" err="1"/>
              <a:t>NBT</a:t>
            </a:r>
            <a:r>
              <a:rPr lang="ja-JP" altLang="en-US" dirty="0"/>
              <a:t>の詳細な機能やプロトコルは、</a:t>
            </a:r>
            <a:r>
              <a:rPr lang="en-US" altLang="ja-JP" dirty="0" err="1">
                <a:hlinkClick r:id="rId3"/>
              </a:rPr>
              <a:t>RFC1001</a:t>
            </a:r>
            <a:r>
              <a:rPr lang="ja-JP" altLang="en-US" dirty="0"/>
              <a:t>と</a:t>
            </a:r>
            <a:r>
              <a:rPr lang="en-US" altLang="ja-JP" dirty="0" err="1">
                <a:hlinkClick r:id="rId4"/>
              </a:rPr>
              <a:t>RFC1002</a:t>
            </a:r>
            <a:r>
              <a:rPr lang="ja-JP" altLang="en-US" dirty="0"/>
              <a:t>で定義されているので、必要ならば参照してほしい。</a:t>
            </a:r>
            <a:endParaRPr lang="en-US" altLang="ja-JP" dirty="0"/>
          </a:p>
          <a:p>
            <a:r>
              <a:rPr lang="en-US" altLang="ja-JP" dirty="0" err="1"/>
              <a:t>RFC1001</a:t>
            </a:r>
            <a:r>
              <a:rPr lang="ja-JP" altLang="en-US" dirty="0"/>
              <a:t>の「</a:t>
            </a:r>
            <a:r>
              <a:rPr lang="en-US" altLang="ja-JP" dirty="0"/>
              <a:t>PROTOCOL STANDARD FOR A NetBIOS SERVICE ON A TCP/</a:t>
            </a:r>
            <a:r>
              <a:rPr lang="en-US" altLang="ja-JP" dirty="0" err="1"/>
              <a:t>UDP</a:t>
            </a:r>
            <a:r>
              <a:rPr lang="en-US" altLang="ja-JP" dirty="0"/>
              <a:t> TRANSPORT: CONCEPTS AND METHODS</a:t>
            </a:r>
            <a:r>
              <a:rPr lang="ja-JP" altLang="en-US" dirty="0"/>
              <a:t>」では、</a:t>
            </a:r>
            <a:r>
              <a:rPr lang="en-US" altLang="ja-JP" dirty="0" err="1"/>
              <a:t>NBT</a:t>
            </a:r>
            <a:r>
              <a:rPr lang="ja-JP" altLang="en-US" dirty="0"/>
              <a:t>の基本的な機能やサービスの概要などが定義されており、</a:t>
            </a:r>
            <a:r>
              <a:rPr lang="en-US" altLang="ja-JP" dirty="0" err="1"/>
              <a:t>RFC1002</a:t>
            </a:r>
            <a:r>
              <a:rPr lang="ja-JP" altLang="en-US" dirty="0"/>
              <a:t>の「</a:t>
            </a:r>
            <a:r>
              <a:rPr lang="en-US" altLang="ja-JP" dirty="0"/>
              <a:t>PROTOCOL STANDARD FOR A NetBIOS SERVICE ON A TCP/</a:t>
            </a:r>
            <a:r>
              <a:rPr lang="en-US" altLang="ja-JP" dirty="0" err="1"/>
              <a:t>UDP</a:t>
            </a:r>
            <a:r>
              <a:rPr lang="en-US" altLang="ja-JP" dirty="0"/>
              <a:t> TRANSPORT: DETAILED SPECIFICATIONS</a:t>
            </a:r>
            <a:r>
              <a:rPr lang="ja-JP" altLang="en-US" dirty="0"/>
              <a:t>」では</a:t>
            </a:r>
            <a:r>
              <a:rPr lang="en-US" altLang="ja-JP" dirty="0" err="1"/>
              <a:t>NBT</a:t>
            </a:r>
            <a:r>
              <a:rPr lang="ja-JP" altLang="en-US" dirty="0"/>
              <a:t>の詳細なプロトコル（パケット構造）や動作などが定義されている。</a:t>
            </a:r>
            <a:endParaRPr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20</a:t>
            </a:fld>
            <a:endParaRPr kumimoji="1" lang="ja-JP" altLang="en-US"/>
          </a:p>
        </p:txBody>
      </p:sp>
    </p:spTree>
    <p:extLst>
      <p:ext uri="{BB962C8B-B14F-4D97-AF65-F5344CB8AC3E}">
        <p14:creationId xmlns:p14="http://schemas.microsoft.com/office/powerpoint/2010/main" val="3400809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21</a:t>
            </a:fld>
            <a:endParaRPr kumimoji="1" lang="ja-JP" altLang="en-US"/>
          </a:p>
        </p:txBody>
      </p:sp>
    </p:spTree>
    <p:extLst>
      <p:ext uri="{BB962C8B-B14F-4D97-AF65-F5344CB8AC3E}">
        <p14:creationId xmlns:p14="http://schemas.microsoft.com/office/powerpoint/2010/main" val="66534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ＵＤＰプロトコルで使用されるヘッダの構造について解説する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22</a:t>
            </a:fld>
            <a:endParaRPr kumimoji="1" lang="ja-JP" altLang="en-US"/>
          </a:p>
        </p:txBody>
      </p:sp>
    </p:spTree>
    <p:extLst>
      <p:ext uri="{BB962C8B-B14F-4D97-AF65-F5344CB8AC3E}">
        <p14:creationId xmlns:p14="http://schemas.microsoft.com/office/powerpoint/2010/main" val="2593931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送信元ポート番号</a:t>
            </a:r>
            <a:endParaRPr kumimoji="1" lang="en-US" altLang="ja-JP"/>
          </a:p>
          <a:p>
            <a:r>
              <a:rPr kumimoji="1" lang="ja-JP" altLang="en-US"/>
              <a:t>宛先ポート番号について解説する</a:t>
            </a:r>
            <a:endParaRPr kumimoji="1" lang="en-US" altLang="ja-JP"/>
          </a:p>
          <a:p>
            <a:endParaRPr kumimoji="1" lang="en-US" altLang="ja-JP"/>
          </a:p>
          <a:p>
            <a:r>
              <a:rPr kumimoji="1" lang="ja-JP" altLang="en-US"/>
              <a:t>ＴＣＰ用とＵＤＰ用のポートは別物</a:t>
            </a:r>
            <a:endParaRPr kumimoji="1" lang="en-US" altLang="ja-JP"/>
          </a:p>
          <a:p>
            <a:endParaRPr kumimoji="1" lang="en-US" altLang="ja-JP"/>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23</a:t>
            </a:fld>
            <a:endParaRPr kumimoji="1" lang="ja-JP" altLang="en-US"/>
          </a:p>
        </p:txBody>
      </p:sp>
    </p:spTree>
    <p:extLst>
      <p:ext uri="{BB962C8B-B14F-4D97-AF65-F5344CB8AC3E}">
        <p14:creationId xmlns:p14="http://schemas.microsoft.com/office/powerpoint/2010/main" val="131798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長さフィールドについて解説する</a:t>
            </a:r>
            <a:endParaRPr kumimoji="1" lang="en-US" altLang="ja-JP"/>
          </a:p>
          <a:p>
            <a:r>
              <a:rPr kumimoji="1" lang="ja-JP" altLang="en-US"/>
              <a:t>ＵＤＰヘッダ＋ＵＤＰデータ部分の長さ</a:t>
            </a:r>
            <a:endParaRPr kumimoji="1" lang="en-US" altLang="ja-JP"/>
          </a:p>
          <a:p>
            <a:endParaRPr kumimoji="1" lang="en-US" altLang="ja-JP"/>
          </a:p>
          <a:p>
            <a:endParaRPr kumimoji="1" lang="en-US" altLang="ja-JP"/>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24</a:t>
            </a:fld>
            <a:endParaRPr kumimoji="1" lang="ja-JP" altLang="en-US"/>
          </a:p>
        </p:txBody>
      </p:sp>
    </p:spTree>
    <p:extLst>
      <p:ext uri="{BB962C8B-B14F-4D97-AF65-F5344CB8AC3E}">
        <p14:creationId xmlns:p14="http://schemas.microsoft.com/office/powerpoint/2010/main" val="372709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3</a:t>
            </a:fld>
            <a:endParaRPr kumimoji="1" lang="ja-JP" altLang="en-US"/>
          </a:p>
        </p:txBody>
      </p:sp>
    </p:spTree>
    <p:extLst>
      <p:ext uri="{BB962C8B-B14F-4D97-AF65-F5344CB8AC3E}">
        <p14:creationId xmlns:p14="http://schemas.microsoft.com/office/powerpoint/2010/main" val="62692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ソケットと呼ばれる標準ＡＰＩを使えばトランスポート層を使用するプログラムを作れる</a:t>
            </a:r>
            <a:endParaRPr kumimoji="1" lang="en-US" altLang="ja-JP" dirty="0"/>
          </a:p>
          <a:p>
            <a:r>
              <a:rPr kumimoji="1" lang="en-US" altLang="ja-JP" dirty="0"/>
              <a:t>WINDOWS</a:t>
            </a:r>
            <a:r>
              <a:rPr kumimoji="1" lang="ja-JP" altLang="en-US" dirty="0"/>
              <a:t>の場合ＯＳがトランスポート層、ネットワーク層をサポートしている</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4</a:t>
            </a:fld>
            <a:endParaRPr kumimoji="1" lang="ja-JP" altLang="en-US"/>
          </a:p>
        </p:txBody>
      </p:sp>
    </p:spTree>
    <p:extLst>
      <p:ext uri="{BB962C8B-B14F-4D97-AF65-F5344CB8AC3E}">
        <p14:creationId xmlns:p14="http://schemas.microsoft.com/office/powerpoint/2010/main" val="309976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ＩＰアドレスを特定することでコンピュータが特定できる</a:t>
            </a:r>
            <a:r>
              <a:rPr kumimoji="1" lang="ja-JP" altLang="en-US"/>
              <a:t>。（ＮＩＣ</a:t>
            </a:r>
            <a:r>
              <a:rPr kumimoji="1" lang="ja-JP" altLang="en-US" dirty="0"/>
              <a:t>（Ｎｅｔｅｏｒｋ　Ｉｎｔｅｒｆａｃｅ　Ｃａｒｄ）が特定できる</a:t>
            </a:r>
            <a:endParaRPr kumimoji="1" lang="en-US" altLang="ja-JP" dirty="0"/>
          </a:p>
          <a:p>
            <a:r>
              <a:rPr kumimoji="1" lang="ja-JP" altLang="en-US" dirty="0"/>
              <a:t>今のコンピュータは、マルチタスクで複数のアプリケーションが動作している。</a:t>
            </a:r>
            <a:endParaRPr kumimoji="1" lang="en-US" altLang="ja-JP" dirty="0"/>
          </a:p>
          <a:p>
            <a:r>
              <a:rPr kumimoji="1" lang="ja-JP" altLang="en-US" dirty="0"/>
              <a:t>そのアプリケーションが通信端点となるので、アプリケーションを識別する番号が必要になる。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5</a:t>
            </a:fld>
            <a:endParaRPr kumimoji="1" lang="ja-JP" altLang="en-US"/>
          </a:p>
        </p:txBody>
      </p:sp>
    </p:spTree>
    <p:extLst>
      <p:ext uri="{BB962C8B-B14F-4D97-AF65-F5344CB8AC3E}">
        <p14:creationId xmlns:p14="http://schemas.microsoft.com/office/powerpoint/2010/main" val="188039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6</a:t>
            </a:fld>
            <a:endParaRPr kumimoji="1" lang="ja-JP" altLang="en-US"/>
          </a:p>
        </p:txBody>
      </p:sp>
    </p:spTree>
    <p:extLst>
      <p:ext uri="{BB962C8B-B14F-4D97-AF65-F5344CB8AC3E}">
        <p14:creationId xmlns:p14="http://schemas.microsoft.com/office/powerpoint/2010/main" val="113327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ポート番号とは、</a:t>
            </a:r>
            <a:r>
              <a:rPr lang="en-US" altLang="ja-JP" dirty="0">
                <a:effectLst/>
              </a:rPr>
              <a:t>TCP/IP</a:t>
            </a:r>
            <a:r>
              <a:rPr lang="ja-JP" altLang="en-US" dirty="0">
                <a:effectLst/>
              </a:rPr>
              <a:t>通信において、 コンピュータが通信に使用するプログラムを識別するための番号です。</a:t>
            </a:r>
            <a:br>
              <a:rPr lang="ja-JP" altLang="en-US" dirty="0">
                <a:effectLst/>
              </a:rPr>
            </a:br>
            <a:r>
              <a:rPr lang="ja-JP" altLang="en-US" dirty="0">
                <a:effectLst/>
              </a:rPr>
              <a:t>ポート番号は</a:t>
            </a:r>
            <a:r>
              <a:rPr lang="en-US" altLang="ja-JP" dirty="0">
                <a:effectLst/>
              </a:rPr>
              <a:t>16</a:t>
            </a:r>
            <a:r>
              <a:rPr lang="ja-JP" altLang="en-US" dirty="0">
                <a:effectLst/>
              </a:rPr>
              <a:t>ビットの整数であり、 </a:t>
            </a:r>
            <a:r>
              <a:rPr lang="en-US" altLang="ja-JP" dirty="0">
                <a:effectLst/>
              </a:rPr>
              <a:t>0</a:t>
            </a:r>
            <a:r>
              <a:rPr lang="ja-JP" altLang="en-US" dirty="0">
                <a:effectLst/>
              </a:rPr>
              <a:t>番～</a:t>
            </a:r>
            <a:r>
              <a:rPr lang="en-US" altLang="ja-JP" dirty="0">
                <a:effectLst/>
              </a:rPr>
              <a:t>65535</a:t>
            </a:r>
            <a:r>
              <a:rPr lang="ja-JP" altLang="en-US" dirty="0">
                <a:effectLst/>
              </a:rPr>
              <a:t>番まであります。</a:t>
            </a:r>
          </a:p>
          <a:p>
            <a:endParaRPr lang="en-US" altLang="ja-JP" dirty="0">
              <a:effectLst/>
            </a:endParaRPr>
          </a:p>
          <a:p>
            <a:r>
              <a:rPr lang="en-US" altLang="ja-JP" dirty="0">
                <a:effectLst/>
              </a:rPr>
              <a:t>TCP/IP</a:t>
            </a:r>
            <a:r>
              <a:rPr lang="ja-JP" altLang="en-US" dirty="0">
                <a:effectLst/>
              </a:rPr>
              <a:t>通信においては、 </a:t>
            </a:r>
            <a:r>
              <a:rPr lang="en-US" altLang="ja-JP" dirty="0">
                <a:effectLst/>
              </a:rPr>
              <a:t>IP</a:t>
            </a:r>
            <a:r>
              <a:rPr lang="ja-JP" altLang="en-US" dirty="0">
                <a:effectLst/>
              </a:rPr>
              <a:t>アドレスがあればネットワーク上のコンピュータを一意に識別することができますが、 </a:t>
            </a:r>
            <a:endParaRPr lang="en-US" altLang="ja-JP" dirty="0">
              <a:effectLst/>
            </a:endParaRPr>
          </a:p>
          <a:p>
            <a:r>
              <a:rPr lang="ja-JP" altLang="en-US" dirty="0">
                <a:effectLst/>
              </a:rPr>
              <a:t>該当コンピュータのどのプログラムに通信パケットを届けるかは、 </a:t>
            </a:r>
            <a:r>
              <a:rPr lang="en-US" altLang="ja-JP" dirty="0">
                <a:effectLst/>
              </a:rPr>
              <a:t>IP</a:t>
            </a:r>
            <a:r>
              <a:rPr lang="ja-JP" altLang="en-US" dirty="0">
                <a:effectLst/>
              </a:rPr>
              <a:t>アドレスだけでは決定できません。 </a:t>
            </a:r>
            <a:endParaRPr lang="en-US" altLang="ja-JP" dirty="0">
              <a:effectLst/>
            </a:endParaRPr>
          </a:p>
          <a:p>
            <a:r>
              <a:rPr lang="ja-JP" altLang="en-US" dirty="0">
                <a:effectLst/>
              </a:rPr>
              <a:t>どのプログラムに通信パケットを渡すのかを決定するために、 ポート番号を使用します。</a:t>
            </a:r>
          </a:p>
          <a:p>
            <a:r>
              <a:rPr lang="ja-JP" altLang="en-US" dirty="0">
                <a:effectLst/>
              </a:rPr>
              <a:t>例えば、クライアントが</a:t>
            </a:r>
            <a:r>
              <a:rPr lang="en-US" altLang="ja-JP" dirty="0">
                <a:effectLst/>
              </a:rPr>
              <a:t>HTTP</a:t>
            </a:r>
            <a:r>
              <a:rPr lang="ja-JP" altLang="en-US" dirty="0">
                <a:effectLst/>
              </a:rPr>
              <a:t>を使って通信する際は、 該当サーバの</a:t>
            </a:r>
            <a:r>
              <a:rPr lang="en-US" altLang="ja-JP" dirty="0">
                <a:effectLst/>
              </a:rPr>
              <a:t>IP</a:t>
            </a:r>
            <a:r>
              <a:rPr lang="ja-JP" altLang="en-US" dirty="0">
                <a:effectLst/>
              </a:rPr>
              <a:t>アドレスとポート番号</a:t>
            </a:r>
            <a:r>
              <a:rPr lang="en-US" altLang="ja-JP" dirty="0">
                <a:effectLst/>
              </a:rPr>
              <a:t>80</a:t>
            </a:r>
            <a:r>
              <a:rPr lang="ja-JP" altLang="en-US" dirty="0">
                <a:effectLst/>
              </a:rPr>
              <a:t>番を指定してパケットを送ります。 </a:t>
            </a:r>
            <a:endParaRPr lang="en-US" altLang="ja-JP" dirty="0">
              <a:effectLst/>
            </a:endParaRPr>
          </a:p>
          <a:p>
            <a:r>
              <a:rPr lang="ja-JP" altLang="en-US" dirty="0">
                <a:effectLst/>
              </a:rPr>
              <a:t>ここで、ポート番号</a:t>
            </a:r>
            <a:r>
              <a:rPr lang="en-US" altLang="ja-JP" dirty="0">
                <a:effectLst/>
              </a:rPr>
              <a:t>80</a:t>
            </a:r>
            <a:r>
              <a:rPr lang="ja-JP" altLang="en-US" dirty="0">
                <a:effectLst/>
              </a:rPr>
              <a:t>番を指定するのは、</a:t>
            </a:r>
            <a:r>
              <a:rPr lang="en-US" altLang="ja-JP" dirty="0">
                <a:effectLst/>
              </a:rPr>
              <a:t>HTTP</a:t>
            </a:r>
            <a:r>
              <a:rPr lang="ja-JP" altLang="en-US" dirty="0">
                <a:effectLst/>
              </a:rPr>
              <a:t>のサーバは、 </a:t>
            </a:r>
            <a:r>
              <a:rPr lang="en-US" altLang="ja-JP" dirty="0">
                <a:effectLst/>
              </a:rPr>
              <a:t>80</a:t>
            </a:r>
            <a:r>
              <a:rPr lang="ja-JP" altLang="en-US" dirty="0">
                <a:effectLst/>
              </a:rPr>
              <a:t>番ポートでパケットを待っていることが多いためです。 </a:t>
            </a:r>
            <a:endParaRPr lang="en-US" altLang="ja-JP" dirty="0">
              <a:effectLst/>
            </a:endParaRPr>
          </a:p>
          <a:p>
            <a:r>
              <a:rPr lang="ja-JP" altLang="en-US" dirty="0">
                <a:effectLst/>
              </a:rPr>
              <a:t>サーバ側では、</a:t>
            </a:r>
            <a:r>
              <a:rPr lang="en-US" altLang="ja-JP" dirty="0">
                <a:effectLst/>
              </a:rPr>
              <a:t>80</a:t>
            </a:r>
            <a:r>
              <a:rPr lang="ja-JP" altLang="en-US" dirty="0">
                <a:effectLst/>
              </a:rPr>
              <a:t>番ポートが宛先となっているパケットが届くと、 事前に指定しておいたそのポート宛のパケットを処理するプログラム</a:t>
            </a:r>
            <a:r>
              <a:rPr lang="en-US" altLang="ja-JP" dirty="0">
                <a:effectLst/>
              </a:rPr>
              <a:t>(Apache</a:t>
            </a:r>
            <a:r>
              <a:rPr lang="ja-JP" altLang="en-US" dirty="0">
                <a:effectLst/>
              </a:rPr>
              <a:t>や</a:t>
            </a:r>
            <a:r>
              <a:rPr lang="en-US" altLang="ja-JP" dirty="0" err="1">
                <a:effectLst/>
              </a:rPr>
              <a:t>IIS</a:t>
            </a:r>
            <a:r>
              <a:rPr lang="ja-JP" altLang="en-US" dirty="0">
                <a:effectLst/>
              </a:rPr>
              <a:t>など</a:t>
            </a:r>
            <a:r>
              <a:rPr lang="en-US" altLang="ja-JP" dirty="0">
                <a:effectLst/>
              </a:rPr>
              <a:t>)</a:t>
            </a:r>
            <a:r>
              <a:rPr lang="ja-JP" altLang="en-US" dirty="0">
                <a:effectLst/>
              </a:rPr>
              <a:t>が動き、 </a:t>
            </a:r>
            <a:endParaRPr lang="en-US" altLang="ja-JP" dirty="0">
              <a:effectLst/>
            </a:endParaRPr>
          </a:p>
          <a:p>
            <a:r>
              <a:rPr lang="ja-JP" altLang="en-US" dirty="0">
                <a:effectLst/>
              </a:rPr>
              <a:t>パケットの中身を処理します。</a:t>
            </a:r>
          </a:p>
          <a:p>
            <a:r>
              <a:rPr lang="ja-JP" altLang="en-US" dirty="0">
                <a:effectLst/>
              </a:rPr>
              <a:t>上記のような仕組みにより、クライアントからのパケットを受け取ったサーバは、 宛先のポート番号が</a:t>
            </a:r>
            <a:r>
              <a:rPr lang="en-US" altLang="ja-JP" dirty="0">
                <a:effectLst/>
              </a:rPr>
              <a:t>80</a:t>
            </a:r>
            <a:r>
              <a:rPr lang="ja-JP" altLang="en-US" dirty="0">
                <a:effectLst/>
              </a:rPr>
              <a:t>番であることから</a:t>
            </a:r>
            <a:r>
              <a:rPr lang="en-US" altLang="ja-JP" dirty="0">
                <a:effectLst/>
              </a:rPr>
              <a:t>Web</a:t>
            </a:r>
            <a:r>
              <a:rPr lang="ja-JP" altLang="en-US" dirty="0">
                <a:effectLst/>
              </a:rPr>
              <a:t>サービスを提供すれば良いことがわかり、 適切なプログラムで処理を行うことができます。 </a:t>
            </a:r>
            <a:endParaRPr lang="en-US" altLang="ja-JP" dirty="0">
              <a:effectLst/>
            </a:endParaRPr>
          </a:p>
          <a:p>
            <a:endParaRPr lang="en-US" altLang="ja-JP" dirty="0">
              <a:effectLst/>
            </a:endParaRPr>
          </a:p>
          <a:p>
            <a:r>
              <a:rPr lang="ja-JP" altLang="en-US" dirty="0">
                <a:effectLst/>
              </a:rPr>
              <a:t>また、サーバがクライアント端末にパケットを返す時にも、 そのクライアント端末の</a:t>
            </a:r>
            <a:r>
              <a:rPr lang="en-US" altLang="ja-JP" dirty="0">
                <a:effectLst/>
              </a:rPr>
              <a:t>IP</a:t>
            </a:r>
            <a:r>
              <a:rPr lang="ja-JP" altLang="en-US" dirty="0">
                <a:effectLst/>
              </a:rPr>
              <a:t>アドレスとポート番号を指定して通信を行います。</a:t>
            </a:r>
          </a:p>
          <a:p>
            <a:r>
              <a:rPr lang="ja-JP" altLang="en-US" dirty="0">
                <a:effectLst/>
              </a:rPr>
              <a:t>このように、</a:t>
            </a:r>
            <a:r>
              <a:rPr lang="en-US" altLang="ja-JP" dirty="0">
                <a:effectLst/>
              </a:rPr>
              <a:t>TCP/IP</a:t>
            </a:r>
            <a:r>
              <a:rPr lang="ja-JP" altLang="en-US" dirty="0">
                <a:effectLst/>
              </a:rPr>
              <a:t>ネットワーク上でコンピュータ同士が通信を行う際には、 </a:t>
            </a:r>
            <a:r>
              <a:rPr lang="en-US" altLang="ja-JP" dirty="0">
                <a:effectLst/>
              </a:rPr>
              <a:t>IP</a:t>
            </a:r>
            <a:r>
              <a:rPr lang="ja-JP" altLang="en-US" dirty="0">
                <a:effectLst/>
              </a:rPr>
              <a:t>アドレスとポート番号をセットで用いて通信を行います。</a:t>
            </a:r>
          </a:p>
          <a:p>
            <a:r>
              <a:rPr lang="ja-JP" altLang="en-US" dirty="0">
                <a:effectLst/>
              </a:rPr>
              <a:t>ポート番号には、下記のような三つの種別があります。</a:t>
            </a:r>
          </a:p>
          <a:p>
            <a:endParaRPr lang="en-US" altLang="ja-JP" dirty="0">
              <a:effectLst/>
            </a:endParaRPr>
          </a:p>
          <a:p>
            <a:r>
              <a:rPr lang="ja-JP" altLang="en-US" dirty="0">
                <a:effectLst/>
              </a:rPr>
              <a:t>上記のうち、</a:t>
            </a:r>
            <a:r>
              <a:rPr lang="en-US" altLang="ja-JP" dirty="0">
                <a:effectLst/>
              </a:rPr>
              <a:t>WELL KNOWN PORT NUMBERS</a:t>
            </a:r>
            <a:r>
              <a:rPr lang="ja-JP" altLang="en-US" dirty="0">
                <a:effectLst/>
              </a:rPr>
              <a:t>は、使用目的が定められたポート番号であり、 </a:t>
            </a:r>
            <a:r>
              <a:rPr lang="en-US" altLang="ja-JP" dirty="0">
                <a:effectLst/>
              </a:rPr>
              <a:t>Internet Assigned Numbers Authority(</a:t>
            </a:r>
            <a:r>
              <a:rPr lang="en-US" altLang="ja-JP" dirty="0" err="1">
                <a:effectLst/>
              </a:rPr>
              <a:t>IANA</a:t>
            </a:r>
            <a:r>
              <a:rPr lang="en-US" altLang="ja-JP" dirty="0">
                <a:effectLst/>
              </a:rPr>
              <a:t>)</a:t>
            </a:r>
            <a:r>
              <a:rPr lang="ja-JP" altLang="en-US" dirty="0">
                <a:effectLst/>
              </a:rPr>
              <a:t>が管理しています。 </a:t>
            </a:r>
            <a:endParaRPr lang="en-US" altLang="ja-JP" dirty="0">
              <a:effectLst/>
            </a:endParaRPr>
          </a:p>
          <a:p>
            <a:r>
              <a:rPr lang="ja-JP" altLang="en-US" dirty="0">
                <a:effectLst/>
              </a:rPr>
              <a:t>先ほど例に挙げたポート番号</a:t>
            </a:r>
            <a:r>
              <a:rPr lang="en-US" altLang="ja-JP" dirty="0">
                <a:effectLst/>
              </a:rPr>
              <a:t>80</a:t>
            </a:r>
            <a:r>
              <a:rPr lang="ja-JP" altLang="en-US" dirty="0">
                <a:effectLst/>
              </a:rPr>
              <a:t>番も、この</a:t>
            </a:r>
            <a:r>
              <a:rPr lang="en-US" altLang="ja-JP" dirty="0">
                <a:effectLst/>
              </a:rPr>
              <a:t>WELL KNOWN PORT NUMBERS</a:t>
            </a:r>
            <a:r>
              <a:rPr lang="ja-JP" altLang="en-US" dirty="0">
                <a:effectLst/>
              </a:rPr>
              <a:t>に該当します。 </a:t>
            </a:r>
            <a:endParaRPr lang="en-US" altLang="ja-JP" dirty="0">
              <a:effectLst/>
            </a:endParaRPr>
          </a:p>
          <a:p>
            <a:r>
              <a:rPr lang="en-US" altLang="ja-JP" dirty="0">
                <a:effectLst/>
              </a:rPr>
              <a:t>REGISTERED PORT NUMBERS</a:t>
            </a:r>
            <a:r>
              <a:rPr lang="ja-JP" altLang="en-US" dirty="0">
                <a:effectLst/>
              </a:rPr>
              <a:t>に関しては、</a:t>
            </a:r>
            <a:r>
              <a:rPr lang="en-US" altLang="ja-JP" dirty="0" err="1">
                <a:effectLst/>
              </a:rPr>
              <a:t>IANA</a:t>
            </a:r>
            <a:r>
              <a:rPr lang="ja-JP" altLang="en-US" dirty="0">
                <a:effectLst/>
              </a:rPr>
              <a:t>が登録を受け付け、公開しています。 </a:t>
            </a:r>
            <a:endParaRPr lang="en-US" altLang="ja-JP" dirty="0">
              <a:effectLst/>
            </a:endParaRPr>
          </a:p>
          <a:p>
            <a:r>
              <a:rPr lang="en-US" altLang="ja-JP" dirty="0">
                <a:effectLst/>
              </a:rPr>
              <a:t>DYNAMIC AND/OR PRIVATE PORTS</a:t>
            </a:r>
            <a:r>
              <a:rPr lang="ja-JP" altLang="en-US" dirty="0">
                <a:effectLst/>
              </a:rPr>
              <a:t>については、誰でも自由に使用できるポートとして開放されています。 </a:t>
            </a:r>
            <a:endParaRPr lang="en-US" altLang="ja-JP" dirty="0">
              <a:effectLst/>
            </a:endParaRPr>
          </a:p>
          <a:p>
            <a:r>
              <a:rPr lang="ja-JP" altLang="en-US" dirty="0">
                <a:effectLst/>
              </a:rPr>
              <a:t>なお、ポート番号の一覧は</a:t>
            </a:r>
            <a:r>
              <a:rPr lang="en-US" altLang="ja-JP" dirty="0" err="1">
                <a:effectLst/>
              </a:rPr>
              <a:t>IANA</a:t>
            </a:r>
            <a:r>
              <a:rPr lang="ja-JP" altLang="en-US" dirty="0">
                <a:effectLst/>
              </a:rPr>
              <a:t>の</a:t>
            </a:r>
            <a:r>
              <a:rPr lang="en-US" altLang="ja-JP" dirty="0">
                <a:effectLst/>
              </a:rPr>
              <a:t>Web</a:t>
            </a:r>
            <a:r>
              <a:rPr lang="ja-JP" altLang="en-US" dirty="0">
                <a:effectLst/>
              </a:rPr>
              <a:t>サイトで見ることができます。</a:t>
            </a:r>
            <a:r>
              <a:rPr lang="en-US" altLang="ja-JP" dirty="0">
                <a:effectLst/>
              </a:rPr>
              <a:t>(*)</a:t>
            </a:r>
          </a:p>
          <a:p>
            <a:r>
              <a:rPr lang="ja-JP" altLang="en-US" dirty="0">
                <a:effectLst/>
              </a:rPr>
              <a:t>実際に通信を行う際には、上記の種別を踏まえた上で、 通信プログラムの性質に応じて柔軟にポート番号を使用します。</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7</a:t>
            </a:fld>
            <a:endParaRPr kumimoji="1" lang="ja-JP" altLang="en-US"/>
          </a:p>
        </p:txBody>
      </p:sp>
    </p:spTree>
    <p:extLst>
      <p:ext uri="{BB962C8B-B14F-4D97-AF65-F5344CB8AC3E}">
        <p14:creationId xmlns:p14="http://schemas.microsoft.com/office/powerpoint/2010/main" val="294441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ポート番号とは、</a:t>
            </a:r>
            <a:r>
              <a:rPr lang="en-US" altLang="ja-JP" dirty="0">
                <a:effectLst/>
              </a:rPr>
              <a:t>TCP/IP</a:t>
            </a:r>
            <a:r>
              <a:rPr lang="ja-JP" altLang="en-US" dirty="0">
                <a:effectLst/>
              </a:rPr>
              <a:t>通信において、 コンピュータが通信に使用するプログラムを識別するための番号です。</a:t>
            </a:r>
            <a:br>
              <a:rPr lang="ja-JP" altLang="en-US" dirty="0">
                <a:effectLst/>
              </a:rPr>
            </a:br>
            <a:r>
              <a:rPr lang="ja-JP" altLang="en-US" dirty="0">
                <a:effectLst/>
              </a:rPr>
              <a:t>ポート番号は</a:t>
            </a:r>
            <a:r>
              <a:rPr lang="en-US" altLang="ja-JP" dirty="0">
                <a:effectLst/>
              </a:rPr>
              <a:t>16</a:t>
            </a:r>
            <a:r>
              <a:rPr lang="ja-JP" altLang="en-US" dirty="0">
                <a:effectLst/>
              </a:rPr>
              <a:t>ビットの整数であり、 </a:t>
            </a:r>
            <a:r>
              <a:rPr lang="en-US" altLang="ja-JP" dirty="0">
                <a:effectLst/>
              </a:rPr>
              <a:t>0</a:t>
            </a:r>
            <a:r>
              <a:rPr lang="ja-JP" altLang="en-US" dirty="0">
                <a:effectLst/>
              </a:rPr>
              <a:t>番～</a:t>
            </a:r>
            <a:r>
              <a:rPr lang="en-US" altLang="ja-JP" dirty="0">
                <a:effectLst/>
              </a:rPr>
              <a:t>65535</a:t>
            </a:r>
            <a:r>
              <a:rPr lang="ja-JP" altLang="en-US" dirty="0">
                <a:effectLst/>
              </a:rPr>
              <a:t>番まであります。</a:t>
            </a:r>
          </a:p>
          <a:p>
            <a:endParaRPr lang="en-US" altLang="ja-JP" dirty="0">
              <a:effectLst/>
            </a:endParaRPr>
          </a:p>
          <a:p>
            <a:r>
              <a:rPr lang="en-US" altLang="ja-JP" dirty="0">
                <a:effectLst/>
              </a:rPr>
              <a:t>TCP/IP</a:t>
            </a:r>
            <a:r>
              <a:rPr lang="ja-JP" altLang="en-US" dirty="0">
                <a:effectLst/>
              </a:rPr>
              <a:t>通信においては、 </a:t>
            </a:r>
            <a:r>
              <a:rPr lang="en-US" altLang="ja-JP" dirty="0">
                <a:effectLst/>
              </a:rPr>
              <a:t>IP</a:t>
            </a:r>
            <a:r>
              <a:rPr lang="ja-JP" altLang="en-US" dirty="0">
                <a:effectLst/>
              </a:rPr>
              <a:t>アドレスがあればネットワーク上のコンピュータを一意に識別することができますが、 </a:t>
            </a:r>
            <a:endParaRPr lang="en-US" altLang="ja-JP" dirty="0">
              <a:effectLst/>
            </a:endParaRPr>
          </a:p>
          <a:p>
            <a:r>
              <a:rPr lang="ja-JP" altLang="en-US" dirty="0">
                <a:effectLst/>
              </a:rPr>
              <a:t>該当コンピュータのどのプログラムに通信パケットを届けるかは、 </a:t>
            </a:r>
            <a:r>
              <a:rPr lang="en-US" altLang="ja-JP" dirty="0">
                <a:effectLst/>
              </a:rPr>
              <a:t>IP</a:t>
            </a:r>
            <a:r>
              <a:rPr lang="ja-JP" altLang="en-US" dirty="0">
                <a:effectLst/>
              </a:rPr>
              <a:t>アドレスだけでは決定できません。 </a:t>
            </a:r>
            <a:endParaRPr lang="en-US" altLang="ja-JP" dirty="0">
              <a:effectLst/>
            </a:endParaRPr>
          </a:p>
          <a:p>
            <a:r>
              <a:rPr lang="ja-JP" altLang="en-US" dirty="0">
                <a:effectLst/>
              </a:rPr>
              <a:t>どのプログラムに通信パケットを渡すのかを決定するために、 ポート番号を使用します。</a:t>
            </a:r>
          </a:p>
          <a:p>
            <a:r>
              <a:rPr lang="ja-JP" altLang="en-US" dirty="0">
                <a:effectLst/>
              </a:rPr>
              <a:t>例えば、クライアントが</a:t>
            </a:r>
            <a:r>
              <a:rPr lang="en-US" altLang="ja-JP" dirty="0">
                <a:effectLst/>
              </a:rPr>
              <a:t>HTTP</a:t>
            </a:r>
            <a:r>
              <a:rPr lang="ja-JP" altLang="en-US" dirty="0">
                <a:effectLst/>
              </a:rPr>
              <a:t>を使って通信する際は、 該当サーバの</a:t>
            </a:r>
            <a:r>
              <a:rPr lang="en-US" altLang="ja-JP" dirty="0">
                <a:effectLst/>
              </a:rPr>
              <a:t>IP</a:t>
            </a:r>
            <a:r>
              <a:rPr lang="ja-JP" altLang="en-US" dirty="0">
                <a:effectLst/>
              </a:rPr>
              <a:t>アドレスとポート番号</a:t>
            </a:r>
            <a:r>
              <a:rPr lang="en-US" altLang="ja-JP" dirty="0">
                <a:effectLst/>
              </a:rPr>
              <a:t>80</a:t>
            </a:r>
            <a:r>
              <a:rPr lang="ja-JP" altLang="en-US" dirty="0">
                <a:effectLst/>
              </a:rPr>
              <a:t>番を指定してパケットを送ります。 </a:t>
            </a:r>
            <a:endParaRPr lang="en-US" altLang="ja-JP" dirty="0">
              <a:effectLst/>
            </a:endParaRPr>
          </a:p>
          <a:p>
            <a:r>
              <a:rPr lang="ja-JP" altLang="en-US" dirty="0">
                <a:effectLst/>
              </a:rPr>
              <a:t>ここで、ポート番号</a:t>
            </a:r>
            <a:r>
              <a:rPr lang="en-US" altLang="ja-JP" dirty="0">
                <a:effectLst/>
              </a:rPr>
              <a:t>80</a:t>
            </a:r>
            <a:r>
              <a:rPr lang="ja-JP" altLang="en-US" dirty="0">
                <a:effectLst/>
              </a:rPr>
              <a:t>番を指定するのは、</a:t>
            </a:r>
            <a:r>
              <a:rPr lang="en-US" altLang="ja-JP" dirty="0">
                <a:effectLst/>
              </a:rPr>
              <a:t>HTTP</a:t>
            </a:r>
            <a:r>
              <a:rPr lang="ja-JP" altLang="en-US" dirty="0">
                <a:effectLst/>
              </a:rPr>
              <a:t>のサーバは、 </a:t>
            </a:r>
            <a:r>
              <a:rPr lang="en-US" altLang="ja-JP" dirty="0">
                <a:effectLst/>
              </a:rPr>
              <a:t>80</a:t>
            </a:r>
            <a:r>
              <a:rPr lang="ja-JP" altLang="en-US" dirty="0">
                <a:effectLst/>
              </a:rPr>
              <a:t>番ポートでパケットを待っていることが多いためです。 </a:t>
            </a:r>
            <a:endParaRPr lang="en-US" altLang="ja-JP" dirty="0">
              <a:effectLst/>
            </a:endParaRPr>
          </a:p>
          <a:p>
            <a:r>
              <a:rPr lang="ja-JP" altLang="en-US" dirty="0">
                <a:effectLst/>
              </a:rPr>
              <a:t>サーバ側では、</a:t>
            </a:r>
            <a:r>
              <a:rPr lang="en-US" altLang="ja-JP" dirty="0">
                <a:effectLst/>
              </a:rPr>
              <a:t>80</a:t>
            </a:r>
            <a:r>
              <a:rPr lang="ja-JP" altLang="en-US" dirty="0">
                <a:effectLst/>
              </a:rPr>
              <a:t>番ポートが宛先となっているパケットが届くと、 事前に指定しておいたそのポート宛のパケットを処理するプログラム</a:t>
            </a:r>
            <a:r>
              <a:rPr lang="en-US" altLang="ja-JP" dirty="0">
                <a:effectLst/>
              </a:rPr>
              <a:t>(Apache</a:t>
            </a:r>
            <a:r>
              <a:rPr lang="ja-JP" altLang="en-US" dirty="0">
                <a:effectLst/>
              </a:rPr>
              <a:t>や</a:t>
            </a:r>
            <a:r>
              <a:rPr lang="en-US" altLang="ja-JP" dirty="0" err="1">
                <a:effectLst/>
              </a:rPr>
              <a:t>IIS</a:t>
            </a:r>
            <a:r>
              <a:rPr lang="ja-JP" altLang="en-US" dirty="0">
                <a:effectLst/>
              </a:rPr>
              <a:t>など</a:t>
            </a:r>
            <a:r>
              <a:rPr lang="en-US" altLang="ja-JP" dirty="0">
                <a:effectLst/>
              </a:rPr>
              <a:t>)</a:t>
            </a:r>
            <a:r>
              <a:rPr lang="ja-JP" altLang="en-US" dirty="0">
                <a:effectLst/>
              </a:rPr>
              <a:t>が動き、 </a:t>
            </a:r>
            <a:endParaRPr lang="en-US" altLang="ja-JP" dirty="0">
              <a:effectLst/>
            </a:endParaRPr>
          </a:p>
          <a:p>
            <a:r>
              <a:rPr lang="ja-JP" altLang="en-US" dirty="0">
                <a:effectLst/>
              </a:rPr>
              <a:t>パケットの中身を処理します。</a:t>
            </a:r>
          </a:p>
          <a:p>
            <a:r>
              <a:rPr lang="ja-JP" altLang="en-US" dirty="0">
                <a:effectLst/>
              </a:rPr>
              <a:t>上記のような仕組みにより、クライアントからのパケットを受け取ったサーバは、 宛先のポート番号が</a:t>
            </a:r>
            <a:r>
              <a:rPr lang="en-US" altLang="ja-JP" dirty="0">
                <a:effectLst/>
              </a:rPr>
              <a:t>80</a:t>
            </a:r>
            <a:r>
              <a:rPr lang="ja-JP" altLang="en-US" dirty="0">
                <a:effectLst/>
              </a:rPr>
              <a:t>番であることから</a:t>
            </a:r>
            <a:r>
              <a:rPr lang="en-US" altLang="ja-JP" dirty="0">
                <a:effectLst/>
              </a:rPr>
              <a:t>Web</a:t>
            </a:r>
            <a:r>
              <a:rPr lang="ja-JP" altLang="en-US" dirty="0">
                <a:effectLst/>
              </a:rPr>
              <a:t>サービスを提供すれば良いことがわかり、 適切なプログラムで処理を行うことができます。 </a:t>
            </a:r>
            <a:endParaRPr lang="en-US" altLang="ja-JP" dirty="0">
              <a:effectLst/>
            </a:endParaRPr>
          </a:p>
          <a:p>
            <a:endParaRPr lang="en-US" altLang="ja-JP" dirty="0">
              <a:effectLst/>
            </a:endParaRPr>
          </a:p>
          <a:p>
            <a:r>
              <a:rPr lang="ja-JP" altLang="en-US" dirty="0">
                <a:effectLst/>
              </a:rPr>
              <a:t>また、サーバがクライアント端末にパケットを返す時にも、 そのクライアント端末の</a:t>
            </a:r>
            <a:r>
              <a:rPr lang="en-US" altLang="ja-JP" dirty="0">
                <a:effectLst/>
              </a:rPr>
              <a:t>IP</a:t>
            </a:r>
            <a:r>
              <a:rPr lang="ja-JP" altLang="en-US" dirty="0">
                <a:effectLst/>
              </a:rPr>
              <a:t>アドレスとポート番号を指定して通信を行います。</a:t>
            </a:r>
          </a:p>
          <a:p>
            <a:r>
              <a:rPr lang="ja-JP" altLang="en-US" dirty="0">
                <a:effectLst/>
              </a:rPr>
              <a:t>このように、</a:t>
            </a:r>
            <a:r>
              <a:rPr lang="en-US" altLang="ja-JP" dirty="0">
                <a:effectLst/>
              </a:rPr>
              <a:t>TCP/IP</a:t>
            </a:r>
            <a:r>
              <a:rPr lang="ja-JP" altLang="en-US" dirty="0">
                <a:effectLst/>
              </a:rPr>
              <a:t>ネットワーク上でコンピュータ同士が通信を行う際には、 </a:t>
            </a:r>
            <a:r>
              <a:rPr lang="en-US" altLang="ja-JP" dirty="0">
                <a:effectLst/>
              </a:rPr>
              <a:t>IP</a:t>
            </a:r>
            <a:r>
              <a:rPr lang="ja-JP" altLang="en-US" dirty="0">
                <a:effectLst/>
              </a:rPr>
              <a:t>アドレスとポート番号をセットで用いて通信を行います。</a:t>
            </a:r>
          </a:p>
          <a:p>
            <a:r>
              <a:rPr lang="ja-JP" altLang="en-US" dirty="0">
                <a:effectLst/>
              </a:rPr>
              <a:t>ポート番号には、下記のような三つの種別があります。</a:t>
            </a:r>
          </a:p>
          <a:p>
            <a:endParaRPr lang="en-US" altLang="ja-JP" dirty="0">
              <a:effectLst/>
            </a:endParaRPr>
          </a:p>
          <a:p>
            <a:r>
              <a:rPr lang="ja-JP" altLang="en-US" dirty="0">
                <a:effectLst/>
              </a:rPr>
              <a:t>上記のうち、</a:t>
            </a:r>
            <a:r>
              <a:rPr lang="en-US" altLang="ja-JP" dirty="0">
                <a:effectLst/>
              </a:rPr>
              <a:t>WELL KNOWN PORT NUMBERS</a:t>
            </a:r>
            <a:r>
              <a:rPr lang="ja-JP" altLang="en-US" dirty="0">
                <a:effectLst/>
              </a:rPr>
              <a:t>は、使用目的が定められたポート番号であり、 </a:t>
            </a:r>
            <a:r>
              <a:rPr lang="en-US" altLang="ja-JP" dirty="0">
                <a:effectLst/>
              </a:rPr>
              <a:t>Internet Assigned Numbers Authority(</a:t>
            </a:r>
            <a:r>
              <a:rPr lang="en-US" altLang="ja-JP" dirty="0" err="1">
                <a:effectLst/>
              </a:rPr>
              <a:t>IANA</a:t>
            </a:r>
            <a:r>
              <a:rPr lang="en-US" altLang="ja-JP" dirty="0">
                <a:effectLst/>
              </a:rPr>
              <a:t>)</a:t>
            </a:r>
            <a:r>
              <a:rPr lang="ja-JP" altLang="en-US" dirty="0">
                <a:effectLst/>
              </a:rPr>
              <a:t>が管理しています。 </a:t>
            </a:r>
            <a:endParaRPr lang="en-US" altLang="ja-JP" dirty="0">
              <a:effectLst/>
            </a:endParaRPr>
          </a:p>
          <a:p>
            <a:r>
              <a:rPr lang="ja-JP" altLang="en-US" dirty="0">
                <a:effectLst/>
              </a:rPr>
              <a:t>先ほど例に挙げたポート番号</a:t>
            </a:r>
            <a:r>
              <a:rPr lang="en-US" altLang="ja-JP" dirty="0">
                <a:effectLst/>
              </a:rPr>
              <a:t>80</a:t>
            </a:r>
            <a:r>
              <a:rPr lang="ja-JP" altLang="en-US" dirty="0">
                <a:effectLst/>
              </a:rPr>
              <a:t>番も、この</a:t>
            </a:r>
            <a:r>
              <a:rPr lang="en-US" altLang="ja-JP" dirty="0">
                <a:effectLst/>
              </a:rPr>
              <a:t>WELL KNOWN PORT NUMBERS</a:t>
            </a:r>
            <a:r>
              <a:rPr lang="ja-JP" altLang="en-US" dirty="0">
                <a:effectLst/>
              </a:rPr>
              <a:t>に該当します。 </a:t>
            </a:r>
            <a:endParaRPr lang="en-US" altLang="ja-JP" dirty="0">
              <a:effectLst/>
            </a:endParaRPr>
          </a:p>
          <a:p>
            <a:r>
              <a:rPr lang="en-US" altLang="ja-JP" dirty="0">
                <a:effectLst/>
              </a:rPr>
              <a:t>REGISTERED PORT NUMBERS</a:t>
            </a:r>
            <a:r>
              <a:rPr lang="ja-JP" altLang="en-US" dirty="0">
                <a:effectLst/>
              </a:rPr>
              <a:t>に関しては、</a:t>
            </a:r>
            <a:r>
              <a:rPr lang="en-US" altLang="ja-JP" dirty="0" err="1">
                <a:effectLst/>
              </a:rPr>
              <a:t>IANA</a:t>
            </a:r>
            <a:r>
              <a:rPr lang="ja-JP" altLang="en-US" dirty="0">
                <a:effectLst/>
              </a:rPr>
              <a:t>が登録を受け付け、公開しています。 </a:t>
            </a:r>
            <a:endParaRPr lang="en-US" altLang="ja-JP" dirty="0">
              <a:effectLst/>
            </a:endParaRPr>
          </a:p>
          <a:p>
            <a:r>
              <a:rPr lang="en-US" altLang="ja-JP" dirty="0">
                <a:effectLst/>
              </a:rPr>
              <a:t>DYNAMIC AND/OR PRIVATE PORTS</a:t>
            </a:r>
            <a:r>
              <a:rPr lang="ja-JP" altLang="en-US" dirty="0">
                <a:effectLst/>
              </a:rPr>
              <a:t>については、誰でも自由に使用できるポートとして開放されています。 </a:t>
            </a:r>
            <a:endParaRPr lang="en-US" altLang="ja-JP" dirty="0">
              <a:effectLst/>
            </a:endParaRPr>
          </a:p>
          <a:p>
            <a:r>
              <a:rPr lang="ja-JP" altLang="en-US" dirty="0">
                <a:effectLst/>
              </a:rPr>
              <a:t>なお、ポート番号の一覧は</a:t>
            </a:r>
            <a:r>
              <a:rPr lang="en-US" altLang="ja-JP" dirty="0" err="1">
                <a:effectLst/>
              </a:rPr>
              <a:t>IANA</a:t>
            </a:r>
            <a:r>
              <a:rPr lang="ja-JP" altLang="en-US" dirty="0">
                <a:effectLst/>
              </a:rPr>
              <a:t>の</a:t>
            </a:r>
            <a:r>
              <a:rPr lang="en-US" altLang="ja-JP" dirty="0">
                <a:effectLst/>
              </a:rPr>
              <a:t>Web</a:t>
            </a:r>
            <a:r>
              <a:rPr lang="ja-JP" altLang="en-US" dirty="0">
                <a:effectLst/>
              </a:rPr>
              <a:t>サイトで見ることができます。</a:t>
            </a:r>
            <a:r>
              <a:rPr lang="en-US" altLang="ja-JP" dirty="0">
                <a:effectLst/>
              </a:rPr>
              <a:t>(*)</a:t>
            </a:r>
          </a:p>
          <a:p>
            <a:r>
              <a:rPr lang="ja-JP" altLang="en-US" dirty="0">
                <a:effectLst/>
              </a:rPr>
              <a:t>実際に通信を行う際には、上記の種別を踏まえた上で、 通信プログラムの性質に応じて柔軟にポート番号を使用します。</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8</a:t>
            </a:fld>
            <a:endParaRPr kumimoji="1" lang="ja-JP" altLang="en-US"/>
          </a:p>
        </p:txBody>
      </p:sp>
    </p:spTree>
    <p:extLst>
      <p:ext uri="{BB962C8B-B14F-4D97-AF65-F5344CB8AC3E}">
        <p14:creationId xmlns:p14="http://schemas.microsoft.com/office/powerpoint/2010/main" val="425718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ポート番号とは、</a:t>
            </a:r>
            <a:r>
              <a:rPr lang="en-US" altLang="ja-JP" dirty="0">
                <a:effectLst/>
              </a:rPr>
              <a:t>TCP/IP</a:t>
            </a:r>
            <a:r>
              <a:rPr lang="ja-JP" altLang="en-US" dirty="0">
                <a:effectLst/>
              </a:rPr>
              <a:t>通信において、 コンピュータが通信に使用するプログラムを識別するための番号です。</a:t>
            </a:r>
            <a:br>
              <a:rPr lang="ja-JP" altLang="en-US" dirty="0">
                <a:effectLst/>
              </a:rPr>
            </a:br>
            <a:r>
              <a:rPr lang="ja-JP" altLang="en-US" dirty="0">
                <a:effectLst/>
              </a:rPr>
              <a:t>ポート番号は</a:t>
            </a:r>
            <a:r>
              <a:rPr lang="en-US" altLang="ja-JP" dirty="0">
                <a:effectLst/>
              </a:rPr>
              <a:t>16</a:t>
            </a:r>
            <a:r>
              <a:rPr lang="ja-JP" altLang="en-US" dirty="0">
                <a:effectLst/>
              </a:rPr>
              <a:t>ビットの整数であり、 </a:t>
            </a:r>
            <a:r>
              <a:rPr lang="en-US" altLang="ja-JP" dirty="0">
                <a:effectLst/>
              </a:rPr>
              <a:t>0</a:t>
            </a:r>
            <a:r>
              <a:rPr lang="ja-JP" altLang="en-US" dirty="0">
                <a:effectLst/>
              </a:rPr>
              <a:t>番～</a:t>
            </a:r>
            <a:r>
              <a:rPr lang="en-US" altLang="ja-JP" dirty="0">
                <a:effectLst/>
              </a:rPr>
              <a:t>65535</a:t>
            </a:r>
            <a:r>
              <a:rPr lang="ja-JP" altLang="en-US" dirty="0">
                <a:effectLst/>
              </a:rPr>
              <a:t>番まであります。</a:t>
            </a:r>
          </a:p>
          <a:p>
            <a:endParaRPr lang="en-US" altLang="ja-JP" dirty="0">
              <a:effectLst/>
            </a:endParaRPr>
          </a:p>
          <a:p>
            <a:r>
              <a:rPr lang="en-US" altLang="ja-JP" dirty="0">
                <a:effectLst/>
              </a:rPr>
              <a:t>TCP/IP</a:t>
            </a:r>
            <a:r>
              <a:rPr lang="ja-JP" altLang="en-US" dirty="0">
                <a:effectLst/>
              </a:rPr>
              <a:t>通信においては、 </a:t>
            </a:r>
            <a:r>
              <a:rPr lang="en-US" altLang="ja-JP" dirty="0">
                <a:effectLst/>
              </a:rPr>
              <a:t>IP</a:t>
            </a:r>
            <a:r>
              <a:rPr lang="ja-JP" altLang="en-US" dirty="0">
                <a:effectLst/>
              </a:rPr>
              <a:t>アドレスがあればネットワーク上のコンピュータを一意に識別することができますが、 </a:t>
            </a:r>
            <a:endParaRPr lang="en-US" altLang="ja-JP" dirty="0">
              <a:effectLst/>
            </a:endParaRPr>
          </a:p>
          <a:p>
            <a:r>
              <a:rPr lang="ja-JP" altLang="en-US" dirty="0">
                <a:effectLst/>
              </a:rPr>
              <a:t>該当コンピュータのどのプログラムに通信パケットを届けるかは、 </a:t>
            </a:r>
            <a:r>
              <a:rPr lang="en-US" altLang="ja-JP" dirty="0">
                <a:effectLst/>
              </a:rPr>
              <a:t>IP</a:t>
            </a:r>
            <a:r>
              <a:rPr lang="ja-JP" altLang="en-US" dirty="0">
                <a:effectLst/>
              </a:rPr>
              <a:t>アドレスだけでは決定できません。 </a:t>
            </a:r>
            <a:endParaRPr lang="en-US" altLang="ja-JP" dirty="0">
              <a:effectLst/>
            </a:endParaRPr>
          </a:p>
          <a:p>
            <a:r>
              <a:rPr lang="ja-JP" altLang="en-US" dirty="0">
                <a:effectLst/>
              </a:rPr>
              <a:t>どのプログラムに通信パケットを渡すのかを決定するために、 ポート番号を使用します。</a:t>
            </a:r>
          </a:p>
          <a:p>
            <a:r>
              <a:rPr lang="ja-JP" altLang="en-US" dirty="0">
                <a:effectLst/>
              </a:rPr>
              <a:t>例えば、クライアントが</a:t>
            </a:r>
            <a:r>
              <a:rPr lang="en-US" altLang="ja-JP" dirty="0">
                <a:effectLst/>
              </a:rPr>
              <a:t>HTTP</a:t>
            </a:r>
            <a:r>
              <a:rPr lang="ja-JP" altLang="en-US" dirty="0">
                <a:effectLst/>
              </a:rPr>
              <a:t>を使って通信する際は、 該当サーバの</a:t>
            </a:r>
            <a:r>
              <a:rPr lang="en-US" altLang="ja-JP" dirty="0">
                <a:effectLst/>
              </a:rPr>
              <a:t>IP</a:t>
            </a:r>
            <a:r>
              <a:rPr lang="ja-JP" altLang="en-US" dirty="0">
                <a:effectLst/>
              </a:rPr>
              <a:t>アドレスとポート番号</a:t>
            </a:r>
            <a:r>
              <a:rPr lang="en-US" altLang="ja-JP" dirty="0">
                <a:effectLst/>
              </a:rPr>
              <a:t>80</a:t>
            </a:r>
            <a:r>
              <a:rPr lang="ja-JP" altLang="en-US" dirty="0">
                <a:effectLst/>
              </a:rPr>
              <a:t>番を指定してパケットを送ります。 </a:t>
            </a:r>
            <a:endParaRPr lang="en-US" altLang="ja-JP" dirty="0">
              <a:effectLst/>
            </a:endParaRPr>
          </a:p>
          <a:p>
            <a:r>
              <a:rPr lang="ja-JP" altLang="en-US" dirty="0">
                <a:effectLst/>
              </a:rPr>
              <a:t>ここで、ポート番号</a:t>
            </a:r>
            <a:r>
              <a:rPr lang="en-US" altLang="ja-JP" dirty="0">
                <a:effectLst/>
              </a:rPr>
              <a:t>80</a:t>
            </a:r>
            <a:r>
              <a:rPr lang="ja-JP" altLang="en-US" dirty="0">
                <a:effectLst/>
              </a:rPr>
              <a:t>番を指定するのは、</a:t>
            </a:r>
            <a:r>
              <a:rPr lang="en-US" altLang="ja-JP" dirty="0">
                <a:effectLst/>
              </a:rPr>
              <a:t>HTTP</a:t>
            </a:r>
            <a:r>
              <a:rPr lang="ja-JP" altLang="en-US" dirty="0">
                <a:effectLst/>
              </a:rPr>
              <a:t>のサーバは、 </a:t>
            </a:r>
            <a:r>
              <a:rPr lang="en-US" altLang="ja-JP" dirty="0">
                <a:effectLst/>
              </a:rPr>
              <a:t>80</a:t>
            </a:r>
            <a:r>
              <a:rPr lang="ja-JP" altLang="en-US" dirty="0">
                <a:effectLst/>
              </a:rPr>
              <a:t>番ポートでパケットを待っていることが多いためです。 </a:t>
            </a:r>
            <a:endParaRPr lang="en-US" altLang="ja-JP" dirty="0">
              <a:effectLst/>
            </a:endParaRPr>
          </a:p>
          <a:p>
            <a:r>
              <a:rPr lang="ja-JP" altLang="en-US" dirty="0">
                <a:effectLst/>
              </a:rPr>
              <a:t>サーバ側では、</a:t>
            </a:r>
            <a:r>
              <a:rPr lang="en-US" altLang="ja-JP" dirty="0">
                <a:effectLst/>
              </a:rPr>
              <a:t>80</a:t>
            </a:r>
            <a:r>
              <a:rPr lang="ja-JP" altLang="en-US" dirty="0">
                <a:effectLst/>
              </a:rPr>
              <a:t>番ポートが宛先となっているパケットが届くと、 事前に指定しておいたそのポート宛のパケットを処理するプログラム</a:t>
            </a:r>
            <a:r>
              <a:rPr lang="en-US" altLang="ja-JP" dirty="0">
                <a:effectLst/>
              </a:rPr>
              <a:t>(Apache</a:t>
            </a:r>
            <a:r>
              <a:rPr lang="ja-JP" altLang="en-US" dirty="0">
                <a:effectLst/>
              </a:rPr>
              <a:t>や</a:t>
            </a:r>
            <a:r>
              <a:rPr lang="en-US" altLang="ja-JP" dirty="0" err="1">
                <a:effectLst/>
              </a:rPr>
              <a:t>IIS</a:t>
            </a:r>
            <a:r>
              <a:rPr lang="ja-JP" altLang="en-US" dirty="0">
                <a:effectLst/>
              </a:rPr>
              <a:t>など</a:t>
            </a:r>
            <a:r>
              <a:rPr lang="en-US" altLang="ja-JP" dirty="0">
                <a:effectLst/>
              </a:rPr>
              <a:t>)</a:t>
            </a:r>
            <a:r>
              <a:rPr lang="ja-JP" altLang="en-US" dirty="0">
                <a:effectLst/>
              </a:rPr>
              <a:t>が動き、 </a:t>
            </a:r>
            <a:endParaRPr lang="en-US" altLang="ja-JP" dirty="0">
              <a:effectLst/>
            </a:endParaRPr>
          </a:p>
          <a:p>
            <a:r>
              <a:rPr lang="ja-JP" altLang="en-US" dirty="0">
                <a:effectLst/>
              </a:rPr>
              <a:t>パケットの中身を処理します。</a:t>
            </a:r>
          </a:p>
          <a:p>
            <a:r>
              <a:rPr lang="ja-JP" altLang="en-US" dirty="0">
                <a:effectLst/>
              </a:rPr>
              <a:t>上記のような仕組みにより、クライアントからのパケットを受け取ったサーバは、 宛先のポート番号が</a:t>
            </a:r>
            <a:r>
              <a:rPr lang="en-US" altLang="ja-JP" dirty="0">
                <a:effectLst/>
              </a:rPr>
              <a:t>80</a:t>
            </a:r>
            <a:r>
              <a:rPr lang="ja-JP" altLang="en-US" dirty="0">
                <a:effectLst/>
              </a:rPr>
              <a:t>番であることから</a:t>
            </a:r>
            <a:r>
              <a:rPr lang="en-US" altLang="ja-JP" dirty="0">
                <a:effectLst/>
              </a:rPr>
              <a:t>Web</a:t>
            </a:r>
            <a:r>
              <a:rPr lang="ja-JP" altLang="en-US" dirty="0">
                <a:effectLst/>
              </a:rPr>
              <a:t>サービスを提供すれば良いことがわかり、 適切なプログラムで処理を行うことができます。 </a:t>
            </a:r>
            <a:endParaRPr lang="en-US" altLang="ja-JP" dirty="0">
              <a:effectLst/>
            </a:endParaRPr>
          </a:p>
          <a:p>
            <a:endParaRPr lang="en-US" altLang="ja-JP" dirty="0">
              <a:effectLst/>
            </a:endParaRPr>
          </a:p>
          <a:p>
            <a:r>
              <a:rPr lang="ja-JP" altLang="en-US" dirty="0">
                <a:effectLst/>
              </a:rPr>
              <a:t>また、サーバがクライアント端末にパケットを返す時にも、 そのクライアント端末の</a:t>
            </a:r>
            <a:r>
              <a:rPr lang="en-US" altLang="ja-JP" dirty="0">
                <a:effectLst/>
              </a:rPr>
              <a:t>IP</a:t>
            </a:r>
            <a:r>
              <a:rPr lang="ja-JP" altLang="en-US" dirty="0">
                <a:effectLst/>
              </a:rPr>
              <a:t>アドレスとポート番号を指定して通信を行います。</a:t>
            </a:r>
          </a:p>
          <a:p>
            <a:r>
              <a:rPr lang="ja-JP" altLang="en-US" dirty="0">
                <a:effectLst/>
              </a:rPr>
              <a:t>このように、</a:t>
            </a:r>
            <a:r>
              <a:rPr lang="en-US" altLang="ja-JP" dirty="0">
                <a:effectLst/>
              </a:rPr>
              <a:t>TCP/IP</a:t>
            </a:r>
            <a:r>
              <a:rPr lang="ja-JP" altLang="en-US" dirty="0">
                <a:effectLst/>
              </a:rPr>
              <a:t>ネットワーク上でコンピュータ同士が通信を行う際には、 </a:t>
            </a:r>
            <a:r>
              <a:rPr lang="en-US" altLang="ja-JP" dirty="0">
                <a:effectLst/>
              </a:rPr>
              <a:t>IP</a:t>
            </a:r>
            <a:r>
              <a:rPr lang="ja-JP" altLang="en-US" dirty="0">
                <a:effectLst/>
              </a:rPr>
              <a:t>アドレスとポート番号をセットで用いて通信を行います。</a:t>
            </a:r>
          </a:p>
          <a:p>
            <a:r>
              <a:rPr lang="ja-JP" altLang="en-US" dirty="0">
                <a:effectLst/>
              </a:rPr>
              <a:t>ポート番号には、下記のような三つの種別があります。</a:t>
            </a:r>
          </a:p>
          <a:p>
            <a:endParaRPr lang="en-US" altLang="ja-JP" dirty="0">
              <a:effectLst/>
            </a:endParaRPr>
          </a:p>
          <a:p>
            <a:r>
              <a:rPr lang="ja-JP" altLang="en-US" dirty="0">
                <a:effectLst/>
              </a:rPr>
              <a:t>上記のうち、</a:t>
            </a:r>
            <a:r>
              <a:rPr lang="en-US" altLang="ja-JP" dirty="0">
                <a:effectLst/>
              </a:rPr>
              <a:t>WELL KNOWN PORT NUMBERS</a:t>
            </a:r>
            <a:r>
              <a:rPr lang="ja-JP" altLang="en-US" dirty="0">
                <a:effectLst/>
              </a:rPr>
              <a:t>は、使用目的が定められたポート番号であり、 </a:t>
            </a:r>
            <a:r>
              <a:rPr lang="en-US" altLang="ja-JP" dirty="0">
                <a:effectLst/>
              </a:rPr>
              <a:t>Internet Assigned Numbers Authority(</a:t>
            </a:r>
            <a:r>
              <a:rPr lang="en-US" altLang="ja-JP" dirty="0" err="1">
                <a:effectLst/>
              </a:rPr>
              <a:t>IANA</a:t>
            </a:r>
            <a:r>
              <a:rPr lang="en-US" altLang="ja-JP" dirty="0">
                <a:effectLst/>
              </a:rPr>
              <a:t>)</a:t>
            </a:r>
            <a:r>
              <a:rPr lang="ja-JP" altLang="en-US" dirty="0">
                <a:effectLst/>
              </a:rPr>
              <a:t>が管理しています。 </a:t>
            </a:r>
            <a:endParaRPr lang="en-US" altLang="ja-JP" dirty="0">
              <a:effectLst/>
            </a:endParaRPr>
          </a:p>
          <a:p>
            <a:r>
              <a:rPr lang="ja-JP" altLang="en-US" dirty="0">
                <a:effectLst/>
              </a:rPr>
              <a:t>先ほど例に挙げたポート番号</a:t>
            </a:r>
            <a:r>
              <a:rPr lang="en-US" altLang="ja-JP" dirty="0">
                <a:effectLst/>
              </a:rPr>
              <a:t>80</a:t>
            </a:r>
            <a:r>
              <a:rPr lang="ja-JP" altLang="en-US" dirty="0">
                <a:effectLst/>
              </a:rPr>
              <a:t>番も、この</a:t>
            </a:r>
            <a:r>
              <a:rPr lang="en-US" altLang="ja-JP" dirty="0">
                <a:effectLst/>
              </a:rPr>
              <a:t>WELL KNOWN PORT NUMBERS</a:t>
            </a:r>
            <a:r>
              <a:rPr lang="ja-JP" altLang="en-US" dirty="0">
                <a:effectLst/>
              </a:rPr>
              <a:t>に該当します。 </a:t>
            </a:r>
            <a:endParaRPr lang="en-US" altLang="ja-JP" dirty="0">
              <a:effectLst/>
            </a:endParaRPr>
          </a:p>
          <a:p>
            <a:r>
              <a:rPr lang="en-US" altLang="ja-JP" dirty="0">
                <a:effectLst/>
              </a:rPr>
              <a:t>REGISTERED PORT NUMBERS</a:t>
            </a:r>
            <a:r>
              <a:rPr lang="ja-JP" altLang="en-US" dirty="0">
                <a:effectLst/>
              </a:rPr>
              <a:t>に関しては、</a:t>
            </a:r>
            <a:r>
              <a:rPr lang="en-US" altLang="ja-JP" dirty="0" err="1">
                <a:effectLst/>
              </a:rPr>
              <a:t>IANA</a:t>
            </a:r>
            <a:r>
              <a:rPr lang="ja-JP" altLang="en-US" dirty="0">
                <a:effectLst/>
              </a:rPr>
              <a:t>が登録を受け付け、公開しています。 </a:t>
            </a:r>
            <a:endParaRPr lang="en-US" altLang="ja-JP" dirty="0">
              <a:effectLst/>
            </a:endParaRPr>
          </a:p>
          <a:p>
            <a:r>
              <a:rPr lang="en-US" altLang="ja-JP" dirty="0">
                <a:effectLst/>
              </a:rPr>
              <a:t>DYNAMIC AND/OR PRIVATE PORTS</a:t>
            </a:r>
            <a:r>
              <a:rPr lang="ja-JP" altLang="en-US" dirty="0">
                <a:effectLst/>
              </a:rPr>
              <a:t>については、誰でも自由に使用できるポートとして開放されています。 </a:t>
            </a:r>
            <a:endParaRPr lang="en-US" altLang="ja-JP" dirty="0">
              <a:effectLst/>
            </a:endParaRPr>
          </a:p>
          <a:p>
            <a:r>
              <a:rPr lang="ja-JP" altLang="en-US" dirty="0">
                <a:effectLst/>
              </a:rPr>
              <a:t>なお、ポート番号の一覧は</a:t>
            </a:r>
            <a:r>
              <a:rPr lang="en-US" altLang="ja-JP" dirty="0" err="1">
                <a:effectLst/>
              </a:rPr>
              <a:t>IANA</a:t>
            </a:r>
            <a:r>
              <a:rPr lang="ja-JP" altLang="en-US" dirty="0">
                <a:effectLst/>
              </a:rPr>
              <a:t>の</a:t>
            </a:r>
            <a:r>
              <a:rPr lang="en-US" altLang="ja-JP" dirty="0">
                <a:effectLst/>
              </a:rPr>
              <a:t>Web</a:t>
            </a:r>
            <a:r>
              <a:rPr lang="ja-JP" altLang="en-US" dirty="0">
                <a:effectLst/>
              </a:rPr>
              <a:t>サイトで見ることができます。</a:t>
            </a:r>
            <a:r>
              <a:rPr lang="en-US" altLang="ja-JP" dirty="0">
                <a:effectLst/>
              </a:rPr>
              <a:t>(*)</a:t>
            </a:r>
          </a:p>
          <a:p>
            <a:r>
              <a:rPr lang="ja-JP" altLang="en-US" dirty="0">
                <a:effectLst/>
              </a:rPr>
              <a:t>実際に通信を行う際には、上記の種別を踏まえた上で、 通信プログラムの性質に応じて柔軟にポート番号を使用します。</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9</a:t>
            </a:fld>
            <a:endParaRPr kumimoji="1" lang="ja-JP" altLang="en-US"/>
          </a:p>
        </p:txBody>
      </p:sp>
    </p:spTree>
    <p:extLst>
      <p:ext uri="{BB962C8B-B14F-4D97-AF65-F5344CB8AC3E}">
        <p14:creationId xmlns:p14="http://schemas.microsoft.com/office/powerpoint/2010/main" val="76562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76243"/>
            <a:ext cx="2133600" cy="365125"/>
          </a:xfrm>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a:xfrm>
            <a:off x="3124200" y="6376243"/>
            <a:ext cx="2895600" cy="365125"/>
          </a:xfrm>
        </p:spPr>
        <p:txBody>
          <a:bodyPr/>
          <a:lstStyle/>
          <a:p>
            <a:r>
              <a:rPr kumimoji="1" lang="en-US" altLang="ja-JP" dirty="0"/>
              <a:t>IW15</a:t>
            </a:r>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7" name="直線コネクタ 6"/>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267422" y="54868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0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5662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86574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42445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90066"/>
          </a:xfrm>
        </p:spPr>
        <p:txBody>
          <a:bodyPr>
            <a:noAutofit/>
          </a:bodyPr>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57200" y="1052736"/>
            <a:ext cx="8229600" cy="5184576"/>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457200" y="6381328"/>
            <a:ext cx="2133600" cy="365125"/>
          </a:xfrm>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a:xfrm>
            <a:off x="3124200" y="6381328"/>
            <a:ext cx="28956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8" name="直線コネクタ 7"/>
          <p:cNvCxnSpPr/>
          <p:nvPr userDrawn="1"/>
        </p:nvCxnSpPr>
        <p:spPr>
          <a:xfrm>
            <a:off x="251520" y="9087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64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332656"/>
            <a:ext cx="8229600" cy="5904656"/>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457200" y="6376243"/>
            <a:ext cx="2133600" cy="365125"/>
          </a:xfrm>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a:xfrm>
            <a:off x="3124200" y="6376243"/>
            <a:ext cx="28956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7" name="直線コネクタ 6"/>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267422" y="18864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1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30446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2105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88549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97606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63826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82869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F0E23-50C2-40D0-ADBB-31EF3CF49422}" type="datetimeFigureOut">
              <a:rPr kumimoji="1" lang="ja-JP" altLang="en-US" smtClean="0"/>
              <a:t>2020/9/14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GP明朝B" pitchFamily="18" charset="-128"/>
                <a:ea typeface="HGP明朝B" pitchFamily="18" charset="-128"/>
              </a:defRPr>
            </a:lvl1pPr>
          </a:lstStyle>
          <a:p>
            <a:r>
              <a:rPr lang="en-US" altLang="ja-JP" dirty="0">
                <a:latin typeface="HGP明朝B" pitchFamily="18" charset="-128"/>
                <a:ea typeface="HGP明朝B" pitchFamily="18" charset="-128"/>
              </a:rPr>
              <a:t>IW15</a:t>
            </a:r>
            <a:r>
              <a:rPr lang="ja-JP" altLang="en-US" dirty="0">
                <a:latin typeface="HGP明朝B" pitchFamily="18" charset="-128"/>
                <a:ea typeface="HGP明朝B" pitchFamily="18" charset="-128"/>
              </a:rPr>
              <a:t>　</a:t>
            </a:r>
            <a:r>
              <a:rPr lang="en-US" altLang="ja-JP" dirty="0">
                <a:latin typeface="HGP明朝B" pitchFamily="18" charset="-128"/>
                <a:ea typeface="HGP明朝B" pitchFamily="18" charset="-128"/>
              </a:rPr>
              <a:t>Web</a:t>
            </a:r>
            <a:r>
              <a:rPr lang="ja-JP" altLang="en-US" dirty="0">
                <a:latin typeface="HGP明朝B" pitchFamily="18" charset="-128"/>
                <a:ea typeface="HGP明朝B" pitchFamily="18" charset="-128"/>
              </a:rPr>
              <a:t>デザイン制作</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A8000-2235-455B-A886-33787CF80A09}" type="slidenum">
              <a:rPr kumimoji="1" lang="ja-JP" altLang="en-US" smtClean="0"/>
              <a:t>‹#›</a:t>
            </a:fld>
            <a:endParaRPr kumimoji="1" lang="ja-JP" altLang="en-US" dirty="0"/>
          </a:p>
        </p:txBody>
      </p:sp>
    </p:spTree>
    <p:extLst>
      <p:ext uri="{BB962C8B-B14F-4D97-AF65-F5344CB8AC3E}">
        <p14:creationId xmlns:p14="http://schemas.microsoft.com/office/powerpoint/2010/main" val="3318543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P明朝E" pitchFamily="18" charset="-128"/>
          <a:ea typeface="HGP明朝E" pitchFamily="18"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P明朝E" pitchFamily="18" charset="-128"/>
          <a:ea typeface="HGP明朝E" pitchFamily="18"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P明朝E" pitchFamily="18" charset="-128"/>
          <a:ea typeface="HGP明朝E" pitchFamily="18"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P明朝E" pitchFamily="18" charset="-128"/>
          <a:ea typeface="HGP明朝E" pitchFamily="18"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P明朝E" pitchFamily="18" charset="-128"/>
          <a:ea typeface="HGP明朝E" pitchFamily="18"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2204864"/>
            <a:ext cx="7772400" cy="2304255"/>
          </a:xfrm>
        </p:spPr>
        <p:txBody>
          <a:bodyPr>
            <a:normAutofit fontScale="90000"/>
          </a:bodyPr>
          <a:lstStyle/>
          <a:p>
            <a:r>
              <a:rPr lang="ja-JP" altLang="en-US" sz="5400" dirty="0"/>
              <a:t>トランスポート層のプロトコル</a:t>
            </a:r>
            <a:br>
              <a:rPr lang="en-US" altLang="ja-JP" sz="5400" dirty="0"/>
            </a:br>
            <a:endParaRPr kumimoji="1" lang="ja-JP" altLang="en-US" sz="5400" dirty="0"/>
          </a:p>
        </p:txBody>
      </p:sp>
      <p:sp>
        <p:nvSpPr>
          <p:cNvPr id="6"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305344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457200" y="1052736"/>
            <a:ext cx="8229600" cy="5184576"/>
          </a:xfrm>
        </p:spPr>
        <p:txBody>
          <a:bodyPr>
            <a:normAutofit fontScale="85000" lnSpcReduction="20000"/>
          </a:bodyPr>
          <a:lstStyle/>
          <a:p>
            <a:pPr marL="0" indent="0">
              <a:buNone/>
            </a:pPr>
            <a:r>
              <a:rPr lang="ja-JP" altLang="en-US" dirty="0"/>
              <a:t>ウェルノウンポート</a:t>
            </a:r>
            <a:endParaRPr lang="en-US" altLang="ja-JP" dirty="0"/>
          </a:p>
          <a:p>
            <a:pPr marL="0" indent="0">
              <a:buNone/>
            </a:pPr>
            <a:r>
              <a:rPr lang="ja-JP" altLang="en-US" dirty="0"/>
              <a:t>　　　０～１０２３</a:t>
            </a:r>
            <a:endParaRPr lang="en-US" altLang="ja-JP" dirty="0"/>
          </a:p>
          <a:p>
            <a:pPr marL="0" indent="0">
              <a:buNone/>
            </a:pPr>
            <a:endParaRPr lang="en-US" altLang="ja-JP" dirty="0"/>
          </a:p>
          <a:p>
            <a:pPr marL="0" indent="0">
              <a:buNone/>
            </a:pPr>
            <a:r>
              <a:rPr lang="ja-JP" altLang="en-US" dirty="0"/>
              <a:t>　　　標準機能を提供する</a:t>
            </a:r>
            <a:r>
              <a:rPr lang="ja-JP" altLang="en-US" dirty="0">
                <a:solidFill>
                  <a:srgbClr val="FF0000"/>
                </a:solidFill>
              </a:rPr>
              <a:t>サーバーが受信用に</a:t>
            </a:r>
            <a:r>
              <a:rPr lang="ja-JP" altLang="en-US" dirty="0"/>
              <a:t>使う</a:t>
            </a:r>
            <a:endParaRPr lang="en-US" altLang="ja-JP" dirty="0"/>
          </a:p>
          <a:p>
            <a:pPr marL="0" indent="0">
              <a:buNone/>
            </a:pPr>
            <a:r>
              <a:rPr lang="ja-JP" altLang="en-US" dirty="0"/>
              <a:t>　　　ポート番号（クライアント側のポート番号は自由）</a:t>
            </a:r>
            <a:endParaRPr lang="en-US" altLang="ja-JP" dirty="0"/>
          </a:p>
          <a:p>
            <a:pPr marL="0" indent="0">
              <a:buNone/>
            </a:pPr>
            <a:r>
              <a:rPr lang="ja-JP" altLang="en-US" dirty="0"/>
              <a:t>　　　世界標準化することでサーバーごとの設定を</a:t>
            </a:r>
            <a:endParaRPr lang="en-US" altLang="ja-JP" dirty="0"/>
          </a:p>
          <a:p>
            <a:pPr marL="0" indent="0">
              <a:buNone/>
            </a:pPr>
            <a:r>
              <a:rPr lang="ja-JP" altLang="en-US" dirty="0"/>
              <a:t>　　　意識せずに接続できる</a:t>
            </a:r>
            <a:endParaRPr lang="en-US" altLang="ja-JP" dirty="0"/>
          </a:p>
          <a:p>
            <a:pPr marL="0" indent="0">
              <a:buNone/>
            </a:pPr>
            <a:endParaRPr lang="en-US" altLang="ja-JP" dirty="0"/>
          </a:p>
          <a:p>
            <a:pPr marL="0" indent="0">
              <a:buNone/>
            </a:pPr>
            <a:r>
              <a:rPr lang="ja-JP" altLang="en-US" dirty="0"/>
              <a:t>　　ＨＴＴＰ（Ｗｅｂサーバーの受信ポート）　：　８０</a:t>
            </a:r>
            <a:endParaRPr lang="en-US" altLang="ja-JP" dirty="0"/>
          </a:p>
          <a:p>
            <a:pPr marL="0" indent="0">
              <a:buNone/>
            </a:pPr>
            <a:r>
              <a:rPr lang="ja-JP" altLang="en-US" dirty="0"/>
              <a:t>　　ＦＴＰ　：  ２０，２１</a:t>
            </a:r>
            <a:endParaRPr lang="en-US" altLang="ja-JP" dirty="0"/>
          </a:p>
          <a:p>
            <a:pPr marL="0" indent="0">
              <a:buNone/>
            </a:pPr>
            <a:r>
              <a:rPr lang="ja-JP" altLang="en-US" dirty="0"/>
              <a:t>　　ＳＳＨ　：　２２</a:t>
            </a:r>
            <a:endParaRPr lang="en-US" altLang="ja-JP" dirty="0"/>
          </a:p>
          <a:p>
            <a:pPr marL="0" indent="0">
              <a:buNone/>
            </a:pPr>
            <a:r>
              <a:rPr lang="ja-JP" altLang="en-US" dirty="0"/>
              <a:t>　　など</a:t>
            </a:r>
            <a:endParaRPr lang="en-US" altLang="ja-JP" dirty="0"/>
          </a:p>
        </p:txBody>
      </p:sp>
    </p:spTree>
    <p:extLst>
      <p:ext uri="{BB962C8B-B14F-4D97-AF65-F5344CB8AC3E}">
        <p14:creationId xmlns:p14="http://schemas.microsoft.com/office/powerpoint/2010/main" val="328282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457200" y="1052736"/>
            <a:ext cx="8229600" cy="5184576"/>
          </a:xfrm>
        </p:spPr>
        <p:txBody>
          <a:bodyPr>
            <a:normAutofit/>
          </a:bodyPr>
          <a:lstStyle/>
          <a:p>
            <a:pPr marL="0" indent="0">
              <a:buNone/>
            </a:pPr>
            <a:r>
              <a:rPr lang="ja-JP" altLang="en-US" dirty="0"/>
              <a:t>レジスタードポート</a:t>
            </a:r>
            <a:endParaRPr lang="en-US" altLang="ja-JP" dirty="0"/>
          </a:p>
          <a:p>
            <a:pPr marL="0" indent="0">
              <a:buNone/>
            </a:pPr>
            <a:r>
              <a:rPr lang="ja-JP" altLang="en-US" dirty="0"/>
              <a:t>　　　１０２４～４９１５１</a:t>
            </a:r>
            <a:endParaRPr lang="en-US" altLang="ja-JP" dirty="0"/>
          </a:p>
          <a:p>
            <a:pPr marL="0" indent="0">
              <a:buNone/>
            </a:pPr>
            <a:endParaRPr lang="en-US" altLang="ja-JP" dirty="0"/>
          </a:p>
          <a:p>
            <a:pPr marL="0" indent="0">
              <a:buNone/>
            </a:pPr>
            <a:r>
              <a:rPr lang="en-US" altLang="ja-JP" dirty="0"/>
              <a:t>TCP</a:t>
            </a:r>
            <a:r>
              <a:rPr lang="ja-JP" altLang="en-US" dirty="0" err="1"/>
              <a:t>、</a:t>
            </a:r>
            <a:r>
              <a:rPr lang="en-US" altLang="ja-JP" dirty="0" err="1"/>
              <a:t>UDP</a:t>
            </a:r>
            <a:r>
              <a:rPr lang="ja-JP" altLang="en-US" dirty="0"/>
              <a:t>で使うポート番号の</a:t>
            </a:r>
            <a:r>
              <a:rPr lang="en-US" altLang="ja-JP" dirty="0"/>
              <a:t>1024</a:t>
            </a:r>
            <a:r>
              <a:rPr lang="ja-JP" altLang="en-US" dirty="0"/>
              <a:t>番から</a:t>
            </a:r>
            <a:r>
              <a:rPr lang="en-US" altLang="ja-JP" dirty="0"/>
              <a:t>49151</a:t>
            </a:r>
            <a:r>
              <a:rPr lang="ja-JP" altLang="en-US" dirty="0"/>
              <a:t>番までの領域。</a:t>
            </a:r>
            <a:endParaRPr lang="en-US" altLang="ja-JP" dirty="0"/>
          </a:p>
          <a:p>
            <a:pPr marL="0" indent="0">
              <a:buNone/>
            </a:pPr>
            <a:endParaRPr lang="en-US" altLang="ja-JP" dirty="0"/>
          </a:p>
          <a:p>
            <a:pPr marL="0" indent="0">
              <a:buNone/>
            </a:pPr>
            <a:r>
              <a:rPr lang="en-US" altLang="ja-JP" dirty="0"/>
              <a:t>Registered</a:t>
            </a:r>
            <a:r>
              <a:rPr lang="ja-JP" altLang="en-US" dirty="0"/>
              <a:t>ポートは主に各ソフトウエア・ベンダーが独自アプリケーション用に申請し，</a:t>
            </a:r>
            <a:r>
              <a:rPr lang="en-US" altLang="ja-JP" dirty="0" err="1"/>
              <a:t>IANA</a:t>
            </a:r>
            <a:r>
              <a:rPr lang="ja-JP" altLang="en-US" dirty="0"/>
              <a:t>が管理する。</a:t>
            </a:r>
            <a:endParaRPr kumimoji="1" lang="ja-JP" altLang="en-US" sz="12800" dirty="0"/>
          </a:p>
        </p:txBody>
      </p:sp>
    </p:spTree>
    <p:extLst>
      <p:ext uri="{BB962C8B-B14F-4D97-AF65-F5344CB8AC3E}">
        <p14:creationId xmlns:p14="http://schemas.microsoft.com/office/powerpoint/2010/main" val="385535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251520" y="1052736"/>
            <a:ext cx="8640960" cy="5040560"/>
          </a:xfrm>
        </p:spPr>
        <p:txBody>
          <a:bodyPr>
            <a:normAutofit/>
          </a:bodyPr>
          <a:lstStyle/>
          <a:p>
            <a:pPr marL="0" indent="0">
              <a:buNone/>
            </a:pPr>
            <a:r>
              <a:rPr kumimoji="1" lang="ja-JP" altLang="en-US" dirty="0"/>
              <a:t>ダイナミックポート</a:t>
            </a:r>
            <a:endParaRPr kumimoji="1" lang="en-US" altLang="ja-JP" dirty="0"/>
          </a:p>
          <a:p>
            <a:pPr marL="0" indent="0">
              <a:buNone/>
            </a:pPr>
            <a:r>
              <a:rPr kumimoji="1" lang="ja-JP" altLang="en-US" dirty="0"/>
              <a:t>　４９１５２～６５５３５</a:t>
            </a:r>
            <a:endParaRPr kumimoji="1" lang="en-US" altLang="ja-JP" dirty="0"/>
          </a:p>
          <a:p>
            <a:pPr marL="0" indent="0">
              <a:buNone/>
            </a:pPr>
            <a:endParaRPr lang="en-US" altLang="ja-JP" dirty="0"/>
          </a:p>
          <a:p>
            <a:pPr marL="0" indent="0">
              <a:buNone/>
            </a:pPr>
            <a:r>
              <a:rPr lang="ja-JP" altLang="en-US" dirty="0"/>
              <a:t>特定の用途</a:t>
            </a:r>
            <a:r>
              <a:rPr lang="en-US" altLang="ja-JP" dirty="0"/>
              <a:t>(</a:t>
            </a:r>
            <a:r>
              <a:rPr lang="ja-JP" altLang="en-US" dirty="0"/>
              <a:t>プロトコルでの使用が推奨されておらず、一時的な通信のために自由に利用できるポート。</a:t>
            </a:r>
            <a:endParaRPr lang="en-US" altLang="ja-JP" dirty="0"/>
          </a:p>
          <a:p>
            <a:pPr marL="0" indent="0">
              <a:buNone/>
            </a:pPr>
            <a:r>
              <a:rPr lang="ja-JP" altLang="en-US" dirty="0"/>
              <a:t>エフェメラルポートとも言われる（「</a:t>
            </a:r>
            <a:r>
              <a:rPr lang="en-US" altLang="ja-JP" dirty="0"/>
              <a:t>ephemeral</a:t>
            </a:r>
            <a:r>
              <a:rPr lang="ja-JP" altLang="en-US" dirty="0"/>
              <a:t>」は「短命な」の意）</a:t>
            </a:r>
          </a:p>
          <a:p>
            <a:pPr marL="0" indent="0">
              <a:buNone/>
            </a:pPr>
            <a:endParaRPr kumimoji="1" lang="ja-JP" altLang="en-US" sz="4000" dirty="0"/>
          </a:p>
        </p:txBody>
      </p:sp>
    </p:spTree>
    <p:extLst>
      <p:ext uri="{BB962C8B-B14F-4D97-AF65-F5344CB8AC3E}">
        <p14:creationId xmlns:p14="http://schemas.microsoft.com/office/powerpoint/2010/main" val="284902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0811" y="2564904"/>
            <a:ext cx="7772400" cy="2304255"/>
          </a:xfrm>
        </p:spPr>
        <p:txBody>
          <a:bodyPr>
            <a:normAutofit/>
          </a:bodyPr>
          <a:lstStyle/>
          <a:p>
            <a:r>
              <a:rPr lang="ja-JP" altLang="en-US" sz="5400" dirty="0"/>
              <a:t>ＵＤＰとは</a:t>
            </a:r>
            <a:br>
              <a:rPr lang="en-US" altLang="ja-JP" sz="5400" dirty="0"/>
            </a:br>
            <a:endParaRPr kumimoji="1" lang="ja-JP" altLang="en-US" sz="5400" dirty="0"/>
          </a:p>
        </p:txBody>
      </p:sp>
      <p:sp>
        <p:nvSpPr>
          <p:cNvPr id="6"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306434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64105" y="908720"/>
            <a:ext cx="7772400" cy="4824536"/>
          </a:xfrm>
        </p:spPr>
        <p:txBody>
          <a:bodyPr>
            <a:noAutofit/>
          </a:bodyPr>
          <a:lstStyle/>
          <a:p>
            <a:pPr algn="l"/>
            <a:r>
              <a:rPr lang="ja-JP" altLang="en-US" sz="4000" dirty="0"/>
              <a:t>ＵＤＰ</a:t>
            </a:r>
            <a:br>
              <a:rPr lang="en-US" altLang="ja-JP" sz="4000" dirty="0"/>
            </a:br>
            <a:br>
              <a:rPr lang="en-US" altLang="ja-JP" sz="4000" dirty="0"/>
            </a:br>
            <a:r>
              <a:rPr lang="ja-JP" altLang="en-US" sz="4000" dirty="0"/>
              <a:t>Ｕｓｅｒ　Ｄａｔａｇｒａｍ　Ｐｒｏｔｏｃｏｌ</a:t>
            </a:r>
            <a:br>
              <a:rPr lang="en-US" altLang="ja-JP" sz="4000" dirty="0"/>
            </a:br>
            <a:br>
              <a:rPr lang="en-US" altLang="ja-JP" sz="4000" dirty="0"/>
            </a:br>
            <a:r>
              <a:rPr lang="ja-JP" altLang="en-US" sz="4000" dirty="0"/>
              <a:t>トランスポート層の主要プロトコル</a:t>
            </a:r>
            <a:br>
              <a:rPr lang="en-US" altLang="ja-JP" sz="4000" dirty="0"/>
            </a:br>
            <a:r>
              <a:rPr lang="ja-JP" altLang="en-US" sz="4000" dirty="0"/>
              <a:t>（</a:t>
            </a:r>
            <a:r>
              <a:rPr lang="ja-JP" altLang="en-US" sz="4000" dirty="0">
                <a:solidFill>
                  <a:srgbClr val="FF0000"/>
                </a:solidFill>
              </a:rPr>
              <a:t>ＵＤＰ</a:t>
            </a:r>
            <a:r>
              <a:rPr lang="en-US" altLang="ja-JP" sz="4000" dirty="0">
                <a:solidFill>
                  <a:srgbClr val="FF0000"/>
                </a:solidFill>
              </a:rPr>
              <a:t>/</a:t>
            </a:r>
            <a:r>
              <a:rPr lang="ja-JP" altLang="en-US" sz="4000" dirty="0">
                <a:solidFill>
                  <a:srgbClr val="FF0000"/>
                </a:solidFill>
              </a:rPr>
              <a:t>ＴＣＰ</a:t>
            </a:r>
            <a:r>
              <a:rPr lang="ja-JP" altLang="en-US" sz="4000" dirty="0"/>
              <a:t>）の一つ。</a:t>
            </a:r>
            <a:br>
              <a:rPr lang="en-US" altLang="ja-JP" sz="4000" dirty="0"/>
            </a:br>
            <a:r>
              <a:rPr lang="ja-JP" altLang="ja-JP" sz="4000" kern="100" dirty="0">
                <a:latin typeface="HGP明朝E" panose="02020900000000000000" pitchFamily="18" charset="-128"/>
                <a:ea typeface="HGP明朝E" panose="02020900000000000000" pitchFamily="18" charset="-128"/>
                <a:cs typeface="Times New Roman" panose="02020603050405020304" pitchFamily="18" charset="0"/>
              </a:rPr>
              <a:t>「データグラム通信」を実現するためのトランスポート層プロトコルである</a:t>
            </a:r>
            <a:r>
              <a:rPr lang="ja-JP" altLang="en-US" sz="4000" kern="100" dirty="0">
                <a:latin typeface="HGP明朝E" panose="02020900000000000000" pitchFamily="18" charset="-128"/>
                <a:ea typeface="HGP明朝E" panose="02020900000000000000" pitchFamily="18" charset="-128"/>
                <a:cs typeface="Times New Roman" panose="02020603050405020304" pitchFamily="18" charset="0"/>
              </a:rPr>
              <a:t>。</a:t>
            </a:r>
            <a:endParaRPr kumimoji="1" lang="ja-JP" altLang="en-US" sz="40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249677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ＵＤＰプロトコルの特徴</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172121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595558"/>
            <a:ext cx="8346576" cy="5209706"/>
          </a:xfrm>
        </p:spPr>
        <p:txBody>
          <a:bodyPr>
            <a:noAutofit/>
          </a:bodyPr>
          <a:lstStyle/>
          <a:p>
            <a:pPr algn="l"/>
            <a:r>
              <a:rPr lang="ja-JP" altLang="en-US" sz="3200" dirty="0"/>
              <a:t>１）</a:t>
            </a:r>
            <a:r>
              <a:rPr lang="ja-JP" altLang="ja-JP" sz="3200" dirty="0"/>
              <a:t>コネクションレス</a:t>
            </a:r>
            <a:r>
              <a:rPr lang="ja-JP" altLang="en-US" sz="3200" dirty="0"/>
              <a:t>な</a:t>
            </a:r>
            <a:r>
              <a:rPr lang="ja-JP" altLang="ja-JP" sz="3200" dirty="0"/>
              <a:t>データグラム通信機能</a:t>
            </a:r>
            <a:br>
              <a:rPr lang="en-US" altLang="ja-JP" sz="3200" dirty="0"/>
            </a:br>
            <a:br>
              <a:rPr lang="en-US" altLang="ja-JP" sz="3200" dirty="0"/>
            </a:br>
            <a:r>
              <a:rPr lang="ja-JP" altLang="en-US" sz="3200" dirty="0"/>
              <a:t>コネクションレス：ＵＤＰ</a:t>
            </a:r>
            <a:r>
              <a:rPr lang="ja-JP" altLang="en-US" sz="3200"/>
              <a:t>⇔コネクション指向：</a:t>
            </a:r>
            <a:r>
              <a:rPr lang="ja-JP" altLang="en-US" sz="3200" dirty="0"/>
              <a:t>ＴＣＰ</a:t>
            </a:r>
            <a:br>
              <a:rPr lang="en-US" altLang="ja-JP" sz="3200" dirty="0"/>
            </a:br>
            <a:br>
              <a:rPr lang="en-US" altLang="ja-JP" sz="3200" dirty="0"/>
            </a:br>
            <a:r>
              <a:rPr lang="ja-JP" altLang="en-US" sz="3200" dirty="0"/>
              <a:t>・</a:t>
            </a:r>
            <a:r>
              <a:rPr lang="ja-JP" altLang="ja-JP" sz="3200" dirty="0"/>
              <a:t>事前の通信路のセットアップや完了時</a:t>
            </a:r>
            <a:r>
              <a:rPr lang="ja-JP" altLang="en-US" sz="3200" dirty="0"/>
              <a:t>の</a:t>
            </a:r>
            <a:r>
              <a:rPr lang="ja-JP" altLang="ja-JP" sz="3200" dirty="0"/>
              <a:t>終了処理などが不要</a:t>
            </a:r>
            <a:br>
              <a:rPr lang="en-US" altLang="ja-JP" sz="3200" dirty="0"/>
            </a:br>
            <a:br>
              <a:rPr lang="en-US" altLang="ja-JP" sz="3200" dirty="0"/>
            </a:br>
            <a:r>
              <a:rPr lang="ja-JP" altLang="en-US" sz="3200" dirty="0"/>
              <a:t>・</a:t>
            </a:r>
            <a:r>
              <a:rPr lang="ja-JP" altLang="ja-JP" sz="3200" dirty="0"/>
              <a:t>パケットの送信順序の制御</a:t>
            </a:r>
            <a:r>
              <a:rPr lang="ja-JP" altLang="en-US" sz="3200" dirty="0"/>
              <a:t>や到着・エラー確認</a:t>
            </a:r>
            <a:r>
              <a:rPr lang="ja-JP" altLang="ja-JP" sz="3200" dirty="0"/>
              <a:t>など</a:t>
            </a:r>
            <a:r>
              <a:rPr lang="ja-JP" altLang="en-US" sz="3200" dirty="0"/>
              <a:t>を行わない</a:t>
            </a:r>
            <a:endParaRPr lang="ja-JP" altLang="ja-JP" sz="32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257713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595558"/>
            <a:ext cx="8346576" cy="5641754"/>
          </a:xfrm>
        </p:spPr>
        <p:txBody>
          <a:bodyPr>
            <a:noAutofit/>
          </a:bodyPr>
          <a:lstStyle/>
          <a:p>
            <a:pPr algn="l"/>
            <a:r>
              <a:rPr lang="ja-JP" altLang="ja-JP" sz="3200" dirty="0"/>
              <a:t>２）高速、軽量な通信</a:t>
            </a:r>
            <a:br>
              <a:rPr lang="ja-JP" altLang="ja-JP" sz="3200" dirty="0"/>
            </a:br>
            <a:br>
              <a:rPr lang="en-US" altLang="ja-JP" sz="3200" dirty="0"/>
            </a:br>
            <a:r>
              <a:rPr lang="ja-JP" altLang="en-US" sz="3200" dirty="0"/>
              <a:t>データの順序や到着・エラー確認を行わない分高速で、処</a:t>
            </a:r>
            <a:r>
              <a:rPr lang="ja-JP" altLang="ja-JP" sz="3200" dirty="0"/>
              <a:t>理的にも負荷が少ない。</a:t>
            </a:r>
            <a:br>
              <a:rPr lang="en-US" altLang="ja-JP" sz="3200" dirty="0"/>
            </a:br>
            <a:r>
              <a:rPr lang="ja-JP" altLang="en-US" sz="3200" dirty="0"/>
              <a:t>リアルタイム性の高いゲームに向いているが、</a:t>
            </a:r>
            <a:br>
              <a:rPr lang="en-US" altLang="ja-JP" sz="3200" dirty="0"/>
            </a:br>
            <a:r>
              <a:rPr lang="ja-JP" altLang="en-US" sz="3200" dirty="0"/>
              <a:t>順序の入れ替わりやエラーによるデータの欠落に対応できるようアプリケーションを設計する必要がある。</a:t>
            </a:r>
            <a:br>
              <a:rPr lang="en-US" altLang="ja-JP" sz="3200" dirty="0"/>
            </a:br>
            <a:br>
              <a:rPr lang="en-US" altLang="ja-JP" sz="3200" dirty="0"/>
            </a:br>
            <a:r>
              <a:rPr lang="ja-JP" altLang="en-US" sz="3200" dirty="0"/>
              <a:t>⇔データ順序、到着・エラー時の再送を保証するが速度は劣る（ＴＣＰ）</a:t>
            </a:r>
            <a:endParaRPr lang="ja-JP" altLang="ja-JP" sz="32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123944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595558"/>
            <a:ext cx="8346576" cy="5641754"/>
          </a:xfrm>
        </p:spPr>
        <p:txBody>
          <a:bodyPr>
            <a:noAutofit/>
          </a:bodyPr>
          <a:lstStyle/>
          <a:p>
            <a:pPr algn="l"/>
            <a:r>
              <a:rPr lang="ja-JP" altLang="ja-JP" sz="3200" dirty="0"/>
              <a:t>３）</a:t>
            </a:r>
            <a:r>
              <a:rPr lang="ja-JP" altLang="en-US" sz="3200" dirty="0"/>
              <a:t>１</a:t>
            </a:r>
            <a:r>
              <a:rPr lang="ja-JP" altLang="ja-JP" sz="3200" dirty="0"/>
              <a:t>対</a:t>
            </a:r>
            <a:r>
              <a:rPr lang="ja-JP" altLang="en-US" sz="3200" dirty="0"/>
              <a:t>１</a:t>
            </a:r>
            <a:r>
              <a:rPr lang="ja-JP" altLang="ja-JP" sz="3200" dirty="0"/>
              <a:t>だけではなく、</a:t>
            </a:r>
            <a:r>
              <a:rPr lang="en-US" altLang="ja-JP" sz="3200" dirty="0"/>
              <a:t>1</a:t>
            </a:r>
            <a:r>
              <a:rPr lang="ja-JP" altLang="ja-JP" sz="3200" dirty="0"/>
              <a:t>対多の通信機能</a:t>
            </a:r>
            <a:r>
              <a:rPr lang="ja-JP" altLang="en-US" sz="3200" dirty="0"/>
              <a:t>を持つ</a:t>
            </a:r>
            <a:br>
              <a:rPr lang="ja-JP" altLang="ja-JP" sz="3200" dirty="0"/>
            </a:br>
            <a:br>
              <a:rPr lang="en-US" altLang="ja-JP" sz="3200" dirty="0"/>
            </a:br>
            <a:r>
              <a:rPr lang="ja-JP" altLang="ja-JP" sz="3200" dirty="0"/>
              <a:t>同時に複数の相手に対して、</a:t>
            </a:r>
            <a:r>
              <a:rPr lang="en-US" altLang="ja-JP" sz="3200" dirty="0"/>
              <a:t>1</a:t>
            </a:r>
            <a:r>
              <a:rPr lang="ja-JP" altLang="ja-JP" sz="3200" dirty="0"/>
              <a:t>回の送信動作で同じデータを送ることができる</a:t>
            </a:r>
            <a:r>
              <a:rPr lang="ja-JP" altLang="en-US" sz="3200" dirty="0"/>
              <a:t>（</a:t>
            </a:r>
            <a:r>
              <a:rPr lang="ja-JP" altLang="ja-JP" sz="3200" dirty="0"/>
              <a:t>同報通信</a:t>
            </a:r>
            <a:r>
              <a:rPr lang="ja-JP" altLang="en-US" sz="3200" dirty="0"/>
              <a:t>）</a:t>
            </a:r>
            <a:br>
              <a:rPr lang="en-US" altLang="ja-JP" sz="3200" dirty="0"/>
            </a:br>
            <a:br>
              <a:rPr lang="en-US" altLang="ja-JP" sz="3200" dirty="0"/>
            </a:br>
            <a:r>
              <a:rPr lang="ja-JP" altLang="en-US" sz="3200" dirty="0"/>
              <a:t>・</a:t>
            </a:r>
            <a:r>
              <a:rPr lang="ja-JP" altLang="ja-JP" sz="3200" dirty="0"/>
              <a:t>ブロードキャスト</a:t>
            </a:r>
            <a:br>
              <a:rPr lang="en-US" altLang="ja-JP" sz="3200" dirty="0"/>
            </a:br>
            <a:r>
              <a:rPr lang="ja-JP" altLang="ja-JP" sz="3200" dirty="0"/>
              <a:t>ネットワーク上のすべてのマシン</a:t>
            </a:r>
            <a:r>
              <a:rPr lang="ja-JP" altLang="en-US" sz="3200" dirty="0"/>
              <a:t>が</a:t>
            </a:r>
            <a:r>
              <a:rPr lang="ja-JP" altLang="ja-JP" sz="3200" dirty="0"/>
              <a:t>対象</a:t>
            </a:r>
            <a:br>
              <a:rPr lang="en-US" altLang="ja-JP" sz="3200" dirty="0"/>
            </a:br>
            <a:br>
              <a:rPr lang="en-US" altLang="ja-JP" sz="3200" dirty="0"/>
            </a:br>
            <a:r>
              <a:rPr lang="ja-JP" altLang="en-US" sz="3200" dirty="0"/>
              <a:t>・</a:t>
            </a:r>
            <a:r>
              <a:rPr lang="ja-JP" altLang="ja-JP" sz="3200" dirty="0"/>
              <a:t>マルチキャスト</a:t>
            </a:r>
            <a:br>
              <a:rPr lang="en-US" altLang="ja-JP" sz="3200" dirty="0"/>
            </a:br>
            <a:r>
              <a:rPr lang="ja-JP" altLang="en-US" sz="3200" dirty="0"/>
              <a:t>選択・設定したマシン</a:t>
            </a:r>
            <a:r>
              <a:rPr lang="ja-JP" altLang="ja-JP" sz="3200" dirty="0"/>
              <a:t>グループ</a:t>
            </a:r>
            <a:r>
              <a:rPr lang="ja-JP" altLang="en-US" sz="3200" dirty="0"/>
              <a:t>が</a:t>
            </a:r>
            <a:r>
              <a:rPr lang="ja-JP" altLang="ja-JP" sz="3200" dirty="0"/>
              <a:t>対象</a:t>
            </a:r>
            <a:br>
              <a:rPr lang="en-US" altLang="ja-JP" sz="3200" dirty="0"/>
            </a:br>
            <a:endParaRPr lang="ja-JP" altLang="ja-JP" sz="32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145021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ＵＤＰプロトコルの利用例</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86892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836712"/>
            <a:ext cx="8712968" cy="5256584"/>
          </a:xfrm>
        </p:spPr>
        <p:txBody>
          <a:bodyPr>
            <a:noAutofit/>
          </a:bodyPr>
          <a:lstStyle/>
          <a:p>
            <a:pPr algn="l"/>
            <a:r>
              <a:rPr lang="ja-JP" altLang="en-US" sz="2800" dirty="0"/>
              <a:t>ＩＰの上位に位置し、通信端点間（Ｅｎｄ　Ｔｏ　Ｅｎｄ）の</a:t>
            </a:r>
            <a:br>
              <a:rPr lang="en-US" altLang="ja-JP" sz="2800" dirty="0"/>
            </a:br>
            <a:r>
              <a:rPr lang="ja-JP" altLang="en-US" sz="2800" dirty="0"/>
              <a:t>通信管理を行う</a:t>
            </a:r>
            <a:br>
              <a:rPr lang="en-US" altLang="ja-JP" sz="2800" dirty="0"/>
            </a:br>
            <a:r>
              <a:rPr lang="ja-JP" altLang="en-US" sz="2800" dirty="0"/>
              <a:t>⇔データリンク層（隣接ノード間）</a:t>
            </a:r>
            <a:br>
              <a:rPr lang="en-US" altLang="ja-JP" sz="2800" dirty="0"/>
            </a:br>
            <a:br>
              <a:rPr lang="en-US" altLang="ja-JP" sz="2800" dirty="0"/>
            </a:br>
            <a:r>
              <a:rPr lang="ja-JP" altLang="en-US" sz="2800" dirty="0"/>
              <a:t>使用されるプロトコル</a:t>
            </a:r>
            <a:br>
              <a:rPr lang="en-US" altLang="ja-JP" sz="2800" dirty="0"/>
            </a:br>
            <a:r>
              <a:rPr lang="ja-JP" altLang="en-US" sz="2800" dirty="0"/>
              <a:t>・ＴＣＰ（</a:t>
            </a:r>
            <a:r>
              <a:rPr lang="en-US" altLang="ja-JP" sz="2800" dirty="0"/>
              <a:t>Transmission Control Protocol</a:t>
            </a:r>
            <a:r>
              <a:rPr lang="ja-JP" altLang="en-US" sz="2800" dirty="0"/>
              <a:t>）</a:t>
            </a:r>
            <a:br>
              <a:rPr lang="en-US" altLang="ja-JP" sz="2800" dirty="0"/>
            </a:br>
            <a:r>
              <a:rPr lang="ja-JP" altLang="en-US" sz="2800" dirty="0"/>
              <a:t>・ＵＤＰ（</a:t>
            </a:r>
            <a:r>
              <a:rPr lang="en-US" altLang="ja-JP" sz="2800" dirty="0"/>
              <a:t>User Datagram Protocol</a:t>
            </a:r>
            <a:r>
              <a:rPr lang="ja-JP" altLang="en-US" sz="2800" dirty="0"/>
              <a:t>）</a:t>
            </a:r>
            <a:br>
              <a:rPr lang="en-US" altLang="ja-JP" sz="2800" dirty="0"/>
            </a:br>
            <a:br>
              <a:rPr lang="en-US" altLang="ja-JP" sz="2800" dirty="0"/>
            </a:br>
            <a:r>
              <a:rPr lang="ja-JP" altLang="en-US" sz="2800" dirty="0"/>
              <a:t>主な機能</a:t>
            </a:r>
            <a:br>
              <a:rPr lang="en-US" altLang="ja-JP" sz="2800" dirty="0"/>
            </a:br>
            <a:r>
              <a:rPr lang="ja-JP" altLang="en-US" sz="2800" dirty="0"/>
              <a:t>・通信エラー時の再送要求</a:t>
            </a:r>
            <a:br>
              <a:rPr lang="en-US" altLang="ja-JP" sz="2800" dirty="0"/>
            </a:br>
            <a:r>
              <a:rPr lang="ja-JP" altLang="en-US" sz="2800" dirty="0"/>
              <a:t>・パケットの順番制御</a:t>
            </a:r>
            <a:br>
              <a:rPr lang="en-US" altLang="ja-JP" sz="2800" dirty="0"/>
            </a:br>
            <a:r>
              <a:rPr lang="ja-JP" altLang="en-US" sz="2800" dirty="0"/>
              <a:t>・重複パケットの破棄</a:t>
            </a:r>
            <a:br>
              <a:rPr lang="en-US" altLang="ja-JP" sz="2800" dirty="0"/>
            </a:br>
            <a:r>
              <a:rPr lang="ja-JP" altLang="en-US" sz="2800" dirty="0"/>
              <a:t>・輻輳制御</a:t>
            </a:r>
            <a:endParaRPr kumimoji="1" lang="ja-JP" altLang="en-US" sz="28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2710276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２．ＵＤＰとは</a:t>
            </a:r>
            <a:endParaRPr lang="ja-JP" altLang="en-US" dirty="0"/>
          </a:p>
        </p:txBody>
      </p:sp>
      <p:sp>
        <p:nvSpPr>
          <p:cNvPr id="3" name="正方形/長方形 2"/>
          <p:cNvSpPr/>
          <p:nvPr/>
        </p:nvSpPr>
        <p:spPr>
          <a:xfrm>
            <a:off x="404065" y="908720"/>
            <a:ext cx="8229600" cy="4524315"/>
          </a:xfrm>
          <a:prstGeom prst="rect">
            <a:avLst/>
          </a:prstGeom>
        </p:spPr>
        <p:txBody>
          <a:bodyPr wrap="square">
            <a:spAutoFit/>
          </a:bodyPr>
          <a:lstStyle/>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ＤＮＳ</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プロトコル</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階層的に複数のサーバーに問い合わせ、</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目的サーバーのドメインからＩＰアドレスを解決</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・ＮＴＰ（</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Network Time Protocol</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日時を知らせるサーバー（タイムサーバー）に</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問い合わせ、端末側の時計を合わせる</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など</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396586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ＵＤＰヘッダーフォーマット</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dirty="0"/>
              <a:t>２．ＵＤＰとは</a:t>
            </a:r>
          </a:p>
        </p:txBody>
      </p:sp>
    </p:spTree>
    <p:extLst>
      <p:ext uri="{BB962C8B-B14F-4D97-AF65-F5344CB8AC3E}">
        <p14:creationId xmlns:p14="http://schemas.microsoft.com/office/powerpoint/2010/main" val="126702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２．ＵＤＰとは</a:t>
            </a:r>
            <a:endParaRPr lang="ja-JP" altLang="en-US" dirty="0"/>
          </a:p>
        </p:txBody>
      </p:sp>
      <p:pic>
        <p:nvPicPr>
          <p:cNvPr id="1026" name="Picture 2" descr="UDPHEA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764704"/>
            <a:ext cx="828092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76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２．ＵＤＰとは</a:t>
            </a:r>
            <a:endParaRPr lang="ja-JP" altLang="en-US" dirty="0"/>
          </a:p>
        </p:txBody>
      </p:sp>
      <p:sp>
        <p:nvSpPr>
          <p:cNvPr id="2" name="正方形/長方形 1"/>
          <p:cNvSpPr/>
          <p:nvPr/>
        </p:nvSpPr>
        <p:spPr>
          <a:xfrm>
            <a:off x="323528" y="1124744"/>
            <a:ext cx="8581528" cy="3539430"/>
          </a:xfrm>
          <a:prstGeom prst="rect">
            <a:avLst/>
          </a:prstGeom>
        </p:spPr>
        <p:txBody>
          <a:bodyPr wrap="square">
            <a:spAutoFit/>
          </a:bodyPr>
          <a:lstStyle/>
          <a:p>
            <a:pPr algn="just">
              <a:spcAft>
                <a:spcPts val="0"/>
              </a:spcAft>
            </a:pP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１）「送信元ポート」フィールド：</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１６ビット</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幅</a:t>
            </a:r>
          </a:p>
          <a:p>
            <a:pPr indent="133350"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ＵＤＰ</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パケットの送信元のアプリケーションを</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indent="133350" algn="just">
              <a:spcAft>
                <a:spcPts val="0"/>
              </a:spcAft>
            </a:pP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識別するための</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ポート</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番号</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endPar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２）「あて先ポート」フィールド：</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１６ビット</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幅</a:t>
            </a:r>
          </a:p>
          <a:p>
            <a:pPr algn="just">
              <a:spcAft>
                <a:spcPts val="0"/>
              </a:spcAft>
            </a:pP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　あて先となるアプリケーションが待ち受け</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しているポート番号</a:t>
            </a:r>
          </a:p>
        </p:txBody>
      </p:sp>
    </p:spTree>
    <p:extLst>
      <p:ext uri="{BB962C8B-B14F-4D97-AF65-F5344CB8AC3E}">
        <p14:creationId xmlns:p14="http://schemas.microsoft.com/office/powerpoint/2010/main" val="6720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２．ＵＤＰとは</a:t>
            </a:r>
            <a:endParaRPr lang="ja-JP" altLang="en-US" dirty="0"/>
          </a:p>
        </p:txBody>
      </p:sp>
      <p:sp>
        <p:nvSpPr>
          <p:cNvPr id="2" name="正方形/長方形 1"/>
          <p:cNvSpPr/>
          <p:nvPr/>
        </p:nvSpPr>
        <p:spPr>
          <a:xfrm>
            <a:off x="281236" y="582067"/>
            <a:ext cx="8581528" cy="5693866"/>
          </a:xfrm>
          <a:prstGeom prst="rect">
            <a:avLst/>
          </a:prstGeom>
        </p:spPr>
        <p:txBody>
          <a:bodyPr wrap="square">
            <a:spAutoFit/>
          </a:bodyPr>
          <a:lstStyle/>
          <a:p>
            <a:r>
              <a:rPr lang="ja-JP" altLang="ja-JP" sz="2800" dirty="0">
                <a:latin typeface="HGP明朝E" panose="02020900000000000000" pitchFamily="18" charset="-128"/>
                <a:ea typeface="HGP明朝E" panose="02020900000000000000" pitchFamily="18" charset="-128"/>
              </a:rPr>
              <a:t>３）「長さ」フィールド：</a:t>
            </a:r>
            <a:r>
              <a:rPr lang="ja-JP" altLang="en-US" sz="2800" dirty="0">
                <a:latin typeface="HGP明朝E" panose="02020900000000000000" pitchFamily="18" charset="-128"/>
                <a:ea typeface="HGP明朝E" panose="02020900000000000000" pitchFamily="18" charset="-128"/>
              </a:rPr>
              <a:t>１６ビット</a:t>
            </a:r>
            <a:r>
              <a:rPr lang="ja-JP" altLang="ja-JP" sz="2800" dirty="0">
                <a:latin typeface="HGP明朝E" panose="02020900000000000000" pitchFamily="18" charset="-128"/>
                <a:ea typeface="HGP明朝E" panose="02020900000000000000" pitchFamily="18" charset="-128"/>
              </a:rPr>
              <a:t>幅</a:t>
            </a:r>
          </a:p>
          <a:p>
            <a:r>
              <a:rPr lang="ja-JP" altLang="ja-JP" sz="2800" dirty="0">
                <a:latin typeface="HGP明朝E" panose="02020900000000000000" pitchFamily="18" charset="-128"/>
                <a:ea typeface="HGP明朝E" panose="02020900000000000000" pitchFamily="18" charset="-128"/>
              </a:rPr>
              <a:t>　</a:t>
            </a:r>
            <a:r>
              <a:rPr lang="ja-JP" altLang="en-US" sz="2800" dirty="0">
                <a:latin typeface="HGP明朝E" panose="02020900000000000000" pitchFamily="18" charset="-128"/>
                <a:ea typeface="HGP明朝E" panose="02020900000000000000" pitchFamily="18" charset="-128"/>
              </a:rPr>
              <a:t>ＵＤＰ</a:t>
            </a:r>
            <a:r>
              <a:rPr lang="ja-JP" altLang="ja-JP" sz="2800" dirty="0">
                <a:latin typeface="HGP明朝E" panose="02020900000000000000" pitchFamily="18" charset="-128"/>
                <a:ea typeface="HGP明朝E" panose="02020900000000000000" pitchFamily="18" charset="-128"/>
              </a:rPr>
              <a:t>パケットの長さを表すフィールド</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ＵＤＰ</a:t>
            </a:r>
            <a:r>
              <a:rPr lang="ja-JP" altLang="ja-JP" sz="2800" dirty="0">
                <a:latin typeface="HGP明朝E" panose="02020900000000000000" pitchFamily="18" charset="-128"/>
                <a:ea typeface="HGP明朝E" panose="02020900000000000000" pitchFamily="18" charset="-128"/>
              </a:rPr>
              <a:t>ヘッダ（</a:t>
            </a:r>
            <a:r>
              <a:rPr lang="ja-JP" altLang="en-US" sz="2800" dirty="0">
                <a:latin typeface="HGP明朝E" panose="02020900000000000000" pitchFamily="18" charset="-128"/>
                <a:ea typeface="HGP明朝E" panose="02020900000000000000" pitchFamily="18" charset="-128"/>
              </a:rPr>
              <a:t>８バイト</a:t>
            </a:r>
            <a:r>
              <a:rPr lang="ja-JP" altLang="ja-JP" sz="2800" dirty="0">
                <a:latin typeface="HGP明朝E" panose="02020900000000000000" pitchFamily="18" charset="-128"/>
                <a:ea typeface="HGP明朝E" panose="02020900000000000000" pitchFamily="18" charset="-128"/>
              </a:rPr>
              <a:t>）と、送信するデータ部分</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a:t>
            </a:r>
            <a:r>
              <a:rPr lang="ja-JP" altLang="ja-JP" sz="2800" dirty="0">
                <a:latin typeface="HGP明朝E" panose="02020900000000000000" pitchFamily="18" charset="-128"/>
                <a:ea typeface="HGP明朝E" panose="02020900000000000000" pitchFamily="18" charset="-128"/>
              </a:rPr>
              <a:t>の長さを加えた</a:t>
            </a:r>
            <a:r>
              <a:rPr lang="ja-JP" altLang="en-US" sz="2800" dirty="0">
                <a:latin typeface="HGP明朝E" panose="02020900000000000000" pitchFamily="18" charset="-128"/>
                <a:ea typeface="HGP明朝E" panose="02020900000000000000" pitchFamily="18" charset="-128"/>
              </a:rPr>
              <a:t>バイト</a:t>
            </a:r>
            <a:r>
              <a:rPr lang="ja-JP" altLang="ja-JP" sz="2800" dirty="0">
                <a:latin typeface="HGP明朝E" panose="02020900000000000000" pitchFamily="18" charset="-128"/>
                <a:ea typeface="HGP明朝E" panose="02020900000000000000" pitchFamily="18" charset="-128"/>
              </a:rPr>
              <a:t>数がセットされる</a:t>
            </a:r>
            <a:endParaRPr lang="en-US" altLang="ja-JP" sz="2800" dirty="0">
              <a:latin typeface="HGP明朝E" panose="02020900000000000000" pitchFamily="18" charset="-128"/>
              <a:ea typeface="HGP明朝E" panose="02020900000000000000" pitchFamily="18" charset="-128"/>
            </a:endParaRPr>
          </a:p>
          <a:p>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⇒１回のＵＤＰパケット（データグラム）で</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送信できるデータは</a:t>
            </a:r>
            <a:r>
              <a:rPr lang="en-US" altLang="ja-JP" sz="2800" dirty="0">
                <a:latin typeface="HGP明朝E" panose="02020900000000000000" pitchFamily="18" charset="-128"/>
                <a:ea typeface="HGP明朝E" panose="02020900000000000000" pitchFamily="18" charset="-128"/>
              </a:rPr>
              <a:t>65,536</a:t>
            </a:r>
            <a:r>
              <a:rPr lang="ja-JP" altLang="en-US" sz="2800" dirty="0">
                <a:latin typeface="HGP明朝E" panose="02020900000000000000" pitchFamily="18" charset="-128"/>
                <a:ea typeface="HGP明朝E" panose="02020900000000000000" pitchFamily="18" charset="-128"/>
              </a:rPr>
              <a:t>バイトよりも小さい</a:t>
            </a:r>
            <a:endParaRPr lang="en-US" altLang="ja-JP" sz="2800" dirty="0">
              <a:latin typeface="HGP明朝E" panose="02020900000000000000" pitchFamily="18" charset="-128"/>
              <a:ea typeface="HGP明朝E" panose="02020900000000000000" pitchFamily="18" charset="-128"/>
            </a:endParaRPr>
          </a:p>
          <a:p>
            <a:endParaRPr lang="en-US" altLang="ja-JP" sz="2800" dirty="0">
              <a:latin typeface="HGP明朝E" panose="02020900000000000000" pitchFamily="18" charset="-128"/>
              <a:ea typeface="HGP明朝E" panose="02020900000000000000" pitchFamily="18" charset="-128"/>
            </a:endParaRPr>
          </a:p>
          <a:p>
            <a:r>
              <a:rPr lang="ja-JP" altLang="ja-JP" sz="2800" dirty="0">
                <a:latin typeface="HGP明朝E" panose="02020900000000000000" pitchFamily="18" charset="-128"/>
                <a:ea typeface="HGP明朝E" panose="02020900000000000000" pitchFamily="18" charset="-128"/>
              </a:rPr>
              <a:t>４）「チェックサム」フィールド：</a:t>
            </a:r>
            <a:r>
              <a:rPr lang="ja-JP" altLang="en-US" sz="2800" dirty="0">
                <a:latin typeface="HGP明朝E" panose="02020900000000000000" pitchFamily="18" charset="-128"/>
                <a:ea typeface="HGP明朝E" panose="02020900000000000000" pitchFamily="18" charset="-128"/>
              </a:rPr>
              <a:t>１６ビット幅</a:t>
            </a:r>
            <a:endParaRPr lang="ja-JP"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a:t>
            </a:r>
            <a:r>
              <a:rPr lang="ja-JP" altLang="ja-JP" sz="2800" dirty="0">
                <a:latin typeface="HGP明朝E" panose="02020900000000000000" pitchFamily="18" charset="-128"/>
                <a:ea typeface="HGP明朝E" panose="02020900000000000000" pitchFamily="18" charset="-128"/>
              </a:rPr>
              <a:t>パケットの整合性を検査するためのデータ</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データを１バイトずつに分けて全体の合計（</a:t>
            </a:r>
            <a:r>
              <a:rPr lang="en-US" altLang="ja-JP" sz="2800" dirty="0">
                <a:latin typeface="HGP明朝E" panose="02020900000000000000" pitchFamily="18" charset="-128"/>
                <a:ea typeface="HGP明朝E" panose="02020900000000000000" pitchFamily="18" charset="-128"/>
              </a:rPr>
              <a:t>sum</a:t>
            </a:r>
            <a:r>
              <a:rPr lang="ja-JP" altLang="en-US" sz="2800" dirty="0">
                <a:latin typeface="HGP明朝E" panose="02020900000000000000" pitchFamily="18" charset="-128"/>
                <a:ea typeface="HGP明朝E" panose="02020900000000000000" pitchFamily="18" charset="-128"/>
              </a:rPr>
              <a:t>）を</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受信側でも計算し、送信側の値と異なればデータ化け</a:t>
            </a:r>
            <a:endParaRPr lang="en-US" altLang="ja-JP" sz="2800" dirty="0">
              <a:latin typeface="HGP明朝E" panose="02020900000000000000" pitchFamily="18" charset="-128"/>
              <a:ea typeface="HGP明朝E" panose="02020900000000000000" pitchFamily="18" charset="-128"/>
            </a:endParaRPr>
          </a:p>
          <a:p>
            <a:r>
              <a:rPr lang="ja-JP" altLang="en-US" sz="2800" dirty="0">
                <a:latin typeface="HGP明朝E" panose="02020900000000000000" pitchFamily="18" charset="-128"/>
                <a:ea typeface="HGP明朝E" panose="02020900000000000000" pitchFamily="18" charset="-128"/>
              </a:rPr>
              <a:t>　や欠落があるとみなされる</a:t>
            </a:r>
            <a:endParaRPr lang="ja-JP" altLang="ja-JP" sz="28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1922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ポートとソケット</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358138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7326" y="800708"/>
            <a:ext cx="8433048" cy="5256584"/>
          </a:xfrm>
        </p:spPr>
        <p:txBody>
          <a:bodyPr>
            <a:noAutofit/>
          </a:bodyPr>
          <a:lstStyle/>
          <a:p>
            <a:pPr algn="l"/>
            <a:r>
              <a:rPr lang="ja-JP" altLang="en-US" sz="3600" dirty="0"/>
              <a:t>●ソケット</a:t>
            </a:r>
            <a:br>
              <a:rPr lang="en-US" altLang="ja-JP" sz="3600" dirty="0"/>
            </a:br>
            <a:br>
              <a:rPr lang="en-US" altLang="ja-JP" sz="3600" dirty="0"/>
            </a:br>
            <a:r>
              <a:rPr lang="ja-JP" altLang="en-US" sz="3600" dirty="0"/>
              <a:t>・ＴＣＰやＵＤＰといったトランスポート層プロトコルをプログラムから利用する窓口となるオブジェクト</a:t>
            </a:r>
            <a:br>
              <a:rPr lang="en-US" altLang="ja-JP" sz="3600" dirty="0"/>
            </a:br>
            <a:br>
              <a:rPr lang="en-US" altLang="ja-JP" sz="3600" dirty="0"/>
            </a:br>
            <a:r>
              <a:rPr lang="ja-JP" altLang="en-US" sz="3600" dirty="0"/>
              <a:t>・ソケット通信ＡＰＩを提供するライブラリ</a:t>
            </a:r>
            <a:br>
              <a:rPr lang="en-US" altLang="ja-JP" sz="3600" dirty="0"/>
            </a:br>
            <a:r>
              <a:rPr lang="ja-JP" altLang="en-US" sz="3600" dirty="0"/>
              <a:t>　（ＷｉｎＳｏｃｋなど）</a:t>
            </a:r>
            <a:br>
              <a:rPr lang="en-US" altLang="ja-JP" sz="3600" dirty="0"/>
            </a:br>
            <a:endParaRPr kumimoji="1" lang="ja-JP" altLang="en-US" sz="36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266354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82960" y="800708"/>
            <a:ext cx="8433048" cy="5256584"/>
          </a:xfrm>
        </p:spPr>
        <p:txBody>
          <a:bodyPr>
            <a:normAutofit fontScale="90000"/>
          </a:bodyPr>
          <a:lstStyle/>
          <a:p>
            <a:pPr algn="l"/>
            <a:r>
              <a:rPr lang="ja-JP" altLang="en-US" sz="4000" dirty="0"/>
              <a:t>●ポート</a:t>
            </a:r>
            <a:br>
              <a:rPr lang="en-US" altLang="ja-JP" sz="4000" dirty="0"/>
            </a:br>
            <a:r>
              <a:rPr lang="ja-JP" altLang="en-US" sz="4000" dirty="0"/>
              <a:t>「トランスポート」＝「ポートからポートへ」</a:t>
            </a:r>
            <a:br>
              <a:rPr lang="en-US" altLang="ja-JP" sz="4000" dirty="0"/>
            </a:br>
            <a:br>
              <a:rPr lang="en-US" altLang="ja-JP" sz="4000" dirty="0"/>
            </a:br>
            <a:r>
              <a:rPr lang="ja-JP" altLang="en-US" sz="4000" dirty="0"/>
              <a:t>トランスポート層の機能を使用するには</a:t>
            </a:r>
            <a:br>
              <a:rPr lang="en-US" altLang="ja-JP" sz="4000" dirty="0"/>
            </a:br>
            <a:br>
              <a:rPr lang="en-US" altLang="ja-JP" sz="4000" dirty="0"/>
            </a:br>
            <a:r>
              <a:rPr lang="ja-JP" altLang="en-US" sz="4000" dirty="0"/>
              <a:t>　　・ＩＰアドレス</a:t>
            </a:r>
            <a:br>
              <a:rPr lang="en-US" altLang="ja-JP" sz="4000" dirty="0"/>
            </a:br>
            <a:r>
              <a:rPr lang="ja-JP" altLang="en-US" sz="4000" dirty="0"/>
              <a:t>　　・ポート番号</a:t>
            </a:r>
            <a:br>
              <a:rPr lang="en-US" altLang="ja-JP" sz="4000" dirty="0"/>
            </a:br>
            <a:br>
              <a:rPr lang="en-US" altLang="ja-JP" sz="4000" dirty="0"/>
            </a:br>
            <a:r>
              <a:rPr lang="ja-JP" altLang="en-US" sz="4000" dirty="0"/>
              <a:t>が必要となる</a:t>
            </a:r>
            <a:endParaRPr kumimoji="1" lang="ja-JP" altLang="en-US" sz="40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230570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ポート番号</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19856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457200" y="1052736"/>
            <a:ext cx="8229600" cy="5184576"/>
          </a:xfrm>
        </p:spPr>
        <p:txBody>
          <a:bodyPr>
            <a:normAutofit fontScale="85000" lnSpcReduction="20000"/>
          </a:bodyPr>
          <a:lstStyle/>
          <a:p>
            <a:pPr marL="0" indent="0">
              <a:buNone/>
            </a:pPr>
            <a:r>
              <a:rPr lang="ja-JP" altLang="en-US" dirty="0"/>
              <a:t>ＩＰアドレス＝端末のネットワークインタフェース</a:t>
            </a:r>
            <a:endParaRPr lang="en-US" altLang="ja-JP" dirty="0"/>
          </a:p>
          <a:p>
            <a:pPr marL="0" indent="0">
              <a:buNone/>
            </a:pPr>
            <a:r>
              <a:rPr lang="ja-JP" altLang="en-US" dirty="0"/>
              <a:t>（ＮＩＣ：ネットワークカードなどのハードウェア）を識別する。</a:t>
            </a:r>
            <a:endParaRPr lang="en-US" altLang="ja-JP" dirty="0"/>
          </a:p>
          <a:p>
            <a:pPr marL="0" indent="0">
              <a:buNone/>
            </a:pPr>
            <a:endParaRPr lang="en-US" altLang="ja-JP" dirty="0"/>
          </a:p>
          <a:p>
            <a:pPr marL="0" indent="0">
              <a:buNone/>
            </a:pPr>
            <a:r>
              <a:rPr lang="ja-JP" altLang="en-US" dirty="0"/>
              <a:t>同じＩＰアドレスを使って</a:t>
            </a:r>
            <a:endParaRPr lang="en-US" altLang="ja-JP" dirty="0"/>
          </a:p>
          <a:p>
            <a:pPr marL="0" indent="0">
              <a:buNone/>
            </a:pPr>
            <a:r>
              <a:rPr lang="ja-JP" altLang="en-US" dirty="0"/>
              <a:t>・ブラウザ（⇔Ｗｅｂサーバー）</a:t>
            </a:r>
            <a:endParaRPr lang="en-US" altLang="ja-JP" dirty="0"/>
          </a:p>
          <a:p>
            <a:pPr marL="0" indent="0">
              <a:buNone/>
            </a:pPr>
            <a:r>
              <a:rPr lang="ja-JP" altLang="en-US" dirty="0"/>
              <a:t>・コミュニケーションツール</a:t>
            </a:r>
            <a:endParaRPr lang="en-US" altLang="ja-JP" dirty="0"/>
          </a:p>
          <a:p>
            <a:pPr marL="0" indent="0">
              <a:buNone/>
            </a:pPr>
            <a:r>
              <a:rPr lang="ja-JP" altLang="en-US" dirty="0"/>
              <a:t>・ゲーム</a:t>
            </a:r>
            <a:endParaRPr lang="en-US" altLang="ja-JP" dirty="0"/>
          </a:p>
          <a:p>
            <a:pPr marL="0" indent="0">
              <a:buNone/>
            </a:pPr>
            <a:r>
              <a:rPr lang="ja-JP" altLang="en-US" dirty="0"/>
              <a:t>など、複数のアプリケーションが通信を行う。</a:t>
            </a:r>
            <a:endParaRPr lang="en-US" altLang="ja-JP" dirty="0"/>
          </a:p>
          <a:p>
            <a:pPr marL="0" indent="0">
              <a:buNone/>
            </a:pPr>
            <a:r>
              <a:rPr lang="ja-JP" altLang="en-US" dirty="0"/>
              <a:t>届いたデータがどのアプリケーション宛かを判断するには？</a:t>
            </a:r>
            <a:endParaRPr lang="en-US" altLang="ja-JP" dirty="0"/>
          </a:p>
          <a:p>
            <a:pPr marL="0" indent="0">
              <a:buNone/>
            </a:pPr>
            <a:endParaRPr lang="en-US" altLang="ja-JP" dirty="0"/>
          </a:p>
          <a:p>
            <a:pPr marL="0" indent="0">
              <a:buNone/>
            </a:pPr>
            <a:r>
              <a:rPr lang="ja-JP" altLang="en-US" dirty="0"/>
              <a:t>→ポート番号を使って識別</a:t>
            </a:r>
            <a:endParaRPr lang="en-US" altLang="ja-JP" dirty="0"/>
          </a:p>
        </p:txBody>
      </p:sp>
    </p:spTree>
    <p:extLst>
      <p:ext uri="{BB962C8B-B14F-4D97-AF65-F5344CB8AC3E}">
        <p14:creationId xmlns:p14="http://schemas.microsoft.com/office/powerpoint/2010/main" val="297875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457200" y="1052736"/>
            <a:ext cx="8229600" cy="5184576"/>
          </a:xfrm>
        </p:spPr>
        <p:txBody>
          <a:bodyPr>
            <a:normAutofit/>
          </a:bodyPr>
          <a:lstStyle/>
          <a:p>
            <a:pPr marL="0" indent="0">
              <a:buNone/>
            </a:pPr>
            <a:r>
              <a:rPr lang="ja-JP" altLang="en-US" sz="2800" dirty="0"/>
              <a:t>●ポート番号とは</a:t>
            </a:r>
            <a:endParaRPr lang="en-US" altLang="ja-JP" sz="2800" dirty="0"/>
          </a:p>
          <a:p>
            <a:pPr marL="0" indent="0">
              <a:buNone/>
            </a:pPr>
            <a:r>
              <a:rPr lang="ja-JP" altLang="en-US" sz="2800" dirty="0"/>
              <a:t>トランスポート層のプロセス（アプリケーション）識別番号となる、長さ１６ビットの数値データ</a:t>
            </a:r>
            <a:endParaRPr lang="en-US" altLang="ja-JP" sz="2800" dirty="0"/>
          </a:p>
          <a:p>
            <a:pPr marL="0" indent="0">
              <a:buNone/>
            </a:pPr>
            <a:endParaRPr lang="en-US" altLang="ja-JP" sz="2800" dirty="0"/>
          </a:p>
          <a:p>
            <a:pPr marL="0" indent="0">
              <a:buNone/>
            </a:pPr>
            <a:r>
              <a:rPr lang="ja-JP" altLang="en-US" sz="2800" dirty="0"/>
              <a:t>・使用ポート番号はプロセス間で重複してはいけない</a:t>
            </a:r>
            <a:endParaRPr lang="en-US" altLang="ja-JP" sz="2800" dirty="0"/>
          </a:p>
          <a:p>
            <a:pPr marL="0" indent="0">
              <a:buNone/>
            </a:pPr>
            <a:endParaRPr lang="en-US" altLang="ja-JP" sz="2800" dirty="0"/>
          </a:p>
          <a:p>
            <a:pPr marL="0" indent="0">
              <a:buNone/>
            </a:pPr>
            <a:r>
              <a:rPr lang="ja-JP" altLang="en-US" sz="2800" dirty="0"/>
              <a:t>・受信側、送信側の双方にポート番号が必要</a:t>
            </a:r>
            <a:endParaRPr lang="en-US" altLang="ja-JP" sz="2800" dirty="0"/>
          </a:p>
          <a:p>
            <a:pPr marL="0" indent="0">
              <a:buNone/>
            </a:pPr>
            <a:endParaRPr lang="en-US" altLang="ja-JP" sz="2800" dirty="0"/>
          </a:p>
          <a:p>
            <a:pPr marL="0" indent="0">
              <a:buNone/>
            </a:pPr>
            <a:r>
              <a:rPr lang="ja-JP" altLang="en-US" sz="2800" dirty="0"/>
              <a:t>・受信側はポート番号を指定して受信、</a:t>
            </a:r>
            <a:endParaRPr lang="en-US" altLang="ja-JP" sz="2800" dirty="0"/>
          </a:p>
          <a:p>
            <a:pPr marL="0" indent="0">
              <a:buNone/>
            </a:pPr>
            <a:r>
              <a:rPr lang="ja-JP" altLang="en-US" sz="2800" dirty="0"/>
              <a:t>　送信側ポート番号はソケットが自動的に割り当てる</a:t>
            </a:r>
            <a:endParaRPr lang="ja-JP" altLang="ja-JP" sz="2800" dirty="0"/>
          </a:p>
        </p:txBody>
      </p:sp>
    </p:spTree>
    <p:extLst>
      <p:ext uri="{BB962C8B-B14F-4D97-AF65-F5344CB8AC3E}">
        <p14:creationId xmlns:p14="http://schemas.microsoft.com/office/powerpoint/2010/main" val="314833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680" y="260648"/>
            <a:ext cx="8229600" cy="490066"/>
          </a:xfrm>
        </p:spPr>
        <p:txBody>
          <a:bodyPr/>
          <a:lstStyle/>
          <a:p>
            <a:r>
              <a:rPr lang="ja-JP" altLang="en-US"/>
              <a:t>１．前回の復習</a:t>
            </a:r>
            <a:endParaRPr kumimoji="1" lang="ja-JP" altLang="en-US" dirty="0"/>
          </a:p>
        </p:txBody>
      </p:sp>
      <p:sp>
        <p:nvSpPr>
          <p:cNvPr id="3" name="コンテンツ プレースホルダー 2"/>
          <p:cNvSpPr>
            <a:spLocks noGrp="1"/>
          </p:cNvSpPr>
          <p:nvPr>
            <p:ph idx="1"/>
          </p:nvPr>
        </p:nvSpPr>
        <p:spPr>
          <a:xfrm>
            <a:off x="487680" y="3212976"/>
            <a:ext cx="8229600" cy="648072"/>
          </a:xfrm>
        </p:spPr>
        <p:txBody>
          <a:bodyPr>
            <a:normAutofit lnSpcReduction="10000"/>
          </a:bodyPr>
          <a:lstStyle/>
          <a:p>
            <a:pPr marL="0" indent="0" algn="ctr">
              <a:buNone/>
            </a:pPr>
            <a:r>
              <a:rPr lang="ja-JP" altLang="en-US" sz="4000" dirty="0"/>
              <a:t>ポート番号の種類</a:t>
            </a:r>
            <a:endParaRPr kumimoji="1" lang="ja-JP" altLang="en-US" sz="4000" dirty="0"/>
          </a:p>
        </p:txBody>
      </p:sp>
    </p:spTree>
    <p:extLst>
      <p:ext uri="{BB962C8B-B14F-4D97-AF65-F5344CB8AC3E}">
        <p14:creationId xmlns:p14="http://schemas.microsoft.com/office/powerpoint/2010/main" val="18348415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dirty="0" smtClean="0">
            <a:latin typeface="HGS明朝E" pitchFamily="18" charset="-128"/>
            <a:ea typeface="HGS明朝E" pitchFamily="18"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10184</TotalTime>
  <Words>5921</Words>
  <Application>Microsoft Office PowerPoint</Application>
  <PresentationFormat>画面に合わせる (4:3)</PresentationFormat>
  <Paragraphs>529</Paragraphs>
  <Slides>24</Slides>
  <Notes>24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HGP明朝B</vt:lpstr>
      <vt:lpstr>HGP明朝E</vt:lpstr>
      <vt:lpstr>Arial</vt:lpstr>
      <vt:lpstr>Calibri</vt:lpstr>
      <vt:lpstr>Office ​​テーマ</vt:lpstr>
      <vt:lpstr>トランスポート層のプロトコル </vt:lpstr>
      <vt:lpstr>ＩＰの上位に位置し、通信端点間（Ｅｎｄ　Ｔｏ　Ｅｎｄ）の 通信管理を行う ⇔データリンク層（隣接ノード間）  使用されるプロトコル ・ＴＣＰ（Transmission Control Protocol） ・ＵＤＰ（User Datagram Protocol）  主な機能 ・通信エラー時の再送要求 ・パケットの順番制御 ・重複パケットの破棄 ・輻輳制御</vt:lpstr>
      <vt:lpstr>ポートとソケット</vt:lpstr>
      <vt:lpstr>●ソケット  ・ＴＣＰやＵＤＰといったトランスポート層プロトコルをプログラムから利用する窓口となるオブジェクト  ・ソケット通信ＡＰＩを提供するライブラリ 　（ＷｉｎＳｏｃｋなど） </vt:lpstr>
      <vt:lpstr>●ポート 「トランスポート」＝「ポートからポートへ」  トランスポート層の機能を使用するには  　　・ＩＰアドレス 　　・ポート番号  が必要となる</vt:lpstr>
      <vt:lpstr>ポート番号</vt:lpstr>
      <vt:lpstr>１．前回の復習</vt:lpstr>
      <vt:lpstr>１．前回の復習</vt:lpstr>
      <vt:lpstr>１．前回の復習</vt:lpstr>
      <vt:lpstr>１．前回の復習</vt:lpstr>
      <vt:lpstr>１．前回の復習</vt:lpstr>
      <vt:lpstr>１．前回の復習</vt:lpstr>
      <vt:lpstr>ＵＤＰとは </vt:lpstr>
      <vt:lpstr>ＵＤＰ  Ｕｓｅｒ　Ｄａｔａｇｒａｍ　Ｐｒｏｔｏｃｏｌ  トランスポート層の主要プロトコル （ＵＤＰ/ＴＣＰ）の一つ。 「データグラム通信」を実現するためのトランスポート層プロトコルである。</vt:lpstr>
      <vt:lpstr>ＵＤＰプロトコルの特徴</vt:lpstr>
      <vt:lpstr>１）コネクションレスなデータグラム通信機能  コネクションレス：ＵＤＰ⇔コネクション指向：ＴＣＰ  ・事前の通信路のセットアップや完了時の終了処理などが不要  ・パケットの送信順序の制御や到着・エラー確認などを行わない</vt:lpstr>
      <vt:lpstr>２）高速、軽量な通信  データの順序や到着・エラー確認を行わない分高速で、処理的にも負荷が少ない。 リアルタイム性の高いゲームに向いているが、 順序の入れ替わりやエラーによるデータの欠落に対応できるようアプリケーションを設計する必要がある。  ⇔データ順序、到着・エラー時の再送を保証するが速度は劣る（ＴＣＰ）</vt:lpstr>
      <vt:lpstr>３）１対１だけではなく、1対多の通信機能を持つ  同時に複数の相手に対して、1回の送信動作で同じデータを送ることができる（同報通信）  ・ブロードキャスト ネットワーク上のすべてのマシンが対象  ・マルチキャスト 選択・設定したマシングループが対象 </vt:lpstr>
      <vt:lpstr>ＵＤＰプロトコルの利用例</vt:lpstr>
      <vt:lpstr>PowerPoint プレゼンテーション</vt:lpstr>
      <vt:lpstr>ＵＤＰヘッダーフォーマット</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arai.hiro</dc:creator>
  <cp:lastModifiedBy>C Takahashi</cp:lastModifiedBy>
  <cp:revision>627</cp:revision>
  <cp:lastPrinted>2014-04-25T03:22:38Z</cp:lastPrinted>
  <dcterms:created xsi:type="dcterms:W3CDTF">2013-04-11T01:04:39Z</dcterms:created>
  <dcterms:modified xsi:type="dcterms:W3CDTF">2020-09-14T00:47:49Z</dcterms:modified>
</cp:coreProperties>
</file>