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handoutMasterIdLst>
    <p:handoutMasterId r:id="rId19"/>
  </p:handoutMasterIdLst>
  <p:sldIdLst>
    <p:sldId id="256" r:id="rId2"/>
    <p:sldId id="750" r:id="rId3"/>
    <p:sldId id="751" r:id="rId4"/>
    <p:sldId id="752" r:id="rId5"/>
    <p:sldId id="753" r:id="rId6"/>
    <p:sldId id="754" r:id="rId7"/>
    <p:sldId id="756" r:id="rId8"/>
    <p:sldId id="757" r:id="rId9"/>
    <p:sldId id="760" r:id="rId10"/>
    <p:sldId id="758" r:id="rId11"/>
    <p:sldId id="762" r:id="rId12"/>
    <p:sldId id="763" r:id="rId13"/>
    <p:sldId id="769" r:id="rId14"/>
    <p:sldId id="770" r:id="rId15"/>
    <p:sldId id="772" r:id="rId16"/>
    <p:sldId id="771" r:id="rId17"/>
  </p:sldIdLst>
  <p:sldSz cx="9144000" cy="6858000" type="screen4x3"/>
  <p:notesSz cx="6735763" cy="98726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2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ai.hiro" initials="a" lastIdx="5" clrIdx="0"/>
  <p:cmAuthor id="1" name="鈴木智喜" initials="鈴木智喜" lastIdx="2" clrIdx="1">
    <p:extLst>
      <p:ext uri="{19B8F6BF-5375-455C-9EA6-DF929625EA0E}">
        <p15:presenceInfo xmlns:p15="http://schemas.microsoft.com/office/powerpoint/2012/main" userId="f6e7d447a563f5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56" autoAdjust="0"/>
    <p:restoredTop sz="72606" autoAdjust="0"/>
  </p:normalViewPr>
  <p:slideViewPr>
    <p:cSldViewPr>
      <p:cViewPr varScale="1">
        <p:scale>
          <a:sx n="66" d="100"/>
          <a:sy n="66" d="100"/>
        </p:scale>
        <p:origin x="1065" y="75"/>
      </p:cViewPr>
      <p:guideLst>
        <p:guide orient="horz" pos="2160"/>
        <p:guide pos="2880"/>
      </p:guideLst>
    </p:cSldViewPr>
  </p:slideViewPr>
  <p:notesTextViewPr>
    <p:cViewPr>
      <p:scale>
        <a:sx n="1" d="1"/>
        <a:sy n="1" d="1"/>
      </p:scale>
      <p:origin x="0" y="0"/>
    </p:cViewPr>
  </p:notesTextViewPr>
  <p:notesViewPr>
    <p:cSldViewPr>
      <p:cViewPr varScale="1">
        <p:scale>
          <a:sx n="62" d="100"/>
          <a:sy n="62" d="100"/>
        </p:scale>
        <p:origin x="3250" y="77"/>
      </p:cViewPr>
      <p:guideLst>
        <p:guide orient="horz" pos="3110"/>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63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3633"/>
          </a:xfrm>
          <a:prstGeom prst="rect">
            <a:avLst/>
          </a:prstGeom>
        </p:spPr>
        <p:txBody>
          <a:bodyPr vert="horz" lIns="91440" tIns="45720" rIns="91440" bIns="45720" rtlCol="0"/>
          <a:lstStyle>
            <a:lvl1pPr algn="r">
              <a:defRPr sz="1200"/>
            </a:lvl1pPr>
          </a:lstStyle>
          <a:p>
            <a:fld id="{1A8ABD67-E6B2-4B51-BE29-11177A0AF4D2}" type="datetimeFigureOut">
              <a:rPr kumimoji="1" lang="ja-JP" altLang="en-US" smtClean="0"/>
              <a:t>2020/9/13</a:t>
            </a:fld>
            <a:endParaRPr kumimoji="1" lang="ja-JP" altLang="en-US"/>
          </a:p>
        </p:txBody>
      </p:sp>
      <p:sp>
        <p:nvSpPr>
          <p:cNvPr id="4" name="フッター プレースホルダー 3"/>
          <p:cNvSpPr>
            <a:spLocks noGrp="1"/>
          </p:cNvSpPr>
          <p:nvPr>
            <p:ph type="ftr" sz="quarter" idx="2"/>
          </p:nvPr>
        </p:nvSpPr>
        <p:spPr>
          <a:xfrm>
            <a:off x="0" y="9377316"/>
            <a:ext cx="2918831" cy="493633"/>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7316"/>
            <a:ext cx="2918831" cy="493633"/>
          </a:xfrm>
          <a:prstGeom prst="rect">
            <a:avLst/>
          </a:prstGeom>
        </p:spPr>
        <p:txBody>
          <a:bodyPr vert="horz" lIns="91440" tIns="45720" rIns="91440" bIns="45720" rtlCol="0" anchor="b"/>
          <a:lstStyle>
            <a:lvl1pPr algn="r">
              <a:defRPr sz="1200"/>
            </a:lvl1pPr>
          </a:lstStyle>
          <a:p>
            <a:fld id="{67436D21-F0FA-45E5-A849-82A2E0B01932}" type="slidenum">
              <a:rPr kumimoji="1" lang="ja-JP" altLang="en-US" smtClean="0"/>
              <a:t>‹#›</a:t>
            </a:fld>
            <a:endParaRPr kumimoji="1" lang="ja-JP" altLang="en-US"/>
          </a:p>
        </p:txBody>
      </p:sp>
    </p:spTree>
    <p:extLst>
      <p:ext uri="{BB962C8B-B14F-4D97-AF65-F5344CB8AC3E}">
        <p14:creationId xmlns:p14="http://schemas.microsoft.com/office/powerpoint/2010/main" val="3378329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63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3633"/>
          </a:xfrm>
          <a:prstGeom prst="rect">
            <a:avLst/>
          </a:prstGeom>
        </p:spPr>
        <p:txBody>
          <a:bodyPr vert="horz" lIns="91440" tIns="45720" rIns="91440" bIns="45720" rtlCol="0"/>
          <a:lstStyle>
            <a:lvl1pPr algn="r">
              <a:defRPr sz="1200"/>
            </a:lvl1pPr>
          </a:lstStyle>
          <a:p>
            <a:fld id="{AAE31EA6-C738-4122-842D-2E6C93A5A0FB}" type="datetimeFigureOut">
              <a:rPr kumimoji="1" lang="ja-JP" altLang="en-US" smtClean="0"/>
              <a:t>2020/9/13</a:t>
            </a:fld>
            <a:endParaRPr kumimoji="1" lang="ja-JP" altLang="en-US"/>
          </a:p>
        </p:txBody>
      </p:sp>
      <p:sp>
        <p:nvSpPr>
          <p:cNvPr id="4" name="スライド イメージ プレースホルダー 3"/>
          <p:cNvSpPr>
            <a:spLocks noGrp="1" noRot="1" noChangeAspect="1"/>
          </p:cNvSpPr>
          <p:nvPr>
            <p:ph type="sldImg" idx="2"/>
          </p:nvPr>
        </p:nvSpPr>
        <p:spPr>
          <a:xfrm>
            <a:off x="900113" y="739775"/>
            <a:ext cx="4935537" cy="37036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689515"/>
            <a:ext cx="5388610" cy="4442698"/>
          </a:xfrm>
          <a:prstGeom prst="rect">
            <a:avLst/>
          </a:prstGeom>
        </p:spPr>
        <p:txBody>
          <a:bodyPr vert="horz" lIns="91440" tIns="45720" rIns="91440" bIns="45720" rtlCol="0"/>
          <a:lstStyle/>
          <a:p>
            <a:pPr lvl="0"/>
            <a:endParaRPr kumimoji="1" lang="ja-JP" altLang="en-US" dirty="0"/>
          </a:p>
        </p:txBody>
      </p:sp>
      <p:sp>
        <p:nvSpPr>
          <p:cNvPr id="6" name="フッター プレースホルダー 5"/>
          <p:cNvSpPr>
            <a:spLocks noGrp="1"/>
          </p:cNvSpPr>
          <p:nvPr>
            <p:ph type="ftr" sz="quarter" idx="4"/>
          </p:nvPr>
        </p:nvSpPr>
        <p:spPr>
          <a:xfrm>
            <a:off x="0" y="9377316"/>
            <a:ext cx="2918831" cy="493633"/>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7316"/>
            <a:ext cx="2918831" cy="493633"/>
          </a:xfrm>
          <a:prstGeom prst="rect">
            <a:avLst/>
          </a:prstGeom>
        </p:spPr>
        <p:txBody>
          <a:bodyPr vert="horz" lIns="91440" tIns="45720" rIns="91440" bIns="45720" rtlCol="0" anchor="b"/>
          <a:lstStyle>
            <a:lvl1pPr algn="r">
              <a:defRPr sz="1200"/>
            </a:lvl1pPr>
          </a:lstStyle>
          <a:p>
            <a:fld id="{D1390BE1-11B6-4F42-A906-F6C8EED0EE61}" type="slidenum">
              <a:rPr kumimoji="1" lang="ja-JP" altLang="en-US" smtClean="0"/>
              <a:t>‹#›</a:t>
            </a:fld>
            <a:endParaRPr kumimoji="1" lang="ja-JP" altLang="en-US"/>
          </a:p>
        </p:txBody>
      </p:sp>
    </p:spTree>
    <p:extLst>
      <p:ext uri="{BB962C8B-B14F-4D97-AF65-F5344CB8AC3E}">
        <p14:creationId xmlns:p14="http://schemas.microsoft.com/office/powerpoint/2010/main" val="985531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トランスポート層のプロトコルであるＵＤＰプロトコルを利用したデータ送信プログラムについて解説する</a:t>
            </a:r>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1</a:t>
            </a:fld>
            <a:endParaRPr kumimoji="1" lang="ja-JP" altLang="en-US"/>
          </a:p>
        </p:txBody>
      </p:sp>
    </p:spTree>
    <p:extLst>
      <p:ext uri="{BB962C8B-B14F-4D97-AF65-F5344CB8AC3E}">
        <p14:creationId xmlns:p14="http://schemas.microsoft.com/office/powerpoint/2010/main" val="663924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1" dirty="0" err="1"/>
              <a:t>sendto</a:t>
            </a:r>
            <a:r>
              <a:rPr lang="ja-JP" altLang="en-US" b="1" dirty="0"/>
              <a:t>関数 </a:t>
            </a:r>
          </a:p>
          <a:p>
            <a:r>
              <a:rPr lang="ja-JP" altLang="en-US" dirty="0"/>
              <a:t>ソケットを使用して送信先を指定してデータを送信します。</a:t>
            </a:r>
            <a:br>
              <a:rPr lang="ja-JP" altLang="en-US" dirty="0"/>
            </a:br>
            <a:br>
              <a:rPr lang="ja-JP" altLang="en-US" dirty="0"/>
            </a:br>
            <a:r>
              <a:rPr lang="en-US" altLang="ja-JP" b="1" dirty="0"/>
              <a:t>[</a:t>
            </a:r>
            <a:r>
              <a:rPr lang="ja-JP" altLang="en-US" b="1" dirty="0"/>
              <a:t>宣言</a:t>
            </a:r>
            <a:r>
              <a:rPr lang="en-US" altLang="ja-JP" b="1" dirty="0"/>
              <a:t>]</a:t>
            </a:r>
            <a:br>
              <a:rPr lang="ja-JP" altLang="en-US" dirty="0"/>
            </a:br>
            <a:r>
              <a:rPr lang="en-US" altLang="ja-JP" dirty="0" err="1"/>
              <a:t>int</a:t>
            </a:r>
            <a:r>
              <a:rPr lang="en-US" altLang="ja-JP" dirty="0"/>
              <a:t> </a:t>
            </a:r>
            <a:r>
              <a:rPr lang="en-US" altLang="ja-JP" dirty="0" err="1"/>
              <a:t>sendto</a:t>
            </a:r>
            <a:r>
              <a:rPr lang="en-US" altLang="ja-JP" dirty="0"/>
              <a:t> ( SOCKET s , </a:t>
            </a:r>
            <a:r>
              <a:rPr lang="en-US" altLang="ja-JP" dirty="0" err="1"/>
              <a:t>const</a:t>
            </a:r>
            <a:r>
              <a:rPr lang="en-US" altLang="ja-JP" dirty="0"/>
              <a:t> char FAR *</a:t>
            </a:r>
            <a:r>
              <a:rPr lang="en-US" altLang="ja-JP" dirty="0" err="1"/>
              <a:t>buf</a:t>
            </a:r>
            <a:r>
              <a:rPr lang="en-US" altLang="ja-JP" dirty="0"/>
              <a:t> , </a:t>
            </a:r>
            <a:r>
              <a:rPr lang="en-US" altLang="ja-JP" dirty="0" err="1"/>
              <a:t>int</a:t>
            </a:r>
            <a:r>
              <a:rPr lang="en-US" altLang="ja-JP" dirty="0"/>
              <a:t> </a:t>
            </a:r>
            <a:r>
              <a:rPr lang="en-US" altLang="ja-JP" dirty="0" err="1"/>
              <a:t>len</a:t>
            </a:r>
            <a:r>
              <a:rPr lang="en-US" altLang="ja-JP" dirty="0"/>
              <a:t> , </a:t>
            </a:r>
            <a:r>
              <a:rPr lang="en-US" altLang="ja-JP" dirty="0" err="1"/>
              <a:t>int</a:t>
            </a:r>
            <a:r>
              <a:rPr lang="en-US" altLang="ja-JP" dirty="0"/>
              <a:t> flags , </a:t>
            </a:r>
            <a:r>
              <a:rPr lang="en-US" altLang="ja-JP" dirty="0" err="1"/>
              <a:t>const</a:t>
            </a:r>
            <a:r>
              <a:rPr lang="en-US" altLang="ja-JP" dirty="0"/>
              <a:t> </a:t>
            </a:r>
            <a:r>
              <a:rPr lang="en-US" altLang="ja-JP" dirty="0" err="1"/>
              <a:t>struct</a:t>
            </a:r>
            <a:r>
              <a:rPr lang="en-US" altLang="ja-JP" dirty="0"/>
              <a:t> </a:t>
            </a:r>
            <a:r>
              <a:rPr lang="en-US" altLang="ja-JP" dirty="0" err="1"/>
              <a:t>sockaddr</a:t>
            </a:r>
            <a:r>
              <a:rPr lang="en-US" altLang="ja-JP" dirty="0"/>
              <a:t> FAR *to , </a:t>
            </a:r>
            <a:r>
              <a:rPr lang="en-US" altLang="ja-JP" dirty="0" err="1"/>
              <a:t>int</a:t>
            </a:r>
            <a:r>
              <a:rPr lang="en-US" altLang="ja-JP" dirty="0"/>
              <a:t> token );</a:t>
            </a:r>
            <a:br>
              <a:rPr lang="en-US" altLang="ja-JP" dirty="0"/>
            </a:br>
            <a:r>
              <a:rPr lang="en-US" altLang="ja-JP" b="1" dirty="0"/>
              <a:t>[</a:t>
            </a:r>
            <a:r>
              <a:rPr lang="ja-JP" altLang="en-US" b="1" dirty="0"/>
              <a:t>引数</a:t>
            </a:r>
            <a:r>
              <a:rPr lang="en-US" altLang="ja-JP" b="1" dirty="0"/>
              <a:t>]</a:t>
            </a:r>
            <a:br>
              <a:rPr lang="ja-JP" altLang="en-US" dirty="0"/>
            </a:br>
            <a:r>
              <a:rPr lang="en-US" altLang="ja-JP" dirty="0"/>
              <a:t>s - </a:t>
            </a:r>
            <a:r>
              <a:rPr lang="ja-JP" altLang="en-US" dirty="0"/>
              <a:t>ソケット（</a:t>
            </a:r>
            <a:r>
              <a:rPr lang="en-US" altLang="ja-JP" dirty="0" err="1"/>
              <a:t>Soket</a:t>
            </a:r>
            <a:r>
              <a:rPr lang="en-US" altLang="ja-JP" dirty="0"/>
              <a:t> Descriptor</a:t>
            </a:r>
            <a:r>
              <a:rPr lang="ja-JP" altLang="en-US" dirty="0"/>
              <a:t>）</a:t>
            </a:r>
            <a:br>
              <a:rPr lang="ja-JP" altLang="en-US" dirty="0"/>
            </a:br>
            <a:r>
              <a:rPr lang="en-US" altLang="ja-JP" dirty="0" err="1"/>
              <a:t>buf</a:t>
            </a:r>
            <a:r>
              <a:rPr lang="en-US" altLang="ja-JP" dirty="0"/>
              <a:t> - </a:t>
            </a:r>
            <a:r>
              <a:rPr lang="ja-JP" altLang="en-US" dirty="0"/>
              <a:t>送信バッファへのポインタ</a:t>
            </a:r>
            <a:br>
              <a:rPr lang="ja-JP" altLang="en-US" dirty="0"/>
            </a:br>
            <a:r>
              <a:rPr lang="en-US" altLang="ja-JP" dirty="0" err="1"/>
              <a:t>len</a:t>
            </a:r>
            <a:r>
              <a:rPr lang="en-US" altLang="ja-JP" dirty="0"/>
              <a:t> - </a:t>
            </a:r>
            <a:r>
              <a:rPr lang="ja-JP" altLang="en-US" dirty="0"/>
              <a:t>送信バッファのサイズ</a:t>
            </a:r>
            <a:br>
              <a:rPr lang="ja-JP" altLang="en-US" dirty="0"/>
            </a:br>
            <a:r>
              <a:rPr lang="en-US" altLang="ja-JP" dirty="0"/>
              <a:t>flag - </a:t>
            </a:r>
            <a:r>
              <a:rPr lang="ja-JP" altLang="en-US" dirty="0"/>
              <a:t>呼び出し方法の指定（</a:t>
            </a:r>
            <a:r>
              <a:rPr lang="en-US" altLang="ja-JP" dirty="0" err="1"/>
              <a:t>MSG_DONTROUTE</a:t>
            </a:r>
            <a:r>
              <a:rPr lang="en-US" altLang="ja-JP" dirty="0"/>
              <a:t> , </a:t>
            </a:r>
            <a:r>
              <a:rPr lang="en-US" altLang="ja-JP" dirty="0" err="1"/>
              <a:t>MSG_OOB</a:t>
            </a:r>
            <a:r>
              <a:rPr lang="ja-JP" altLang="en-US" dirty="0"/>
              <a:t>）</a:t>
            </a:r>
            <a:br>
              <a:rPr lang="ja-JP" altLang="en-US" dirty="0"/>
            </a:br>
            <a:r>
              <a:rPr lang="en-US" altLang="ja-JP" dirty="0"/>
              <a:t>to - </a:t>
            </a:r>
            <a:r>
              <a:rPr lang="ja-JP" altLang="en-US" dirty="0"/>
              <a:t>送信先ソケットのアドレスへのポインタ</a:t>
            </a:r>
            <a:br>
              <a:rPr lang="ja-JP" altLang="en-US" dirty="0"/>
            </a:br>
            <a:r>
              <a:rPr lang="en-US" altLang="ja-JP" dirty="0"/>
              <a:t>token - </a:t>
            </a:r>
            <a:r>
              <a:rPr lang="ja-JP" altLang="en-US" dirty="0"/>
              <a:t>送信先ソケットのアドレスのサイズ</a:t>
            </a:r>
            <a:br>
              <a:rPr lang="ja-JP" altLang="en-US" dirty="0"/>
            </a:br>
            <a:r>
              <a:rPr lang="en-US" altLang="ja-JP" b="1" dirty="0"/>
              <a:t>[</a:t>
            </a:r>
            <a:r>
              <a:rPr lang="ja-JP" altLang="en-US" b="1" dirty="0"/>
              <a:t>戻り値</a:t>
            </a:r>
            <a:r>
              <a:rPr lang="en-US" altLang="ja-JP" b="1" dirty="0"/>
              <a:t>]</a:t>
            </a:r>
            <a:br>
              <a:rPr lang="ja-JP" altLang="en-US" dirty="0"/>
            </a:br>
            <a:r>
              <a:rPr lang="ja-JP" altLang="en-US" dirty="0"/>
              <a:t>成功時は、送信されたバイト数を返す。</a:t>
            </a:r>
            <a:br>
              <a:rPr lang="ja-JP" altLang="en-US" dirty="0"/>
            </a:br>
            <a:r>
              <a:rPr lang="ja-JP" altLang="en-US" dirty="0"/>
              <a:t>失敗時は、</a:t>
            </a:r>
            <a:r>
              <a:rPr lang="en-US" altLang="ja-JP" dirty="0" err="1"/>
              <a:t>SOCKET_ERROR</a:t>
            </a:r>
            <a:r>
              <a:rPr lang="ja-JP" altLang="en-US" dirty="0"/>
              <a:t>返す。</a:t>
            </a:r>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10</a:t>
            </a:fld>
            <a:endParaRPr kumimoji="1" lang="ja-JP" altLang="en-US"/>
          </a:p>
        </p:txBody>
      </p:sp>
    </p:spTree>
    <p:extLst>
      <p:ext uri="{BB962C8B-B14F-4D97-AF65-F5344CB8AC3E}">
        <p14:creationId xmlns:p14="http://schemas.microsoft.com/office/powerpoint/2010/main" val="474425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ソケットのクローズ</a:t>
            </a:r>
            <a:endParaRPr kumimoji="1" lang="en-US" altLang="ja-JP"/>
          </a:p>
          <a:p>
            <a:endParaRPr kumimoji="1" lang="en-US" altLang="ja-JP"/>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11</a:t>
            </a:fld>
            <a:endParaRPr kumimoji="1" lang="ja-JP" altLang="en-US"/>
          </a:p>
        </p:txBody>
      </p:sp>
    </p:spTree>
    <p:extLst>
      <p:ext uri="{BB962C8B-B14F-4D97-AF65-F5344CB8AC3E}">
        <p14:creationId xmlns:p14="http://schemas.microsoft.com/office/powerpoint/2010/main" val="2316014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ＷＩＮＳＯＣＫ解放</a:t>
            </a:r>
            <a:endParaRPr kumimoji="1" lang="en-US" altLang="ja-JP"/>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12</a:t>
            </a:fld>
            <a:endParaRPr kumimoji="1" lang="ja-JP" altLang="en-US"/>
          </a:p>
        </p:txBody>
      </p:sp>
    </p:spTree>
    <p:extLst>
      <p:ext uri="{BB962C8B-B14F-4D97-AF65-F5344CB8AC3E}">
        <p14:creationId xmlns:p14="http://schemas.microsoft.com/office/powerpoint/2010/main" val="3733451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endParaRPr kumimoji="1" lang="en-US" altLang="ja-JP" dirty="0"/>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13</a:t>
            </a:fld>
            <a:endParaRPr kumimoji="1" lang="ja-JP" altLang="en-US"/>
          </a:p>
        </p:txBody>
      </p:sp>
    </p:spTree>
    <p:extLst>
      <p:ext uri="{BB962C8B-B14F-4D97-AF65-F5344CB8AC3E}">
        <p14:creationId xmlns:p14="http://schemas.microsoft.com/office/powerpoint/2010/main" val="1783148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ネットワークバイトオーダーについて解説する</a:t>
            </a:r>
            <a:endParaRPr kumimoji="1" lang="en-US" altLang="ja-JP" dirty="0"/>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14</a:t>
            </a:fld>
            <a:endParaRPr kumimoji="1" lang="ja-JP" altLang="en-US"/>
          </a:p>
        </p:txBody>
      </p:sp>
    </p:spTree>
    <p:extLst>
      <p:ext uri="{BB962C8B-B14F-4D97-AF65-F5344CB8AC3E}">
        <p14:creationId xmlns:p14="http://schemas.microsoft.com/office/powerpoint/2010/main" val="1977044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ネットワークバイトオーダーはｍビッグエンディアン方式</a:t>
            </a:r>
            <a:endParaRPr kumimoji="1" lang="en-US" altLang="ja-JP"/>
          </a:p>
          <a:p>
            <a:endParaRPr kumimoji="1" lang="en-US" altLang="ja-JP"/>
          </a:p>
          <a:p>
            <a:r>
              <a:rPr kumimoji="1" lang="ja-JP" altLang="en-US"/>
              <a:t>０ｘ１２３４５６７８（１６進のデータ）をメモリに格納すると</a:t>
            </a:r>
            <a:endParaRPr kumimoji="1" lang="en-US" altLang="ja-JP"/>
          </a:p>
          <a:p>
            <a:endParaRPr kumimoji="1" lang="en-US" altLang="ja-JP"/>
          </a:p>
          <a:p>
            <a:r>
              <a:rPr kumimoji="1" lang="ja-JP" altLang="en-US"/>
              <a:t>ビッグエンディアンでは、０ｘ１２３４５６７８</a:t>
            </a:r>
            <a:endParaRPr kumimoji="1" lang="en-US" altLang="ja-JP"/>
          </a:p>
          <a:p>
            <a:r>
              <a:rPr kumimoji="1" lang="ja-JP" altLang="en-US"/>
              <a:t>リトルエンディアンでが、０ｘ７８５６３４１２</a:t>
            </a:r>
            <a:endParaRPr kumimoji="1" lang="en-US" altLang="ja-JP"/>
          </a:p>
          <a:p>
            <a:endParaRPr kumimoji="1" lang="en-US" altLang="ja-JP"/>
          </a:p>
          <a:p>
            <a:r>
              <a:rPr kumimoji="1" lang="ja-JP" altLang="en-US"/>
              <a:t>ネットワーク上を流すデータは、ビッグエンディアン方式にする</a:t>
            </a:r>
            <a:endParaRPr kumimoji="1" lang="en-US" altLang="ja-JP"/>
          </a:p>
          <a:p>
            <a:endParaRPr kumimoji="1" lang="en-US" altLang="ja-JP"/>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15</a:t>
            </a:fld>
            <a:endParaRPr kumimoji="1" lang="ja-JP" altLang="en-US"/>
          </a:p>
        </p:txBody>
      </p:sp>
    </p:spTree>
    <p:extLst>
      <p:ext uri="{BB962C8B-B14F-4D97-AF65-F5344CB8AC3E}">
        <p14:creationId xmlns:p14="http://schemas.microsoft.com/office/powerpoint/2010/main" val="1772832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ネットワークバイトオーダーについて解説する</a:t>
            </a:r>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16</a:t>
            </a:fld>
            <a:endParaRPr kumimoji="1" lang="ja-JP" altLang="en-US"/>
          </a:p>
        </p:txBody>
      </p:sp>
    </p:spTree>
    <p:extLst>
      <p:ext uri="{BB962C8B-B14F-4D97-AF65-F5344CB8AC3E}">
        <p14:creationId xmlns:p14="http://schemas.microsoft.com/office/powerpoint/2010/main" val="2725445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今回作成する課題の設定を伝える</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コンソールアプリ</a:t>
            </a:r>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2</a:t>
            </a:fld>
            <a:endParaRPr kumimoji="1" lang="ja-JP" altLang="en-US"/>
          </a:p>
        </p:txBody>
      </p:sp>
    </p:spTree>
    <p:extLst>
      <p:ext uri="{BB962C8B-B14F-4D97-AF65-F5344CB8AC3E}">
        <p14:creationId xmlns:p14="http://schemas.microsoft.com/office/powerpoint/2010/main" val="183433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ＵＤＰデータ送信プログラムの処理手順を解説する</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特にエラー時のハンドリングを確実に行うことが通信プログラムでは重要であることを伝える</a:t>
            </a:r>
            <a:endParaRPr kumimoji="1" lang="en-US" altLang="ja-JP" dirty="0"/>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3</a:t>
            </a:fld>
            <a:endParaRPr kumimoji="1" lang="ja-JP" altLang="en-US"/>
          </a:p>
        </p:txBody>
      </p:sp>
    </p:spTree>
    <p:extLst>
      <p:ext uri="{BB962C8B-B14F-4D97-AF65-F5344CB8AC3E}">
        <p14:creationId xmlns:p14="http://schemas.microsoft.com/office/powerpoint/2010/main" val="3243357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ソケット変数の定義</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ここにはＯＳ内に生成されたソケット情報のハンドル値が</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セットされる</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ＵＤＰ</a:t>
            </a:r>
            <a:r>
              <a:rPr kumimoji="1" lang="ja-JP" altLang="en-US" sz="1200" kern="1200" dirty="0">
                <a:solidFill>
                  <a:schemeClr val="tx1"/>
                </a:solidFill>
                <a:effectLst/>
                <a:latin typeface="+mn-lt"/>
                <a:ea typeface="+mn-ea"/>
                <a:cs typeface="+mn-cs"/>
              </a:rPr>
              <a:t>データ送信プログラムの処理手順を解説する</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特にエラー時のハンドリングを確実に行うことが通信プログラムでは重要であることを伝える</a:t>
            </a:r>
            <a:endParaRPr kumimoji="1" lang="en-US" altLang="ja-JP" dirty="0"/>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4</a:t>
            </a:fld>
            <a:endParaRPr kumimoji="1" lang="ja-JP" altLang="en-US"/>
          </a:p>
        </p:txBody>
      </p:sp>
    </p:spTree>
    <p:extLst>
      <p:ext uri="{BB962C8B-B14F-4D97-AF65-F5344CB8AC3E}">
        <p14:creationId xmlns:p14="http://schemas.microsoft.com/office/powerpoint/2010/main" val="2744670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  PF_INET  </a:t>
            </a:r>
            <a:r>
              <a:rPr kumimoji="1" lang="en-US" altLang="ja-JP" baseline="0"/>
              <a:t> </a:t>
            </a:r>
            <a:r>
              <a:rPr kumimoji="1" lang="ja-JP" altLang="en-US" baseline="0" dirty="0"/>
              <a:t>アドレスファミリーインターネット（インターネットで使用するアドレスを使用することを意味する）</a:t>
            </a:r>
            <a:endParaRPr kumimoji="1" lang="en-US" altLang="ja-JP" dirty="0"/>
          </a:p>
          <a:p>
            <a:r>
              <a:rPr kumimoji="1" lang="en-US" altLang="ja-JP" dirty="0"/>
              <a:t> </a:t>
            </a:r>
            <a:r>
              <a:rPr kumimoji="1" lang="en-US" altLang="ja-JP" baseline="0" dirty="0"/>
              <a:t> </a:t>
            </a:r>
            <a:r>
              <a:rPr kumimoji="1" lang="en-US" altLang="ja-JP" dirty="0" err="1"/>
              <a:t>SOCK_DGRAM</a:t>
            </a:r>
            <a:r>
              <a:rPr kumimoji="1" lang="ja-JP" altLang="en-US" dirty="0"/>
              <a:t>　データグラム通信であることを示す</a:t>
            </a:r>
            <a:endParaRPr kumimoji="1" lang="en-US" altLang="ja-JP" dirty="0"/>
          </a:p>
          <a:p>
            <a:r>
              <a:rPr kumimoji="1" lang="en-US" altLang="ja-JP" dirty="0"/>
              <a:t>  </a:t>
            </a:r>
            <a:r>
              <a:rPr kumimoji="1" lang="en-US" altLang="ja-JP" dirty="0" err="1"/>
              <a:t>IPPROTO_UDP</a:t>
            </a:r>
            <a:r>
              <a:rPr kumimoji="1" lang="ja-JP" altLang="en-US" dirty="0"/>
              <a:t>　ＵＤＰプロトコル</a:t>
            </a:r>
            <a:endParaRPr kumimoji="1" lang="en-US" altLang="ja-JP" dirty="0"/>
          </a:p>
          <a:p>
            <a:endParaRPr kumimoji="1" lang="en-US" altLang="ja-JP" dirty="0"/>
          </a:p>
          <a:p>
            <a:r>
              <a:rPr kumimoji="1" lang="ja-JP" altLang="en-US" dirty="0"/>
              <a:t>この組み合わせは変えることができない。</a:t>
            </a:r>
            <a:endParaRPr kumimoji="1" lang="en-US" altLang="ja-JP" dirty="0"/>
          </a:p>
          <a:p>
            <a:endParaRPr kumimoji="1" lang="en-US" altLang="ja-JP" dirty="0"/>
          </a:p>
          <a:p>
            <a:endParaRPr kumimoji="1" lang="en-US" altLang="ja-JP" dirty="0"/>
          </a:p>
          <a:p>
            <a:r>
              <a:rPr kumimoji="1" lang="ja-JP" altLang="en-US" dirty="0"/>
              <a:t>引数を指定して、ソケットを生成することで、ＵＤＰプロトコルのことを詳細に知らなくても、通信プログラムが作れる</a:t>
            </a:r>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5</a:t>
            </a:fld>
            <a:endParaRPr kumimoji="1" lang="ja-JP" altLang="en-US"/>
          </a:p>
        </p:txBody>
      </p:sp>
    </p:spTree>
    <p:extLst>
      <p:ext uri="{BB962C8B-B14F-4D97-AF65-F5344CB8AC3E}">
        <p14:creationId xmlns:p14="http://schemas.microsoft.com/office/powerpoint/2010/main" val="2831399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en-US" altLang="ja-JP" dirty="0" err="1"/>
              <a:t>AF_INET</a:t>
            </a:r>
            <a:endParaRPr kumimoji="1" lang="en-US" altLang="ja-JP" dirty="0"/>
          </a:p>
          <a:p>
            <a:r>
              <a:rPr kumimoji="1" lang="en-US" altLang="ja-JP" dirty="0"/>
              <a:t> </a:t>
            </a:r>
            <a:r>
              <a:rPr kumimoji="1" lang="en-US" altLang="ja-JP" baseline="0" dirty="0"/>
              <a:t> </a:t>
            </a:r>
            <a:r>
              <a:rPr kumimoji="1" lang="en-US" altLang="ja-JP" dirty="0" err="1"/>
              <a:t>SOCK_DGRAM</a:t>
            </a:r>
            <a:endParaRPr kumimoji="1" lang="en-US" altLang="ja-JP" dirty="0"/>
          </a:p>
          <a:p>
            <a:r>
              <a:rPr kumimoji="1" lang="en-US" altLang="ja-JP" dirty="0"/>
              <a:t>  </a:t>
            </a:r>
            <a:r>
              <a:rPr kumimoji="1" lang="en-US" altLang="ja-JP" dirty="0" err="1"/>
              <a:t>IPPROTO_UDP</a:t>
            </a:r>
            <a:endParaRPr kumimoji="1" lang="en-US" altLang="ja-JP" dirty="0"/>
          </a:p>
          <a:p>
            <a:endParaRPr kumimoji="1" lang="en-US" altLang="ja-JP" dirty="0"/>
          </a:p>
          <a:p>
            <a:endParaRPr kumimoji="1" lang="en-US" altLang="ja-JP" dirty="0"/>
          </a:p>
          <a:p>
            <a:r>
              <a:rPr kumimoji="1" lang="ja-JP" altLang="en-US" dirty="0"/>
              <a:t>引数を指定して、ソケットを生成することで、ＵＤＰプロトコルのことを詳細に知らなくても、通信</a:t>
            </a:r>
            <a:r>
              <a:rPr kumimoji="1" lang="ja-JP" altLang="en-US"/>
              <a:t>プログラムが作れる</a:t>
            </a:r>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6</a:t>
            </a:fld>
            <a:endParaRPr kumimoji="1" lang="ja-JP" altLang="en-US"/>
          </a:p>
        </p:txBody>
      </p:sp>
    </p:spTree>
    <p:extLst>
      <p:ext uri="{BB962C8B-B14F-4D97-AF65-F5344CB8AC3E}">
        <p14:creationId xmlns:p14="http://schemas.microsoft.com/office/powerpoint/2010/main" val="2665798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htons()</a:t>
            </a:r>
            <a:r>
              <a:rPr kumimoji="1" lang="ja-JP" altLang="en-US" dirty="0"/>
              <a:t>関数は、ネットワークバイトオーダーにしてポート番号をセットしている。</a:t>
            </a:r>
            <a:endParaRPr kumimoji="1" lang="en-US" altLang="ja-JP" dirty="0"/>
          </a:p>
          <a:p>
            <a:r>
              <a:rPr kumimoji="1" lang="en-US" altLang="ja-JP" dirty="0" err="1"/>
              <a:t>Inet_addr</a:t>
            </a:r>
            <a:r>
              <a:rPr kumimoji="1" lang="en-US" altLang="ja-JP" dirty="0"/>
              <a:t>()</a:t>
            </a:r>
            <a:r>
              <a:rPr kumimoji="1" lang="ja-JP" altLang="en-US" dirty="0"/>
              <a:t>関数は、文字列を３２ビットのＩＰアドレスに変更してセットしている</a:t>
            </a:r>
            <a:endParaRPr kumimoji="1" lang="en-US" altLang="ja-JP" dirty="0"/>
          </a:p>
          <a:p>
            <a:endParaRPr kumimoji="1" lang="en-US" altLang="ja-JP" dirty="0"/>
          </a:p>
          <a:p>
            <a:r>
              <a:rPr kumimoji="1" lang="ja-JP" altLang="en-US" dirty="0"/>
              <a:t>ネットワークバイトオーダーについては、詳しく後で話す。</a:t>
            </a:r>
            <a:endParaRPr kumimoji="1" lang="en-US" altLang="ja-JP" dirty="0"/>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7</a:t>
            </a:fld>
            <a:endParaRPr kumimoji="1" lang="ja-JP" altLang="en-US"/>
          </a:p>
        </p:txBody>
      </p:sp>
    </p:spTree>
    <p:extLst>
      <p:ext uri="{BB962C8B-B14F-4D97-AF65-F5344CB8AC3E}">
        <p14:creationId xmlns:p14="http://schemas.microsoft.com/office/powerpoint/2010/main" val="2866783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effectLst/>
              </a:rPr>
              <a:t>パラメーター </a:t>
            </a:r>
          </a:p>
          <a:p>
            <a:r>
              <a:rPr lang="en-US" altLang="ja-JP" i="1" dirty="0" err="1">
                <a:effectLst/>
              </a:rPr>
              <a:t>sin_family</a:t>
            </a:r>
            <a:r>
              <a:rPr lang="ja-JP" altLang="en-US" dirty="0">
                <a:effectLst/>
              </a:rPr>
              <a:t> アドレス ファミリ </a:t>
            </a:r>
            <a:r>
              <a:rPr lang="en-US" altLang="ja-JP" dirty="0">
                <a:effectLst/>
              </a:rPr>
              <a:t>(</a:t>
            </a:r>
            <a:r>
              <a:rPr lang="en-US" altLang="ja-JP" b="1" dirty="0" err="1">
                <a:effectLst/>
              </a:rPr>
              <a:t>AF_INET</a:t>
            </a:r>
            <a:r>
              <a:rPr lang="ja-JP" altLang="en-US" dirty="0">
                <a:effectLst/>
              </a:rPr>
              <a:t> である必要があります</a:t>
            </a:r>
            <a:r>
              <a:rPr lang="en-US" altLang="ja-JP" dirty="0">
                <a:effectLst/>
              </a:rPr>
              <a:t>)</a:t>
            </a:r>
            <a:r>
              <a:rPr lang="ja-JP" altLang="en-US" dirty="0" err="1">
                <a:effectLst/>
              </a:rPr>
              <a:t>。</a:t>
            </a:r>
            <a:r>
              <a:rPr lang="ja-JP" altLang="en-US" dirty="0">
                <a:effectLst/>
              </a:rPr>
              <a:t> </a:t>
            </a:r>
          </a:p>
          <a:p>
            <a:r>
              <a:rPr lang="en-US" altLang="ja-JP" i="1" dirty="0" err="1">
                <a:effectLst/>
              </a:rPr>
              <a:t>sin_port</a:t>
            </a:r>
            <a:r>
              <a:rPr lang="ja-JP" altLang="en-US" dirty="0">
                <a:effectLst/>
              </a:rPr>
              <a:t> </a:t>
            </a:r>
            <a:r>
              <a:rPr lang="en-US" altLang="ja-JP" dirty="0">
                <a:effectLst/>
              </a:rPr>
              <a:t>IP </a:t>
            </a:r>
            <a:r>
              <a:rPr lang="ja-JP" altLang="en-US" dirty="0">
                <a:effectLst/>
              </a:rPr>
              <a:t>ポート。 </a:t>
            </a:r>
          </a:p>
          <a:p>
            <a:r>
              <a:rPr lang="en-US" altLang="ja-JP" i="1" dirty="0" err="1">
                <a:effectLst/>
              </a:rPr>
              <a:t>sin_addr</a:t>
            </a:r>
            <a:r>
              <a:rPr lang="ja-JP" altLang="en-US" dirty="0">
                <a:effectLst/>
              </a:rPr>
              <a:t> </a:t>
            </a:r>
            <a:r>
              <a:rPr lang="en-US" altLang="ja-JP" dirty="0">
                <a:effectLst/>
              </a:rPr>
              <a:t>IP </a:t>
            </a:r>
            <a:r>
              <a:rPr lang="ja-JP" altLang="en-US" dirty="0">
                <a:effectLst/>
              </a:rPr>
              <a:t>アドレス。 </a:t>
            </a:r>
          </a:p>
          <a:p>
            <a:r>
              <a:rPr lang="en-US" altLang="ja-JP" i="1" dirty="0" err="1">
                <a:effectLst/>
              </a:rPr>
              <a:t>sin_zero</a:t>
            </a:r>
            <a:r>
              <a:rPr lang="ja-JP" altLang="en-US" dirty="0">
                <a:effectLst/>
              </a:rPr>
              <a:t> </a:t>
            </a:r>
            <a:r>
              <a:rPr lang="en-US" altLang="ja-JP" b="1" dirty="0" err="1">
                <a:effectLst/>
              </a:rPr>
              <a:t>SOCKADDR</a:t>
            </a:r>
            <a:r>
              <a:rPr lang="ja-JP" altLang="en-US" dirty="0">
                <a:effectLst/>
              </a:rPr>
              <a:t> と同じサイズに構造体を変更する埋め込み。 </a:t>
            </a:r>
          </a:p>
          <a:p>
            <a:endParaRPr lang="en-US" altLang="ja-JP" dirty="0">
              <a:effectLst/>
            </a:endParaRPr>
          </a:p>
          <a:p>
            <a:endParaRPr lang="en-US" altLang="ja-JP" dirty="0">
              <a:effectLst/>
            </a:endParaRPr>
          </a:p>
          <a:p>
            <a:r>
              <a:rPr lang="ja-JP" altLang="en-US" dirty="0">
                <a:effectLst/>
              </a:rPr>
              <a:t>これはインターネット アドレス ファミリに特有の </a:t>
            </a:r>
            <a:r>
              <a:rPr lang="en-US" altLang="ja-JP" b="1" dirty="0" err="1">
                <a:effectLst/>
              </a:rPr>
              <a:t>SOCKADDR</a:t>
            </a:r>
            <a:r>
              <a:rPr lang="en-US" altLang="ja-JP" dirty="0">
                <a:effectLst/>
              </a:rPr>
              <a:t> </a:t>
            </a:r>
            <a:r>
              <a:rPr lang="ja-JP" altLang="en-US" dirty="0">
                <a:effectLst/>
              </a:rPr>
              <a:t>構造体の形態であり、</a:t>
            </a:r>
            <a:r>
              <a:rPr lang="en-US" altLang="ja-JP" b="1" dirty="0" err="1">
                <a:effectLst/>
              </a:rPr>
              <a:t>SOCKADDR</a:t>
            </a:r>
            <a:r>
              <a:rPr lang="en-US" altLang="ja-JP" dirty="0">
                <a:effectLst/>
              </a:rPr>
              <a:t> </a:t>
            </a:r>
            <a:r>
              <a:rPr lang="ja-JP" altLang="en-US" dirty="0">
                <a:effectLst/>
              </a:rPr>
              <a:t>にキャストできます。 </a:t>
            </a:r>
          </a:p>
          <a:p>
            <a:r>
              <a:rPr lang="ja-JP" altLang="en-US" dirty="0">
                <a:effectLst/>
              </a:rPr>
              <a:t>この構造体の </a:t>
            </a:r>
            <a:r>
              <a:rPr lang="en-US" altLang="ja-JP" dirty="0">
                <a:effectLst/>
              </a:rPr>
              <a:t>IP </a:t>
            </a:r>
            <a:r>
              <a:rPr lang="ja-JP" altLang="en-US" dirty="0">
                <a:effectLst/>
              </a:rPr>
              <a:t>アドレスのコンポーネントは、</a:t>
            </a:r>
            <a:r>
              <a:rPr lang="en-US" altLang="ja-JP" b="1" dirty="0" err="1">
                <a:effectLst/>
              </a:rPr>
              <a:t>IN_ADDR</a:t>
            </a:r>
            <a:r>
              <a:rPr lang="en-US" altLang="ja-JP" dirty="0">
                <a:effectLst/>
              </a:rPr>
              <a:t> </a:t>
            </a:r>
            <a:r>
              <a:rPr lang="ja-JP" altLang="en-US" dirty="0">
                <a:effectLst/>
              </a:rPr>
              <a:t>型です。 </a:t>
            </a:r>
            <a:endParaRPr lang="en-US" altLang="ja-JP" dirty="0">
              <a:effectLst/>
            </a:endParaRPr>
          </a:p>
          <a:p>
            <a:r>
              <a:rPr lang="en-US" altLang="ja-JP" b="1" dirty="0" err="1">
                <a:effectLst/>
              </a:rPr>
              <a:t>IN_ADDR</a:t>
            </a:r>
            <a:r>
              <a:rPr lang="en-US" altLang="ja-JP" dirty="0">
                <a:effectLst/>
              </a:rPr>
              <a:t> </a:t>
            </a:r>
            <a:r>
              <a:rPr lang="ja-JP" altLang="en-US" dirty="0">
                <a:effectLst/>
              </a:rPr>
              <a:t>構造体は </a:t>
            </a:r>
            <a:r>
              <a:rPr lang="en-US" altLang="ja-JP" dirty="0">
                <a:effectLst/>
              </a:rPr>
              <a:t>Windows </a:t>
            </a:r>
            <a:r>
              <a:rPr lang="ja-JP" altLang="en-US" dirty="0">
                <a:effectLst/>
              </a:rPr>
              <a:t>ソケットのヘッダー ファイル </a:t>
            </a:r>
            <a:r>
              <a:rPr lang="en-US" altLang="ja-JP" dirty="0" err="1">
                <a:effectLst/>
              </a:rPr>
              <a:t>WINSOCK.H</a:t>
            </a:r>
            <a:r>
              <a:rPr lang="en-US" altLang="ja-JP" dirty="0">
                <a:effectLst/>
              </a:rPr>
              <a:t> </a:t>
            </a:r>
            <a:r>
              <a:rPr lang="ja-JP" altLang="en-US" dirty="0">
                <a:effectLst/>
              </a:rPr>
              <a:t>で次のように定義されます。 </a:t>
            </a:r>
          </a:p>
          <a:p>
            <a:r>
              <a:rPr lang="en-US" altLang="ja-JP" dirty="0" err="1">
                <a:effectLst/>
              </a:rPr>
              <a:t>struct</a:t>
            </a:r>
            <a:r>
              <a:rPr lang="en-US" altLang="ja-JP" dirty="0">
                <a:effectLst/>
              </a:rPr>
              <a:t> </a:t>
            </a:r>
            <a:r>
              <a:rPr lang="en-US" altLang="ja-JP" dirty="0" err="1">
                <a:effectLst/>
              </a:rPr>
              <a:t>in_addr</a:t>
            </a:r>
            <a:r>
              <a:rPr lang="en-US" altLang="ja-JP" dirty="0">
                <a:effectLst/>
              </a:rPr>
              <a:t> { </a:t>
            </a:r>
          </a:p>
          <a:p>
            <a:r>
              <a:rPr lang="ja-JP" altLang="en-US" dirty="0">
                <a:effectLst/>
              </a:rPr>
              <a:t>　</a:t>
            </a:r>
            <a:r>
              <a:rPr lang="en-US" altLang="ja-JP" dirty="0">
                <a:effectLst/>
              </a:rPr>
              <a:t>union { </a:t>
            </a:r>
          </a:p>
          <a:p>
            <a:r>
              <a:rPr lang="en-US" altLang="ja-JP" dirty="0">
                <a:effectLst/>
              </a:rPr>
              <a:t>	</a:t>
            </a:r>
            <a:r>
              <a:rPr lang="en-US" altLang="ja-JP" dirty="0" err="1">
                <a:effectLst/>
              </a:rPr>
              <a:t>struct</a:t>
            </a:r>
            <a:r>
              <a:rPr lang="en-US" altLang="ja-JP" dirty="0">
                <a:effectLst/>
              </a:rPr>
              <a:t>{ </a:t>
            </a:r>
          </a:p>
          <a:p>
            <a:r>
              <a:rPr lang="en-US" altLang="ja-JP" dirty="0">
                <a:effectLst/>
              </a:rPr>
              <a:t>		unsigned char </a:t>
            </a:r>
            <a:r>
              <a:rPr lang="en-US" altLang="ja-JP" dirty="0" err="1">
                <a:effectLst/>
              </a:rPr>
              <a:t>s_b1</a:t>
            </a:r>
            <a:r>
              <a:rPr lang="en-US" altLang="ja-JP" dirty="0">
                <a:effectLst/>
              </a:rPr>
              <a:t>, </a:t>
            </a:r>
          </a:p>
          <a:p>
            <a:r>
              <a:rPr lang="en-US" altLang="ja-JP" dirty="0">
                <a:effectLst/>
              </a:rPr>
              <a:t>			</a:t>
            </a:r>
            <a:r>
              <a:rPr lang="en-US" altLang="ja-JP" dirty="0" err="1">
                <a:effectLst/>
              </a:rPr>
              <a:t>s_b2</a:t>
            </a:r>
            <a:r>
              <a:rPr lang="en-US" altLang="ja-JP" dirty="0">
                <a:effectLst/>
              </a:rPr>
              <a:t>, </a:t>
            </a:r>
          </a:p>
          <a:p>
            <a:r>
              <a:rPr lang="en-US" altLang="ja-JP" dirty="0">
                <a:effectLst/>
              </a:rPr>
              <a:t>			</a:t>
            </a:r>
            <a:r>
              <a:rPr lang="en-US" altLang="ja-JP" dirty="0" err="1">
                <a:effectLst/>
              </a:rPr>
              <a:t>s_b3</a:t>
            </a:r>
            <a:r>
              <a:rPr lang="en-US" altLang="ja-JP" dirty="0">
                <a:effectLst/>
              </a:rPr>
              <a:t>, </a:t>
            </a:r>
          </a:p>
          <a:p>
            <a:r>
              <a:rPr lang="en-US" altLang="ja-JP" dirty="0">
                <a:effectLst/>
              </a:rPr>
              <a:t>			</a:t>
            </a:r>
            <a:r>
              <a:rPr lang="en-US" altLang="ja-JP" dirty="0" err="1">
                <a:effectLst/>
              </a:rPr>
              <a:t>s_b4</a:t>
            </a:r>
            <a:r>
              <a:rPr lang="en-US" altLang="ja-JP" dirty="0">
                <a:effectLst/>
              </a:rPr>
              <a:t>; </a:t>
            </a:r>
          </a:p>
          <a:p>
            <a:r>
              <a:rPr lang="en-US" altLang="ja-JP" dirty="0">
                <a:effectLst/>
              </a:rPr>
              <a:t>	} </a:t>
            </a:r>
            <a:r>
              <a:rPr lang="en-US" altLang="ja-JP" dirty="0" err="1">
                <a:effectLst/>
              </a:rPr>
              <a:t>S_un_b</a:t>
            </a:r>
            <a:r>
              <a:rPr lang="en-US" altLang="ja-JP" dirty="0">
                <a:effectLst/>
              </a:rPr>
              <a:t>; </a:t>
            </a:r>
          </a:p>
          <a:p>
            <a:r>
              <a:rPr lang="en-US" altLang="ja-JP" dirty="0">
                <a:effectLst/>
              </a:rPr>
              <a:t>	</a:t>
            </a:r>
            <a:r>
              <a:rPr lang="en-US" altLang="ja-JP" dirty="0" err="1">
                <a:effectLst/>
              </a:rPr>
              <a:t>struct</a:t>
            </a:r>
            <a:r>
              <a:rPr lang="en-US" altLang="ja-JP" dirty="0">
                <a:effectLst/>
              </a:rPr>
              <a:t> { </a:t>
            </a:r>
          </a:p>
          <a:p>
            <a:r>
              <a:rPr lang="en-US" altLang="ja-JP" dirty="0">
                <a:effectLst/>
              </a:rPr>
              <a:t>		unsigned short </a:t>
            </a:r>
            <a:r>
              <a:rPr lang="en-US" altLang="ja-JP" dirty="0" err="1">
                <a:effectLst/>
              </a:rPr>
              <a:t>s_w1</a:t>
            </a:r>
            <a:r>
              <a:rPr lang="en-US" altLang="ja-JP" dirty="0">
                <a:effectLst/>
              </a:rPr>
              <a:t>, </a:t>
            </a:r>
          </a:p>
          <a:p>
            <a:r>
              <a:rPr lang="en-US" altLang="ja-JP" dirty="0">
                <a:effectLst/>
              </a:rPr>
              <a:t>			</a:t>
            </a:r>
            <a:r>
              <a:rPr lang="en-US" altLang="ja-JP" dirty="0" err="1">
                <a:effectLst/>
              </a:rPr>
              <a:t>s_w2</a:t>
            </a:r>
            <a:r>
              <a:rPr lang="en-US" altLang="ja-JP" dirty="0">
                <a:effectLst/>
              </a:rPr>
              <a:t>; </a:t>
            </a:r>
          </a:p>
          <a:p>
            <a:r>
              <a:rPr lang="en-US" altLang="ja-JP" dirty="0">
                <a:effectLst/>
              </a:rPr>
              <a:t>	} </a:t>
            </a:r>
            <a:r>
              <a:rPr lang="en-US" altLang="ja-JP" dirty="0" err="1">
                <a:effectLst/>
              </a:rPr>
              <a:t>S_un_w</a:t>
            </a:r>
            <a:r>
              <a:rPr lang="en-US" altLang="ja-JP" dirty="0">
                <a:effectLst/>
              </a:rPr>
              <a:t>; </a:t>
            </a:r>
          </a:p>
          <a:p>
            <a:r>
              <a:rPr lang="en-US" altLang="ja-JP" dirty="0">
                <a:effectLst/>
              </a:rPr>
              <a:t>	unsigned long </a:t>
            </a:r>
            <a:r>
              <a:rPr lang="en-US" altLang="ja-JP" dirty="0" err="1">
                <a:effectLst/>
              </a:rPr>
              <a:t>S_addr</a:t>
            </a:r>
            <a:r>
              <a:rPr lang="en-US" altLang="ja-JP" dirty="0">
                <a:effectLst/>
              </a:rPr>
              <a:t>; </a:t>
            </a:r>
          </a:p>
          <a:p>
            <a:r>
              <a:rPr lang="ja-JP" altLang="en-US" dirty="0">
                <a:effectLst/>
              </a:rPr>
              <a:t>　　　　　</a:t>
            </a:r>
            <a:r>
              <a:rPr lang="en-US" altLang="ja-JP" dirty="0">
                <a:effectLst/>
              </a:rPr>
              <a:t>} </a:t>
            </a:r>
            <a:r>
              <a:rPr lang="en-US" altLang="ja-JP" dirty="0" err="1">
                <a:effectLst/>
              </a:rPr>
              <a:t>S_un</a:t>
            </a:r>
            <a:r>
              <a:rPr lang="en-US" altLang="ja-JP" dirty="0">
                <a:effectLst/>
              </a:rPr>
              <a:t>; </a:t>
            </a:r>
          </a:p>
          <a:p>
            <a:r>
              <a:rPr lang="en-US" altLang="ja-JP" dirty="0">
                <a:effectLst/>
              </a:rPr>
              <a:t>}; </a:t>
            </a:r>
          </a:p>
          <a:p>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8</a:t>
            </a:fld>
            <a:endParaRPr kumimoji="1" lang="ja-JP" altLang="en-US"/>
          </a:p>
        </p:txBody>
      </p:sp>
    </p:spTree>
    <p:extLst>
      <p:ext uri="{BB962C8B-B14F-4D97-AF65-F5344CB8AC3E}">
        <p14:creationId xmlns:p14="http://schemas.microsoft.com/office/powerpoint/2010/main" val="619293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必ず戻り値チェックを行うこと</a:t>
            </a:r>
            <a:endParaRPr lang="en-US" altLang="ja-JP" b="1" dirty="0"/>
          </a:p>
          <a:p>
            <a:r>
              <a:rPr lang="en-US" altLang="ja-JP" b="1" dirty="0" err="1"/>
              <a:t>SOCKET_ERROR</a:t>
            </a:r>
            <a:r>
              <a:rPr lang="ja-JP" altLang="en-US" b="1" dirty="0"/>
              <a:t>が戻り値で帰ってきた場合は、通信エラーが発生</a:t>
            </a:r>
            <a:endParaRPr lang="en-US" altLang="ja-JP" b="1" dirty="0"/>
          </a:p>
          <a:p>
            <a:br>
              <a:rPr lang="ja-JP" altLang="en-US" dirty="0"/>
            </a:br>
            <a:r>
              <a:rPr lang="en-US" altLang="ja-JP" b="1" dirty="0"/>
              <a:t>[</a:t>
            </a:r>
            <a:r>
              <a:rPr lang="ja-JP" altLang="en-US" b="1" dirty="0"/>
              <a:t>戻り値</a:t>
            </a:r>
            <a:r>
              <a:rPr lang="en-US" altLang="ja-JP" b="1" dirty="0"/>
              <a:t>]</a:t>
            </a:r>
            <a:br>
              <a:rPr lang="ja-JP" altLang="en-US" dirty="0"/>
            </a:br>
            <a:r>
              <a:rPr lang="ja-JP" altLang="en-US" dirty="0"/>
              <a:t>成功時は、送信されたバイト数を返す。</a:t>
            </a:r>
            <a:br>
              <a:rPr lang="ja-JP" altLang="en-US" dirty="0"/>
            </a:br>
            <a:r>
              <a:rPr lang="ja-JP" altLang="en-US" dirty="0"/>
              <a:t>失敗時は、</a:t>
            </a:r>
            <a:r>
              <a:rPr lang="en-US" altLang="ja-JP" dirty="0" err="1"/>
              <a:t>SOCKET_ERROR</a:t>
            </a:r>
            <a:r>
              <a:rPr lang="ja-JP" altLang="en-US" dirty="0"/>
              <a:t>返す。</a:t>
            </a:r>
            <a:endParaRPr kumimoji="1" lang="en-US" altLang="ja-JP" dirty="0"/>
          </a:p>
          <a:p>
            <a:endParaRPr kumimoji="1" lang="en-US" altLang="ja-JP" dirty="0"/>
          </a:p>
          <a:p>
            <a:r>
              <a:rPr kumimoji="1" lang="ja-JP" altLang="en-US" dirty="0"/>
              <a:t>＊科目担当コメント</a:t>
            </a:r>
            <a:r>
              <a:rPr kumimoji="1" lang="en-US" altLang="ja-JP" dirty="0"/>
              <a:t>-----------------------------------------------------------------------------------</a:t>
            </a:r>
            <a:r>
              <a:rPr kumimoji="1" lang="ja-JP" altLang="en-US" dirty="0"/>
              <a:t>＊</a:t>
            </a:r>
            <a:endParaRPr kumimoji="1" lang="en-US" altLang="ja-JP" dirty="0"/>
          </a:p>
          <a:p>
            <a:r>
              <a:rPr kumimoji="1" lang="en-US" altLang="ja-JP" dirty="0"/>
              <a:t>99/99/99</a:t>
            </a:r>
            <a:r>
              <a:rPr kumimoji="1" lang="ja-JP" altLang="en-US" dirty="0"/>
              <a:t>　ＸＨ：氏名</a:t>
            </a:r>
            <a:endParaRPr kumimoji="1" lang="en-US" altLang="ja-JP" dirty="0"/>
          </a:p>
          <a:p>
            <a:r>
              <a:rPr kumimoji="1" lang="ja-JP" altLang="en-US" dirty="0"/>
              <a:t>ＸＸＸＸＸＸＸＸＸＸＸＸＸＸＸＸＸＸＸＸＸＸＸＸＸＸＸＸＸＸＸＸＸＸＸＸＸＸＸＸＸＸＸＸＸ</a:t>
            </a:r>
            <a:endParaRPr kumimoji="1" lang="en-US" altLang="ja-JP" dirty="0"/>
          </a:p>
          <a:p>
            <a:r>
              <a:rPr kumimoji="1" lang="ja-JP" altLang="en-US" dirty="0"/>
              <a:t>ＸＸＸＸＸＸＸＸＸＸＸＸＸＸＸＸＸＸＸＸＸＸＸ</a:t>
            </a:r>
            <a:endParaRPr kumimoji="1" lang="en-US" altLang="ja-JP" dirty="0"/>
          </a:p>
          <a:p>
            <a:r>
              <a:rPr kumimoji="1" lang="ja-JP" altLang="en-US" dirty="0"/>
              <a:t>ＸＸＸＸＸＸＸＸＸＸＸＸＸＸＸＸＸＸＸＸＸＸＸＸＸＸＸＸＸＸＸＸＸＸＸＸＸＸＸＸＸＸＸＸＸＸ</a:t>
            </a:r>
            <a:endParaRPr kumimoji="1" lang="en-US" altLang="ja-JP" dirty="0"/>
          </a:p>
          <a:p>
            <a:endParaRPr kumimoji="1" lang="en-US" altLang="ja-JP" dirty="0"/>
          </a:p>
          <a:p>
            <a:r>
              <a:rPr kumimoji="1" lang="ja-JP" altLang="en-US" dirty="0"/>
              <a:t>＊</a:t>
            </a:r>
            <a:r>
              <a:rPr kumimoji="1" lang="en-US" altLang="ja-JP" dirty="0"/>
              <a:t>------------------------------------------------------------------------------------------------</a:t>
            </a:r>
            <a:r>
              <a:rPr kumimoji="1" lang="ja-JP" altLang="en-US" dirty="0"/>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1390BE1-11B6-4F42-A906-F6C8EED0EE61}" type="slidenum">
              <a:rPr kumimoji="1" lang="ja-JP" altLang="en-US" smtClean="0"/>
              <a:t>9</a:t>
            </a:fld>
            <a:endParaRPr kumimoji="1" lang="ja-JP" altLang="en-US"/>
          </a:p>
        </p:txBody>
      </p:sp>
    </p:spTree>
    <p:extLst>
      <p:ext uri="{BB962C8B-B14F-4D97-AF65-F5344CB8AC3E}">
        <p14:creationId xmlns:p14="http://schemas.microsoft.com/office/powerpoint/2010/main" val="2128036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dirty="0"/>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457200" y="6376243"/>
            <a:ext cx="2133600" cy="365125"/>
          </a:xfrm>
        </p:spPr>
        <p:txBody>
          <a:bodyPr/>
          <a:lstStyle/>
          <a:p>
            <a:fld id="{D05F0E23-50C2-40D0-ADBB-31EF3CF49422}" type="datetimeFigureOut">
              <a:rPr kumimoji="1" lang="ja-JP" altLang="en-US" smtClean="0"/>
              <a:t>2020/9/13</a:t>
            </a:fld>
            <a:endParaRPr kumimoji="1" lang="ja-JP" altLang="en-US"/>
          </a:p>
        </p:txBody>
      </p:sp>
      <p:sp>
        <p:nvSpPr>
          <p:cNvPr id="5" name="フッター プレースホルダー 4"/>
          <p:cNvSpPr>
            <a:spLocks noGrp="1"/>
          </p:cNvSpPr>
          <p:nvPr>
            <p:ph type="ftr" sz="quarter" idx="11"/>
          </p:nvPr>
        </p:nvSpPr>
        <p:spPr>
          <a:xfrm>
            <a:off x="3124200" y="6376243"/>
            <a:ext cx="2895600" cy="365125"/>
          </a:xfrm>
        </p:spPr>
        <p:txBody>
          <a:bodyPr/>
          <a:lstStyle/>
          <a:p>
            <a:r>
              <a:rPr kumimoji="1" lang="en-US" altLang="ja-JP" dirty="0"/>
              <a:t>IW15</a:t>
            </a:r>
            <a:endParaRPr kumimoji="1" lang="ja-JP" altLang="en-US" dirty="0"/>
          </a:p>
        </p:txBody>
      </p:sp>
      <p:sp>
        <p:nvSpPr>
          <p:cNvPr id="6" name="スライド番号プレースホルダー 5"/>
          <p:cNvSpPr>
            <a:spLocks noGrp="1"/>
          </p:cNvSpPr>
          <p:nvPr>
            <p:ph type="sldNum" sz="quarter" idx="12"/>
          </p:nvPr>
        </p:nvSpPr>
        <p:spPr>
          <a:xfrm>
            <a:off x="6553200" y="6376243"/>
            <a:ext cx="2133600" cy="365125"/>
          </a:xfrm>
        </p:spPr>
        <p:txBody>
          <a:bodyPr/>
          <a:lstStyle/>
          <a:p>
            <a:fld id="{FD2A8000-2235-455B-A886-33787CF80A09}" type="slidenum">
              <a:rPr kumimoji="1" lang="ja-JP" altLang="en-US" smtClean="0"/>
              <a:t>‹#›</a:t>
            </a:fld>
            <a:endParaRPr kumimoji="1" lang="ja-JP" altLang="en-US"/>
          </a:p>
        </p:txBody>
      </p:sp>
      <p:cxnSp>
        <p:nvCxnSpPr>
          <p:cNvPr id="7" name="直線コネクタ 6"/>
          <p:cNvCxnSpPr/>
          <p:nvPr userDrawn="1"/>
        </p:nvCxnSpPr>
        <p:spPr>
          <a:xfrm>
            <a:off x="267422" y="6309320"/>
            <a:ext cx="8640960" cy="0"/>
          </a:xfrm>
          <a:prstGeom prst="line">
            <a:avLst/>
          </a:prstGeom>
          <a:ln w="412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userDrawn="1"/>
        </p:nvCxnSpPr>
        <p:spPr>
          <a:xfrm>
            <a:off x="267422" y="548680"/>
            <a:ext cx="8640960" cy="0"/>
          </a:xfrm>
          <a:prstGeom prst="line">
            <a:avLst/>
          </a:prstGeom>
          <a:ln w="412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02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05F0E23-50C2-40D0-ADBB-31EF3CF49422}" type="datetimeFigureOut">
              <a:rPr kumimoji="1" lang="ja-JP" altLang="en-US" smtClean="0"/>
              <a:t>2020/9/13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D2A8000-2235-455B-A886-33787CF80A09}" type="slidenum">
              <a:rPr kumimoji="1" lang="ja-JP" altLang="en-US" smtClean="0"/>
              <a:t>‹#›</a:t>
            </a:fld>
            <a:endParaRPr kumimoji="1" lang="ja-JP" altLang="en-US"/>
          </a:p>
        </p:txBody>
      </p:sp>
    </p:spTree>
    <p:extLst>
      <p:ext uri="{BB962C8B-B14F-4D97-AF65-F5344CB8AC3E}">
        <p14:creationId xmlns:p14="http://schemas.microsoft.com/office/powerpoint/2010/main" val="256625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05F0E23-50C2-40D0-ADBB-31EF3CF49422}" type="datetimeFigureOut">
              <a:rPr kumimoji="1" lang="ja-JP" altLang="en-US" smtClean="0"/>
              <a:t>2020/9/13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D2A8000-2235-455B-A886-33787CF80A09}" type="slidenum">
              <a:rPr kumimoji="1" lang="ja-JP" altLang="en-US" smtClean="0"/>
              <a:t>‹#›</a:t>
            </a:fld>
            <a:endParaRPr kumimoji="1" lang="ja-JP" altLang="en-US"/>
          </a:p>
        </p:txBody>
      </p:sp>
    </p:spTree>
    <p:extLst>
      <p:ext uri="{BB962C8B-B14F-4D97-AF65-F5344CB8AC3E}">
        <p14:creationId xmlns:p14="http://schemas.microsoft.com/office/powerpoint/2010/main" val="865745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05F0E23-50C2-40D0-ADBB-31EF3CF49422}" type="datetimeFigureOut">
              <a:rPr kumimoji="1" lang="ja-JP" altLang="en-US" smtClean="0"/>
              <a:t>2020/9/13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D2A8000-2235-455B-A886-33787CF80A09}" type="slidenum">
              <a:rPr kumimoji="1" lang="ja-JP" altLang="en-US" smtClean="0"/>
              <a:t>‹#›</a:t>
            </a:fld>
            <a:endParaRPr kumimoji="1" lang="ja-JP" altLang="en-US"/>
          </a:p>
        </p:txBody>
      </p:sp>
    </p:spTree>
    <p:extLst>
      <p:ext uri="{BB962C8B-B14F-4D97-AF65-F5344CB8AC3E}">
        <p14:creationId xmlns:p14="http://schemas.microsoft.com/office/powerpoint/2010/main" val="424459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490066"/>
          </a:xfrm>
        </p:spPr>
        <p:txBody>
          <a:bodyPr>
            <a:noAutofit/>
          </a:bodyPr>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457200" y="1052736"/>
            <a:ext cx="8229600" cy="5184576"/>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a:xfrm>
            <a:off x="457200" y="6381328"/>
            <a:ext cx="2133600" cy="365125"/>
          </a:xfrm>
        </p:spPr>
        <p:txBody>
          <a:bodyPr/>
          <a:lstStyle/>
          <a:p>
            <a:fld id="{D05F0E23-50C2-40D0-ADBB-31EF3CF49422}" type="datetimeFigureOut">
              <a:rPr kumimoji="1" lang="ja-JP" altLang="en-US" smtClean="0"/>
              <a:t>2020/9/13</a:t>
            </a:fld>
            <a:endParaRPr kumimoji="1" lang="ja-JP" altLang="en-US"/>
          </a:p>
        </p:txBody>
      </p:sp>
      <p:sp>
        <p:nvSpPr>
          <p:cNvPr id="5" name="フッター プレースホルダー 4"/>
          <p:cNvSpPr>
            <a:spLocks noGrp="1"/>
          </p:cNvSpPr>
          <p:nvPr>
            <p:ph type="ftr" sz="quarter" idx="11"/>
          </p:nvPr>
        </p:nvSpPr>
        <p:spPr>
          <a:xfrm>
            <a:off x="3124200" y="6381328"/>
            <a:ext cx="2895600" cy="365125"/>
          </a:xfrm>
        </p:spPr>
        <p:txBody>
          <a:bodyPr/>
          <a:lstStyle/>
          <a:p>
            <a:endParaRPr kumimoji="1" lang="ja-JP" altLang="en-US" dirty="0"/>
          </a:p>
        </p:txBody>
      </p:sp>
      <p:sp>
        <p:nvSpPr>
          <p:cNvPr id="6" name="スライド番号プレースホルダー 5"/>
          <p:cNvSpPr>
            <a:spLocks noGrp="1"/>
          </p:cNvSpPr>
          <p:nvPr>
            <p:ph type="sldNum" sz="quarter" idx="12"/>
          </p:nvPr>
        </p:nvSpPr>
        <p:spPr>
          <a:xfrm>
            <a:off x="6553200" y="6376243"/>
            <a:ext cx="2133600" cy="365125"/>
          </a:xfrm>
        </p:spPr>
        <p:txBody>
          <a:bodyPr/>
          <a:lstStyle/>
          <a:p>
            <a:fld id="{FD2A8000-2235-455B-A886-33787CF80A09}" type="slidenum">
              <a:rPr kumimoji="1" lang="ja-JP" altLang="en-US" smtClean="0"/>
              <a:t>‹#›</a:t>
            </a:fld>
            <a:endParaRPr kumimoji="1" lang="ja-JP" altLang="en-US"/>
          </a:p>
        </p:txBody>
      </p:sp>
      <p:cxnSp>
        <p:nvCxnSpPr>
          <p:cNvPr id="8" name="直線コネクタ 7"/>
          <p:cNvCxnSpPr/>
          <p:nvPr userDrawn="1"/>
        </p:nvCxnSpPr>
        <p:spPr>
          <a:xfrm>
            <a:off x="251520" y="908720"/>
            <a:ext cx="8640960" cy="0"/>
          </a:xfrm>
          <a:prstGeom prst="line">
            <a:avLst/>
          </a:prstGeom>
          <a:ln w="412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userDrawn="1"/>
        </p:nvCxnSpPr>
        <p:spPr>
          <a:xfrm>
            <a:off x="267422" y="6309320"/>
            <a:ext cx="8640960" cy="0"/>
          </a:xfrm>
          <a:prstGeom prst="line">
            <a:avLst/>
          </a:prstGeom>
          <a:ln w="412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644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332656"/>
            <a:ext cx="8229600" cy="5904656"/>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a:xfrm>
            <a:off x="457200" y="6376243"/>
            <a:ext cx="2133600" cy="365125"/>
          </a:xfrm>
        </p:spPr>
        <p:txBody>
          <a:bodyPr/>
          <a:lstStyle/>
          <a:p>
            <a:fld id="{D05F0E23-50C2-40D0-ADBB-31EF3CF49422}" type="datetimeFigureOut">
              <a:rPr kumimoji="1" lang="ja-JP" altLang="en-US" smtClean="0"/>
              <a:t>2020/9/13</a:t>
            </a:fld>
            <a:endParaRPr kumimoji="1" lang="ja-JP" altLang="en-US"/>
          </a:p>
        </p:txBody>
      </p:sp>
      <p:sp>
        <p:nvSpPr>
          <p:cNvPr id="5" name="フッター プレースホルダー 4"/>
          <p:cNvSpPr>
            <a:spLocks noGrp="1"/>
          </p:cNvSpPr>
          <p:nvPr>
            <p:ph type="ftr" sz="quarter" idx="11"/>
          </p:nvPr>
        </p:nvSpPr>
        <p:spPr>
          <a:xfrm>
            <a:off x="3124200" y="6376243"/>
            <a:ext cx="2895600" cy="365125"/>
          </a:xfrm>
        </p:spPr>
        <p:txBody>
          <a:bodyPr/>
          <a:lstStyle/>
          <a:p>
            <a:endParaRPr kumimoji="1" lang="ja-JP" altLang="en-US" dirty="0"/>
          </a:p>
        </p:txBody>
      </p:sp>
      <p:sp>
        <p:nvSpPr>
          <p:cNvPr id="6" name="スライド番号プレースホルダー 5"/>
          <p:cNvSpPr>
            <a:spLocks noGrp="1"/>
          </p:cNvSpPr>
          <p:nvPr>
            <p:ph type="sldNum" sz="quarter" idx="12"/>
          </p:nvPr>
        </p:nvSpPr>
        <p:spPr>
          <a:xfrm>
            <a:off x="6553200" y="6376243"/>
            <a:ext cx="2133600" cy="365125"/>
          </a:xfrm>
        </p:spPr>
        <p:txBody>
          <a:bodyPr/>
          <a:lstStyle/>
          <a:p>
            <a:fld id="{FD2A8000-2235-455B-A886-33787CF80A09}" type="slidenum">
              <a:rPr kumimoji="1" lang="ja-JP" altLang="en-US" smtClean="0"/>
              <a:t>‹#›</a:t>
            </a:fld>
            <a:endParaRPr kumimoji="1" lang="ja-JP" altLang="en-US"/>
          </a:p>
        </p:txBody>
      </p:sp>
      <p:cxnSp>
        <p:nvCxnSpPr>
          <p:cNvPr id="7" name="直線コネクタ 6"/>
          <p:cNvCxnSpPr/>
          <p:nvPr userDrawn="1"/>
        </p:nvCxnSpPr>
        <p:spPr>
          <a:xfrm>
            <a:off x="267422" y="6309320"/>
            <a:ext cx="8640960" cy="0"/>
          </a:xfrm>
          <a:prstGeom prst="line">
            <a:avLst/>
          </a:prstGeom>
          <a:ln w="412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userDrawn="1"/>
        </p:nvCxnSpPr>
        <p:spPr>
          <a:xfrm>
            <a:off x="267422" y="188640"/>
            <a:ext cx="8640960" cy="0"/>
          </a:xfrm>
          <a:prstGeom prst="line">
            <a:avLst/>
          </a:prstGeom>
          <a:ln w="412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313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D05F0E23-50C2-40D0-ADBB-31EF3CF49422}" type="datetimeFigureOut">
              <a:rPr kumimoji="1" lang="ja-JP" altLang="en-US" smtClean="0"/>
              <a:t>2020/9/13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D2A8000-2235-455B-A886-33787CF80A09}" type="slidenum">
              <a:rPr kumimoji="1" lang="ja-JP" altLang="en-US" smtClean="0"/>
              <a:t>‹#›</a:t>
            </a:fld>
            <a:endParaRPr kumimoji="1" lang="ja-JP" altLang="en-US"/>
          </a:p>
        </p:txBody>
      </p:sp>
    </p:spTree>
    <p:extLst>
      <p:ext uri="{BB962C8B-B14F-4D97-AF65-F5344CB8AC3E}">
        <p14:creationId xmlns:p14="http://schemas.microsoft.com/office/powerpoint/2010/main" val="330446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05F0E23-50C2-40D0-ADBB-31EF3CF49422}" type="datetimeFigureOut">
              <a:rPr kumimoji="1" lang="ja-JP" altLang="en-US" smtClean="0"/>
              <a:t>2020/9/13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D2A8000-2235-455B-A886-33787CF80A09}" type="slidenum">
              <a:rPr kumimoji="1" lang="ja-JP" altLang="en-US" smtClean="0"/>
              <a:t>‹#›</a:t>
            </a:fld>
            <a:endParaRPr kumimoji="1" lang="ja-JP" altLang="en-US"/>
          </a:p>
        </p:txBody>
      </p:sp>
    </p:spTree>
    <p:extLst>
      <p:ext uri="{BB962C8B-B14F-4D97-AF65-F5344CB8AC3E}">
        <p14:creationId xmlns:p14="http://schemas.microsoft.com/office/powerpoint/2010/main" val="32105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D05F0E23-50C2-40D0-ADBB-31EF3CF49422}" type="datetimeFigureOut">
              <a:rPr kumimoji="1" lang="ja-JP" altLang="en-US" smtClean="0"/>
              <a:t>2020/9/13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D2A8000-2235-455B-A886-33787CF80A09}" type="slidenum">
              <a:rPr kumimoji="1" lang="ja-JP" altLang="en-US" smtClean="0"/>
              <a:t>‹#›</a:t>
            </a:fld>
            <a:endParaRPr kumimoji="1" lang="ja-JP" altLang="en-US"/>
          </a:p>
        </p:txBody>
      </p:sp>
    </p:spTree>
    <p:extLst>
      <p:ext uri="{BB962C8B-B14F-4D97-AF65-F5344CB8AC3E}">
        <p14:creationId xmlns:p14="http://schemas.microsoft.com/office/powerpoint/2010/main" val="3885494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D05F0E23-50C2-40D0-ADBB-31EF3CF49422}" type="datetimeFigureOut">
              <a:rPr kumimoji="1" lang="ja-JP" altLang="en-US" smtClean="0"/>
              <a:t>2020/9/13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D2A8000-2235-455B-A886-33787CF80A09}" type="slidenum">
              <a:rPr kumimoji="1" lang="ja-JP" altLang="en-US" smtClean="0"/>
              <a:t>‹#›</a:t>
            </a:fld>
            <a:endParaRPr kumimoji="1" lang="ja-JP" altLang="en-US"/>
          </a:p>
        </p:txBody>
      </p:sp>
    </p:spTree>
    <p:extLst>
      <p:ext uri="{BB962C8B-B14F-4D97-AF65-F5344CB8AC3E}">
        <p14:creationId xmlns:p14="http://schemas.microsoft.com/office/powerpoint/2010/main" val="2976068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05F0E23-50C2-40D0-ADBB-31EF3CF49422}" type="datetimeFigureOut">
              <a:rPr kumimoji="1" lang="ja-JP" altLang="en-US" smtClean="0"/>
              <a:t>2020/9/13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D2A8000-2235-455B-A886-33787CF80A09}" type="slidenum">
              <a:rPr kumimoji="1" lang="ja-JP" altLang="en-US" smtClean="0"/>
              <a:t>‹#›</a:t>
            </a:fld>
            <a:endParaRPr kumimoji="1" lang="ja-JP" altLang="en-US"/>
          </a:p>
        </p:txBody>
      </p:sp>
    </p:spTree>
    <p:extLst>
      <p:ext uri="{BB962C8B-B14F-4D97-AF65-F5344CB8AC3E}">
        <p14:creationId xmlns:p14="http://schemas.microsoft.com/office/powerpoint/2010/main" val="263826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05F0E23-50C2-40D0-ADBB-31EF3CF49422}" type="datetimeFigureOut">
              <a:rPr kumimoji="1" lang="ja-JP" altLang="en-US" smtClean="0"/>
              <a:t>2020/9/13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D2A8000-2235-455B-A886-33787CF80A09}" type="slidenum">
              <a:rPr kumimoji="1" lang="ja-JP" altLang="en-US" smtClean="0"/>
              <a:t>‹#›</a:t>
            </a:fld>
            <a:endParaRPr kumimoji="1" lang="ja-JP" altLang="en-US"/>
          </a:p>
        </p:txBody>
      </p:sp>
    </p:spTree>
    <p:extLst>
      <p:ext uri="{BB962C8B-B14F-4D97-AF65-F5344CB8AC3E}">
        <p14:creationId xmlns:p14="http://schemas.microsoft.com/office/powerpoint/2010/main" val="3828697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5F0E23-50C2-40D0-ADBB-31EF3CF49422}" type="datetimeFigureOut">
              <a:rPr kumimoji="1" lang="ja-JP" altLang="en-US" smtClean="0"/>
              <a:t>2020/9/13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HGP明朝B" pitchFamily="18" charset="-128"/>
                <a:ea typeface="HGP明朝B" pitchFamily="18" charset="-128"/>
              </a:defRPr>
            </a:lvl1pPr>
          </a:lstStyle>
          <a:p>
            <a:r>
              <a:rPr lang="en-US" altLang="ja-JP" dirty="0">
                <a:latin typeface="HGP明朝B" pitchFamily="18" charset="-128"/>
                <a:ea typeface="HGP明朝B" pitchFamily="18" charset="-128"/>
              </a:rPr>
              <a:t>IW15</a:t>
            </a:r>
            <a:r>
              <a:rPr lang="ja-JP" altLang="en-US" dirty="0">
                <a:latin typeface="HGP明朝B" pitchFamily="18" charset="-128"/>
                <a:ea typeface="HGP明朝B" pitchFamily="18" charset="-128"/>
              </a:rPr>
              <a:t>　</a:t>
            </a:r>
            <a:r>
              <a:rPr lang="en-US" altLang="ja-JP" dirty="0">
                <a:latin typeface="HGP明朝B" pitchFamily="18" charset="-128"/>
                <a:ea typeface="HGP明朝B" pitchFamily="18" charset="-128"/>
              </a:rPr>
              <a:t>Web</a:t>
            </a:r>
            <a:r>
              <a:rPr lang="ja-JP" altLang="en-US" dirty="0">
                <a:latin typeface="HGP明朝B" pitchFamily="18" charset="-128"/>
                <a:ea typeface="HGP明朝B" pitchFamily="18" charset="-128"/>
              </a:rPr>
              <a:t>デザイン制作</a:t>
            </a:r>
            <a:endParaRPr lang="ja-JP" altLang="en-US" dirty="0"/>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A8000-2235-455B-A886-33787CF80A09}" type="slidenum">
              <a:rPr kumimoji="1" lang="ja-JP" altLang="en-US" smtClean="0"/>
              <a:t>‹#›</a:t>
            </a:fld>
            <a:endParaRPr kumimoji="1" lang="ja-JP" altLang="en-US" dirty="0"/>
          </a:p>
        </p:txBody>
      </p:sp>
    </p:spTree>
    <p:extLst>
      <p:ext uri="{BB962C8B-B14F-4D97-AF65-F5344CB8AC3E}">
        <p14:creationId xmlns:p14="http://schemas.microsoft.com/office/powerpoint/2010/main" val="3318543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9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xStyles>
    <p:title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HGP明朝E" pitchFamily="18" charset="-128"/>
          <a:ea typeface="HGP明朝E" pitchFamily="18"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HGP明朝E" pitchFamily="18" charset="-128"/>
          <a:ea typeface="HGP明朝E" pitchFamily="18"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HGP明朝E" pitchFamily="18" charset="-128"/>
          <a:ea typeface="HGP明朝E" pitchFamily="18"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HGP明朝E" pitchFamily="18" charset="-128"/>
          <a:ea typeface="HGP明朝E" pitchFamily="18"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HGP明朝E" pitchFamily="18" charset="-128"/>
          <a:ea typeface="HGP明朝E" pitchFamily="18"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00811" y="2564904"/>
            <a:ext cx="7772400" cy="2304255"/>
          </a:xfrm>
        </p:spPr>
        <p:txBody>
          <a:bodyPr>
            <a:normAutofit fontScale="90000"/>
          </a:bodyPr>
          <a:lstStyle/>
          <a:p>
            <a:r>
              <a:rPr lang="ja-JP" altLang="en-US" sz="5400" dirty="0"/>
              <a:t>ＵＤＰデータ送信プログラム制作</a:t>
            </a:r>
            <a:br>
              <a:rPr lang="en-US" altLang="ja-JP" sz="5400" dirty="0"/>
            </a:br>
            <a:endParaRPr kumimoji="1" lang="ja-JP" altLang="en-US" sz="5400" dirty="0"/>
          </a:p>
        </p:txBody>
      </p:sp>
      <p:sp>
        <p:nvSpPr>
          <p:cNvPr id="4" name="サブタイトル 2"/>
          <p:cNvSpPr txBox="1">
            <a:spLocks/>
          </p:cNvSpPr>
          <p:nvPr/>
        </p:nvSpPr>
        <p:spPr>
          <a:xfrm>
            <a:off x="395536" y="1247110"/>
            <a:ext cx="8382950" cy="1080120"/>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kumimoji="1" sz="3200" kern="1200">
                <a:solidFill>
                  <a:schemeClr val="tx1">
                    <a:tint val="75000"/>
                  </a:schemeClr>
                </a:solidFill>
                <a:latin typeface="HGP明朝E" pitchFamily="18" charset="-128"/>
                <a:ea typeface="HGP明朝E" pitchFamily="18" charset="-128"/>
                <a:cs typeface="+mn-cs"/>
              </a:defRPr>
            </a:lvl1pPr>
            <a:lvl2pPr marL="457200" indent="0" algn="ctr" defTabSz="914400" rtl="0" eaLnBrk="1" latinLnBrk="0" hangingPunct="1">
              <a:spcBef>
                <a:spcPct val="20000"/>
              </a:spcBef>
              <a:buFont typeface="Arial" pitchFamily="34" charset="0"/>
              <a:buNone/>
              <a:defRPr kumimoji="1" sz="2800" kern="1200">
                <a:solidFill>
                  <a:schemeClr val="tx1">
                    <a:tint val="75000"/>
                  </a:schemeClr>
                </a:solidFill>
                <a:latin typeface="HGP明朝E" pitchFamily="18" charset="-128"/>
                <a:ea typeface="HGP明朝E" pitchFamily="18" charset="-128"/>
                <a:cs typeface="+mn-cs"/>
              </a:defRPr>
            </a:lvl2pPr>
            <a:lvl3pPr marL="914400" indent="0" algn="ctr" defTabSz="914400" rtl="0" eaLnBrk="1" latinLnBrk="0" hangingPunct="1">
              <a:spcBef>
                <a:spcPct val="20000"/>
              </a:spcBef>
              <a:buFont typeface="Arial" pitchFamily="34" charset="0"/>
              <a:buNone/>
              <a:defRPr kumimoji="1" sz="2400" kern="1200">
                <a:solidFill>
                  <a:schemeClr val="tx1">
                    <a:tint val="75000"/>
                  </a:schemeClr>
                </a:solidFill>
                <a:latin typeface="HGP明朝E" pitchFamily="18" charset="-128"/>
                <a:ea typeface="HGP明朝E" pitchFamily="18" charset="-128"/>
                <a:cs typeface="+mn-cs"/>
              </a:defRPr>
            </a:lvl3pPr>
            <a:lvl4pPr marL="1371600" indent="0" algn="ctr" defTabSz="914400" rtl="0" eaLnBrk="1" latinLnBrk="0" hangingPunct="1">
              <a:spcBef>
                <a:spcPct val="20000"/>
              </a:spcBef>
              <a:buFont typeface="Arial" pitchFamily="34" charset="0"/>
              <a:buNone/>
              <a:defRPr kumimoji="1" sz="2000" kern="1200">
                <a:solidFill>
                  <a:schemeClr val="tx1">
                    <a:tint val="75000"/>
                  </a:schemeClr>
                </a:solidFill>
                <a:latin typeface="HGP明朝E" pitchFamily="18" charset="-128"/>
                <a:ea typeface="HGP明朝E" pitchFamily="18" charset="-128"/>
                <a:cs typeface="+mn-cs"/>
              </a:defRPr>
            </a:lvl4pPr>
            <a:lvl5pPr marL="1828800" indent="0" algn="ctr" defTabSz="914400" rtl="0" eaLnBrk="1" latinLnBrk="0" hangingPunct="1">
              <a:spcBef>
                <a:spcPct val="20000"/>
              </a:spcBef>
              <a:buFont typeface="Arial" pitchFamily="34" charset="0"/>
              <a:buNone/>
              <a:defRPr kumimoji="1" sz="2000" kern="1200">
                <a:solidFill>
                  <a:schemeClr val="tx1">
                    <a:tint val="75000"/>
                  </a:schemeClr>
                </a:solidFill>
                <a:latin typeface="HGP明朝E" pitchFamily="18" charset="-128"/>
                <a:ea typeface="HGP明朝E" pitchFamily="18" charset="-128"/>
                <a:cs typeface="+mn-cs"/>
              </a:defRPr>
            </a:lvl5pPr>
            <a:lvl6pPr marL="22860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9pPr>
          </a:lstStyle>
          <a:p>
            <a:pPr algn="l"/>
            <a:r>
              <a:rPr lang="ja-JP" altLang="en-US" dirty="0">
                <a:solidFill>
                  <a:schemeClr val="tx1"/>
                </a:solidFill>
              </a:rPr>
              <a:t>ＧＮ</a:t>
            </a:r>
            <a:r>
              <a:rPr lang="en-US" altLang="ja-JP" dirty="0">
                <a:solidFill>
                  <a:schemeClr val="tx1"/>
                </a:solidFill>
              </a:rPr>
              <a:t>31</a:t>
            </a:r>
            <a:r>
              <a:rPr lang="ja-JP" altLang="en-US" dirty="0">
                <a:solidFill>
                  <a:schemeClr val="tx1"/>
                </a:solidFill>
              </a:rPr>
              <a:t>　ネットワークプログラミング</a:t>
            </a:r>
            <a:r>
              <a:rPr lang="en-US" altLang="ja-JP" dirty="0">
                <a:solidFill>
                  <a:schemeClr val="tx1"/>
                </a:solidFill>
              </a:rPr>
              <a:t>Ⅰ</a:t>
            </a:r>
          </a:p>
          <a:p>
            <a:pPr algn="l"/>
            <a:r>
              <a:rPr lang="ja-JP" altLang="en-US" dirty="0">
                <a:solidFill>
                  <a:schemeClr val="tx1"/>
                </a:solidFill>
              </a:rPr>
              <a:t>第</a:t>
            </a:r>
            <a:r>
              <a:rPr lang="en-US" altLang="ja-JP" dirty="0">
                <a:solidFill>
                  <a:schemeClr val="tx1"/>
                </a:solidFill>
              </a:rPr>
              <a:t>22</a:t>
            </a:r>
            <a:r>
              <a:rPr lang="ja-JP" altLang="en-US" dirty="0">
                <a:solidFill>
                  <a:schemeClr val="tx1"/>
                </a:solidFill>
              </a:rPr>
              <a:t>回　</a:t>
            </a:r>
            <a:r>
              <a:rPr lang="en-US" altLang="ja-JP" dirty="0" err="1">
                <a:solidFill>
                  <a:schemeClr val="tx1"/>
                </a:solidFill>
              </a:rPr>
              <a:t>UDP</a:t>
            </a:r>
            <a:r>
              <a:rPr lang="ja-JP" altLang="en-US" dirty="0">
                <a:solidFill>
                  <a:schemeClr val="tx1"/>
                </a:solidFill>
              </a:rPr>
              <a:t>データ送信プログラム制作</a:t>
            </a:r>
          </a:p>
        </p:txBody>
      </p:sp>
    </p:spTree>
    <p:extLst>
      <p:ext uri="{BB962C8B-B14F-4D97-AF65-F5344CB8AC3E}">
        <p14:creationId xmlns:p14="http://schemas.microsoft.com/office/powerpoint/2010/main" val="2028826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１．前回の復習</a:t>
            </a:r>
            <a:endParaRPr lang="ja-JP" altLang="en-US" dirty="0"/>
          </a:p>
        </p:txBody>
      </p:sp>
      <p:sp>
        <p:nvSpPr>
          <p:cNvPr id="6" name="正方形/長方形 5"/>
          <p:cNvSpPr/>
          <p:nvPr/>
        </p:nvSpPr>
        <p:spPr>
          <a:xfrm>
            <a:off x="382960" y="630564"/>
            <a:ext cx="8472336" cy="5324535"/>
          </a:xfrm>
          <a:prstGeom prst="rect">
            <a:avLst/>
          </a:prstGeom>
        </p:spPr>
        <p:txBody>
          <a:bodyPr wrap="square">
            <a:spAutoFit/>
          </a:bodyPr>
          <a:lstStyle/>
          <a:p>
            <a:pPr algn="just">
              <a:spcAft>
                <a:spcPts val="0"/>
              </a:spcAft>
            </a:pP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データ送信関数</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sendto</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a:t>
            </a:r>
          </a:p>
          <a:p>
            <a:pPr algn="just">
              <a:spcAft>
                <a:spcPts val="0"/>
              </a:spcAft>
            </a:pPr>
            <a:endPar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2000" dirty="0">
                <a:latin typeface="HGP明朝E" panose="02020900000000000000" pitchFamily="18" charset="-128"/>
                <a:ea typeface="HGP明朝E" panose="02020900000000000000" pitchFamily="18" charset="-128"/>
              </a:rPr>
              <a:t>	int </a:t>
            </a:r>
            <a:r>
              <a:rPr lang="en-US" altLang="ja-JP" sz="2000" dirty="0" err="1">
                <a:latin typeface="HGP明朝E" panose="02020900000000000000" pitchFamily="18" charset="-128"/>
                <a:ea typeface="HGP明朝E" panose="02020900000000000000" pitchFamily="18" charset="-128"/>
              </a:rPr>
              <a:t>sendto</a:t>
            </a:r>
            <a:r>
              <a:rPr lang="en-US" altLang="ja-JP" sz="2000" dirty="0">
                <a:latin typeface="HGP明朝E" panose="02020900000000000000" pitchFamily="18" charset="-128"/>
                <a:ea typeface="HGP明朝E" panose="02020900000000000000" pitchFamily="18" charset="-128"/>
              </a:rPr>
              <a:t>(</a:t>
            </a:r>
          </a:p>
          <a:p>
            <a:pPr algn="just">
              <a:spcAft>
                <a:spcPts val="0"/>
              </a:spcAft>
            </a:pPr>
            <a:r>
              <a:rPr lang="en-US" altLang="ja-JP" sz="2000" dirty="0">
                <a:latin typeface="HGP明朝E" panose="02020900000000000000" pitchFamily="18" charset="-128"/>
                <a:ea typeface="HGP明朝E" panose="02020900000000000000" pitchFamily="18" charset="-128"/>
              </a:rPr>
              <a:t>		SOCKET s,</a:t>
            </a:r>
          </a:p>
          <a:p>
            <a:pPr algn="just">
              <a:spcAft>
                <a:spcPts val="0"/>
              </a:spcAft>
            </a:pPr>
            <a:r>
              <a:rPr lang="en-US" altLang="ja-JP" sz="2000" dirty="0">
                <a:latin typeface="HGP明朝E" panose="02020900000000000000" pitchFamily="18" charset="-128"/>
                <a:ea typeface="HGP明朝E" panose="02020900000000000000" pitchFamily="18" charset="-128"/>
              </a:rPr>
              <a:t>		const char *</a:t>
            </a:r>
            <a:r>
              <a:rPr lang="en-US" altLang="ja-JP" sz="2000" dirty="0" err="1">
                <a:latin typeface="HGP明朝E" panose="02020900000000000000" pitchFamily="18" charset="-128"/>
                <a:ea typeface="HGP明朝E" panose="02020900000000000000" pitchFamily="18" charset="-128"/>
              </a:rPr>
              <a:t>buf</a:t>
            </a:r>
            <a:r>
              <a:rPr lang="en-US" altLang="ja-JP" sz="2000" dirty="0">
                <a:latin typeface="HGP明朝E" panose="02020900000000000000" pitchFamily="18" charset="-128"/>
                <a:ea typeface="HGP明朝E" panose="02020900000000000000" pitchFamily="18" charset="-128"/>
              </a:rPr>
              <a:t>,</a:t>
            </a:r>
          </a:p>
          <a:p>
            <a:pPr algn="just">
              <a:spcAft>
                <a:spcPts val="0"/>
              </a:spcAft>
            </a:pPr>
            <a:r>
              <a:rPr lang="en-US" altLang="ja-JP" sz="2000" dirty="0">
                <a:latin typeface="HGP明朝E" panose="02020900000000000000" pitchFamily="18" charset="-128"/>
                <a:ea typeface="HGP明朝E" panose="02020900000000000000" pitchFamily="18" charset="-128"/>
              </a:rPr>
              <a:t>		int </a:t>
            </a:r>
            <a:r>
              <a:rPr lang="en-US" altLang="ja-JP" sz="2000" dirty="0" err="1">
                <a:latin typeface="HGP明朝E" panose="02020900000000000000" pitchFamily="18" charset="-128"/>
                <a:ea typeface="HGP明朝E" panose="02020900000000000000" pitchFamily="18" charset="-128"/>
              </a:rPr>
              <a:t>len</a:t>
            </a:r>
            <a:r>
              <a:rPr lang="en-US" altLang="ja-JP" sz="2000" dirty="0">
                <a:latin typeface="HGP明朝E" panose="02020900000000000000" pitchFamily="18" charset="-128"/>
                <a:ea typeface="HGP明朝E" panose="02020900000000000000" pitchFamily="18" charset="-128"/>
              </a:rPr>
              <a:t>,</a:t>
            </a:r>
          </a:p>
          <a:p>
            <a:pPr algn="just">
              <a:spcAft>
                <a:spcPts val="0"/>
              </a:spcAft>
            </a:pPr>
            <a:r>
              <a:rPr lang="en-US" altLang="ja-JP" sz="2000" dirty="0">
                <a:latin typeface="HGP明朝E" panose="02020900000000000000" pitchFamily="18" charset="-128"/>
                <a:ea typeface="HGP明朝E" panose="02020900000000000000" pitchFamily="18" charset="-128"/>
              </a:rPr>
              <a:t>		int flags,</a:t>
            </a:r>
          </a:p>
          <a:p>
            <a:pPr algn="just">
              <a:spcAft>
                <a:spcPts val="0"/>
              </a:spcAft>
            </a:pPr>
            <a:r>
              <a:rPr lang="en-US" altLang="ja-JP" sz="2000" dirty="0">
                <a:latin typeface="HGP明朝E" panose="02020900000000000000" pitchFamily="18" charset="-128"/>
                <a:ea typeface="HGP明朝E" panose="02020900000000000000" pitchFamily="18" charset="-128"/>
              </a:rPr>
              <a:t>		const struct </a:t>
            </a:r>
            <a:r>
              <a:rPr lang="en-US" altLang="ja-JP" sz="2000" dirty="0" err="1">
                <a:latin typeface="HGP明朝E" panose="02020900000000000000" pitchFamily="18" charset="-128"/>
                <a:ea typeface="HGP明朝E" panose="02020900000000000000" pitchFamily="18" charset="-128"/>
              </a:rPr>
              <a:t>sockaddr</a:t>
            </a:r>
            <a:r>
              <a:rPr lang="en-US" altLang="ja-JP" sz="2000" dirty="0">
                <a:latin typeface="HGP明朝E" panose="02020900000000000000" pitchFamily="18" charset="-128"/>
                <a:ea typeface="HGP明朝E" panose="02020900000000000000" pitchFamily="18" charset="-128"/>
              </a:rPr>
              <a:t>*</a:t>
            </a:r>
            <a:r>
              <a:rPr lang="ja-JP" altLang="en-US" sz="2000" dirty="0">
                <a:latin typeface="HGP明朝E" panose="02020900000000000000" pitchFamily="18" charset="-128"/>
                <a:ea typeface="HGP明朝E" panose="02020900000000000000" pitchFamily="18" charset="-128"/>
              </a:rPr>
              <a:t> </a:t>
            </a:r>
            <a:r>
              <a:rPr lang="en-US" altLang="ja-JP" sz="2000" dirty="0">
                <a:latin typeface="HGP明朝E" panose="02020900000000000000" pitchFamily="18" charset="-128"/>
                <a:ea typeface="HGP明朝E" panose="02020900000000000000" pitchFamily="18" charset="-128"/>
              </a:rPr>
              <a:t>to,</a:t>
            </a:r>
          </a:p>
          <a:p>
            <a:pPr algn="just">
              <a:spcAft>
                <a:spcPts val="0"/>
              </a:spcAft>
            </a:pPr>
            <a:r>
              <a:rPr lang="en-US" altLang="ja-JP" sz="2000" dirty="0">
                <a:latin typeface="HGP明朝E" panose="02020900000000000000" pitchFamily="18" charset="-128"/>
                <a:ea typeface="HGP明朝E" panose="02020900000000000000" pitchFamily="18" charset="-128"/>
              </a:rPr>
              <a:t>		int </a:t>
            </a:r>
            <a:r>
              <a:rPr lang="en-US" altLang="ja-JP" sz="2000" dirty="0" err="1">
                <a:latin typeface="HGP明朝E" panose="02020900000000000000" pitchFamily="18" charset="-128"/>
                <a:ea typeface="HGP明朝E" panose="02020900000000000000" pitchFamily="18" charset="-128"/>
              </a:rPr>
              <a:t>tolen</a:t>
            </a:r>
            <a:endParaRPr lang="en-US" altLang="ja-JP" sz="2000" dirty="0">
              <a:latin typeface="HGP明朝E" panose="02020900000000000000" pitchFamily="18" charset="-128"/>
              <a:ea typeface="HGP明朝E" panose="02020900000000000000" pitchFamily="18" charset="-128"/>
            </a:endParaRPr>
          </a:p>
          <a:p>
            <a:pPr algn="just">
              <a:spcAft>
                <a:spcPts val="0"/>
              </a:spcAft>
            </a:pPr>
            <a:r>
              <a:rPr lang="en-US" altLang="ja-JP" sz="2000" dirty="0">
                <a:latin typeface="HGP明朝E" panose="02020900000000000000" pitchFamily="18" charset="-128"/>
                <a:ea typeface="HGP明朝E" panose="02020900000000000000" pitchFamily="18" charset="-128"/>
              </a:rPr>
              <a:t>		</a:t>
            </a:r>
            <a:r>
              <a:rPr lang="en-US" altLang="ja-JP" sz="2000" dirty="0"/>
              <a:t>);</a:t>
            </a:r>
          </a:p>
          <a:p>
            <a:pPr algn="just">
              <a:spcAft>
                <a:spcPts val="0"/>
              </a:spcAft>
            </a:pPr>
            <a:endPar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s	: socket</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関数で生成したソケット番号</a:t>
            </a:r>
            <a:endPar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buf</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 </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送信データ</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a:t>
            </a:r>
          </a:p>
          <a:p>
            <a:pPr algn="just">
              <a:spcAft>
                <a:spcPts val="0"/>
              </a:spcAft>
            </a:pP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len</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 </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データサイズ</a:t>
            </a:r>
            <a:endPar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flags	: </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通信制御フラグ（通常は</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0</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で良い）</a:t>
            </a:r>
            <a:endPar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to	: </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宛先アドレス（</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IP</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アドレスとポート番号を含む）</a:t>
            </a:r>
            <a:endPar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tolen</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 </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アドレス構造体サイズ</a:t>
            </a:r>
            <a:endPar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endParaRPr>
          </a:p>
        </p:txBody>
      </p:sp>
    </p:spTree>
    <p:extLst>
      <p:ext uri="{BB962C8B-B14F-4D97-AF65-F5344CB8AC3E}">
        <p14:creationId xmlns:p14="http://schemas.microsoft.com/office/powerpoint/2010/main" val="2433526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１．前回の復習</a:t>
            </a:r>
            <a:endParaRPr lang="ja-JP" altLang="en-US" dirty="0"/>
          </a:p>
        </p:txBody>
      </p:sp>
      <p:sp>
        <p:nvSpPr>
          <p:cNvPr id="6" name="正方形/長方形 5"/>
          <p:cNvSpPr/>
          <p:nvPr/>
        </p:nvSpPr>
        <p:spPr>
          <a:xfrm>
            <a:off x="382960" y="630564"/>
            <a:ext cx="8653536" cy="4524315"/>
          </a:xfrm>
          <a:prstGeom prst="rect">
            <a:avLst/>
          </a:prstGeom>
        </p:spPr>
        <p:txBody>
          <a:bodyPr wrap="square">
            <a:spAutoFit/>
          </a:bodyPr>
          <a:lstStyle/>
          <a:p>
            <a:pPr algn="just">
              <a:spcAft>
                <a:spcPts val="0"/>
              </a:spcAft>
            </a:pP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６）ソケットを閉じる</a:t>
            </a:r>
            <a:endPar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endPar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	// </a:t>
            </a: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ソケットをクローズ</a:t>
            </a:r>
          </a:p>
          <a:p>
            <a:pPr algn="just">
              <a:spcAft>
                <a:spcPts val="0"/>
              </a:spcAft>
            </a:pP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3200" kern="100" dirty="0" err="1">
                <a:latin typeface="HGP明朝E" panose="02020900000000000000" pitchFamily="18" charset="-128"/>
                <a:ea typeface="HGP明朝E" panose="02020900000000000000" pitchFamily="18" charset="-128"/>
                <a:cs typeface="Times New Roman" panose="02020603050405020304" pitchFamily="18" charset="0"/>
              </a:rPr>
              <a:t>sts</a:t>
            </a: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 = </a:t>
            </a:r>
            <a:r>
              <a:rPr lang="en-US" altLang="ja-JP" sz="3200" kern="100" dirty="0" err="1">
                <a:latin typeface="HGP明朝E" panose="02020900000000000000" pitchFamily="18" charset="-128"/>
                <a:ea typeface="HGP明朝E" panose="02020900000000000000" pitchFamily="18" charset="-128"/>
                <a:cs typeface="Times New Roman" panose="02020603050405020304" pitchFamily="18" charset="0"/>
              </a:rPr>
              <a:t>closesocket</a:t>
            </a: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(sock);</a:t>
            </a:r>
          </a:p>
          <a:p>
            <a:pPr algn="just">
              <a:spcAft>
                <a:spcPts val="0"/>
              </a:spcAft>
            </a:pP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	if(</a:t>
            </a:r>
            <a:r>
              <a:rPr lang="en-US" altLang="ja-JP" sz="3200" kern="100" dirty="0" err="1">
                <a:latin typeface="HGP明朝E" panose="02020900000000000000" pitchFamily="18" charset="-128"/>
                <a:ea typeface="HGP明朝E" panose="02020900000000000000" pitchFamily="18" charset="-128"/>
                <a:cs typeface="Times New Roman" panose="02020603050405020304" pitchFamily="18" charset="0"/>
              </a:rPr>
              <a:t>sts</a:t>
            </a: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 != 0)</a:t>
            </a:r>
          </a:p>
          <a:p>
            <a:pPr algn="just">
              <a:spcAft>
                <a:spcPts val="0"/>
              </a:spcAft>
            </a:pP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	{</a:t>
            </a:r>
          </a:p>
          <a:p>
            <a:pPr algn="just">
              <a:spcAft>
                <a:spcPts val="0"/>
              </a:spcAft>
            </a:pP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3200" kern="100" dirty="0" err="1">
                <a:latin typeface="HGP明朝E" panose="02020900000000000000" pitchFamily="18" charset="-128"/>
                <a:ea typeface="HGP明朝E" panose="02020900000000000000" pitchFamily="18" charset="-128"/>
                <a:cs typeface="Times New Roman" panose="02020603050405020304" pitchFamily="18" charset="0"/>
              </a:rPr>
              <a:t>errcode</a:t>
            </a: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 = </a:t>
            </a:r>
            <a:r>
              <a:rPr lang="en-US" altLang="ja-JP" sz="3200" kern="100" dirty="0" err="1">
                <a:latin typeface="HGP明朝E" panose="02020900000000000000" pitchFamily="18" charset="-128"/>
                <a:ea typeface="HGP明朝E" panose="02020900000000000000" pitchFamily="18" charset="-128"/>
                <a:cs typeface="Times New Roman" panose="02020603050405020304" pitchFamily="18" charset="0"/>
              </a:rPr>
              <a:t>WSAGetLastError</a:t>
            </a: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a:t>
            </a:r>
          </a:p>
          <a:p>
            <a:pPr algn="just">
              <a:spcAft>
                <a:spcPts val="0"/>
              </a:spcAft>
            </a:pP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3200" kern="100" dirty="0" err="1">
                <a:latin typeface="HGP明朝E" panose="02020900000000000000" pitchFamily="18" charset="-128"/>
                <a:ea typeface="HGP明朝E" panose="02020900000000000000" pitchFamily="18" charset="-128"/>
                <a:cs typeface="Times New Roman" panose="02020603050405020304" pitchFamily="18" charset="0"/>
              </a:rPr>
              <a:t>errcom</a:t>
            </a: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a:t>
            </a:r>
            <a:r>
              <a:rPr lang="en-US" altLang="ja-JP" sz="3200" kern="100" dirty="0" err="1">
                <a:latin typeface="HGP明朝E" panose="02020900000000000000" pitchFamily="18" charset="-128"/>
                <a:ea typeface="HGP明朝E" panose="02020900000000000000" pitchFamily="18" charset="-128"/>
                <a:cs typeface="Times New Roman" panose="02020603050405020304" pitchFamily="18" charset="0"/>
              </a:rPr>
              <a:t>errcode</a:t>
            </a: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a:t>
            </a:r>
          </a:p>
          <a:p>
            <a:pPr algn="just">
              <a:spcAft>
                <a:spcPts val="0"/>
              </a:spcAft>
            </a:pP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	}</a:t>
            </a:r>
          </a:p>
        </p:txBody>
      </p:sp>
    </p:spTree>
    <p:extLst>
      <p:ext uri="{BB962C8B-B14F-4D97-AF65-F5344CB8AC3E}">
        <p14:creationId xmlns:p14="http://schemas.microsoft.com/office/powerpoint/2010/main" val="267405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１．前回の復習</a:t>
            </a:r>
            <a:endParaRPr lang="ja-JP" altLang="en-US" dirty="0"/>
          </a:p>
        </p:txBody>
      </p:sp>
      <p:sp>
        <p:nvSpPr>
          <p:cNvPr id="6" name="正方形/長方形 5"/>
          <p:cNvSpPr/>
          <p:nvPr/>
        </p:nvSpPr>
        <p:spPr>
          <a:xfrm>
            <a:off x="382960" y="630564"/>
            <a:ext cx="8653536" cy="2062103"/>
          </a:xfrm>
          <a:prstGeom prst="rect">
            <a:avLst/>
          </a:prstGeom>
        </p:spPr>
        <p:txBody>
          <a:bodyPr wrap="square">
            <a:spAutoFit/>
          </a:bodyPr>
          <a:lstStyle/>
          <a:p>
            <a:pPr algn="just">
              <a:spcAft>
                <a:spcPts val="0"/>
              </a:spcAft>
            </a:pP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7</a:t>
            </a: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a:t>
            </a: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WinSock</a:t>
            </a: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を終了する</a:t>
            </a:r>
            <a:endPar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endPar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	// WinSock</a:t>
            </a: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の後処理</a:t>
            </a:r>
          </a:p>
          <a:p>
            <a:pPr algn="just">
              <a:spcAft>
                <a:spcPts val="0"/>
              </a:spcAft>
            </a:pP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3200" kern="100" dirty="0" err="1">
                <a:latin typeface="HGP明朝E" panose="02020900000000000000" pitchFamily="18" charset="-128"/>
                <a:ea typeface="HGP明朝E" panose="02020900000000000000" pitchFamily="18" charset="-128"/>
                <a:cs typeface="Times New Roman" panose="02020603050405020304" pitchFamily="18" charset="0"/>
              </a:rPr>
              <a:t>WSACleanup</a:t>
            </a: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a:t>
            </a:r>
          </a:p>
        </p:txBody>
      </p:sp>
    </p:spTree>
    <p:extLst>
      <p:ext uri="{BB962C8B-B14F-4D97-AF65-F5344CB8AC3E}">
        <p14:creationId xmlns:p14="http://schemas.microsoft.com/office/powerpoint/2010/main" val="211315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40160" y="1772816"/>
            <a:ext cx="7772400" cy="2304255"/>
          </a:xfrm>
        </p:spPr>
        <p:txBody>
          <a:bodyPr>
            <a:normAutofit/>
          </a:bodyPr>
          <a:lstStyle/>
          <a:p>
            <a:r>
              <a:rPr lang="ja-JP" altLang="en-US" sz="5400" dirty="0"/>
              <a:t>ネットワークバイトオーダー</a:t>
            </a:r>
            <a:endParaRPr kumimoji="1" lang="ja-JP" altLang="en-US" sz="5400" dirty="0"/>
          </a:p>
        </p:txBody>
      </p:sp>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１．前回の復習</a:t>
            </a:r>
            <a:endParaRPr lang="ja-JP" altLang="en-US" dirty="0"/>
          </a:p>
        </p:txBody>
      </p:sp>
    </p:spTree>
    <p:extLst>
      <p:ext uri="{BB962C8B-B14F-4D97-AF65-F5344CB8AC3E}">
        <p14:creationId xmlns:p14="http://schemas.microsoft.com/office/powerpoint/2010/main" val="1135817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１．前回の復習</a:t>
            </a:r>
            <a:endParaRPr lang="ja-JP" altLang="en-US" dirty="0"/>
          </a:p>
        </p:txBody>
      </p:sp>
      <p:sp>
        <p:nvSpPr>
          <p:cNvPr id="3" name="正方形/長方形 2"/>
          <p:cNvSpPr/>
          <p:nvPr/>
        </p:nvSpPr>
        <p:spPr>
          <a:xfrm>
            <a:off x="404065" y="764704"/>
            <a:ext cx="8437512" cy="4524315"/>
          </a:xfrm>
          <a:prstGeom prst="rect">
            <a:avLst/>
          </a:prstGeom>
        </p:spPr>
        <p:txBody>
          <a:bodyPr wrap="square">
            <a:spAutoFit/>
          </a:bodyPr>
          <a:lstStyle/>
          <a:p>
            <a:r>
              <a:rPr lang="ja-JP" altLang="en-US" sz="3200" dirty="0">
                <a:latin typeface="HGP明朝E" panose="02020900000000000000" pitchFamily="18" charset="-128"/>
                <a:ea typeface="HGP明朝E" panose="02020900000000000000" pitchFamily="18" charset="-128"/>
              </a:rPr>
              <a:t>ネットワークバイトオーダー</a:t>
            </a:r>
            <a:endParaRPr lang="en-US" altLang="ja-JP" sz="3200" dirty="0">
              <a:latin typeface="HGP明朝E" panose="02020900000000000000" pitchFamily="18" charset="-128"/>
              <a:ea typeface="HGP明朝E" panose="02020900000000000000" pitchFamily="18" charset="-128"/>
            </a:endParaRPr>
          </a:p>
          <a:p>
            <a:endParaRPr lang="en-US" altLang="ja-JP" sz="3200" dirty="0">
              <a:latin typeface="HGP明朝E" panose="02020900000000000000" pitchFamily="18" charset="-128"/>
              <a:ea typeface="HGP明朝E" panose="02020900000000000000" pitchFamily="18" charset="-128"/>
            </a:endParaRPr>
          </a:p>
          <a:p>
            <a:r>
              <a:rPr lang="ja-JP" altLang="en-US" sz="3200" dirty="0">
                <a:latin typeface="HGP明朝E" panose="02020900000000000000" pitchFamily="18" charset="-128"/>
                <a:ea typeface="HGP明朝E" panose="02020900000000000000" pitchFamily="18" charset="-128"/>
              </a:rPr>
              <a:t>ネットワーク上で2バイト以上のデータ量を持つ数値データを転送するときに使われる、各バイトの送り順。</a:t>
            </a:r>
            <a:endParaRPr lang="en-US" altLang="ja-JP" sz="3200" dirty="0">
              <a:latin typeface="HGP明朝E" panose="02020900000000000000" pitchFamily="18" charset="-128"/>
              <a:ea typeface="HGP明朝E" panose="02020900000000000000" pitchFamily="18" charset="-128"/>
            </a:endParaRPr>
          </a:p>
          <a:p>
            <a:endParaRPr lang="en-US" altLang="ja-JP" sz="3200" dirty="0">
              <a:latin typeface="HGP明朝E" panose="02020900000000000000" pitchFamily="18" charset="-128"/>
              <a:ea typeface="HGP明朝E" panose="02020900000000000000" pitchFamily="18" charset="-128"/>
            </a:endParaRPr>
          </a:p>
          <a:p>
            <a:r>
              <a:rPr lang="ja-JP" altLang="en-US" sz="3200" dirty="0">
                <a:latin typeface="HGP明朝E" panose="02020900000000000000" pitchFamily="18" charset="-128"/>
                <a:ea typeface="HGP明朝E" panose="02020900000000000000" pitchFamily="18" charset="-128"/>
              </a:rPr>
              <a:t>プロトコルやアプリケーションによって送受信するバイトの順番(バイトオーダー)があらかじめ決められている。</a:t>
            </a:r>
          </a:p>
        </p:txBody>
      </p:sp>
    </p:spTree>
    <p:extLst>
      <p:ext uri="{BB962C8B-B14F-4D97-AF65-F5344CB8AC3E}">
        <p14:creationId xmlns:p14="http://schemas.microsoft.com/office/powerpoint/2010/main" val="2381583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１．前回の復習</a:t>
            </a:r>
            <a:endParaRPr lang="ja-JP" altLang="en-US"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560" y="1124744"/>
            <a:ext cx="8208495" cy="2592288"/>
          </a:xfrm>
          <a:prstGeom prst="rect">
            <a:avLst/>
          </a:prstGeom>
        </p:spPr>
      </p:pic>
    </p:spTree>
    <p:extLst>
      <p:ext uri="{BB962C8B-B14F-4D97-AF65-F5344CB8AC3E}">
        <p14:creationId xmlns:p14="http://schemas.microsoft.com/office/powerpoint/2010/main" val="88539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１．前回の復習</a:t>
            </a:r>
            <a:endParaRPr lang="ja-JP" altLang="en-US" dirty="0"/>
          </a:p>
        </p:txBody>
      </p:sp>
      <p:sp>
        <p:nvSpPr>
          <p:cNvPr id="3" name="正方形/長方形 2"/>
          <p:cNvSpPr/>
          <p:nvPr/>
        </p:nvSpPr>
        <p:spPr>
          <a:xfrm>
            <a:off x="404065" y="764704"/>
            <a:ext cx="8437512" cy="5016758"/>
          </a:xfrm>
          <a:prstGeom prst="rect">
            <a:avLst/>
          </a:prstGeom>
        </p:spPr>
        <p:txBody>
          <a:bodyPr wrap="square">
            <a:spAutoFit/>
          </a:bodyPr>
          <a:lstStyle/>
          <a:p>
            <a:r>
              <a:rPr lang="ja-JP" altLang="en-US" sz="3200" dirty="0">
                <a:latin typeface="HGP明朝E" panose="02020900000000000000" pitchFamily="18" charset="-128"/>
                <a:ea typeface="HGP明朝E" panose="02020900000000000000" pitchFamily="18" charset="-128"/>
              </a:rPr>
              <a:t>・</a:t>
            </a:r>
            <a:r>
              <a:rPr lang="en-US" altLang="ja-JP" sz="3200" dirty="0">
                <a:latin typeface="HGP明朝E" panose="02020900000000000000" pitchFamily="18" charset="-128"/>
                <a:ea typeface="HGP明朝E" panose="02020900000000000000" pitchFamily="18" charset="-128"/>
              </a:rPr>
              <a:t>TCP/IP</a:t>
            </a:r>
            <a:r>
              <a:rPr lang="ja-JP" altLang="en-US" sz="3200" dirty="0">
                <a:latin typeface="HGP明朝E" panose="02020900000000000000" pitchFamily="18" charset="-128"/>
                <a:ea typeface="HGP明朝E" panose="02020900000000000000" pitchFamily="18" charset="-128"/>
              </a:rPr>
              <a:t>ではヘッダなどをビッグエンディアンで送ることが定められている</a:t>
            </a:r>
            <a:endParaRPr lang="en-US" altLang="ja-JP" sz="3200" dirty="0">
              <a:latin typeface="HGP明朝E" panose="02020900000000000000" pitchFamily="18" charset="-128"/>
              <a:ea typeface="HGP明朝E" panose="02020900000000000000" pitchFamily="18" charset="-128"/>
            </a:endParaRPr>
          </a:p>
          <a:p>
            <a:endParaRPr lang="en-US" altLang="ja-JP" sz="3200" dirty="0">
              <a:latin typeface="HGP明朝E" panose="02020900000000000000" pitchFamily="18" charset="-128"/>
              <a:ea typeface="HGP明朝E" panose="02020900000000000000" pitchFamily="18" charset="-128"/>
            </a:endParaRPr>
          </a:p>
          <a:p>
            <a:r>
              <a:rPr lang="ja-JP" altLang="en-US" sz="3200" dirty="0">
                <a:latin typeface="HGP明朝E" panose="02020900000000000000" pitchFamily="18" charset="-128"/>
                <a:ea typeface="HGP明朝E" panose="02020900000000000000" pitchFamily="18" charset="-128"/>
              </a:rPr>
              <a:t>・</a:t>
            </a:r>
            <a:r>
              <a:rPr lang="en-US" altLang="ja-JP" sz="3200" dirty="0" err="1">
                <a:latin typeface="HGP明朝E" panose="02020900000000000000" pitchFamily="18" charset="-128"/>
                <a:ea typeface="HGP明朝E" panose="02020900000000000000" pitchFamily="18" charset="-128"/>
              </a:rPr>
              <a:t>WindowsOS</a:t>
            </a:r>
            <a:r>
              <a:rPr lang="ja-JP" altLang="en-US" sz="3200" dirty="0">
                <a:latin typeface="HGP明朝E" panose="02020900000000000000" pitchFamily="18" charset="-128"/>
                <a:ea typeface="HGP明朝E" panose="02020900000000000000" pitchFamily="18" charset="-128"/>
              </a:rPr>
              <a:t>はリトルエンディアンでデータを扱う</a:t>
            </a:r>
            <a:endParaRPr lang="en-US" altLang="ja-JP" sz="3200" dirty="0">
              <a:latin typeface="HGP明朝E" panose="02020900000000000000" pitchFamily="18" charset="-128"/>
              <a:ea typeface="HGP明朝E" panose="02020900000000000000" pitchFamily="18" charset="-128"/>
            </a:endParaRPr>
          </a:p>
          <a:p>
            <a:endParaRPr lang="en-US" altLang="ja-JP" sz="3200" dirty="0">
              <a:latin typeface="HGP明朝E" panose="02020900000000000000" pitchFamily="18" charset="-128"/>
              <a:ea typeface="HGP明朝E" panose="02020900000000000000" pitchFamily="18" charset="-128"/>
            </a:endParaRPr>
          </a:p>
          <a:p>
            <a:r>
              <a:rPr lang="ja-JP" altLang="en-US" sz="3200" dirty="0">
                <a:latin typeface="HGP明朝E" panose="02020900000000000000" pitchFamily="18" charset="-128"/>
                <a:ea typeface="HGP明朝E" panose="02020900000000000000" pitchFamily="18" charset="-128"/>
              </a:rPr>
              <a:t>⇒リトル→ビッグエンディアンの変換が必要</a:t>
            </a:r>
            <a:endParaRPr lang="en-US" altLang="ja-JP" sz="3200" dirty="0">
              <a:latin typeface="HGP明朝E" panose="02020900000000000000" pitchFamily="18" charset="-128"/>
              <a:ea typeface="HGP明朝E" panose="02020900000000000000" pitchFamily="18" charset="-128"/>
            </a:endParaRPr>
          </a:p>
          <a:p>
            <a:endParaRPr lang="fr-FR" altLang="ja-JP" sz="3200" dirty="0">
              <a:latin typeface="HGP明朝E" panose="02020900000000000000" pitchFamily="18" charset="-128"/>
              <a:ea typeface="HGP明朝E" panose="02020900000000000000" pitchFamily="18" charset="-128"/>
            </a:endParaRPr>
          </a:p>
          <a:p>
            <a:r>
              <a:rPr lang="fr-FR" altLang="ja-JP" sz="3200" dirty="0">
                <a:latin typeface="HGP明朝E" panose="02020900000000000000" pitchFamily="18" charset="-128"/>
                <a:ea typeface="HGP明朝E" panose="02020900000000000000" pitchFamily="18" charset="-128"/>
              </a:rPr>
              <a:t>	toaddr.sin_port = htons(PORTNO);</a:t>
            </a:r>
          </a:p>
          <a:p>
            <a:endParaRPr lang="fr-FR" altLang="ja-JP" sz="3200" dirty="0">
              <a:latin typeface="HGP明朝E" panose="02020900000000000000" pitchFamily="18" charset="-128"/>
              <a:ea typeface="HGP明朝E" panose="02020900000000000000" pitchFamily="18" charset="-128"/>
            </a:endParaRPr>
          </a:p>
          <a:p>
            <a:r>
              <a:rPr lang="en-US" altLang="ja-JP" sz="3200" dirty="0">
                <a:latin typeface="HGP明朝E" panose="02020900000000000000" pitchFamily="18" charset="-128"/>
                <a:ea typeface="HGP明朝E" panose="02020900000000000000" pitchFamily="18" charset="-128"/>
              </a:rPr>
              <a:t>※</a:t>
            </a:r>
            <a:r>
              <a:rPr lang="fr-FR" altLang="ja-JP" sz="3200" dirty="0">
                <a:latin typeface="HGP明朝E" panose="02020900000000000000" pitchFamily="18" charset="-128"/>
                <a:ea typeface="HGP明朝E" panose="02020900000000000000" pitchFamily="18" charset="-128"/>
              </a:rPr>
              <a:t>htons</a:t>
            </a:r>
            <a:r>
              <a:rPr lang="ja-JP" altLang="en-US" sz="3200" dirty="0">
                <a:latin typeface="HGP明朝E" panose="02020900000000000000" pitchFamily="18" charset="-128"/>
                <a:ea typeface="HGP明朝E" panose="02020900000000000000" pitchFamily="18" charset="-128"/>
              </a:rPr>
              <a:t>＝</a:t>
            </a:r>
            <a:r>
              <a:rPr lang="en-US" altLang="ja-JP" sz="3200" dirty="0">
                <a:latin typeface="HGP明朝E" panose="02020900000000000000" pitchFamily="18" charset="-128"/>
                <a:ea typeface="HGP明朝E" panose="02020900000000000000" pitchFamily="18" charset="-128"/>
              </a:rPr>
              <a:t>Host TO Network Short</a:t>
            </a:r>
            <a:endParaRPr lang="ja-JP" altLang="en-US" sz="3200"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2056687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04065" y="764704"/>
            <a:ext cx="7772400" cy="5328592"/>
          </a:xfrm>
        </p:spPr>
        <p:txBody>
          <a:bodyPr>
            <a:normAutofit/>
          </a:bodyPr>
          <a:lstStyle/>
          <a:p>
            <a:pPr algn="l"/>
            <a:r>
              <a:rPr lang="ja-JP" altLang="en-US" sz="3200" dirty="0"/>
              <a:t>＜＜事前設定情報＞＞</a:t>
            </a:r>
            <a:br>
              <a:rPr lang="en-US" altLang="ja-JP" sz="3200" dirty="0"/>
            </a:br>
            <a:br>
              <a:rPr lang="en-US" altLang="ja-JP" sz="3200" dirty="0"/>
            </a:br>
            <a:r>
              <a:rPr lang="ja-JP" altLang="en-US" sz="3200" dirty="0"/>
              <a:t>送信先ポート番号　：　２０２５０</a:t>
            </a:r>
            <a:br>
              <a:rPr lang="en-US" altLang="ja-JP" sz="3200" dirty="0"/>
            </a:br>
            <a:br>
              <a:rPr lang="ja-JP" altLang="en-US" sz="3200" dirty="0"/>
            </a:br>
            <a:r>
              <a:rPr lang="ja-JP" altLang="en-US" sz="3200" dirty="0"/>
              <a:t>送信先ＩＰアドレス　：　ｓｃａｎｆ（）などで入力</a:t>
            </a:r>
            <a:br>
              <a:rPr lang="en-US" altLang="ja-JP" sz="3200" dirty="0"/>
            </a:br>
            <a:br>
              <a:rPr lang="en-US" altLang="ja-JP" sz="3200" dirty="0"/>
            </a:br>
            <a:r>
              <a:rPr lang="ja-JP" altLang="en-US" sz="3200" dirty="0"/>
              <a:t>送信データ　　　　　：　ｓｃａｎｆ（）などで入力</a:t>
            </a:r>
            <a:br>
              <a:rPr lang="en-US" altLang="ja-JP" sz="3200" dirty="0"/>
            </a:br>
            <a:br>
              <a:rPr lang="en-US" altLang="ja-JP" sz="3200" dirty="0"/>
            </a:br>
            <a:endParaRPr kumimoji="1" lang="ja-JP" altLang="en-US" sz="3200" dirty="0"/>
          </a:p>
        </p:txBody>
      </p:sp>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１．前回の復習</a:t>
            </a:r>
            <a:endParaRPr lang="ja-JP" altLang="en-US" dirty="0"/>
          </a:p>
        </p:txBody>
      </p:sp>
    </p:spTree>
    <p:extLst>
      <p:ext uri="{BB962C8B-B14F-4D97-AF65-F5344CB8AC3E}">
        <p14:creationId xmlns:p14="http://schemas.microsoft.com/office/powerpoint/2010/main" val="227270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１．前回の復習</a:t>
            </a:r>
            <a:endParaRPr lang="ja-JP" altLang="en-US" dirty="0"/>
          </a:p>
        </p:txBody>
      </p:sp>
      <p:sp>
        <p:nvSpPr>
          <p:cNvPr id="6" name="正方形/長方形 5"/>
          <p:cNvSpPr/>
          <p:nvPr/>
        </p:nvSpPr>
        <p:spPr>
          <a:xfrm>
            <a:off x="281236" y="692696"/>
            <a:ext cx="8581528" cy="5632311"/>
          </a:xfrm>
          <a:prstGeom prst="rect">
            <a:avLst/>
          </a:prstGeom>
        </p:spPr>
        <p:txBody>
          <a:bodyPr wrap="square">
            <a:spAutoFit/>
          </a:bodyPr>
          <a:lstStyle/>
          <a:p>
            <a:pPr algn="just">
              <a:spcAft>
                <a:spcPts val="0"/>
              </a:spcAft>
            </a:pPr>
            <a:r>
              <a:rPr lang="ja-JP" altLang="ja-JP" kern="100" dirty="0">
                <a:latin typeface="HGP明朝E" panose="02020900000000000000" pitchFamily="18" charset="-128"/>
                <a:ea typeface="HGP明朝E" panose="02020900000000000000" pitchFamily="18" charset="-128"/>
                <a:cs typeface="Times New Roman" panose="02020603050405020304" pitchFamily="18" charset="0"/>
              </a:rPr>
              <a:t>１）</a:t>
            </a:r>
            <a:r>
              <a:rPr lang="ja-JP" altLang="en-US" kern="100" dirty="0">
                <a:latin typeface="HGP明朝E" panose="02020900000000000000" pitchFamily="18" charset="-128"/>
                <a:ea typeface="HGP明朝E" panose="02020900000000000000" pitchFamily="18" charset="-128"/>
                <a:cs typeface="Times New Roman" panose="02020603050405020304" pitchFamily="18" charset="0"/>
              </a:rPr>
              <a:t>ＷｉｎＳｏｃｋ２を初期化する</a:t>
            </a:r>
            <a:endParaRPr lang="en-US" altLang="ja-JP"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endParaRPr lang="en-US" altLang="ja-JP"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	// WinSock</a:t>
            </a:r>
            <a:r>
              <a:rPr lang="ja-JP" altLang="en-US" kern="100" dirty="0">
                <a:latin typeface="HGP明朝E" panose="02020900000000000000" pitchFamily="18" charset="-128"/>
                <a:ea typeface="HGP明朝E" panose="02020900000000000000" pitchFamily="18" charset="-128"/>
                <a:cs typeface="Times New Roman" panose="02020603050405020304" pitchFamily="18" charset="0"/>
              </a:rPr>
              <a:t>初期化</a:t>
            </a:r>
          </a:p>
          <a:p>
            <a:pPr algn="just">
              <a:spcAft>
                <a:spcPts val="0"/>
              </a:spcAft>
            </a:pPr>
            <a:r>
              <a:rPr lang="ja-JP" altLang="en-US"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kern="100" dirty="0" err="1">
                <a:latin typeface="HGP明朝E" panose="02020900000000000000" pitchFamily="18" charset="-128"/>
                <a:ea typeface="HGP明朝E" panose="02020900000000000000" pitchFamily="18" charset="-128"/>
                <a:cs typeface="Times New Roman" panose="02020603050405020304" pitchFamily="18" charset="0"/>
              </a:rPr>
              <a:t>sts</a:t>
            </a: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 = </a:t>
            </a:r>
            <a:r>
              <a:rPr lang="en-US" altLang="ja-JP" kern="100" dirty="0" err="1">
                <a:latin typeface="HGP明朝E" panose="02020900000000000000" pitchFamily="18" charset="-128"/>
                <a:ea typeface="HGP明朝E" panose="02020900000000000000" pitchFamily="18" charset="-128"/>
                <a:cs typeface="Times New Roman" panose="02020603050405020304" pitchFamily="18" charset="0"/>
              </a:rPr>
              <a:t>WSAStartup</a:t>
            </a: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(MAKEWORD(2, 0), &amp;wd);</a:t>
            </a:r>
          </a:p>
          <a:p>
            <a:pPr algn="just">
              <a:spcAft>
                <a:spcPts val="0"/>
              </a:spcAft>
            </a:pPr>
            <a:endParaRPr lang="en-US" altLang="ja-JP"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	// </a:t>
            </a:r>
            <a:r>
              <a:rPr lang="ja-JP" altLang="en-US" kern="100" dirty="0">
                <a:latin typeface="HGP明朝E" panose="02020900000000000000" pitchFamily="18" charset="-128"/>
                <a:ea typeface="HGP明朝E" panose="02020900000000000000" pitchFamily="18" charset="-128"/>
                <a:cs typeface="Times New Roman" panose="02020603050405020304" pitchFamily="18" charset="0"/>
              </a:rPr>
              <a:t>戻り値チェック</a:t>
            </a:r>
          </a:p>
          <a:p>
            <a:pPr algn="just">
              <a:spcAft>
                <a:spcPts val="0"/>
              </a:spcAft>
            </a:pPr>
            <a:r>
              <a:rPr lang="ja-JP" altLang="en-US"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if(</a:t>
            </a:r>
            <a:r>
              <a:rPr lang="en-US" altLang="ja-JP" kern="100" dirty="0" err="1">
                <a:latin typeface="HGP明朝E" panose="02020900000000000000" pitchFamily="18" charset="-128"/>
                <a:ea typeface="HGP明朝E" panose="02020900000000000000" pitchFamily="18" charset="-128"/>
                <a:cs typeface="Times New Roman" panose="02020603050405020304" pitchFamily="18" charset="0"/>
              </a:rPr>
              <a:t>sts</a:t>
            </a: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 != 0)</a:t>
            </a:r>
          </a:p>
          <a:p>
            <a:pPr algn="just">
              <a:spcAft>
                <a:spcPts val="0"/>
              </a:spcAft>
            </a:pP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	{</a:t>
            </a:r>
          </a:p>
          <a:p>
            <a:pPr algn="just">
              <a:spcAft>
                <a:spcPts val="0"/>
              </a:spcAft>
            </a:pP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		// 0(</a:t>
            </a:r>
            <a:r>
              <a:rPr lang="ja-JP" altLang="en-US" kern="100" dirty="0">
                <a:latin typeface="HGP明朝E" panose="02020900000000000000" pitchFamily="18" charset="-128"/>
                <a:ea typeface="HGP明朝E" panose="02020900000000000000" pitchFamily="18" charset="-128"/>
                <a:cs typeface="Times New Roman" panose="02020603050405020304" pitchFamily="18" charset="0"/>
              </a:rPr>
              <a:t>正常終了</a:t>
            </a: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a:t>
            </a:r>
            <a:r>
              <a:rPr lang="ja-JP" altLang="en-US" kern="100" dirty="0">
                <a:latin typeface="HGP明朝E" panose="02020900000000000000" pitchFamily="18" charset="-128"/>
                <a:ea typeface="HGP明朝E" panose="02020900000000000000" pitchFamily="18" charset="-128"/>
                <a:cs typeface="Times New Roman" panose="02020603050405020304" pitchFamily="18" charset="0"/>
              </a:rPr>
              <a:t>でない場合はエラー</a:t>
            </a:r>
          </a:p>
          <a:p>
            <a:pPr algn="just">
              <a:spcAft>
                <a:spcPts val="0"/>
              </a:spcAft>
            </a:pPr>
            <a:r>
              <a:rPr lang="ja-JP" altLang="en-US"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kern="100" dirty="0" err="1">
                <a:latin typeface="HGP明朝E" panose="02020900000000000000" pitchFamily="18" charset="-128"/>
                <a:ea typeface="HGP明朝E" panose="02020900000000000000" pitchFamily="18" charset="-128"/>
                <a:cs typeface="Times New Roman" panose="02020603050405020304" pitchFamily="18" charset="0"/>
              </a:rPr>
              <a:t>errcode</a:t>
            </a: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 = </a:t>
            </a:r>
            <a:r>
              <a:rPr lang="en-US" altLang="ja-JP" kern="100" dirty="0" err="1">
                <a:latin typeface="HGP明朝E" panose="02020900000000000000" pitchFamily="18" charset="-128"/>
                <a:ea typeface="HGP明朝E" panose="02020900000000000000" pitchFamily="18" charset="-128"/>
                <a:cs typeface="Times New Roman" panose="02020603050405020304" pitchFamily="18" charset="0"/>
              </a:rPr>
              <a:t>WSAGetLastError</a:t>
            </a: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a:t>
            </a:r>
          </a:p>
          <a:p>
            <a:pPr algn="just">
              <a:spcAft>
                <a:spcPts val="0"/>
              </a:spcAft>
            </a:pP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kern="100" dirty="0" err="1">
                <a:latin typeface="HGP明朝E" panose="02020900000000000000" pitchFamily="18" charset="-128"/>
                <a:ea typeface="HGP明朝E" panose="02020900000000000000" pitchFamily="18" charset="-128"/>
                <a:cs typeface="Times New Roman" panose="02020603050405020304" pitchFamily="18" charset="0"/>
              </a:rPr>
              <a:t>errcom</a:t>
            </a: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a:t>
            </a:r>
            <a:r>
              <a:rPr lang="en-US" altLang="ja-JP" kern="100" dirty="0" err="1">
                <a:latin typeface="HGP明朝E" panose="02020900000000000000" pitchFamily="18" charset="-128"/>
                <a:ea typeface="HGP明朝E" panose="02020900000000000000" pitchFamily="18" charset="-128"/>
                <a:cs typeface="Times New Roman" panose="02020603050405020304" pitchFamily="18" charset="0"/>
              </a:rPr>
              <a:t>errcode</a:t>
            </a: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a:t>
            </a:r>
          </a:p>
          <a:p>
            <a:pPr algn="just">
              <a:spcAft>
                <a:spcPts val="0"/>
              </a:spcAft>
            </a:pP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		return;</a:t>
            </a:r>
          </a:p>
          <a:p>
            <a:pPr algn="just">
              <a:spcAft>
                <a:spcPts val="0"/>
              </a:spcAft>
            </a:pP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	}</a:t>
            </a:r>
          </a:p>
          <a:p>
            <a:pPr algn="just">
              <a:spcAft>
                <a:spcPts val="0"/>
              </a:spcAft>
            </a:pPr>
            <a:r>
              <a:rPr lang="ja-JP" altLang="en-US"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 </a:t>
            </a:r>
            <a:r>
              <a:rPr lang="ja-JP" altLang="en-US" kern="100" dirty="0">
                <a:latin typeface="HGP明朝E" panose="02020900000000000000" pitchFamily="18" charset="-128"/>
                <a:ea typeface="HGP明朝E" panose="02020900000000000000" pitchFamily="18" charset="-128"/>
                <a:cs typeface="Times New Roman" panose="02020603050405020304" pitchFamily="18" charset="0"/>
              </a:rPr>
              <a:t>バージョンチェック</a:t>
            </a:r>
            <a:endParaRPr lang="en-US" altLang="ja-JP"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	if(</a:t>
            </a:r>
            <a:r>
              <a:rPr lang="en-US" altLang="ja-JP" kern="100" dirty="0" err="1">
                <a:latin typeface="HGP明朝E" panose="02020900000000000000" pitchFamily="18" charset="-128"/>
                <a:ea typeface="HGP明朝E" panose="02020900000000000000" pitchFamily="18" charset="-128"/>
                <a:cs typeface="Times New Roman" panose="02020603050405020304" pitchFamily="18" charset="0"/>
              </a:rPr>
              <a:t>wd.wVersion</a:t>
            </a: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 != MAKEWORD(2, 0))</a:t>
            </a:r>
          </a:p>
          <a:p>
            <a:pPr algn="just">
              <a:spcAft>
                <a:spcPts val="0"/>
              </a:spcAft>
            </a:pP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	{</a:t>
            </a:r>
          </a:p>
          <a:p>
            <a:pPr algn="just">
              <a:spcAft>
                <a:spcPts val="0"/>
              </a:spcAft>
            </a:pP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		// </a:t>
            </a:r>
            <a:r>
              <a:rPr lang="ja-JP" altLang="en-US" kern="100" dirty="0">
                <a:latin typeface="HGP明朝E" panose="02020900000000000000" pitchFamily="18" charset="-128"/>
                <a:ea typeface="HGP明朝E" panose="02020900000000000000" pitchFamily="18" charset="-128"/>
                <a:cs typeface="Times New Roman" panose="02020603050405020304" pitchFamily="18" charset="0"/>
              </a:rPr>
              <a:t>指定バージョン</a:t>
            </a: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(2.0)</a:t>
            </a:r>
            <a:r>
              <a:rPr lang="ja-JP" altLang="en-US" kern="100" dirty="0">
                <a:latin typeface="HGP明朝E" panose="02020900000000000000" pitchFamily="18" charset="-128"/>
                <a:ea typeface="HGP明朝E" panose="02020900000000000000" pitchFamily="18" charset="-128"/>
                <a:cs typeface="Times New Roman" panose="02020603050405020304" pitchFamily="18" charset="0"/>
              </a:rPr>
              <a:t>でない場合はエラー</a:t>
            </a:r>
          </a:p>
          <a:p>
            <a:pPr algn="just">
              <a:spcAft>
                <a:spcPts val="0"/>
              </a:spcAft>
            </a:pPr>
            <a:r>
              <a:rPr lang="ja-JP" altLang="en-US"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kern="100" dirty="0" err="1">
                <a:latin typeface="HGP明朝E" panose="02020900000000000000" pitchFamily="18" charset="-128"/>
                <a:ea typeface="HGP明朝E" panose="02020900000000000000" pitchFamily="18" charset="-128"/>
                <a:cs typeface="Times New Roman" panose="02020603050405020304" pitchFamily="18" charset="0"/>
              </a:rPr>
              <a:t>MessageBox</a:t>
            </a: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(NULL, "VERSION ERROR!", "", MB_OK);</a:t>
            </a:r>
          </a:p>
          <a:p>
            <a:pPr algn="just">
              <a:spcAft>
                <a:spcPts val="0"/>
              </a:spcAft>
            </a:pP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		return;</a:t>
            </a:r>
          </a:p>
          <a:p>
            <a:pPr algn="just">
              <a:spcAft>
                <a:spcPts val="0"/>
              </a:spcAft>
            </a:pPr>
            <a:r>
              <a:rPr lang="en-US" altLang="ja-JP" kern="100" dirty="0">
                <a:latin typeface="HGP明朝E" panose="02020900000000000000" pitchFamily="18" charset="-128"/>
                <a:ea typeface="HGP明朝E" panose="02020900000000000000" pitchFamily="18" charset="-128"/>
                <a:cs typeface="Times New Roman" panose="02020603050405020304" pitchFamily="18" charset="0"/>
              </a:rPr>
              <a:t>	}</a:t>
            </a:r>
          </a:p>
        </p:txBody>
      </p:sp>
    </p:spTree>
    <p:extLst>
      <p:ext uri="{BB962C8B-B14F-4D97-AF65-F5344CB8AC3E}">
        <p14:creationId xmlns:p14="http://schemas.microsoft.com/office/powerpoint/2010/main" val="98806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１．前回の復習</a:t>
            </a:r>
            <a:endParaRPr lang="ja-JP" altLang="en-US" dirty="0"/>
          </a:p>
        </p:txBody>
      </p:sp>
      <p:sp>
        <p:nvSpPr>
          <p:cNvPr id="6" name="正方形/長方形 5"/>
          <p:cNvSpPr/>
          <p:nvPr/>
        </p:nvSpPr>
        <p:spPr>
          <a:xfrm>
            <a:off x="323528" y="1124744"/>
            <a:ext cx="8581528" cy="3046988"/>
          </a:xfrm>
          <a:prstGeom prst="rect">
            <a:avLst/>
          </a:prstGeom>
        </p:spPr>
        <p:txBody>
          <a:bodyPr wrap="square">
            <a:spAutoFit/>
          </a:bodyPr>
          <a:lstStyle/>
          <a:p>
            <a:pPr algn="just">
              <a:spcAft>
                <a:spcPts val="0"/>
              </a:spcAft>
            </a:pPr>
            <a:r>
              <a:rPr lang="ja-JP" altLang="ja-JP" sz="3200" kern="100" dirty="0">
                <a:latin typeface="HGP明朝E" panose="02020900000000000000" pitchFamily="18" charset="-128"/>
                <a:ea typeface="HGP明朝E" panose="02020900000000000000" pitchFamily="18" charset="-128"/>
                <a:cs typeface="Times New Roman" panose="02020603050405020304" pitchFamily="18" charset="0"/>
              </a:rPr>
              <a:t>２）</a:t>
            </a: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ソケット用の変数（</a:t>
            </a: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SOCKET</a:t>
            </a: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型）を用意する</a:t>
            </a:r>
            <a:endParaRPr lang="ja-JP"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　　ソケットは通信用の仮想のファイルハンドル</a:t>
            </a:r>
            <a:endPar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　　として提供されている</a:t>
            </a:r>
            <a:endPar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endPar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SOCKET</a:t>
            </a: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sock;</a:t>
            </a:r>
          </a:p>
          <a:p>
            <a:pPr algn="just">
              <a:spcAft>
                <a:spcPts val="0"/>
              </a:spcAft>
            </a:pPr>
            <a:endParaRPr lang="ja-JP"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p:txBody>
      </p:sp>
    </p:spTree>
    <p:extLst>
      <p:ext uri="{BB962C8B-B14F-4D97-AF65-F5344CB8AC3E}">
        <p14:creationId xmlns:p14="http://schemas.microsoft.com/office/powerpoint/2010/main" val="415691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１．前回の復習</a:t>
            </a:r>
            <a:endParaRPr lang="ja-JP" altLang="en-US" dirty="0"/>
          </a:p>
        </p:txBody>
      </p:sp>
      <p:sp>
        <p:nvSpPr>
          <p:cNvPr id="6" name="正方形/長方形 5"/>
          <p:cNvSpPr/>
          <p:nvPr/>
        </p:nvSpPr>
        <p:spPr>
          <a:xfrm>
            <a:off x="348136" y="764704"/>
            <a:ext cx="8472336" cy="5262979"/>
          </a:xfrm>
          <a:prstGeom prst="rect">
            <a:avLst/>
          </a:prstGeom>
        </p:spPr>
        <p:txBody>
          <a:bodyPr wrap="square">
            <a:spAutoFit/>
          </a:bodyPr>
          <a:lstStyle/>
          <a:p>
            <a:pPr algn="just">
              <a:spcAft>
                <a:spcPts val="0"/>
              </a:spcAft>
            </a:pPr>
            <a:r>
              <a:rPr lang="ja-JP" altLang="en-US" sz="2800" kern="100" dirty="0">
                <a:latin typeface="HGP明朝E" panose="02020900000000000000" pitchFamily="18" charset="-128"/>
                <a:ea typeface="HGP明朝E" panose="02020900000000000000" pitchFamily="18" charset="-128"/>
                <a:cs typeface="Times New Roman" panose="02020603050405020304" pitchFamily="18" charset="0"/>
              </a:rPr>
              <a:t>３</a:t>
            </a:r>
            <a:r>
              <a:rPr lang="ja-JP" altLang="ja-JP" sz="2800" kern="100" dirty="0">
                <a:latin typeface="HGP明朝E" panose="02020900000000000000" pitchFamily="18" charset="-128"/>
                <a:ea typeface="HGP明朝E" panose="02020900000000000000" pitchFamily="18" charset="-128"/>
                <a:cs typeface="Times New Roman" panose="02020603050405020304" pitchFamily="18" charset="0"/>
              </a:rPr>
              <a:t>）</a:t>
            </a:r>
            <a:r>
              <a:rPr lang="ja-JP" altLang="en-US" sz="2800" kern="100" dirty="0">
                <a:latin typeface="HGP明朝E" panose="02020900000000000000" pitchFamily="18" charset="-128"/>
                <a:ea typeface="HGP明朝E" panose="02020900000000000000" pitchFamily="18" charset="-128"/>
                <a:cs typeface="Times New Roman" panose="02020603050405020304" pitchFamily="18" charset="0"/>
              </a:rPr>
              <a:t>ソケットを生成する</a:t>
            </a:r>
            <a:endParaRPr lang="en-US" altLang="ja-JP" sz="28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endParaRPr lang="en-US" altLang="ja-JP" sz="28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2800" kern="100" dirty="0">
                <a:latin typeface="HGP明朝E" panose="02020900000000000000" pitchFamily="18" charset="-128"/>
                <a:ea typeface="HGP明朝E" panose="02020900000000000000" pitchFamily="18" charset="-128"/>
                <a:cs typeface="Times New Roman" panose="02020603050405020304" pitchFamily="18" charset="0"/>
              </a:rPr>
              <a:t>	sock = socket(</a:t>
            </a:r>
          </a:p>
          <a:p>
            <a:pPr algn="just">
              <a:spcAft>
                <a:spcPts val="0"/>
              </a:spcAft>
            </a:pPr>
            <a:r>
              <a:rPr lang="en-US" altLang="ja-JP" sz="2800" kern="100" dirty="0">
                <a:latin typeface="HGP明朝E" panose="02020900000000000000" pitchFamily="18" charset="-128"/>
                <a:ea typeface="HGP明朝E" panose="02020900000000000000" pitchFamily="18" charset="-128"/>
                <a:cs typeface="Times New Roman" panose="02020603050405020304" pitchFamily="18" charset="0"/>
              </a:rPr>
              <a:t>		AF_INET,		// IPv4</a:t>
            </a:r>
            <a:r>
              <a:rPr lang="ja-JP" altLang="en-US" sz="2800" kern="100" dirty="0">
                <a:latin typeface="HGP明朝E" panose="02020900000000000000" pitchFamily="18" charset="-128"/>
                <a:ea typeface="HGP明朝E" panose="02020900000000000000" pitchFamily="18" charset="-128"/>
                <a:cs typeface="Times New Roman" panose="02020603050405020304" pitchFamily="18" charset="0"/>
              </a:rPr>
              <a:t>を使用</a:t>
            </a:r>
            <a:endParaRPr lang="en-US" altLang="ja-JP" sz="28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2800" kern="100" dirty="0">
                <a:latin typeface="HGP明朝E" panose="02020900000000000000" pitchFamily="18" charset="-128"/>
                <a:ea typeface="HGP明朝E" panose="02020900000000000000" pitchFamily="18" charset="-128"/>
                <a:cs typeface="Times New Roman" panose="02020603050405020304" pitchFamily="18" charset="0"/>
              </a:rPr>
              <a:t>		SOCK_DGRAM,	// </a:t>
            </a:r>
            <a:r>
              <a:rPr lang="ja-JP" altLang="en-US" sz="2800" kern="100" dirty="0">
                <a:latin typeface="HGP明朝E" panose="02020900000000000000" pitchFamily="18" charset="-128"/>
                <a:ea typeface="HGP明朝E" panose="02020900000000000000" pitchFamily="18" charset="-128"/>
                <a:cs typeface="Times New Roman" panose="02020603050405020304" pitchFamily="18" charset="0"/>
              </a:rPr>
              <a:t>データグラム通信</a:t>
            </a:r>
            <a:endParaRPr lang="en-US" altLang="ja-JP" sz="28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2800" kern="100" dirty="0">
                <a:latin typeface="HGP明朝E" panose="02020900000000000000" pitchFamily="18" charset="-128"/>
                <a:ea typeface="HGP明朝E" panose="02020900000000000000" pitchFamily="18" charset="-128"/>
                <a:cs typeface="Times New Roman" panose="02020603050405020304" pitchFamily="18" charset="0"/>
              </a:rPr>
              <a:t>		IPPROTO_UDP	// UDP</a:t>
            </a:r>
            <a:r>
              <a:rPr lang="ja-JP" altLang="en-US" sz="2800" kern="100" dirty="0">
                <a:latin typeface="HGP明朝E" panose="02020900000000000000" pitchFamily="18" charset="-128"/>
                <a:ea typeface="HGP明朝E" panose="02020900000000000000" pitchFamily="18" charset="-128"/>
                <a:cs typeface="Times New Roman" panose="02020603050405020304" pitchFamily="18" charset="0"/>
              </a:rPr>
              <a:t>プロトコル</a:t>
            </a:r>
            <a:endParaRPr lang="en-US" altLang="ja-JP" sz="28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2800" kern="100" dirty="0">
                <a:latin typeface="HGP明朝E" panose="02020900000000000000" pitchFamily="18" charset="-128"/>
                <a:ea typeface="HGP明朝E" panose="02020900000000000000" pitchFamily="18" charset="-128"/>
                <a:cs typeface="Times New Roman" panose="02020603050405020304" pitchFamily="18" charset="0"/>
              </a:rPr>
              <a:t>	);</a:t>
            </a:r>
          </a:p>
          <a:p>
            <a:pPr algn="just">
              <a:spcAft>
                <a:spcPts val="0"/>
              </a:spcAft>
            </a:pPr>
            <a:endParaRPr lang="en-US" altLang="ja-JP" sz="28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2800" kern="100" dirty="0">
                <a:latin typeface="HGP明朝E" panose="02020900000000000000" pitchFamily="18" charset="-128"/>
                <a:ea typeface="HGP明朝E" panose="02020900000000000000" pitchFamily="18" charset="-128"/>
                <a:cs typeface="Times New Roman" panose="02020603050405020304" pitchFamily="18" charset="0"/>
              </a:rPr>
              <a:t>	if(sock == INVALID_SOCKET)</a:t>
            </a:r>
          </a:p>
          <a:p>
            <a:pPr algn="just">
              <a:spcAft>
                <a:spcPts val="0"/>
              </a:spcAft>
            </a:pPr>
            <a:r>
              <a:rPr lang="en-US" altLang="ja-JP" sz="2800" kern="100" dirty="0">
                <a:latin typeface="HGP明朝E" panose="02020900000000000000" pitchFamily="18" charset="-128"/>
                <a:ea typeface="HGP明朝E" panose="02020900000000000000" pitchFamily="18" charset="-128"/>
                <a:cs typeface="Times New Roman" panose="02020603050405020304" pitchFamily="18" charset="0"/>
              </a:rPr>
              <a:t>	{</a:t>
            </a:r>
          </a:p>
          <a:p>
            <a:pPr algn="just">
              <a:spcAft>
                <a:spcPts val="0"/>
              </a:spcAft>
            </a:pPr>
            <a:r>
              <a:rPr lang="en-US" altLang="ja-JP" sz="2800" kern="100" dirty="0">
                <a:latin typeface="HGP明朝E" panose="02020900000000000000" pitchFamily="18" charset="-128"/>
                <a:ea typeface="HGP明朝E" panose="02020900000000000000" pitchFamily="18" charset="-128"/>
                <a:cs typeface="Times New Roman" panose="02020603050405020304" pitchFamily="18" charset="0"/>
              </a:rPr>
              <a:t>		// </a:t>
            </a:r>
            <a:r>
              <a:rPr lang="ja-JP" altLang="en-US" sz="2800" kern="100" dirty="0">
                <a:latin typeface="HGP明朝E" panose="02020900000000000000" pitchFamily="18" charset="-128"/>
                <a:ea typeface="HGP明朝E" panose="02020900000000000000" pitchFamily="18" charset="-128"/>
                <a:cs typeface="Times New Roman" panose="02020603050405020304" pitchFamily="18" charset="0"/>
              </a:rPr>
              <a:t>ソケット生成失敗（エラー処理）</a:t>
            </a:r>
            <a:endParaRPr lang="en-US" altLang="ja-JP" sz="28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2800" kern="100" dirty="0">
                <a:latin typeface="HGP明朝E" panose="02020900000000000000" pitchFamily="18" charset="-128"/>
                <a:ea typeface="HGP明朝E" panose="02020900000000000000" pitchFamily="18" charset="-128"/>
                <a:cs typeface="Times New Roman" panose="02020603050405020304" pitchFamily="18" charset="0"/>
              </a:rPr>
              <a:t>	}</a:t>
            </a:r>
          </a:p>
        </p:txBody>
      </p:sp>
    </p:spTree>
    <p:extLst>
      <p:ext uri="{BB962C8B-B14F-4D97-AF65-F5344CB8AC3E}">
        <p14:creationId xmlns:p14="http://schemas.microsoft.com/office/powerpoint/2010/main" val="71126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１．前回の復習</a:t>
            </a:r>
            <a:endParaRPr lang="ja-JP" altLang="en-US" dirty="0"/>
          </a:p>
        </p:txBody>
      </p:sp>
      <p:sp>
        <p:nvSpPr>
          <p:cNvPr id="6" name="正方形/長方形 5"/>
          <p:cNvSpPr/>
          <p:nvPr/>
        </p:nvSpPr>
        <p:spPr>
          <a:xfrm>
            <a:off x="348136" y="764704"/>
            <a:ext cx="8472336" cy="4524315"/>
          </a:xfrm>
          <a:prstGeom prst="rect">
            <a:avLst/>
          </a:prstGeom>
        </p:spPr>
        <p:txBody>
          <a:bodyPr wrap="square">
            <a:spAutoFit/>
          </a:bodyPr>
          <a:lstStyle/>
          <a:p>
            <a:pPr algn="just">
              <a:spcAft>
                <a:spcPts val="0"/>
              </a:spcAft>
            </a:pP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a:t>
            </a: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ソケット生成関数</a:t>
            </a: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socket</a:t>
            </a:r>
          </a:p>
          <a:p>
            <a:pPr algn="just">
              <a:spcAft>
                <a:spcPts val="0"/>
              </a:spcAft>
            </a:pP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　（戻り値は生成されたソケット番号）</a:t>
            </a:r>
            <a:endPar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endPar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	SOCKET</a:t>
            </a:r>
            <a:r>
              <a:rPr lang="ja-JP" altLang="en-US" sz="32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socket(</a:t>
            </a:r>
          </a:p>
          <a:p>
            <a:pPr algn="just">
              <a:spcAft>
                <a:spcPts val="0"/>
              </a:spcAft>
            </a:pP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		int </a:t>
            </a:r>
            <a:r>
              <a:rPr lang="en-US" altLang="ja-JP" sz="3200" kern="100" dirty="0" err="1">
                <a:latin typeface="HGP明朝E" panose="02020900000000000000" pitchFamily="18" charset="-128"/>
                <a:ea typeface="HGP明朝E" panose="02020900000000000000" pitchFamily="18" charset="-128"/>
                <a:cs typeface="Times New Roman" panose="02020603050405020304" pitchFamily="18" charset="0"/>
              </a:rPr>
              <a:t>addressfamily</a:t>
            </a: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a:t>
            </a:r>
          </a:p>
          <a:p>
            <a:pPr algn="just">
              <a:spcAft>
                <a:spcPts val="0"/>
              </a:spcAft>
            </a:pP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		int type,</a:t>
            </a:r>
          </a:p>
          <a:p>
            <a:pPr algn="just">
              <a:spcAft>
                <a:spcPts val="0"/>
              </a:spcAft>
            </a:pP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		int protocol</a:t>
            </a:r>
          </a:p>
          <a:p>
            <a:pPr algn="just">
              <a:spcAft>
                <a:spcPts val="0"/>
              </a:spcAft>
            </a:pPr>
            <a:r>
              <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rPr>
              <a:t>	);</a:t>
            </a:r>
          </a:p>
          <a:p>
            <a:pPr algn="just">
              <a:spcAft>
                <a:spcPts val="0"/>
              </a:spcAft>
            </a:pPr>
            <a:endParaRPr lang="en-US" altLang="ja-JP" sz="3200" kern="100" dirty="0">
              <a:latin typeface="HGP明朝E" panose="02020900000000000000" pitchFamily="18" charset="-128"/>
              <a:ea typeface="HGP明朝E" panose="02020900000000000000" pitchFamily="18" charset="-128"/>
              <a:cs typeface="Times New Roman" panose="02020603050405020304" pitchFamily="18" charset="0"/>
            </a:endParaRPr>
          </a:p>
        </p:txBody>
      </p:sp>
    </p:spTree>
    <p:extLst>
      <p:ext uri="{BB962C8B-B14F-4D97-AF65-F5344CB8AC3E}">
        <p14:creationId xmlns:p14="http://schemas.microsoft.com/office/powerpoint/2010/main" val="104130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１．前回の復習</a:t>
            </a:r>
            <a:endParaRPr lang="ja-JP" altLang="en-US" dirty="0"/>
          </a:p>
        </p:txBody>
      </p:sp>
      <p:sp>
        <p:nvSpPr>
          <p:cNvPr id="6" name="正方形/長方形 5"/>
          <p:cNvSpPr/>
          <p:nvPr/>
        </p:nvSpPr>
        <p:spPr>
          <a:xfrm>
            <a:off x="382960" y="630564"/>
            <a:ext cx="8472336" cy="3785652"/>
          </a:xfrm>
          <a:prstGeom prst="rect">
            <a:avLst/>
          </a:prstGeom>
        </p:spPr>
        <p:txBody>
          <a:bodyPr wrap="square">
            <a:spAutoFit/>
          </a:bodyPr>
          <a:lstStyle/>
          <a:p>
            <a:pPr algn="just">
              <a:spcAft>
                <a:spcPts val="0"/>
              </a:spcAft>
            </a:pP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４）宛先を決める</a:t>
            </a:r>
            <a:endPar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IP</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アドレスを</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scanf</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（）で入力させて</a:t>
            </a:r>
            <a:endPar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sockaddr_in</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構造体に宛先情報をセットする</a:t>
            </a:r>
            <a:endPar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endPar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 </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宛先設定</a:t>
            </a:r>
          </a:p>
          <a:p>
            <a:pPr algn="just">
              <a:spcAft>
                <a:spcPts val="0"/>
              </a:spcAft>
            </a:pP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printf</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宛先</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IP</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アドレスを入力してください</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\n");</a:t>
            </a:r>
          </a:p>
          <a:p>
            <a:pPr algn="just">
              <a:spcAft>
                <a:spcPts val="0"/>
              </a:spcAft>
            </a:pP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rewind(stdin);</a:t>
            </a:r>
          </a:p>
          <a:p>
            <a:pPr algn="just">
              <a:spcAft>
                <a:spcPts val="0"/>
              </a:spcAft>
            </a:pP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scanf</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("%s", </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ip</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a:t>
            </a:r>
          </a:p>
          <a:p>
            <a:pPr algn="just">
              <a:spcAft>
                <a:spcPts val="0"/>
              </a:spcAft>
            </a:pPr>
            <a:endPar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toaddr.sin_port</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 </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htons</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(PORTNO);	// </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ポート番号セット</a:t>
            </a:r>
          </a:p>
          <a:p>
            <a:pPr algn="just">
              <a:spcAft>
                <a:spcPts val="0"/>
              </a:spcAft>
            </a:pP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toaddr.sin_family</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AF_INET;		// IPv4</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を使用</a:t>
            </a:r>
          </a:p>
          <a:p>
            <a:pPr algn="just">
              <a:spcAft>
                <a:spcPts val="0"/>
              </a:spcAft>
            </a:pP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toaddr.sin_addr.s_addr</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 </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inet_addr</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ip</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IP</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アドレスをセット</a:t>
            </a:r>
            <a:endPar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endParaRPr>
          </a:p>
        </p:txBody>
      </p:sp>
    </p:spTree>
    <p:extLst>
      <p:ext uri="{BB962C8B-B14F-4D97-AF65-F5344CB8AC3E}">
        <p14:creationId xmlns:p14="http://schemas.microsoft.com/office/powerpoint/2010/main" val="78664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１．前回の復習</a:t>
            </a:r>
            <a:endParaRPr lang="ja-JP" altLang="en-US" dirty="0"/>
          </a:p>
        </p:txBody>
      </p:sp>
      <p:sp>
        <p:nvSpPr>
          <p:cNvPr id="6" name="正方形/長方形 5"/>
          <p:cNvSpPr/>
          <p:nvPr/>
        </p:nvSpPr>
        <p:spPr>
          <a:xfrm>
            <a:off x="382960" y="630564"/>
            <a:ext cx="8472336" cy="3416320"/>
          </a:xfrm>
          <a:prstGeom prst="rect">
            <a:avLst/>
          </a:prstGeom>
        </p:spPr>
        <p:txBody>
          <a:bodyPr wrap="square">
            <a:spAutoFit/>
          </a:bodyPr>
          <a:lstStyle/>
          <a:p>
            <a:pPr algn="just">
              <a:spcAft>
                <a:spcPts val="0"/>
              </a:spcAft>
            </a:pPr>
            <a:endParaRPr lang="en-US" altLang="ja-JP" sz="24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2400" kern="100" dirty="0">
                <a:latin typeface="HGP明朝E" panose="02020900000000000000" pitchFamily="18" charset="-128"/>
                <a:ea typeface="HGP明朝E" panose="02020900000000000000" pitchFamily="18" charset="-128"/>
                <a:cs typeface="Times New Roman" panose="02020603050405020304" pitchFamily="18" charset="0"/>
              </a:rPr>
              <a:t>※</a:t>
            </a:r>
            <a:r>
              <a:rPr lang="ja-JP" altLang="en-US" sz="2400" kern="100" dirty="0">
                <a:latin typeface="HGP明朝E" panose="02020900000000000000" pitchFamily="18" charset="-128"/>
                <a:ea typeface="HGP明朝E" panose="02020900000000000000" pitchFamily="18" charset="-128"/>
                <a:cs typeface="Times New Roman" panose="02020603050405020304" pitchFamily="18" charset="0"/>
              </a:rPr>
              <a:t>アドレス構造体</a:t>
            </a:r>
            <a:r>
              <a:rPr lang="en-US" altLang="ja-JP" sz="2400" kern="100" dirty="0" err="1">
                <a:latin typeface="HGP明朝E" panose="02020900000000000000" pitchFamily="18" charset="-128"/>
                <a:ea typeface="HGP明朝E" panose="02020900000000000000" pitchFamily="18" charset="-128"/>
                <a:cs typeface="Times New Roman" panose="02020603050405020304" pitchFamily="18" charset="0"/>
              </a:rPr>
              <a:t>sockaddr_in</a:t>
            </a:r>
            <a:endParaRPr lang="en-US" altLang="ja-JP" sz="24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endParaRPr lang="en-US" altLang="ja-JP" sz="24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ja-JP" altLang="en-US" sz="24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2400" kern="100" dirty="0">
                <a:latin typeface="HGP明朝E" panose="02020900000000000000" pitchFamily="18" charset="-128"/>
                <a:ea typeface="HGP明朝E" panose="02020900000000000000" pitchFamily="18" charset="-128"/>
                <a:cs typeface="Times New Roman" panose="02020603050405020304" pitchFamily="18" charset="0"/>
              </a:rPr>
              <a:t>struct </a:t>
            </a:r>
            <a:r>
              <a:rPr lang="en-US" altLang="ja-JP" sz="2400" kern="100" dirty="0" err="1">
                <a:latin typeface="HGP明朝E" panose="02020900000000000000" pitchFamily="18" charset="-128"/>
                <a:ea typeface="HGP明朝E" panose="02020900000000000000" pitchFamily="18" charset="-128"/>
                <a:cs typeface="Times New Roman" panose="02020603050405020304" pitchFamily="18" charset="0"/>
              </a:rPr>
              <a:t>sockaddr_in</a:t>
            </a:r>
            <a:r>
              <a:rPr lang="en-US" altLang="ja-JP" sz="2400" kern="100" dirty="0">
                <a:latin typeface="HGP明朝E" panose="02020900000000000000" pitchFamily="18" charset="-128"/>
                <a:ea typeface="HGP明朝E" panose="02020900000000000000" pitchFamily="18" charset="-128"/>
                <a:cs typeface="Times New Roman" panose="02020603050405020304" pitchFamily="18" charset="0"/>
              </a:rPr>
              <a:t> {</a:t>
            </a:r>
          </a:p>
          <a:p>
            <a:pPr algn="just">
              <a:spcAft>
                <a:spcPts val="0"/>
              </a:spcAft>
            </a:pPr>
            <a:r>
              <a:rPr lang="en-US" altLang="ja-JP" sz="2400" kern="100" dirty="0">
                <a:latin typeface="HGP明朝E" panose="02020900000000000000" pitchFamily="18" charset="-128"/>
                <a:ea typeface="HGP明朝E" panose="02020900000000000000" pitchFamily="18" charset="-128"/>
                <a:cs typeface="Times New Roman" panose="02020603050405020304" pitchFamily="18" charset="0"/>
              </a:rPr>
              <a:t>   </a:t>
            </a:r>
            <a:r>
              <a:rPr lang="ja-JP" altLang="en-US" sz="24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2400" kern="100" dirty="0">
                <a:latin typeface="HGP明朝E" panose="02020900000000000000" pitchFamily="18" charset="-128"/>
                <a:ea typeface="HGP明朝E" panose="02020900000000000000" pitchFamily="18" charset="-128"/>
                <a:cs typeface="Times New Roman" panose="02020603050405020304" pitchFamily="18" charset="0"/>
              </a:rPr>
              <a:t>	short </a:t>
            </a:r>
            <a:r>
              <a:rPr lang="en-US" altLang="ja-JP" sz="2400" kern="100" dirty="0" err="1">
                <a:latin typeface="HGP明朝E" panose="02020900000000000000" pitchFamily="18" charset="-128"/>
                <a:ea typeface="HGP明朝E" panose="02020900000000000000" pitchFamily="18" charset="-128"/>
                <a:cs typeface="Times New Roman" panose="02020603050405020304" pitchFamily="18" charset="0"/>
              </a:rPr>
              <a:t>sin_family</a:t>
            </a:r>
            <a:r>
              <a:rPr lang="en-US" altLang="ja-JP" sz="2400" kern="100" dirty="0">
                <a:latin typeface="HGP明朝E" panose="02020900000000000000" pitchFamily="18" charset="-128"/>
                <a:ea typeface="HGP明朝E" panose="02020900000000000000" pitchFamily="18" charset="-128"/>
                <a:cs typeface="Times New Roman" panose="02020603050405020304" pitchFamily="18" charset="0"/>
              </a:rPr>
              <a:t>;			// </a:t>
            </a:r>
            <a:r>
              <a:rPr lang="ja-JP" altLang="en-US" sz="2400" kern="100" dirty="0">
                <a:latin typeface="HGP明朝E" panose="02020900000000000000" pitchFamily="18" charset="-128"/>
                <a:ea typeface="HGP明朝E" panose="02020900000000000000" pitchFamily="18" charset="-128"/>
                <a:cs typeface="Times New Roman" panose="02020603050405020304" pitchFamily="18" charset="0"/>
              </a:rPr>
              <a:t>アドレスファミリー</a:t>
            </a:r>
            <a:endParaRPr lang="en-US" altLang="ja-JP" sz="24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2400" kern="100" dirty="0">
                <a:latin typeface="HGP明朝E" panose="02020900000000000000" pitchFamily="18" charset="-128"/>
                <a:ea typeface="HGP明朝E" panose="02020900000000000000" pitchFamily="18" charset="-128"/>
                <a:cs typeface="Times New Roman" panose="02020603050405020304" pitchFamily="18" charset="0"/>
              </a:rPr>
              <a:t>   		unsigned short </a:t>
            </a:r>
            <a:r>
              <a:rPr lang="en-US" altLang="ja-JP" sz="2400" kern="100" dirty="0" err="1">
                <a:latin typeface="HGP明朝E" panose="02020900000000000000" pitchFamily="18" charset="-128"/>
                <a:ea typeface="HGP明朝E" panose="02020900000000000000" pitchFamily="18" charset="-128"/>
                <a:cs typeface="Times New Roman" panose="02020603050405020304" pitchFamily="18" charset="0"/>
              </a:rPr>
              <a:t>sin_port</a:t>
            </a:r>
            <a:r>
              <a:rPr lang="en-US" altLang="ja-JP" sz="2400" kern="100" dirty="0">
                <a:latin typeface="HGP明朝E" panose="02020900000000000000" pitchFamily="18" charset="-128"/>
                <a:ea typeface="HGP明朝E" panose="02020900000000000000" pitchFamily="18" charset="-128"/>
                <a:cs typeface="Times New Roman" panose="02020603050405020304" pitchFamily="18" charset="0"/>
              </a:rPr>
              <a:t>;	// </a:t>
            </a:r>
            <a:r>
              <a:rPr lang="ja-JP" altLang="en-US" sz="2400" kern="100" dirty="0">
                <a:latin typeface="HGP明朝E" panose="02020900000000000000" pitchFamily="18" charset="-128"/>
                <a:ea typeface="HGP明朝E" panose="02020900000000000000" pitchFamily="18" charset="-128"/>
                <a:cs typeface="Times New Roman" panose="02020603050405020304" pitchFamily="18" charset="0"/>
              </a:rPr>
              <a:t>ポート番号</a:t>
            </a:r>
            <a:endParaRPr lang="en-US" altLang="ja-JP" sz="24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2400" kern="100" dirty="0">
                <a:latin typeface="HGP明朝E" panose="02020900000000000000" pitchFamily="18" charset="-128"/>
                <a:ea typeface="HGP明朝E" panose="02020900000000000000" pitchFamily="18" charset="-128"/>
                <a:cs typeface="Times New Roman" panose="02020603050405020304" pitchFamily="18" charset="0"/>
              </a:rPr>
              <a:t>   		struct </a:t>
            </a:r>
            <a:r>
              <a:rPr lang="en-US" altLang="ja-JP" sz="2400" kern="100" dirty="0" err="1">
                <a:latin typeface="HGP明朝E" panose="02020900000000000000" pitchFamily="18" charset="-128"/>
                <a:ea typeface="HGP明朝E" panose="02020900000000000000" pitchFamily="18" charset="-128"/>
                <a:cs typeface="Times New Roman" panose="02020603050405020304" pitchFamily="18" charset="0"/>
              </a:rPr>
              <a:t>in_addr</a:t>
            </a:r>
            <a:r>
              <a:rPr lang="en-US" altLang="ja-JP" sz="24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2400" kern="100" dirty="0" err="1">
                <a:latin typeface="HGP明朝E" panose="02020900000000000000" pitchFamily="18" charset="-128"/>
                <a:ea typeface="HGP明朝E" panose="02020900000000000000" pitchFamily="18" charset="-128"/>
                <a:cs typeface="Times New Roman" panose="02020603050405020304" pitchFamily="18" charset="0"/>
              </a:rPr>
              <a:t>sin_addr</a:t>
            </a:r>
            <a:r>
              <a:rPr lang="en-US" altLang="ja-JP" sz="2400" kern="100" dirty="0">
                <a:latin typeface="HGP明朝E" panose="02020900000000000000" pitchFamily="18" charset="-128"/>
                <a:ea typeface="HGP明朝E" panose="02020900000000000000" pitchFamily="18" charset="-128"/>
                <a:cs typeface="Times New Roman" panose="02020603050405020304" pitchFamily="18" charset="0"/>
              </a:rPr>
              <a:t>;	// </a:t>
            </a:r>
            <a:r>
              <a:rPr lang="ja-JP" altLang="en-US" sz="2400" kern="100" dirty="0">
                <a:latin typeface="HGP明朝E" panose="02020900000000000000" pitchFamily="18" charset="-128"/>
                <a:ea typeface="HGP明朝E" panose="02020900000000000000" pitchFamily="18" charset="-128"/>
                <a:cs typeface="Times New Roman" panose="02020603050405020304" pitchFamily="18" charset="0"/>
              </a:rPr>
              <a:t>アドレスデータ</a:t>
            </a:r>
            <a:endParaRPr lang="en-US" altLang="ja-JP" sz="24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2400" kern="100" dirty="0">
                <a:latin typeface="HGP明朝E" panose="02020900000000000000" pitchFamily="18" charset="-128"/>
                <a:ea typeface="HGP明朝E" panose="02020900000000000000" pitchFamily="18" charset="-128"/>
                <a:cs typeface="Times New Roman" panose="02020603050405020304" pitchFamily="18" charset="0"/>
              </a:rPr>
              <a:t>   		char </a:t>
            </a:r>
            <a:r>
              <a:rPr lang="en-US" altLang="ja-JP" sz="2400" kern="100" dirty="0" err="1">
                <a:latin typeface="HGP明朝E" panose="02020900000000000000" pitchFamily="18" charset="-128"/>
                <a:ea typeface="HGP明朝E" panose="02020900000000000000" pitchFamily="18" charset="-128"/>
                <a:cs typeface="Times New Roman" panose="02020603050405020304" pitchFamily="18" charset="0"/>
              </a:rPr>
              <a:t>sin_zero</a:t>
            </a:r>
            <a:r>
              <a:rPr lang="en-US" altLang="ja-JP" sz="2400" kern="100" dirty="0">
                <a:latin typeface="HGP明朝E" panose="02020900000000000000" pitchFamily="18" charset="-128"/>
                <a:ea typeface="HGP明朝E" panose="02020900000000000000" pitchFamily="18" charset="-128"/>
                <a:cs typeface="Times New Roman" panose="02020603050405020304" pitchFamily="18" charset="0"/>
              </a:rPr>
              <a:t>[8];		// </a:t>
            </a:r>
            <a:r>
              <a:rPr lang="ja-JP" altLang="en-US" sz="2400" kern="100" dirty="0">
                <a:latin typeface="HGP明朝E" panose="02020900000000000000" pitchFamily="18" charset="-128"/>
                <a:ea typeface="HGP明朝E" panose="02020900000000000000" pitchFamily="18" charset="-128"/>
                <a:cs typeface="Times New Roman" panose="02020603050405020304" pitchFamily="18" charset="0"/>
              </a:rPr>
              <a:t>不使用</a:t>
            </a:r>
            <a:endParaRPr lang="en-US" altLang="ja-JP" sz="24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2400" kern="100" dirty="0">
                <a:latin typeface="HGP明朝E" panose="02020900000000000000" pitchFamily="18" charset="-128"/>
                <a:ea typeface="HGP明朝E" panose="02020900000000000000" pitchFamily="18" charset="-128"/>
                <a:cs typeface="Times New Roman" panose="02020603050405020304" pitchFamily="18" charset="0"/>
              </a:rPr>
              <a:t>	};</a:t>
            </a:r>
          </a:p>
        </p:txBody>
      </p:sp>
    </p:spTree>
    <p:extLst>
      <p:ext uri="{BB962C8B-B14F-4D97-AF65-F5344CB8AC3E}">
        <p14:creationId xmlns:p14="http://schemas.microsoft.com/office/powerpoint/2010/main" val="342959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382960" y="32048"/>
            <a:ext cx="8229600" cy="49006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kumimoji="1" sz="4400" kern="1200">
                <a:solidFill>
                  <a:schemeClr val="tx1"/>
                </a:solidFill>
                <a:latin typeface="HGP明朝E" pitchFamily="18" charset="-128"/>
                <a:ea typeface="HGP明朝E" pitchFamily="18" charset="-128"/>
                <a:cs typeface="+mj-cs"/>
              </a:defRPr>
            </a:lvl1pPr>
          </a:lstStyle>
          <a:p>
            <a:r>
              <a:rPr lang="ja-JP" altLang="en-US"/>
              <a:t>１．前回の復習</a:t>
            </a:r>
            <a:endParaRPr lang="ja-JP" altLang="en-US" dirty="0"/>
          </a:p>
        </p:txBody>
      </p:sp>
      <p:sp>
        <p:nvSpPr>
          <p:cNvPr id="6" name="正方形/長方形 5"/>
          <p:cNvSpPr/>
          <p:nvPr/>
        </p:nvSpPr>
        <p:spPr>
          <a:xfrm>
            <a:off x="382960" y="630564"/>
            <a:ext cx="8653536" cy="5324535"/>
          </a:xfrm>
          <a:prstGeom prst="rect">
            <a:avLst/>
          </a:prstGeom>
        </p:spPr>
        <p:txBody>
          <a:bodyPr wrap="square">
            <a:spAutoFit/>
          </a:bodyPr>
          <a:lstStyle/>
          <a:p>
            <a:pPr algn="just"/>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５）ＵＤＰプロトコルでデータを送信する</a:t>
            </a:r>
            <a:endPar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endPar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 </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送信データを入力</a:t>
            </a:r>
          </a:p>
          <a:p>
            <a:pPr algn="just">
              <a:spcAft>
                <a:spcPts val="0"/>
              </a:spcAft>
            </a:pP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printf</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送信データを入力してください</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(Enter</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のみで終了</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)\n");</a:t>
            </a:r>
          </a:p>
          <a:p>
            <a:pPr algn="just">
              <a:spcAft>
                <a:spcPts val="0"/>
              </a:spcAft>
            </a:pP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rewind(stdin);</a:t>
            </a:r>
          </a:p>
          <a:p>
            <a:pPr algn="just">
              <a:spcAft>
                <a:spcPts val="0"/>
              </a:spcAft>
            </a:pP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gets(</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sendchar</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a:t>
            </a:r>
          </a:p>
          <a:p>
            <a:pPr algn="just">
              <a:spcAft>
                <a:spcPts val="0"/>
              </a:spcAft>
            </a:pPr>
            <a:endPar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if(!*</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sendchar</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break;</a:t>
            </a:r>
          </a:p>
          <a:p>
            <a:pPr algn="just">
              <a:spcAft>
                <a:spcPts val="0"/>
              </a:spcAft>
            </a:pPr>
            <a:endPar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sts</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 </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sendto</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a:t>
            </a:r>
          </a:p>
          <a:p>
            <a:pPr algn="just">
              <a:spcAft>
                <a:spcPts val="0"/>
              </a:spcAft>
            </a:pP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sock,			// </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ソケット番号</a:t>
            </a:r>
          </a:p>
          <a:p>
            <a:pPr algn="just">
              <a:spcAft>
                <a:spcPts val="0"/>
              </a:spcAft>
            </a:pP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sendchar</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 </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送信データ</a:t>
            </a:r>
          </a:p>
          <a:p>
            <a:pPr algn="just">
              <a:spcAft>
                <a:spcPts val="0"/>
              </a:spcAft>
            </a:pP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strlen</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sendchar</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 </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送信データ長</a:t>
            </a:r>
          </a:p>
          <a:p>
            <a:pPr algn="just">
              <a:spcAft>
                <a:spcPts val="0"/>
              </a:spcAft>
            </a:pP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0,			// </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フラグ</a:t>
            </a:r>
          </a:p>
          <a:p>
            <a:pPr algn="just">
              <a:spcAft>
                <a:spcPts val="0"/>
              </a:spcAft>
            </a:pP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sockaddr</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*)&amp;</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toaddr</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 </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送信先アドレス</a:t>
            </a:r>
          </a:p>
          <a:p>
            <a:pPr algn="just">
              <a:spcAft>
                <a:spcPts val="0"/>
              </a:spcAft>
            </a:pP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		</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sizeof</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a:t>
            </a:r>
            <a:r>
              <a:rPr lang="en-US" altLang="ja-JP" sz="2000" kern="100" dirty="0" err="1">
                <a:latin typeface="HGP明朝E" panose="02020900000000000000" pitchFamily="18" charset="-128"/>
                <a:ea typeface="HGP明朝E" panose="02020900000000000000" pitchFamily="18" charset="-128"/>
                <a:cs typeface="Times New Roman" panose="02020603050405020304" pitchFamily="18" charset="0"/>
              </a:rPr>
              <a:t>sockaddr</a:t>
            </a: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 </a:t>
            </a:r>
            <a:r>
              <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rPr>
              <a:t>アドレス構造体のバイト長</a:t>
            </a:r>
            <a:endPar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endParaRPr>
          </a:p>
          <a:p>
            <a:pPr algn="just">
              <a:spcAft>
                <a:spcPts val="0"/>
              </a:spcAft>
            </a:pPr>
            <a:r>
              <a:rPr lang="en-US" altLang="ja-JP" sz="2000" kern="100" dirty="0">
                <a:latin typeface="HGP明朝E" panose="02020900000000000000" pitchFamily="18" charset="-128"/>
                <a:ea typeface="HGP明朝E" panose="02020900000000000000" pitchFamily="18" charset="-128"/>
                <a:cs typeface="Times New Roman" panose="02020603050405020304" pitchFamily="18" charset="0"/>
              </a:rPr>
              <a:t>		);</a:t>
            </a:r>
            <a:endParaRPr lang="ja-JP" altLang="en-US" sz="2000" kern="100" dirty="0">
              <a:latin typeface="HGP明朝E" panose="02020900000000000000" pitchFamily="18" charset="-128"/>
              <a:ea typeface="HGP明朝E" panose="02020900000000000000" pitchFamily="18" charset="-128"/>
              <a:cs typeface="Times New Roman" panose="02020603050405020304" pitchFamily="18" charset="0"/>
            </a:endParaRPr>
          </a:p>
        </p:txBody>
      </p:sp>
    </p:spTree>
    <p:extLst>
      <p:ext uri="{BB962C8B-B14F-4D97-AF65-F5344CB8AC3E}">
        <p14:creationId xmlns:p14="http://schemas.microsoft.com/office/powerpoint/2010/main" val="23397706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kumimoji="1" dirty="0" smtClean="0">
            <a:latin typeface="HGS明朝E" pitchFamily="18" charset="-128"/>
            <a:ea typeface="HGS明朝E" pitchFamily="18" charset="-128"/>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9805</TotalTime>
  <Words>1933</Words>
  <Application>Microsoft Office PowerPoint</Application>
  <PresentationFormat>画面に合わせる (4:3)</PresentationFormat>
  <Paragraphs>373</Paragraphs>
  <Slides>16</Slides>
  <Notes>16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HGP明朝B</vt:lpstr>
      <vt:lpstr>HGP明朝E</vt:lpstr>
      <vt:lpstr>Arial</vt:lpstr>
      <vt:lpstr>Calibri</vt:lpstr>
      <vt:lpstr>Office ​​テーマ</vt:lpstr>
      <vt:lpstr>ＵＤＰデータ送信プログラム制作 </vt:lpstr>
      <vt:lpstr>＜＜事前設定情報＞＞  送信先ポート番号　：　２０２５０  送信先ＩＰアドレス　：　ｓｃａｎｆ（）などで入力  送信データ　　　　　：　ｓｃａｎｆ（）などで入力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ネットワークバイトオーダー</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arai.hiro</dc:creator>
  <cp:lastModifiedBy>C Takahashi</cp:lastModifiedBy>
  <cp:revision>656</cp:revision>
  <cp:lastPrinted>2014-04-25T03:22:38Z</cp:lastPrinted>
  <dcterms:created xsi:type="dcterms:W3CDTF">2013-04-11T01:04:39Z</dcterms:created>
  <dcterms:modified xsi:type="dcterms:W3CDTF">2020-09-13T03:06:14Z</dcterms:modified>
</cp:coreProperties>
</file>