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73" r:id="rId9"/>
    <p:sldId id="272" r:id="rId10"/>
    <p:sldId id="268" r:id="rId11"/>
    <p:sldId id="263" r:id="rId12"/>
    <p:sldId id="274" r:id="rId13"/>
    <p:sldId id="275" r:id="rId14"/>
    <p:sldId id="262" r:id="rId15"/>
    <p:sldId id="276" r:id="rId16"/>
    <p:sldId id="282" r:id="rId17"/>
    <p:sldId id="277" r:id="rId18"/>
    <p:sldId id="278" r:id="rId19"/>
    <p:sldId id="260" r:id="rId20"/>
    <p:sldId id="280" r:id="rId21"/>
    <p:sldId id="281" r:id="rId22"/>
    <p:sldId id="279" r:id="rId23"/>
    <p:sldId id="283" r:id="rId24"/>
    <p:sldId id="301" r:id="rId25"/>
    <p:sldId id="292" r:id="rId26"/>
    <p:sldId id="293" r:id="rId27"/>
    <p:sldId id="291" r:id="rId28"/>
    <p:sldId id="288" r:id="rId29"/>
    <p:sldId id="294" r:id="rId30"/>
    <p:sldId id="295" r:id="rId31"/>
    <p:sldId id="296" r:id="rId32"/>
    <p:sldId id="297" r:id="rId33"/>
    <p:sldId id="298" r:id="rId34"/>
    <p:sldId id="29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3507"/>
  </p:normalViewPr>
  <p:slideViewPr>
    <p:cSldViewPr snapToGrid="0" snapToObjects="1">
      <p:cViewPr varScale="1">
        <p:scale>
          <a:sx n="96" d="100"/>
          <a:sy n="96" d="100"/>
        </p:scale>
        <p:origin x="13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74825-3004-F14F-8184-A180ABFBFEA4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53D72-A0F6-E24F-8599-17EB7A97FC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08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metadata region</a:t>
            </a:r>
            <a:r>
              <a:rPr kumimoji="1" lang="zh-CN" altLang="en-US" dirty="0"/>
              <a:t>的四个部分的数据结构长什么样？</a:t>
            </a:r>
            <a:r>
              <a:rPr kumimoji="1" lang="en-US" altLang="zh-CN" dirty="0"/>
              <a:t>load unload</a:t>
            </a:r>
            <a:r>
              <a:rPr kumimoji="1" lang="zh-CN" altLang="en-US"/>
              <a:t>做的操作？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66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13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些什么东西？</a:t>
            </a:r>
            <a:r>
              <a:rPr kumimoji="1" lang="en-US" altLang="zh-CN" dirty="0"/>
              <a:t>snapshot, channel, open blob, open </a:t>
            </a:r>
            <a:r>
              <a:rPr kumimoji="1" lang="en-US" altLang="zh-CN" dirty="0" err="1"/>
              <a:t>blobid</a:t>
            </a:r>
            <a:r>
              <a:rPr kumimoji="1" lang="en-US" altLang="zh-CN" dirty="0"/>
              <a:t>, </a:t>
            </a:r>
            <a:r>
              <a:rPr kumimoji="1" lang="zh-CN" altLang="en-US" dirty="0"/>
              <a:t>几个</a:t>
            </a:r>
            <a:r>
              <a:rPr kumimoji="1" lang="en-US" altLang="zh-CN" dirty="0"/>
              <a:t>bit array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bit pool</a:t>
            </a:r>
            <a:r>
              <a:rPr kumimoji="1" lang="zh-CN" altLang="en-US" dirty="0"/>
              <a:t>，关闭</a:t>
            </a:r>
            <a:r>
              <a:rPr kumimoji="1" lang="en-US" altLang="zh-CN" dirty="0"/>
              <a:t>dev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33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元数据部分直接</a:t>
            </a:r>
            <a:r>
              <a:rPr kumimoji="1" lang="en-US" altLang="zh-CN" dirty="0"/>
              <a:t>RocksDB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MadFS</a:t>
            </a:r>
            <a:endParaRPr kumimoji="1" lang="en-US" altLang="zh-CN" dirty="0"/>
          </a:p>
          <a:p>
            <a:r>
              <a:rPr kumimoji="1" lang="zh-CN" altLang="en-US" dirty="0"/>
              <a:t>数据部分：</a:t>
            </a:r>
            <a:r>
              <a:rPr kumimoji="1" lang="en-US" altLang="zh-CN" dirty="0" err="1"/>
              <a:t>tx</a:t>
            </a:r>
            <a:endParaRPr kumimoji="1" lang="en-US" altLang="zh-CN" dirty="0"/>
          </a:p>
          <a:p>
            <a:r>
              <a:rPr kumimoji="1" lang="zh-CN" altLang="en-US" dirty="0"/>
              <a:t>数据可靠性读写 不需要双写（写入别的块，然后更新元数据） </a:t>
            </a:r>
            <a:endParaRPr kumimoji="1" lang="en-US" altLang="zh-CN" dirty="0"/>
          </a:p>
          <a:p>
            <a:r>
              <a:rPr kumimoji="1" lang="zh-CN" altLang="en-US" dirty="0"/>
              <a:t>只针对大数据块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madsys</a:t>
            </a:r>
            <a:r>
              <a:rPr kumimoji="1" lang="en-US" altLang="zh-CN" dirty="0"/>
              <a:t>-dev/</a:t>
            </a:r>
            <a:r>
              <a:rPr kumimoji="1" lang="en-US" altLang="zh-CN" dirty="0" err="1"/>
              <a:t>SuStore</a:t>
            </a:r>
            <a:endParaRPr kumimoji="1" lang="en-US" altLang="zh-CN" dirty="0"/>
          </a:p>
          <a:p>
            <a:r>
              <a:rPr kumimoji="1" lang="en-US" altLang="zh-CN"/>
              <a:t>checksum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387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stat: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blobid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75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只允许</a:t>
            </a:r>
            <a:r>
              <a:rPr kumimoji="1" lang="en-US" altLang="zh-CN" dirty="0"/>
              <a:t>append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85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xattr</a:t>
            </a:r>
            <a:r>
              <a:rPr kumimoji="1" lang="zh-CN" altLang="en-US" dirty="0"/>
              <a:t>是写入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元数据的，写入之后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会变成</a:t>
            </a:r>
            <a:r>
              <a:rPr kumimoji="1" lang="en-US" altLang="zh-CN" dirty="0"/>
              <a:t>dirty</a:t>
            </a:r>
            <a:r>
              <a:rPr kumimoji="1" lang="zh-CN" altLang="en-US" dirty="0"/>
              <a:t>，直到调用</a:t>
            </a:r>
            <a:r>
              <a:rPr kumimoji="1" lang="en-US" altLang="zh-CN" dirty="0" err="1"/>
              <a:t>bs_blob_</a:t>
            </a:r>
            <a:r>
              <a:rPr kumimoji="1" lang="en-US" altLang="zh-CN" err="1"/>
              <a:t>md</a:t>
            </a:r>
            <a:r>
              <a:rPr kumimoji="1" lang="en-US" altLang="zh-CN"/>
              <a:t>_sync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57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原生的线程工作模型如上图左侧所示：首先其内部会创建两个不同的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io_device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blobfs_md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blobfs_sync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来应对不同类型的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严格意义上讲是三个，只不过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blobfs_io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尚未投入使用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，如果请求涉及元数据的访问操作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open, close, create, rename)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需要采用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blobfs_md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所创建的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io_channel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其他情况使用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blobfs_sync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所创建的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io_channel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即可。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io_channel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暴露给上层应用的两个通信管道，相当于是交互的入口，然而其本身并不是线程安全的，不同的线程没有办法同时共用同一个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io_channel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来与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进行交互，只能供单线程内部调用使用。所以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在功能实现上将其与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reactor_0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进行了绑定，只有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reactor_0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所对应的线程可以与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blobfs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做交互，而其他线程或者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则需要通过中间队列来做异步中转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即向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reactor_0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发送事件消息，然后由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reactor_0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来做统一的处理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680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RocksDB</a:t>
            </a:r>
            <a:r>
              <a:rPr lang="zh-CN" altLang="en-US" dirty="0"/>
              <a:t>的怎么支持并发？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每个线程有私有的大写空间（现在小写空间在</a:t>
            </a:r>
            <a:r>
              <a:rPr lang="en-US" altLang="zh-CN" dirty="0"/>
              <a:t>RocksDB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crash</a:t>
            </a:r>
            <a:r>
              <a:rPr lang="zh-CN" altLang="en-US" dirty="0"/>
              <a:t>之后怎么做，</a:t>
            </a: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186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chunksize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1M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256B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291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81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格式化？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154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71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checksum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3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blob store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2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blob</a:t>
            </a:r>
          </a:p>
          <a:p>
            <a:r>
              <a:rPr kumimoji="1" lang="en-US" altLang="zh-CN" dirty="0" err="1"/>
              <a:t>parent_id</a:t>
            </a:r>
            <a:r>
              <a:rPr kumimoji="1" lang="en-US" altLang="zh-CN" dirty="0"/>
              <a:t> = u64::max - 1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98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super block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278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blob md page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85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在存的时候，对于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md pages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blob id allocation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都是</a:t>
            </a:r>
            <a:r>
              <a:rPr kumimoji="1" lang="en-US" altLang="zh-CN" dirty="0"/>
              <a:t>md_len</a:t>
            </a:r>
            <a:r>
              <a:rPr kumimoji="1" lang="zh-CN" altLang="en-US" dirty="0"/>
              <a:t>，但是在</a:t>
            </a:r>
            <a:r>
              <a:rPr kumimoji="1" lang="en-US" altLang="zh-CN" dirty="0"/>
              <a:t>used cluster</a:t>
            </a:r>
            <a:r>
              <a:rPr kumimoji="1" lang="zh-CN" altLang="en-US" dirty="0"/>
              <a:t>的时候变成了</a:t>
            </a:r>
            <a:r>
              <a:rPr kumimoji="1" lang="en-US" altLang="zh-CN" dirty="0"/>
              <a:t>total cluster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15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opts: </a:t>
            </a:r>
            <a:r>
              <a:rPr kumimoji="1" lang="en-US" altLang="zh-CN" dirty="0" err="1"/>
              <a:t>cluster_size</a:t>
            </a:r>
            <a:r>
              <a:rPr kumimoji="1" lang="en-US" altLang="zh-CN" dirty="0"/>
              <a:t>, number of md pages, max number of md operations, max number of md operations per channel, clear method, </a:t>
            </a:r>
            <a:r>
              <a:rPr kumimoji="1" lang="en-US" altLang="zh-CN" dirty="0" err="1"/>
              <a:t>bstype</a:t>
            </a:r>
            <a:r>
              <a:rPr kumimoji="1" lang="en-US" altLang="zh-CN" dirty="0"/>
              <a:t>, </a:t>
            </a:r>
          </a:p>
          <a:p>
            <a:r>
              <a:rPr kumimoji="1" lang="zh-CN" altLang="en-US" dirty="0"/>
              <a:t>为什么要对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清零？三个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清零没问题，对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清零的原因是因为，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需要手动</a:t>
            </a:r>
            <a:r>
              <a:rPr kumimoji="1" lang="en-US" altLang="zh-CN" dirty="0"/>
              <a:t>sync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unload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bs</a:t>
            </a:r>
            <a:r>
              <a:rPr kumimoji="1" lang="zh-CN" altLang="en-US" dirty="0"/>
              <a:t>的时候才会写入，</a:t>
            </a:r>
            <a:r>
              <a:rPr kumimoji="1" lang="en-US" altLang="zh-CN" dirty="0"/>
              <a:t>init</a:t>
            </a:r>
            <a:r>
              <a:rPr kumimoji="1" lang="zh-CN" altLang="en-US" dirty="0"/>
              <a:t>的时候其实不会写入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53D72-A0F6-E24F-8599-17EB7A97FCB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7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3373-3A19-EE2E-C968-534A956F2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DA0BD-39C4-DC4A-6245-23ED5665D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67227-C3C5-D18A-EC2D-AB28247B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37C3B-342C-9ACD-08A4-47885E66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499BB-5D97-1C01-9EC0-D5C430C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0EF5A-77BF-0FAF-6657-52751341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52667-21A8-DEBB-BF81-4B9F7BB4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1B2BD-0B42-077F-9B67-026F644E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4AFFD-CBC8-3BAB-B59E-3FBA88A9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8A50E-B95B-3D0A-FD30-BB5F778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9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0D75E-BB45-0C47-9E58-3699AFE1B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D325F-1B9C-5EE8-5AA4-2A9D862BB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231A6-4395-489B-0931-6BA1B455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C6289-28BA-2599-E946-63C69194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87647-9D38-1234-FAA6-E0D5EA4E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5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90E6-4F4F-61EE-C1A3-DB644DC1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F734C-EC81-E9E2-338E-75452965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210F6-387C-E72D-9074-50ECD5CB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E034A-0498-4823-C0CD-7EB61BAA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BCAA-D808-3E65-73C2-D43BD0BD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4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AF099-EBE1-F53C-CB91-62B6B7AF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02CA9-EE57-F720-0B3A-65BF8DDAB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45E22-BFD9-D5A5-FD5A-854F85D6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AC0FF-6E13-B977-1C0E-8FF7DAA1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8A30D-E55D-7DD6-AA25-99A52AC5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25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236AD-D064-5802-6A0E-4F47A88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5ECAC-E809-BFA5-8647-C0EF494F7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87187-0559-4E9F-73E4-BFEB9C4A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20AF3-337B-E07E-C615-7B3C3BB2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C6F7F-CB5F-A7B8-11A2-598B4C6C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067C5-0982-AB67-6162-C66A5BA7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31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110A8-A4DD-D149-F5DE-2EB0BFB5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CB3D4-63E9-C648-2660-7BB73B77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A763BF-FCFE-54AC-A35A-3F15BDC82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E9BAD5-9AA8-B1A0-E688-8EB79C89B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EC8D1C-D3C0-B075-2727-4F282704C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8E3AF3-8F1E-57F1-6925-5F70317A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C0679B-2817-AE89-0CA5-288E9674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E3B1D6-5B1B-F099-DBDC-06877D56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99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F113-AA39-BF9B-7125-6DF9DD8B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69072-4A86-D31D-A58F-B6918EA2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CD204-3602-90DF-5847-95258D7A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3CF2C-8887-4876-5A8C-DEE3B618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3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7B5905-1F99-7589-2E5B-B7721864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C83DDC-0CD9-4361-041E-BCFF1A0D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94875-1F0C-7DBB-3FDA-7A44E00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71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8EDF-9380-0AA3-97DA-1F93282A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F618C-F66A-F361-BE28-9B1EFD00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0CD03-2B75-8A48-D179-E5139FA29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F9372-6830-402D-0805-5936C364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79519-7C4A-8839-B6C7-B1F8D291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FF12A-20D9-968A-EFCC-D7653265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13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E67A-EFBD-61FE-3F8F-F9AB8568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B9F074-2C43-1E82-68D9-03BF4B1C8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2DB2D-6AE1-C8B4-5317-E7DEE3EE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38387-0D47-B9F9-8969-BAFCF49E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8D2C3-2B3C-D226-69EA-E8C15B0C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23A19-A7C8-FED0-0CA1-4968C3D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9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B365F5-CE4A-F882-613D-BD553246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C51A5-8BF3-DEEB-7F54-77369678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D695A-06FE-F3FF-2D2E-4E90EA108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527-EA62-9C47-8CEB-45956F2CE550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0800E-5330-1922-2ADE-FB026724F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C61B5-83BF-B132-4C74-0C008E14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494F-E81D-ED4D-8199-444FC850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442C6-1FC6-0286-5839-477C23242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51909-1DB5-B8A1-0A9C-368C16531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14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37E11C9-75E0-423E-CABF-FA69C4BC912E}"/>
              </a:ext>
            </a:extLst>
          </p:cNvPr>
          <p:cNvSpPr txBox="1"/>
          <p:nvPr/>
        </p:nvSpPr>
        <p:spPr>
          <a:xfrm>
            <a:off x="1114816" y="1778696"/>
            <a:ext cx="10353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前三个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长什么样？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mask</a:t>
            </a:r>
            <a:r>
              <a:rPr kumimoji="1" lang="zh-CN" altLang="en-US" dirty="0"/>
              <a:t>，对应一些</a:t>
            </a:r>
            <a:r>
              <a:rPr kumimoji="1" lang="en-US" altLang="zh-CN" dirty="0"/>
              <a:t>01</a:t>
            </a:r>
            <a:r>
              <a:rPr kumimoji="1" lang="zh-CN" altLang="en-US" dirty="0"/>
              <a:t>序列，表示对应的地方是否被分配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893A17-CFA2-54EA-9683-713CC7093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65" y="353056"/>
            <a:ext cx="5166359" cy="1223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13E4F9-61B5-A098-2521-88A540B6F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928" y="331482"/>
            <a:ext cx="4546600" cy="1346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E88B5D-8016-4B77-0547-94AEE5115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292" y="2247900"/>
            <a:ext cx="5156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D74923-B49B-09FB-140C-CCFCAB840A1B}"/>
              </a:ext>
            </a:extLst>
          </p:cNvPr>
          <p:cNvSpPr/>
          <p:nvPr/>
        </p:nvSpPr>
        <p:spPr>
          <a:xfrm>
            <a:off x="2267648" y="1263324"/>
            <a:ext cx="2032000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配置参数初始化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1C0954-E0AA-F901-4ED8-96F8CDF6AEAE}"/>
              </a:ext>
            </a:extLst>
          </p:cNvPr>
          <p:cNvSpPr/>
          <p:nvPr/>
        </p:nvSpPr>
        <p:spPr>
          <a:xfrm>
            <a:off x="1528952" y="2220534"/>
            <a:ext cx="3509392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初始化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spdk_blob_store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BD9F0A-EDD0-E98A-257B-882827B636A4}"/>
              </a:ext>
            </a:extLst>
          </p:cNvPr>
          <p:cNvSpPr txBox="1"/>
          <p:nvPr/>
        </p:nvSpPr>
        <p:spPr>
          <a:xfrm>
            <a:off x="723900" y="4318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spdk_bs_init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970EEF-F846-C0F7-90BF-B48527023C84}"/>
              </a:ext>
            </a:extLst>
          </p:cNvPr>
          <p:cNvSpPr/>
          <p:nvPr/>
        </p:nvSpPr>
        <p:spPr>
          <a:xfrm>
            <a:off x="1528952" y="3183389"/>
            <a:ext cx="3509392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初始化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super block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7FF33-72BF-8E13-5E0D-B61F5AC6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15" y="1748261"/>
            <a:ext cx="5166359" cy="12236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CFC15D-8475-ABBB-3087-29165974E95F}"/>
              </a:ext>
            </a:extLst>
          </p:cNvPr>
          <p:cNvSpPr/>
          <p:nvPr/>
        </p:nvSpPr>
        <p:spPr>
          <a:xfrm>
            <a:off x="1528952" y="4163787"/>
            <a:ext cx="3509392" cy="699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对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metadata region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区域清零，写入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super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block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9D325F83-1E57-28DC-111C-5F0F29F6619B}"/>
              </a:ext>
            </a:extLst>
          </p:cNvPr>
          <p:cNvSpPr/>
          <p:nvPr/>
        </p:nvSpPr>
        <p:spPr>
          <a:xfrm>
            <a:off x="3146323" y="1748261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64C71188-A7F6-6903-35DE-4E23B8C61B9E}"/>
              </a:ext>
            </a:extLst>
          </p:cNvPr>
          <p:cNvSpPr/>
          <p:nvPr/>
        </p:nvSpPr>
        <p:spPr>
          <a:xfrm>
            <a:off x="3146323" y="2717424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656E179F-EB2C-6CE7-F669-1DDBEDDCB151}"/>
              </a:ext>
            </a:extLst>
          </p:cNvPr>
          <p:cNvSpPr/>
          <p:nvPr/>
        </p:nvSpPr>
        <p:spPr>
          <a:xfrm>
            <a:off x="3146323" y="3679920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63578C-FD6F-E526-F4ED-1B3705D94FEE}"/>
              </a:ext>
            </a:extLst>
          </p:cNvPr>
          <p:cNvSpPr/>
          <p:nvPr/>
        </p:nvSpPr>
        <p:spPr>
          <a:xfrm>
            <a:off x="1528952" y="5368040"/>
            <a:ext cx="3509392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对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data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cluster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清零</a:t>
            </a: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4E9A9B07-53B9-83E5-7DDF-68D36EC8CB6A}"/>
              </a:ext>
            </a:extLst>
          </p:cNvPr>
          <p:cNvSpPr/>
          <p:nvPr/>
        </p:nvSpPr>
        <p:spPr>
          <a:xfrm>
            <a:off x="3146322" y="4871013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43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D74923-B49B-09FB-140C-CCFCAB840A1B}"/>
              </a:ext>
            </a:extLst>
          </p:cNvPr>
          <p:cNvSpPr/>
          <p:nvPr/>
        </p:nvSpPr>
        <p:spPr>
          <a:xfrm>
            <a:off x="1229032" y="1140542"/>
            <a:ext cx="4041058" cy="607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读取第一个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page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，检查、恢复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super block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1C0954-E0AA-F901-4ED8-96F8CDF6AEAE}"/>
              </a:ext>
            </a:extLst>
          </p:cNvPr>
          <p:cNvSpPr/>
          <p:nvPr/>
        </p:nvSpPr>
        <p:spPr>
          <a:xfrm>
            <a:off x="845575" y="2220534"/>
            <a:ext cx="4724434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根据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super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block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生成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spdk_blob_store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结构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BD9F0A-EDD0-E98A-257B-882827B636A4}"/>
              </a:ext>
            </a:extLst>
          </p:cNvPr>
          <p:cNvSpPr txBox="1"/>
          <p:nvPr/>
        </p:nvSpPr>
        <p:spPr>
          <a:xfrm>
            <a:off x="723900" y="4318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spdk_bs_load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970EEF-F846-C0F7-90BF-B48527023C84}"/>
              </a:ext>
            </a:extLst>
          </p:cNvPr>
          <p:cNvSpPr/>
          <p:nvPr/>
        </p:nvSpPr>
        <p:spPr>
          <a:xfrm>
            <a:off x="1528952" y="3183389"/>
            <a:ext cx="3509392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检查是否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recover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7FF33-72BF-8E13-5E0D-B61F5AC6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96" y="1239391"/>
            <a:ext cx="5166359" cy="12236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CFC15D-8475-ABBB-3087-29165974E95F}"/>
              </a:ext>
            </a:extLst>
          </p:cNvPr>
          <p:cNvSpPr/>
          <p:nvPr/>
        </p:nvSpPr>
        <p:spPr>
          <a:xfrm>
            <a:off x="968443" y="4163786"/>
            <a:ext cx="4724433" cy="101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load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三个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region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，遍历所有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blob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metadata page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（根据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blob id allocation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区域），检查是否有坏的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blob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，执行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fix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或者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remove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9D325F83-1E57-28DC-111C-5F0F29F6619B}"/>
              </a:ext>
            </a:extLst>
          </p:cNvPr>
          <p:cNvSpPr/>
          <p:nvPr/>
        </p:nvSpPr>
        <p:spPr>
          <a:xfrm>
            <a:off x="3146323" y="1748261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64C71188-A7F6-6903-35DE-4E23B8C61B9E}"/>
              </a:ext>
            </a:extLst>
          </p:cNvPr>
          <p:cNvSpPr/>
          <p:nvPr/>
        </p:nvSpPr>
        <p:spPr>
          <a:xfrm>
            <a:off x="3146323" y="2717424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656E179F-EB2C-6CE7-F669-1DDBEDDCB151}"/>
              </a:ext>
            </a:extLst>
          </p:cNvPr>
          <p:cNvSpPr/>
          <p:nvPr/>
        </p:nvSpPr>
        <p:spPr>
          <a:xfrm>
            <a:off x="3146323" y="3679920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2E0776-B1AD-AED2-6F9D-A8FFC1E8E3A2}"/>
              </a:ext>
            </a:extLst>
          </p:cNvPr>
          <p:cNvSpPr txBox="1"/>
          <p:nvPr/>
        </p:nvSpPr>
        <p:spPr>
          <a:xfrm>
            <a:off x="3431459" y="3731390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BD9AD24C-D563-9250-7DDB-D1695B463DC4}"/>
              </a:ext>
            </a:extLst>
          </p:cNvPr>
          <p:cNvSpPr/>
          <p:nvPr/>
        </p:nvSpPr>
        <p:spPr>
          <a:xfrm>
            <a:off x="5038344" y="3253345"/>
            <a:ext cx="1352624" cy="345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978DE7-8468-F260-B9F3-18332B792300}"/>
              </a:ext>
            </a:extLst>
          </p:cNvPr>
          <p:cNvSpPr txBox="1"/>
          <p:nvPr/>
        </p:nvSpPr>
        <p:spPr>
          <a:xfrm>
            <a:off x="5392992" y="2953560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D5FE4F-9D01-5AD4-7C1E-788025F1956E}"/>
              </a:ext>
            </a:extLst>
          </p:cNvPr>
          <p:cNvSpPr/>
          <p:nvPr/>
        </p:nvSpPr>
        <p:spPr>
          <a:xfrm>
            <a:off x="6558152" y="3200118"/>
            <a:ext cx="3509392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一页一页的读出来进行恢复</a:t>
            </a:r>
          </a:p>
        </p:txBody>
      </p:sp>
    </p:spTree>
    <p:extLst>
      <p:ext uri="{BB962C8B-B14F-4D97-AF65-F5344CB8AC3E}">
        <p14:creationId xmlns:p14="http://schemas.microsoft.com/office/powerpoint/2010/main" val="336184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D74923-B49B-09FB-140C-CCFCAB840A1B}"/>
              </a:ext>
            </a:extLst>
          </p:cNvPr>
          <p:cNvSpPr/>
          <p:nvPr/>
        </p:nvSpPr>
        <p:spPr>
          <a:xfrm>
            <a:off x="1229032" y="1140542"/>
            <a:ext cx="4041058" cy="607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检查是否还有打开的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blob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1C0954-E0AA-F901-4ED8-96F8CDF6AEAE}"/>
              </a:ext>
            </a:extLst>
          </p:cNvPr>
          <p:cNvSpPr/>
          <p:nvPr/>
        </p:nvSpPr>
        <p:spPr>
          <a:xfrm>
            <a:off x="845575" y="2220534"/>
            <a:ext cx="4724434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读出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super block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BD9F0A-EDD0-E98A-257B-882827B636A4}"/>
              </a:ext>
            </a:extLst>
          </p:cNvPr>
          <p:cNvSpPr txBox="1"/>
          <p:nvPr/>
        </p:nvSpPr>
        <p:spPr>
          <a:xfrm>
            <a:off x="723900" y="4318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spdk_bs_unload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970EEF-F846-C0F7-90BF-B48527023C84}"/>
              </a:ext>
            </a:extLst>
          </p:cNvPr>
          <p:cNvSpPr/>
          <p:nvPr/>
        </p:nvSpPr>
        <p:spPr>
          <a:xfrm>
            <a:off x="1528952" y="3183389"/>
            <a:ext cx="3509392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写入三个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region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的数据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7FF33-72BF-8E13-5E0D-B61F5AC6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67" y="1729949"/>
            <a:ext cx="5166359" cy="1223611"/>
          </a:xfrm>
          <a:prstGeom prst="rect">
            <a:avLst/>
          </a:prstGeom>
        </p:spPr>
      </p:pic>
      <p:sp>
        <p:nvSpPr>
          <p:cNvPr id="2" name="下箭头 1">
            <a:extLst>
              <a:ext uri="{FF2B5EF4-FFF2-40B4-BE49-F238E27FC236}">
                <a16:creationId xmlns:a16="http://schemas.microsoft.com/office/drawing/2014/main" id="{9D325F83-1E57-28DC-111C-5F0F29F6619B}"/>
              </a:ext>
            </a:extLst>
          </p:cNvPr>
          <p:cNvSpPr/>
          <p:nvPr/>
        </p:nvSpPr>
        <p:spPr>
          <a:xfrm>
            <a:off x="3146323" y="1748261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64C71188-A7F6-6903-35DE-4E23B8C61B9E}"/>
              </a:ext>
            </a:extLst>
          </p:cNvPr>
          <p:cNvSpPr/>
          <p:nvPr/>
        </p:nvSpPr>
        <p:spPr>
          <a:xfrm>
            <a:off x="3146323" y="2717424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656E179F-EB2C-6CE7-F669-1DDBEDDCB151}"/>
              </a:ext>
            </a:extLst>
          </p:cNvPr>
          <p:cNvSpPr/>
          <p:nvPr/>
        </p:nvSpPr>
        <p:spPr>
          <a:xfrm>
            <a:off x="3146323" y="3679920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848F46-ACB6-3BE6-2EBB-B780B540B10F}"/>
              </a:ext>
            </a:extLst>
          </p:cNvPr>
          <p:cNvSpPr/>
          <p:nvPr/>
        </p:nvSpPr>
        <p:spPr>
          <a:xfrm>
            <a:off x="1528952" y="4157479"/>
            <a:ext cx="3509392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写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super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block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C2E6A6-73DA-5290-C0B5-CCC87521E46F}"/>
              </a:ext>
            </a:extLst>
          </p:cNvPr>
          <p:cNvSpPr/>
          <p:nvPr/>
        </p:nvSpPr>
        <p:spPr>
          <a:xfrm>
            <a:off x="1528952" y="5144031"/>
            <a:ext cx="3509392" cy="48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</a:rPr>
              <a:t>资源释放</a:t>
            </a: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00E1A020-39BB-23AD-78F0-F8C310A57EB8}"/>
              </a:ext>
            </a:extLst>
          </p:cNvPr>
          <p:cNvSpPr/>
          <p:nvPr/>
        </p:nvSpPr>
        <p:spPr>
          <a:xfrm>
            <a:off x="3146323" y="4642416"/>
            <a:ext cx="216309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8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C86B2D-D19F-7600-6529-38DA866E92A6}"/>
              </a:ext>
            </a:extLst>
          </p:cNvPr>
          <p:cNvSpPr/>
          <p:nvPr/>
        </p:nvSpPr>
        <p:spPr>
          <a:xfrm>
            <a:off x="182880" y="899565"/>
            <a:ext cx="118262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struct spdk_blob_mut_data {</a:t>
            </a:r>
          </a:p>
          <a:p>
            <a:r>
              <a:rPr lang="en" altLang="zh-CN" dirty="0"/>
              <a:t>/* Number of data clusters in the blob */</a:t>
            </a:r>
          </a:p>
          <a:p>
            <a:r>
              <a:rPr lang="en" altLang="zh-CN" dirty="0"/>
              <a:t>uint64_t </a:t>
            </a:r>
            <a:r>
              <a:rPr lang="en" altLang="zh-CN" b="1" dirty="0"/>
              <a:t>num_clusters</a:t>
            </a:r>
            <a:r>
              <a:rPr lang="en" altLang="zh-CN" dirty="0"/>
              <a:t>;</a:t>
            </a:r>
            <a:br>
              <a:rPr lang="en" altLang="zh-CN" dirty="0"/>
            </a:br>
            <a:r>
              <a:rPr lang="en" altLang="zh-CN" dirty="0"/>
              <a:t>/* Array LBAs that are the beginning of a cluster, in</a:t>
            </a:r>
            <a:r>
              <a:rPr lang="zh-CN" altLang="en-US" dirty="0"/>
              <a:t> </a:t>
            </a:r>
            <a:r>
              <a:rPr lang="en" altLang="zh-CN" dirty="0"/>
              <a:t>the order they appear in the blob.*/</a:t>
            </a:r>
          </a:p>
          <a:p>
            <a:r>
              <a:rPr lang="en" altLang="zh-CN" dirty="0"/>
              <a:t>uint64_t *</a:t>
            </a:r>
            <a:r>
              <a:rPr lang="en" altLang="zh-CN" b="1" dirty="0"/>
              <a:t>clusters</a:t>
            </a:r>
            <a:r>
              <a:rPr lang="en" altLang="zh-CN" dirty="0"/>
              <a:t>;</a:t>
            </a:r>
            <a:br>
              <a:rPr lang="en" altLang="zh-CN" dirty="0"/>
            </a:br>
            <a:r>
              <a:rPr lang="en" altLang="zh-CN" dirty="0"/>
              <a:t>/* The size of the clusters array. This is greater than or</a:t>
            </a:r>
            <a:r>
              <a:rPr lang="zh-CN" altLang="en-US" dirty="0"/>
              <a:t> </a:t>
            </a:r>
            <a:r>
              <a:rPr lang="en" altLang="zh-CN" dirty="0"/>
              <a:t>equal to 'num_clusters‘.</a:t>
            </a:r>
            <a:r>
              <a:rPr lang="zh-CN" altLang="en-US" dirty="0"/>
              <a:t> </a:t>
            </a:r>
            <a:r>
              <a:rPr lang="en" altLang="zh-CN" dirty="0"/>
              <a:t>*/</a:t>
            </a:r>
          </a:p>
          <a:p>
            <a:r>
              <a:rPr lang="en" altLang="zh-CN" dirty="0"/>
              <a:t>size_t </a:t>
            </a:r>
            <a:r>
              <a:rPr lang="en" altLang="zh-CN" b="1" dirty="0"/>
              <a:t>cluster_array_size</a:t>
            </a:r>
            <a:r>
              <a:rPr lang="en" altLang="zh-CN" dirty="0"/>
              <a:t>;</a:t>
            </a:r>
            <a:br>
              <a:rPr lang="en" altLang="zh-CN" dirty="0"/>
            </a:br>
            <a:r>
              <a:rPr lang="en" altLang="zh-CN" dirty="0"/>
              <a:t>/* Number of extent pages */</a:t>
            </a:r>
          </a:p>
          <a:p>
            <a:r>
              <a:rPr lang="en" altLang="zh-CN" dirty="0"/>
              <a:t>uint64_t </a:t>
            </a:r>
            <a:r>
              <a:rPr lang="en" altLang="zh-CN" b="1" dirty="0"/>
              <a:t>num_extent_pages</a:t>
            </a:r>
            <a:r>
              <a:rPr lang="en" altLang="zh-CN" dirty="0"/>
              <a:t>;</a:t>
            </a:r>
            <a:br>
              <a:rPr lang="en" altLang="zh-CN" dirty="0"/>
            </a:br>
            <a:r>
              <a:rPr lang="en" altLang="zh-CN" dirty="0"/>
              <a:t>/* Array of page offsets into the metadata region,</a:t>
            </a:r>
            <a:r>
              <a:rPr lang="zh-CN" altLang="en-US" dirty="0"/>
              <a:t> </a:t>
            </a:r>
            <a:r>
              <a:rPr lang="en" altLang="zh-CN" dirty="0"/>
              <a:t>containing extents. Can contain entries for not yet</a:t>
            </a:r>
            <a:r>
              <a:rPr lang="zh-CN" altLang="en-US" dirty="0"/>
              <a:t> </a:t>
            </a:r>
            <a:r>
              <a:rPr lang="en" altLang="zh-CN" dirty="0"/>
              <a:t>allocated pages. */</a:t>
            </a:r>
          </a:p>
          <a:p>
            <a:r>
              <a:rPr lang="en" altLang="zh-CN" dirty="0"/>
              <a:t>uint32_t *</a:t>
            </a:r>
            <a:r>
              <a:rPr lang="en" altLang="zh-CN" b="1" dirty="0"/>
              <a:t>extent_pages;</a:t>
            </a:r>
            <a:br>
              <a:rPr lang="en" altLang="zh-CN" b="1" dirty="0"/>
            </a:br>
            <a:r>
              <a:rPr lang="en" altLang="zh-CN" dirty="0"/>
              <a:t>/* The size of the extent page array. This is greater than or</a:t>
            </a:r>
            <a:r>
              <a:rPr lang="zh-CN" altLang="en-US" dirty="0"/>
              <a:t> </a:t>
            </a:r>
            <a:r>
              <a:rPr lang="en" altLang="zh-CN" dirty="0"/>
              <a:t>equal to 'num_extent_pages'. */</a:t>
            </a:r>
          </a:p>
          <a:p>
            <a:r>
              <a:rPr lang="en" altLang="zh-CN" dirty="0"/>
              <a:t>size_t </a:t>
            </a:r>
            <a:r>
              <a:rPr lang="en" altLang="zh-CN" b="1" dirty="0"/>
              <a:t>extent_pages_array_size;</a:t>
            </a:r>
            <a:br>
              <a:rPr lang="en" altLang="zh-CN" b="1" dirty="0"/>
            </a:br>
            <a:r>
              <a:rPr lang="en" altLang="zh-CN" dirty="0"/>
              <a:t>/* Number of metadata pages */</a:t>
            </a:r>
          </a:p>
          <a:p>
            <a:r>
              <a:rPr lang="en" altLang="zh-CN" dirty="0"/>
              <a:t>uint32_t </a:t>
            </a:r>
            <a:r>
              <a:rPr lang="en" altLang="zh-CN" b="1" dirty="0"/>
              <a:t>num_pages;</a:t>
            </a:r>
            <a:br>
              <a:rPr lang="en" altLang="zh-CN" b="1" dirty="0"/>
            </a:br>
            <a:r>
              <a:rPr lang="en" altLang="zh-CN" dirty="0"/>
              <a:t>/* Array of page offsets into the metadata region, in</a:t>
            </a:r>
            <a:r>
              <a:rPr lang="zh-CN" altLang="en-US" dirty="0"/>
              <a:t> </a:t>
            </a:r>
            <a:r>
              <a:rPr lang="en" altLang="zh-CN" dirty="0"/>
              <a:t>the order of the metadata page sequence.</a:t>
            </a:r>
            <a:r>
              <a:rPr lang="zh-CN" altLang="en-US" dirty="0"/>
              <a:t> </a:t>
            </a:r>
            <a:r>
              <a:rPr lang="en" altLang="zh-CN" dirty="0"/>
              <a:t>*/</a:t>
            </a:r>
          </a:p>
          <a:p>
            <a:r>
              <a:rPr lang="en" altLang="zh-CN" dirty="0"/>
              <a:t>uint32_t *</a:t>
            </a:r>
            <a:r>
              <a:rPr lang="en" altLang="zh-CN" b="1" dirty="0"/>
              <a:t>pages;</a:t>
            </a:r>
          </a:p>
          <a:p>
            <a:r>
              <a:rPr lang="en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611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49597-0999-A2E2-8848-FA5133EC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5151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数太少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“</a:t>
            </a:r>
            <a:r>
              <a:rPr lang="en" altLang="zh-CN" dirty="0"/>
              <a:t> The metadata region is the remainder of cluster 0 and may extend to additional clusters. </a:t>
            </a:r>
            <a:r>
              <a:rPr lang="zh-CN" altLang="en-US" dirty="0"/>
              <a:t>”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blobfs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blobstore</a:t>
            </a:r>
            <a:r>
              <a:rPr kumimoji="1" lang="zh-CN" altLang="en-US" dirty="0"/>
              <a:t>对磁盘的管理情况？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 err="1"/>
              <a:t>blobfs</a:t>
            </a:r>
            <a:r>
              <a:rPr kumimoji="1" lang="zh-CN" altLang="en-US" dirty="0"/>
              <a:t>只是对</a:t>
            </a:r>
            <a:r>
              <a:rPr kumimoji="1" lang="en-US" altLang="zh-CN" dirty="0"/>
              <a:t>blobstore</a:t>
            </a:r>
            <a:r>
              <a:rPr kumimoji="1" lang="zh-CN" altLang="en-US" dirty="0"/>
              <a:t>的简单封装，把文件语义转换为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语义，没有额外管理磁盘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、怎么做的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的原子写？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“目前，为了考虑易用、易维护性、原子的操作主要是依赖于后端设备能支持的粒度”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“大部分</a:t>
            </a:r>
            <a:r>
              <a:rPr kumimoji="1" lang="en-US" altLang="zh-CN" dirty="0" err="1"/>
              <a:t>NVMe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SSD</a:t>
            </a:r>
            <a:r>
              <a:rPr kumimoji="1" lang="zh-CN" altLang="en-US" dirty="0"/>
              <a:t>支持</a:t>
            </a:r>
            <a:r>
              <a:rPr kumimoji="1" lang="en-US" altLang="zh-CN" dirty="0"/>
              <a:t>4KiB</a:t>
            </a:r>
            <a:r>
              <a:rPr kumimoji="1" lang="zh-CN" altLang="en-US" dirty="0"/>
              <a:t>大小的原子操作”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“</a:t>
            </a:r>
            <a:r>
              <a:rPr lang="en" altLang="zh-CN" dirty="0"/>
              <a:t>there is a dependency on the underlying device to guarantee atomic operations of at least one page size.</a:t>
            </a:r>
            <a:r>
              <a:rPr lang="zh-CN" altLang="en-US" dirty="0"/>
              <a:t>”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4</a:t>
            </a:r>
            <a:r>
              <a:rPr kumimoji="1" lang="zh-CN" altLang="en-US" dirty="0"/>
              <a:t>、小文件如何处理？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没有解决，是否可以多个小文件放在一起？然后通过</a:t>
            </a:r>
            <a:r>
              <a:rPr kumimoji="1" lang="en-US" altLang="zh-CN" dirty="0" err="1"/>
              <a:t>xattr</a:t>
            </a:r>
            <a:r>
              <a:rPr kumimoji="1" lang="zh-CN" altLang="en-US" dirty="0"/>
              <a:t>属性来区分？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63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971FB-4804-599A-5A5C-0972140C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BlobFS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2999F-7694-EB15-91F8-9857A3B5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8"/>
            <a:ext cx="10515600" cy="50381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没有</a:t>
            </a:r>
            <a:r>
              <a:rPr kumimoji="1" lang="en-US" altLang="zh-CN" dirty="0"/>
              <a:t>inode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只是一个简单的把对文件的语义转换为对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的操作语义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blob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所有操作直接依赖于</a:t>
            </a:r>
            <a:r>
              <a:rPr kumimoji="1" lang="en-US" altLang="zh-CN" dirty="0"/>
              <a:t>BlobStore</a:t>
            </a:r>
            <a:r>
              <a:rPr kumimoji="1" lang="zh-CN" altLang="en-US" dirty="0"/>
              <a:t>，没有对磁盘做额外管理，以块对齐写入，仅支持</a:t>
            </a:r>
            <a:r>
              <a:rPr kumimoji="1" lang="en-US" altLang="zh-CN" dirty="0"/>
              <a:t>append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没有目录树结构，是个扁平的</a:t>
            </a:r>
            <a:r>
              <a:rPr kumimoji="1" lang="en-US" altLang="zh-CN" dirty="0"/>
              <a:t>namespace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“</a:t>
            </a:r>
            <a:r>
              <a:rPr lang="en" altLang="zh-CN" dirty="0"/>
              <a:t>BlobFS currently supports only a flat namespace for files </a:t>
            </a:r>
            <a:r>
              <a:rPr lang="en" altLang="zh-CN" b="1" dirty="0"/>
              <a:t>with no directory support</a:t>
            </a:r>
            <a:r>
              <a:rPr lang="en" altLang="zh-CN" dirty="0"/>
              <a:t>. Filenames are currently stored as </a:t>
            </a:r>
            <a:r>
              <a:rPr lang="en" altLang="zh-CN" b="1" dirty="0" err="1"/>
              <a:t>xattrs</a:t>
            </a:r>
            <a:r>
              <a:rPr lang="en" altLang="zh-CN" dirty="0"/>
              <a:t> in each blob. This means that filename lookup is an O(n) operation.</a:t>
            </a:r>
            <a:r>
              <a:rPr lang="zh-CN" altLang="en-US" dirty="0"/>
              <a:t>”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9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5CEFA-CAA5-143D-A6A2-A7AB69F2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65101"/>
            <a:ext cx="10515600" cy="1068387"/>
          </a:xfrm>
        </p:spPr>
        <p:txBody>
          <a:bodyPr/>
          <a:lstStyle/>
          <a:p>
            <a:r>
              <a:rPr kumimoji="1" lang="en-US" altLang="zh-CN" dirty="0"/>
              <a:t>BlobFS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49597-0999-A2E2-8848-FA5133EC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7123"/>
            <a:ext cx="10515600" cy="57308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init,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unload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alloc_io_channel,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free_io_channel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file</a:t>
            </a:r>
            <a:r>
              <a:rPr kumimoji="1" lang="zh-CN" altLang="en-US" dirty="0"/>
              <a:t>相关同步</a:t>
            </a:r>
            <a:r>
              <a:rPr kumimoji="1" lang="en-US" altLang="zh-CN" dirty="0"/>
              <a:t>API: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stat,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delete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iter,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truncate,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set_priority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write,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异步</a:t>
            </a:r>
            <a:r>
              <a:rPr kumimoji="1" lang="en-US" altLang="zh-CN" dirty="0"/>
              <a:t>API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read_async,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read_async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create_file_async,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open_file_async,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close_async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rename_async,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delete_async,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truncate_async,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sync_async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4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5CEFA-CAA5-143D-A6A2-A7AB69F2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</a:t>
            </a:r>
            <a:r>
              <a:rPr kumimoji="1" lang="zh-CN" altLang="en-US" dirty="0"/>
              <a:t>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49597-0999-A2E2-8848-FA5133EC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关联一个</a:t>
            </a:r>
            <a:r>
              <a:rPr kumimoji="1" lang="en-US" altLang="zh-CN" dirty="0"/>
              <a:t>blob</a:t>
            </a:r>
          </a:p>
          <a:p>
            <a:r>
              <a:rPr kumimoji="1" lang="en-US" altLang="zh-CN" dirty="0"/>
              <a:t>name,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</a:p>
          <a:p>
            <a:r>
              <a:rPr kumimoji="1" lang="zh-CN" altLang="en-US" dirty="0"/>
              <a:t>一些</a:t>
            </a:r>
            <a:r>
              <a:rPr kumimoji="1" lang="en-US" altLang="zh-CN" dirty="0"/>
              <a:t>flag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is_deleted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priotity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append_pos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spinlock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20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CA287-91FD-F0A5-27BC-50EC42A2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61860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spdk_fs_load,</a:t>
            </a:r>
            <a:r>
              <a:rPr lang="zh-CN" altLang="en-US" dirty="0"/>
              <a:t> </a:t>
            </a:r>
            <a:r>
              <a:rPr lang="en-US" altLang="zh-CN" dirty="0"/>
              <a:t>spdk_fs_unload:</a:t>
            </a:r>
            <a:r>
              <a:rPr lang="zh-CN" altLang="en-US" dirty="0"/>
              <a:t> 调用</a:t>
            </a:r>
            <a:r>
              <a:rPr lang="en-US" altLang="zh-CN" dirty="0"/>
              <a:t>blobstore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unload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stat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create_file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bs_create_blob</a:t>
            </a:r>
            <a:r>
              <a:rPr lang="zh-CN" altLang="en-US" dirty="0"/>
              <a:t>创建</a:t>
            </a:r>
            <a:r>
              <a:rPr lang="en-US" altLang="zh-CN" dirty="0"/>
              <a:t>blob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blob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resize</a:t>
            </a:r>
            <a:r>
              <a:rPr lang="zh-CN" altLang="en-US" dirty="0"/>
              <a:t> </a:t>
            </a:r>
            <a:r>
              <a:rPr lang="en-US" altLang="zh-CN" dirty="0"/>
              <a:t>blob</a:t>
            </a:r>
            <a:r>
              <a:rPr lang="zh-CN" altLang="en-US" dirty="0"/>
              <a:t>，初始化为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cluster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blob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open_file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bs_open_blob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close_file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bs_blob_close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sync</a:t>
            </a:r>
            <a:r>
              <a:rPr lang="zh-CN" altLang="en-US" dirty="0"/>
              <a:t>，将</a:t>
            </a:r>
            <a:r>
              <a:rPr lang="en-US" altLang="zh-CN" dirty="0"/>
              <a:t>buffer</a:t>
            </a:r>
            <a:r>
              <a:rPr lang="zh-CN" altLang="en-US" dirty="0"/>
              <a:t>中的数据写入磁盘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24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B3E9-496D-66AF-26FD-3A14A2B4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87" y="150472"/>
            <a:ext cx="10515600" cy="62850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BlobStore </a:t>
            </a:r>
            <a:r>
              <a:rPr kumimoji="1" lang="zh-CN" altLang="en-US" dirty="0"/>
              <a:t>提供了什么？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存储抽象层次结构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逻辑块</a:t>
            </a:r>
            <a:r>
              <a:rPr kumimoji="1" lang="en-US" altLang="zh-CN" dirty="0"/>
              <a:t> (512B or 4KB) – page (4KB) – cluster (1MB) – blob – BlobStore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原子性粒度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数据写入：原子性粒度是一个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，如果更新一个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的时候断电，电源恢复之后该页面与写前一致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Blob</a:t>
            </a:r>
            <a:r>
              <a:rPr kumimoji="1" lang="zh-CN" altLang="en-US" dirty="0"/>
              <a:t>元数据更新：需要显式调用</a:t>
            </a:r>
            <a:r>
              <a:rPr kumimoji="1" lang="en-US" altLang="zh-CN" dirty="0"/>
              <a:t>sync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BlobStore</a:t>
            </a:r>
            <a:r>
              <a:rPr kumimoji="1" lang="zh-CN" altLang="en-US" dirty="0"/>
              <a:t>元数据更新：只有正确</a:t>
            </a:r>
            <a:r>
              <a:rPr kumimoji="1" lang="en-US" altLang="zh-CN" dirty="0"/>
              <a:t>unload</a:t>
            </a:r>
            <a:r>
              <a:rPr kumimoji="1" lang="zh-CN" altLang="en-US" dirty="0"/>
              <a:t>的时候才会进行持久化，如果中间发生错误，在下次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的时候会通过扫描所有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的元数据来进行恢复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Blob</a:t>
            </a:r>
            <a:r>
              <a:rPr kumimoji="1" lang="zh-CN" altLang="en-US" dirty="0"/>
              <a:t>的管理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元数据管理、迭代、磁盘空间分配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49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49597-0999-A2E2-8848-FA5133EC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9851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rename: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先检查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存不存在，如果不存在，只需要对元数据进行操作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先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这个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，然后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xattr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如果存在，那么表示覆盖已有的文件，先删除现有文件，再执行上面操作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delete: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先检查是不是有其他人打开了该文件，如果有，那么做一个标记（</a:t>
            </a:r>
            <a:r>
              <a:rPr kumimoji="1" lang="en-US" altLang="zh-CN" dirty="0" err="1"/>
              <a:t>blob_set_xattr</a:t>
            </a:r>
            <a:r>
              <a:rPr kumimoji="1" lang="zh-CN" altLang="en-US" dirty="0"/>
              <a:t>），到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的时候再执行</a:t>
            </a:r>
            <a:r>
              <a:rPr kumimoji="1" lang="en-US" altLang="zh-CN" dirty="0"/>
              <a:t>delete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如果没有，调用</a:t>
            </a:r>
            <a:r>
              <a:rPr kumimoji="1" lang="en-US" altLang="zh-CN" dirty="0" err="1"/>
              <a:t>bs_delete_blob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truncate: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调用</a:t>
            </a:r>
            <a:r>
              <a:rPr kumimoji="1" lang="en-US" altLang="zh-CN" dirty="0" err="1"/>
              <a:t>bs_blob_resize</a:t>
            </a:r>
            <a:r>
              <a:rPr kumimoji="1" lang="zh-CN" altLang="en-US" dirty="0"/>
              <a:t>，修改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xattr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字段，并重置</a:t>
            </a:r>
            <a:r>
              <a:rPr kumimoji="1" lang="en-US" altLang="zh-CN" dirty="0" err="1"/>
              <a:t>append_pos</a:t>
            </a:r>
            <a:r>
              <a:rPr kumimoji="1" lang="zh-CN" altLang="en-US" dirty="0"/>
              <a:t>到</a:t>
            </a:r>
            <a:r>
              <a:rPr kumimoji="1" lang="en-US" altLang="zh-CN" dirty="0"/>
              <a:t>length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err="1"/>
              <a:t>blob_sync_md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23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49597-0999-A2E2-8848-FA5133EC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write/read_async: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调用</a:t>
            </a:r>
            <a:r>
              <a:rPr kumimoji="1" lang="en-US" altLang="zh-CN" dirty="0" err="1"/>
              <a:t>blob_io_write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blob_io_read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同步接口：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对元数据的修改需要加锁（</a:t>
            </a:r>
            <a:r>
              <a:rPr kumimoji="1" lang="en-US" altLang="zh-CN" dirty="0" err="1"/>
              <a:t>append_pos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信号量来同步？</a:t>
            </a:r>
            <a:r>
              <a:rPr kumimoji="1" lang="en-US" altLang="zh-CN" dirty="0" err="1"/>
              <a:t>sem_wait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sync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 err="1"/>
              <a:t>sem_wait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blob_io_write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sync_async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 err="1"/>
              <a:t>blob_op_write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01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0A9357-B5B5-0A2C-BAF6-ECF11D0CD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2832" y="63477"/>
            <a:ext cx="7367313" cy="6731046"/>
          </a:xfrm>
        </p:spPr>
      </p:pic>
    </p:spTree>
    <p:extLst>
      <p:ext uri="{BB962C8B-B14F-4D97-AF65-F5344CB8AC3E}">
        <p14:creationId xmlns:p14="http://schemas.microsoft.com/office/powerpoint/2010/main" val="38660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140B4-D97F-2C94-F7D0-076FDD2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BD928-481E-6420-3494-C8EE1DE9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12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B4CA5A-14BE-42C7-147B-A8EC50076730}"/>
              </a:ext>
            </a:extLst>
          </p:cNvPr>
          <p:cNvSpPr/>
          <p:nvPr/>
        </p:nvSpPr>
        <p:spPr>
          <a:xfrm>
            <a:off x="2584174" y="4121426"/>
            <a:ext cx="2862469" cy="8878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ysClr val="windowText" lastClr="000000"/>
                </a:solidFill>
              </a:rPr>
              <a:t>BlobStore</a:t>
            </a:r>
            <a:endParaRPr kumimoji="1" lang="zh-CN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02B7EC-1A33-EFD3-1E7C-712018E74573}"/>
              </a:ext>
            </a:extLst>
          </p:cNvPr>
          <p:cNvSpPr/>
          <p:nvPr/>
        </p:nvSpPr>
        <p:spPr>
          <a:xfrm>
            <a:off x="5446643" y="4121426"/>
            <a:ext cx="2862469" cy="8878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ysClr val="windowText" lastClr="000000"/>
                </a:solidFill>
              </a:rPr>
              <a:t>BlobStore</a:t>
            </a:r>
            <a:endParaRPr kumimoji="1" lang="zh-CN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330A61-D848-D6F2-8FAD-9B95C356F549}"/>
              </a:ext>
            </a:extLst>
          </p:cNvPr>
          <p:cNvSpPr/>
          <p:nvPr/>
        </p:nvSpPr>
        <p:spPr>
          <a:xfrm>
            <a:off x="5446643" y="3597966"/>
            <a:ext cx="2862469" cy="5367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ysClr val="windowText" lastClr="000000"/>
                </a:solidFill>
              </a:rPr>
              <a:t>BlobFS</a:t>
            </a:r>
            <a:endParaRPr kumimoji="1" lang="zh-CN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DB0A01-6E7A-FCE9-D03A-3915E1E9DD28}"/>
              </a:ext>
            </a:extLst>
          </p:cNvPr>
          <p:cNvSpPr/>
          <p:nvPr/>
        </p:nvSpPr>
        <p:spPr>
          <a:xfrm>
            <a:off x="5446643" y="2949437"/>
            <a:ext cx="2862469" cy="6551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ysClr val="windowText" lastClr="000000"/>
                </a:solidFill>
              </a:rPr>
              <a:t>RocksDB</a:t>
            </a:r>
            <a:endParaRPr kumimoji="1" lang="zh-CN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3CA47D-F892-AC1A-564F-4F090E502AFC}"/>
              </a:ext>
            </a:extLst>
          </p:cNvPr>
          <p:cNvSpPr/>
          <p:nvPr/>
        </p:nvSpPr>
        <p:spPr>
          <a:xfrm>
            <a:off x="2584174" y="5009320"/>
            <a:ext cx="2862469" cy="8878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ysClr val="windowText" lastClr="000000"/>
                </a:solidFill>
              </a:rPr>
              <a:t>Device</a:t>
            </a:r>
            <a:endParaRPr kumimoji="1" lang="zh-CN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D6B0B6-3DBD-9766-972A-AD752D8FB16F}"/>
              </a:ext>
            </a:extLst>
          </p:cNvPr>
          <p:cNvSpPr/>
          <p:nvPr/>
        </p:nvSpPr>
        <p:spPr>
          <a:xfrm>
            <a:off x="5446643" y="5009320"/>
            <a:ext cx="2862469" cy="8878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ysClr val="windowText" lastClr="000000"/>
                </a:solidFill>
              </a:rPr>
              <a:t>Device</a:t>
            </a:r>
            <a:endParaRPr kumimoji="1" lang="zh-CN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6E46E9-CAD8-E4C2-5809-6FD6CF81D6A5}"/>
              </a:ext>
            </a:extLst>
          </p:cNvPr>
          <p:cNvSpPr/>
          <p:nvPr/>
        </p:nvSpPr>
        <p:spPr>
          <a:xfrm>
            <a:off x="2584174" y="3260035"/>
            <a:ext cx="2862469" cy="8613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ysClr val="windowText" lastClr="000000"/>
                </a:solidFill>
              </a:rPr>
              <a:t>TransLayer</a:t>
            </a:r>
            <a:endParaRPr kumimoji="1" lang="zh-CN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2" name="下弧形箭头 11">
            <a:extLst>
              <a:ext uri="{FF2B5EF4-FFF2-40B4-BE49-F238E27FC236}">
                <a16:creationId xmlns:a16="http://schemas.microsoft.com/office/drawing/2014/main" id="{0494A4D1-D4C9-C739-658F-208A4292D1B4}"/>
              </a:ext>
            </a:extLst>
          </p:cNvPr>
          <p:cNvSpPr/>
          <p:nvPr/>
        </p:nvSpPr>
        <p:spPr>
          <a:xfrm>
            <a:off x="4015408" y="1788214"/>
            <a:ext cx="2981738" cy="1041126"/>
          </a:xfrm>
          <a:prstGeom prst="curvedDownArrow">
            <a:avLst>
              <a:gd name="adj1" fmla="val 11861"/>
              <a:gd name="adj2" fmla="val 31184"/>
              <a:gd name="adj3" fmla="val 25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60F996-B3A8-65C8-9260-6909F19161F2}"/>
              </a:ext>
            </a:extLst>
          </p:cNvPr>
          <p:cNvSpPr txBox="1"/>
          <p:nvPr/>
        </p:nvSpPr>
        <p:spPr>
          <a:xfrm>
            <a:off x="4929809" y="1925293"/>
            <a:ext cx="1815548" cy="38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metadata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06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BD928-481E-6420-3494-C8EE1DE9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58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需要提供的接口：</a:t>
            </a:r>
          </a:p>
          <a:p>
            <a:pPr lvl="1">
              <a:lnSpc>
                <a:spcPct val="150000"/>
              </a:lnSpc>
            </a:pPr>
            <a:r>
              <a:rPr lang="en" altLang="zh-CN" dirty="0"/>
              <a:t>create</a:t>
            </a:r>
            <a:r>
              <a:rPr lang="en-US" altLang="zh-CN" dirty="0"/>
              <a:t>(path)</a:t>
            </a:r>
            <a:endParaRPr lang="en" altLang="zh-CN" dirty="0"/>
          </a:p>
          <a:p>
            <a:pPr lvl="1">
              <a:lnSpc>
                <a:spcPct val="150000"/>
              </a:lnSpc>
            </a:pPr>
            <a:r>
              <a:rPr lang="en" altLang="zh-CN" dirty="0"/>
              <a:t>read (path, buf, offset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en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" altLang="zh-CN" dirty="0"/>
              <a:t>write(path, buf, offset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en" altLang="zh-CN" dirty="0"/>
              <a:t>) </a:t>
            </a:r>
            <a:r>
              <a:rPr lang="zh-CN" altLang="en" dirty="0"/>
              <a:t>（</a:t>
            </a:r>
            <a:r>
              <a:rPr lang="zh-CN" altLang="en-US" dirty="0"/>
              <a:t>需要保证原子性）</a:t>
            </a:r>
          </a:p>
          <a:p>
            <a:pPr lvl="1">
              <a:lnSpc>
                <a:spcPct val="150000"/>
              </a:lnSpc>
            </a:pPr>
            <a:r>
              <a:rPr lang="en" altLang="zh-CN" dirty="0"/>
              <a:t>remove(path)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648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ECE91A8-14AF-9F51-3B50-8EE6CF1B307D}"/>
              </a:ext>
            </a:extLst>
          </p:cNvPr>
          <p:cNvGrpSpPr/>
          <p:nvPr/>
        </p:nvGrpSpPr>
        <p:grpSpPr>
          <a:xfrm>
            <a:off x="733839" y="973480"/>
            <a:ext cx="10724322" cy="2311429"/>
            <a:chOff x="983974" y="1341780"/>
            <a:chExt cx="10724322" cy="231142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E550C4-1FCD-EF75-B48A-FB342E809A54}"/>
                </a:ext>
              </a:extLst>
            </p:cNvPr>
            <p:cNvSpPr/>
            <p:nvPr/>
          </p:nvSpPr>
          <p:spPr>
            <a:xfrm>
              <a:off x="3796747" y="1631612"/>
              <a:ext cx="2145839" cy="12713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AB049C6-8928-E890-71E5-4FA3ECD8D97F}"/>
                </a:ext>
              </a:extLst>
            </p:cNvPr>
            <p:cNvGrpSpPr/>
            <p:nvPr/>
          </p:nvGrpSpPr>
          <p:grpSpPr>
            <a:xfrm>
              <a:off x="983974" y="1341780"/>
              <a:ext cx="10724322" cy="2311429"/>
              <a:chOff x="675861" y="1764213"/>
              <a:chExt cx="5687869" cy="1472724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DA4F024-D32E-0C98-19E8-0D94F3C87BE3}"/>
                  </a:ext>
                </a:extLst>
              </p:cNvPr>
              <p:cNvSpPr/>
              <p:nvPr/>
            </p:nvSpPr>
            <p:spPr>
              <a:xfrm>
                <a:off x="803189" y="2051222"/>
                <a:ext cx="1853514" cy="5684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12B277-9215-6BEF-70FA-840693FDF4D8}"/>
                  </a:ext>
                </a:extLst>
              </p:cNvPr>
              <p:cNvSpPr/>
              <p:nvPr/>
            </p:nvSpPr>
            <p:spPr>
              <a:xfrm>
                <a:off x="2656703" y="2051222"/>
                <a:ext cx="1853514" cy="5684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CD9484-9FAB-F591-1439-A588B8EE7346}"/>
                  </a:ext>
                </a:extLst>
              </p:cNvPr>
              <p:cNvSpPr/>
              <p:nvPr/>
            </p:nvSpPr>
            <p:spPr>
              <a:xfrm>
                <a:off x="4510216" y="2051222"/>
                <a:ext cx="1853514" cy="5684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E1BEFD8-31AF-C7C7-0FE9-F9E3C7D65AF2}"/>
                  </a:ext>
                </a:extLst>
              </p:cNvPr>
              <p:cNvSpPr txBox="1"/>
              <p:nvPr/>
            </p:nvSpPr>
            <p:spPr>
              <a:xfrm>
                <a:off x="803188" y="1764213"/>
                <a:ext cx="1037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cluster0</a:t>
                </a:r>
                <a:endParaRPr kumimoji="1"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9CDE83-427E-8AE6-A485-58CA0E2A0FB9}"/>
                  </a:ext>
                </a:extLst>
              </p:cNvPr>
              <p:cNvSpPr txBox="1"/>
              <p:nvPr/>
            </p:nvSpPr>
            <p:spPr>
              <a:xfrm>
                <a:off x="2656702" y="1764213"/>
                <a:ext cx="1037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cluster1</a:t>
                </a:r>
                <a:endParaRPr kumimoji="1"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EC6FCF-6150-1254-B945-F75697C2F81A}"/>
                  </a:ext>
                </a:extLst>
              </p:cNvPr>
              <p:cNvSpPr txBox="1"/>
              <p:nvPr/>
            </p:nvSpPr>
            <p:spPr>
              <a:xfrm>
                <a:off x="4510215" y="1764213"/>
                <a:ext cx="1037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cluster2</a:t>
                </a:r>
                <a:endParaRPr kumimoji="1" lang="zh-CN" altLang="en-US" dirty="0"/>
              </a:p>
            </p:txBody>
          </p: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F3A254A8-82ED-3AFF-1E95-A3EF79ADA75F}"/>
                  </a:ext>
                </a:extLst>
              </p:cNvPr>
              <p:cNvCxnSpPr/>
              <p:nvPr/>
            </p:nvCxnSpPr>
            <p:spPr>
              <a:xfrm>
                <a:off x="944217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DAC04059-65D5-2D33-05C7-92274754B473}"/>
                  </a:ext>
                </a:extLst>
              </p:cNvPr>
              <p:cNvCxnSpPr/>
              <p:nvPr/>
            </p:nvCxnSpPr>
            <p:spPr>
              <a:xfrm>
                <a:off x="1076739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CCBC0E3C-AEDF-CE2D-66E8-6F62D5399B0F}"/>
                  </a:ext>
                </a:extLst>
              </p:cNvPr>
              <p:cNvCxnSpPr/>
              <p:nvPr/>
            </p:nvCxnSpPr>
            <p:spPr>
              <a:xfrm>
                <a:off x="1209528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D71119CA-FC1C-C71E-640E-1F80F5129338}"/>
                  </a:ext>
                </a:extLst>
              </p:cNvPr>
              <p:cNvCxnSpPr/>
              <p:nvPr/>
            </p:nvCxnSpPr>
            <p:spPr>
              <a:xfrm>
                <a:off x="1342050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1C9F96ED-9AE8-AA4A-9555-B892A4E5241D}"/>
                  </a:ext>
                </a:extLst>
              </p:cNvPr>
              <p:cNvCxnSpPr/>
              <p:nvPr/>
            </p:nvCxnSpPr>
            <p:spPr>
              <a:xfrm>
                <a:off x="2378764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FF8DBCC5-6647-D4FC-15F5-45F14F5EFBC0}"/>
                  </a:ext>
                </a:extLst>
              </p:cNvPr>
              <p:cNvCxnSpPr/>
              <p:nvPr/>
            </p:nvCxnSpPr>
            <p:spPr>
              <a:xfrm>
                <a:off x="2511286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34EED9DF-6319-EDE1-F4D8-F2026FA4C9F4}"/>
                  </a:ext>
                </a:extLst>
              </p:cNvPr>
              <p:cNvCxnSpPr/>
              <p:nvPr/>
            </p:nvCxnSpPr>
            <p:spPr>
              <a:xfrm>
                <a:off x="2110409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27D584B0-7D26-7C7A-DA26-02A567D1681D}"/>
                  </a:ext>
                </a:extLst>
              </p:cNvPr>
              <p:cNvCxnSpPr/>
              <p:nvPr/>
            </p:nvCxnSpPr>
            <p:spPr>
              <a:xfrm>
                <a:off x="2242931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4998540-90B7-AF8F-2ED9-52E9066292B4}"/>
                  </a:ext>
                </a:extLst>
              </p:cNvPr>
              <p:cNvSpPr txBox="1"/>
              <p:nvPr/>
            </p:nvSpPr>
            <p:spPr>
              <a:xfrm>
                <a:off x="1487805" y="2129523"/>
                <a:ext cx="566531" cy="411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/>
                  <a:t>……</a:t>
                </a:r>
                <a:endParaRPr kumimoji="1" lang="zh-CN" altLang="en-US" sz="3600" dirty="0"/>
              </a:p>
            </p:txBody>
          </p: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14DE33DB-D64A-256C-6895-42043D61EF28}"/>
                  </a:ext>
                </a:extLst>
              </p:cNvPr>
              <p:cNvCxnSpPr/>
              <p:nvPr/>
            </p:nvCxnSpPr>
            <p:spPr>
              <a:xfrm>
                <a:off x="862822" y="2516185"/>
                <a:ext cx="0" cy="4854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FD3DEC-C609-117D-A57F-17BBD27BE530}"/>
                  </a:ext>
                </a:extLst>
              </p:cNvPr>
              <p:cNvSpPr txBox="1"/>
              <p:nvPr/>
            </p:nvSpPr>
            <p:spPr>
              <a:xfrm>
                <a:off x="675861" y="3001618"/>
                <a:ext cx="400877" cy="235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page</a:t>
                </a:r>
                <a:endParaRPr kumimoji="1" lang="zh-CN" altLang="en-US" dirty="0"/>
              </a:p>
            </p:txBody>
          </p:sp>
        </p:grp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4448C860-A8E3-58DB-121A-FF8E35F84DF6}"/>
                </a:ext>
              </a:extLst>
            </p:cNvPr>
            <p:cNvCxnSpPr/>
            <p:nvPr/>
          </p:nvCxnSpPr>
          <p:spPr>
            <a:xfrm flipV="1">
              <a:off x="4060135" y="1341780"/>
              <a:ext cx="0" cy="450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721E4F12-2463-AD71-24BD-B2DA02FE3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135" y="1341780"/>
              <a:ext cx="60082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71A89071-AD0D-742F-264B-AED2B91B7BB1}"/>
                </a:ext>
              </a:extLst>
            </p:cNvPr>
            <p:cNvCxnSpPr/>
            <p:nvPr/>
          </p:nvCxnSpPr>
          <p:spPr>
            <a:xfrm>
              <a:off x="9960921" y="1792237"/>
              <a:ext cx="0" cy="8921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246C58E-60D6-1DE4-F646-A9C4216A5122}"/>
                </a:ext>
              </a:extLst>
            </p:cNvPr>
            <p:cNvCxnSpPr/>
            <p:nvPr/>
          </p:nvCxnSpPr>
          <p:spPr>
            <a:xfrm>
              <a:off x="10170604" y="1792236"/>
              <a:ext cx="0" cy="8921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8DB8E488-541B-12C2-5CA5-A281C390A5E8}"/>
                </a:ext>
              </a:extLst>
            </p:cNvPr>
            <p:cNvCxnSpPr/>
            <p:nvPr/>
          </p:nvCxnSpPr>
          <p:spPr>
            <a:xfrm>
              <a:off x="10068339" y="1341780"/>
              <a:ext cx="0" cy="450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706724B4-8A9E-07B2-EB67-73F15E41206C}"/>
              </a:ext>
            </a:extLst>
          </p:cNvPr>
          <p:cNvSpPr txBox="1"/>
          <p:nvPr/>
        </p:nvSpPr>
        <p:spPr>
          <a:xfrm>
            <a:off x="1271416" y="3610788"/>
            <a:ext cx="10308609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一个写请求被划分为三部分：首尾没有基于</a:t>
            </a:r>
            <a:r>
              <a:rPr kumimoji="1" lang="en-US" altLang="zh-CN" sz="2400" dirty="0"/>
              <a:t>page</a:t>
            </a:r>
            <a:r>
              <a:rPr kumimoji="1" lang="zh-CN" altLang="en-US" sz="2400" dirty="0"/>
              <a:t>对齐部分，中间对齐部分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首尾没有基于</a:t>
            </a:r>
            <a:r>
              <a:rPr kumimoji="1" lang="en-US" altLang="zh-CN" sz="2400" dirty="0"/>
              <a:t>page</a:t>
            </a:r>
            <a:r>
              <a:rPr kumimoji="1" lang="zh-CN" altLang="en-US" sz="2400" dirty="0"/>
              <a:t>对齐部分执行</a:t>
            </a:r>
            <a:r>
              <a:rPr kumimoji="1" lang="en-US" altLang="zh-CN" sz="2400" dirty="0"/>
              <a:t>RMW</a:t>
            </a:r>
            <a:r>
              <a:rPr kumimoji="1" lang="zh-CN" altLang="en-US" sz="2400" dirty="0"/>
              <a:t>，需要写</a:t>
            </a:r>
            <a:r>
              <a:rPr kumimoji="1" lang="en-US" altLang="zh-CN" sz="2400" dirty="0"/>
              <a:t>WAL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small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write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中间对齐部分写到新的位置（</a:t>
            </a:r>
            <a:r>
              <a:rPr kumimoji="1" lang="en-US" altLang="zh-CN" sz="2400" dirty="0"/>
              <a:t>big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write</a:t>
            </a:r>
            <a:r>
              <a:rPr kumimoji="1"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2084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A8B250-468F-29E6-3683-0C5F9C2A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0"/>
            <a:ext cx="9048750" cy="31468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A63493-298D-A6CF-5B67-F9C3EE966909}"/>
              </a:ext>
            </a:extLst>
          </p:cNvPr>
          <p:cNvSpPr txBox="1"/>
          <p:nvPr/>
        </p:nvSpPr>
        <p:spPr>
          <a:xfrm>
            <a:off x="438150" y="2930990"/>
            <a:ext cx="11315700" cy="378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总结一次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流程：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切分写操作为大写</a:t>
            </a:r>
            <a:r>
              <a:rPr lang="en-US" altLang="zh-CN" dirty="0"/>
              <a:t>+</a:t>
            </a:r>
            <a:r>
              <a:rPr lang="zh-CN" altLang="en-US" dirty="0"/>
              <a:t>小写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执行大写：将所有的</a:t>
            </a:r>
            <a:r>
              <a:rPr lang="en-US" altLang="zh-CN" dirty="0"/>
              <a:t>page</a:t>
            </a:r>
            <a:r>
              <a:rPr lang="zh-CN" altLang="en-US" dirty="0"/>
              <a:t>对齐的数据写到</a:t>
            </a:r>
            <a:r>
              <a:rPr lang="en" altLang="zh-CN" dirty="0"/>
              <a:t>blob</a:t>
            </a:r>
            <a:r>
              <a:rPr lang="zh-CN" altLang="en-US" dirty="0"/>
              <a:t>的空闲位置（新位置）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借助</a:t>
            </a:r>
            <a:r>
              <a:rPr lang="en" altLang="zh-CN" dirty="0"/>
              <a:t>RocksDB</a:t>
            </a:r>
            <a:r>
              <a:rPr lang="zh-CN" altLang="en-US" dirty="0"/>
              <a:t>的事务接口：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begin_tx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记日志：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修改大写涉及到的元数据（修改</a:t>
            </a:r>
            <a:r>
              <a:rPr lang="zh-CN" altLang="en-US" b="1" dirty="0"/>
              <a:t>位置元数据</a:t>
            </a:r>
            <a:r>
              <a:rPr lang="zh-CN" altLang="en-US" dirty="0"/>
              <a:t>位图，修改</a:t>
            </a:r>
            <a:r>
              <a:rPr lang="en" altLang="zh-CN" b="1" dirty="0"/>
              <a:t>blob</a:t>
            </a:r>
            <a:r>
              <a:rPr lang="zh-CN" altLang="en-US" b="1" dirty="0"/>
              <a:t>空闲空间</a:t>
            </a:r>
            <a:r>
              <a:rPr lang="zh-CN" altLang="en-US" dirty="0"/>
              <a:t>位图）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记小写的日志：数据</a:t>
            </a:r>
            <a:r>
              <a:rPr lang="en-US" altLang="zh-CN" dirty="0"/>
              <a:t>+</a:t>
            </a:r>
            <a:r>
              <a:rPr lang="zh-CN" altLang="en-US" dirty="0"/>
              <a:t>位置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commit_tx</a:t>
            </a:r>
          </a:p>
        </p:txBody>
      </p:sp>
    </p:spTree>
    <p:extLst>
      <p:ext uri="{BB962C8B-B14F-4D97-AF65-F5344CB8AC3E}">
        <p14:creationId xmlns:p14="http://schemas.microsoft.com/office/powerpoint/2010/main" val="391332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BD928-481E-6420-3494-C8EE1DE9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197708"/>
            <a:ext cx="10773032" cy="62401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用来支持上述写策略需要引入的新的数据结构：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位置元数据：记录的是一个</a:t>
            </a:r>
            <a:r>
              <a:rPr lang="en" altLang="zh-CN" dirty="0"/>
              <a:t>chunk</a:t>
            </a:r>
            <a:r>
              <a:rPr lang="zh-CN" altLang="en-US" dirty="0"/>
              <a:t>逻辑</a:t>
            </a:r>
            <a:r>
              <a:rPr lang="en" altLang="zh-CN" dirty="0"/>
              <a:t>page</a:t>
            </a:r>
            <a:r>
              <a:rPr lang="zh-CN" altLang="en-US" dirty="0"/>
              <a:t>位置到实际在</a:t>
            </a:r>
            <a:r>
              <a:rPr lang="en" altLang="zh-CN" dirty="0"/>
              <a:t>blob</a:t>
            </a:r>
            <a:r>
              <a:rPr lang="zh-CN" altLang="en-US" dirty="0"/>
              <a:t>中的</a:t>
            </a:r>
            <a:r>
              <a:rPr lang="en" altLang="zh-CN" dirty="0"/>
              <a:t>page</a:t>
            </a:r>
            <a:r>
              <a:rPr lang="zh-CN" altLang="en-US" dirty="0"/>
              <a:t>位置的映射。</a:t>
            </a:r>
          </a:p>
          <a:p>
            <a:pPr lvl="2">
              <a:lnSpc>
                <a:spcPct val="150000"/>
              </a:lnSpc>
            </a:pPr>
            <a:r>
              <a:rPr lang="en" altLang="zh-CN" dirty="0"/>
              <a:t>eg. </a:t>
            </a:r>
            <a:r>
              <a:rPr lang="zh-CN" altLang="en-US" dirty="0"/>
              <a:t>最开始写入了一个</a:t>
            </a:r>
            <a:r>
              <a:rPr lang="en" altLang="zh-CN" dirty="0"/>
              <a:t>chunk</a:t>
            </a:r>
            <a:r>
              <a:rPr lang="zh-CN" altLang="en" dirty="0"/>
              <a:t>：</a:t>
            </a:r>
            <a:r>
              <a:rPr lang="en" altLang="zh-CN" dirty="0"/>
              <a:t>page 1,2,3,4...... 100</a:t>
            </a:r>
            <a:r>
              <a:rPr lang="zh-CN" altLang="en" dirty="0"/>
              <a:t>，</a:t>
            </a:r>
            <a:r>
              <a:rPr lang="zh-CN" altLang="en-US" dirty="0"/>
              <a:t>对应</a:t>
            </a:r>
            <a:r>
              <a:rPr lang="en" altLang="zh-CN" dirty="0"/>
              <a:t>blob</a:t>
            </a:r>
            <a:r>
              <a:rPr lang="zh-CN" altLang="en-US" dirty="0"/>
              <a:t>也是在</a:t>
            </a:r>
            <a:r>
              <a:rPr lang="en" altLang="zh-CN" dirty="0"/>
              <a:t>page1,2,3,4......100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下一次对</a:t>
            </a:r>
            <a:r>
              <a:rPr lang="en-US" altLang="zh-CN" dirty="0"/>
              <a:t>2,3,4</a:t>
            </a:r>
            <a:r>
              <a:rPr lang="zh-CN" altLang="en-US" dirty="0"/>
              <a:t>执行了覆盖写，此时</a:t>
            </a:r>
            <a:r>
              <a:rPr lang="en" altLang="zh-CN" dirty="0"/>
              <a:t>page3</a:t>
            </a:r>
            <a:r>
              <a:rPr lang="zh-CN" altLang="en-US" dirty="0"/>
              <a:t>可能到了</a:t>
            </a:r>
            <a:r>
              <a:rPr lang="en" altLang="zh-CN" dirty="0"/>
              <a:t>blob</a:t>
            </a:r>
            <a:r>
              <a:rPr lang="zh-CN" altLang="en-US" dirty="0"/>
              <a:t>的</a:t>
            </a:r>
            <a:r>
              <a:rPr lang="en" altLang="zh-CN" dirty="0"/>
              <a:t>page101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位置元数据会很大吗？用数组存新的</a:t>
            </a:r>
            <a:r>
              <a:rPr lang="en" altLang="zh-CN" dirty="0"/>
              <a:t>page</a:t>
            </a:r>
            <a:r>
              <a:rPr lang="zh-CN" altLang="en-US" dirty="0"/>
              <a:t>位置，一个</a:t>
            </a:r>
            <a:r>
              <a:rPr lang="en" altLang="zh-CN" dirty="0"/>
              <a:t>page</a:t>
            </a:r>
            <a:r>
              <a:rPr lang="zh-CN" altLang="en-US" dirty="0"/>
              <a:t>需要一个字节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空闲空间元数据：记录的是当前</a:t>
            </a:r>
            <a:r>
              <a:rPr lang="en" altLang="zh-CN" dirty="0"/>
              <a:t>blob</a:t>
            </a:r>
            <a:r>
              <a:rPr lang="zh-CN" altLang="en-US" dirty="0"/>
              <a:t>的“无效数据”</a:t>
            </a:r>
            <a:r>
              <a:rPr lang="en-US" altLang="zh-CN" dirty="0"/>
              <a:t>/</a:t>
            </a:r>
            <a:r>
              <a:rPr lang="zh-CN" altLang="en-US" dirty="0"/>
              <a:t>“空闲位置”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同上面的例子，</a:t>
            </a:r>
            <a:r>
              <a:rPr lang="en-US" altLang="zh-CN" dirty="0"/>
              <a:t>3</a:t>
            </a:r>
            <a:r>
              <a:rPr lang="zh-CN" altLang="en-US" dirty="0"/>
              <a:t>写到了</a:t>
            </a:r>
            <a:r>
              <a:rPr lang="en" altLang="zh-CN" dirty="0"/>
              <a:t>blob</a:t>
            </a:r>
            <a:r>
              <a:rPr lang="zh-CN" altLang="en-US" dirty="0"/>
              <a:t>的</a:t>
            </a:r>
            <a:r>
              <a:rPr lang="en" altLang="zh-CN" dirty="0"/>
              <a:t>page101</a:t>
            </a:r>
            <a:r>
              <a:rPr lang="zh-CN" altLang="en" dirty="0"/>
              <a:t>，</a:t>
            </a:r>
            <a:r>
              <a:rPr lang="zh-CN" altLang="en-US" dirty="0"/>
              <a:t>那么</a:t>
            </a:r>
            <a:r>
              <a:rPr lang="en" altLang="zh-CN" dirty="0"/>
              <a:t>blob</a:t>
            </a:r>
            <a:r>
              <a:rPr lang="zh-CN" altLang="en-US" dirty="0"/>
              <a:t>的</a:t>
            </a:r>
            <a:r>
              <a:rPr lang="en" altLang="zh-CN" dirty="0"/>
              <a:t>page3</a:t>
            </a:r>
            <a:r>
              <a:rPr lang="zh-CN" altLang="en-US" dirty="0"/>
              <a:t>之后就是空闲的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下次再来覆盖写</a:t>
            </a:r>
            <a:r>
              <a:rPr lang="en-US" altLang="zh-CN" dirty="0"/>
              <a:t>5,6,7</a:t>
            </a:r>
            <a:r>
              <a:rPr lang="zh-CN" altLang="en-US" dirty="0"/>
              <a:t>，那么</a:t>
            </a:r>
            <a:r>
              <a:rPr lang="en-US" altLang="zh-CN" dirty="0"/>
              <a:t>6</a:t>
            </a:r>
            <a:r>
              <a:rPr lang="zh-CN" altLang="en-US" dirty="0"/>
              <a:t>就可以写到</a:t>
            </a:r>
            <a:r>
              <a:rPr lang="en" altLang="zh-CN" dirty="0"/>
              <a:t>page3</a:t>
            </a:r>
            <a:r>
              <a:rPr lang="zh-CN" altLang="en" dirty="0"/>
              <a:t>，</a:t>
            </a:r>
            <a:r>
              <a:rPr lang="zh-CN" altLang="en-US" dirty="0"/>
              <a:t>而不需要写到</a:t>
            </a:r>
            <a:r>
              <a:rPr lang="en" altLang="zh-CN" dirty="0"/>
              <a:t>page102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间接实现了</a:t>
            </a:r>
            <a:r>
              <a:rPr lang="en" altLang="zh-CN" dirty="0"/>
              <a:t>GC</a:t>
            </a:r>
            <a:r>
              <a:rPr lang="zh-CN" altLang="en" dirty="0"/>
              <a:t>，</a:t>
            </a:r>
            <a:r>
              <a:rPr lang="zh-CN" altLang="en-US" dirty="0"/>
              <a:t>防止了一个</a:t>
            </a:r>
            <a:r>
              <a:rPr lang="en" altLang="zh-CN" dirty="0"/>
              <a:t>blob</a:t>
            </a:r>
            <a:r>
              <a:rPr lang="zh-CN" altLang="en-US" dirty="0"/>
              <a:t>在反复的覆盖写中不断增长，不断</a:t>
            </a:r>
            <a:r>
              <a:rPr lang="en" altLang="zh-CN" dirty="0"/>
              <a:t>resize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空闲空间元数据会很大吗？不会。用位图表示，一个</a:t>
            </a:r>
            <a:r>
              <a:rPr lang="en" altLang="zh-CN" dirty="0"/>
              <a:t>page</a:t>
            </a:r>
            <a:r>
              <a:rPr lang="zh-CN" altLang="en-US" dirty="0"/>
              <a:t>只需要</a:t>
            </a:r>
            <a:r>
              <a:rPr lang="en-US" altLang="zh-CN" dirty="0"/>
              <a:t>1</a:t>
            </a:r>
            <a:r>
              <a:rPr lang="en" altLang="zh-CN" dirty="0"/>
              <a:t>bit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2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20FE9D0-9C9D-704D-416D-1578C7DFE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823" y="1426325"/>
            <a:ext cx="8910353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1152CB-1B23-1787-D02C-761BC324D3EC}"/>
              </a:ext>
            </a:extLst>
          </p:cNvPr>
          <p:cNvSpPr txBox="1"/>
          <p:nvPr/>
        </p:nvSpPr>
        <p:spPr>
          <a:xfrm>
            <a:off x="877330" y="444843"/>
            <a:ext cx="224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layout</a:t>
            </a:r>
            <a:endParaRPr kumimoji="1"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BCF0DB-D637-094A-B80C-83DD05C26AB5}"/>
              </a:ext>
            </a:extLst>
          </p:cNvPr>
          <p:cNvSpPr txBox="1"/>
          <p:nvPr/>
        </p:nvSpPr>
        <p:spPr>
          <a:xfrm>
            <a:off x="7871253" y="1226270"/>
            <a:ext cx="200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logical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view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AF9A64-47B4-F261-91FF-E3DF0A6D1E50}"/>
              </a:ext>
            </a:extLst>
          </p:cNvPr>
          <p:cNvSpPr txBox="1"/>
          <p:nvPr/>
        </p:nvSpPr>
        <p:spPr>
          <a:xfrm>
            <a:off x="9550278" y="3899448"/>
            <a:ext cx="200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physical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4258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7CB5CA-C37D-F0C5-3BC4-78C69081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92597"/>
            <a:ext cx="5873280" cy="2395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87B95B-FAE4-2747-1487-A7C353A5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7" y="2546666"/>
            <a:ext cx="5873280" cy="2033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C6F75B-C5DE-7E20-2649-0D39080CA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91693"/>
            <a:ext cx="6096000" cy="14437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54F302-1910-4C76-8586-E4D2C71CEB09}"/>
              </a:ext>
            </a:extLst>
          </p:cNvPr>
          <p:cNvSpPr txBox="1"/>
          <p:nvPr/>
        </p:nvSpPr>
        <p:spPr>
          <a:xfrm>
            <a:off x="6423949" y="555584"/>
            <a:ext cx="5666934" cy="586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cluster0</a:t>
            </a:r>
            <a:r>
              <a:rPr lang="zh-CN" altLang="en-US" dirty="0"/>
              <a:t>是</a:t>
            </a:r>
            <a:r>
              <a:rPr lang="en" altLang="zh-CN" dirty="0"/>
              <a:t>Blobstore</a:t>
            </a:r>
            <a:r>
              <a:rPr lang="zh-CN" altLang="en-US" dirty="0"/>
              <a:t>的元数据区域（可以扩展到之后的</a:t>
            </a:r>
            <a:r>
              <a:rPr lang="en-US" altLang="zh-CN" dirty="0"/>
              <a:t>cluster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page0</a:t>
            </a:r>
            <a:r>
              <a:rPr lang="zh-CN" altLang="en-US" dirty="0"/>
              <a:t>为</a:t>
            </a:r>
            <a:r>
              <a:rPr lang="en" altLang="zh-CN" dirty="0"/>
              <a:t>super block</a:t>
            </a:r>
            <a:r>
              <a:rPr lang="zh-CN" altLang="en" dirty="0"/>
              <a:t>，</a:t>
            </a:r>
            <a:r>
              <a:rPr lang="zh-CN" altLang="en-US" dirty="0"/>
              <a:t>记录了</a:t>
            </a:r>
            <a:r>
              <a:rPr lang="en" altLang="zh-CN" dirty="0"/>
              <a:t>cluster</a:t>
            </a:r>
            <a:r>
              <a:rPr lang="zh-CN" altLang="en-US" dirty="0"/>
              <a:t>的大小、已使用</a:t>
            </a:r>
            <a:r>
              <a:rPr lang="en" altLang="zh-CN" dirty="0"/>
              <a:t>page</a:t>
            </a:r>
            <a:r>
              <a:rPr lang="zh-CN" altLang="en-US" dirty="0"/>
              <a:t>的起始位置、已使用</a:t>
            </a:r>
            <a:r>
              <a:rPr lang="en" altLang="zh-CN" dirty="0"/>
              <a:t>page</a:t>
            </a:r>
            <a:r>
              <a:rPr lang="zh-CN" altLang="en-US" dirty="0"/>
              <a:t>的个数、已使用</a:t>
            </a:r>
            <a:r>
              <a:rPr lang="en" altLang="zh-CN" dirty="0"/>
              <a:t>cluster</a:t>
            </a:r>
            <a:r>
              <a:rPr lang="zh-CN" altLang="en-US" dirty="0"/>
              <a:t>的起始位置、已使用</a:t>
            </a:r>
            <a:r>
              <a:rPr lang="en" altLang="zh-CN" dirty="0"/>
              <a:t>cluster</a:t>
            </a:r>
            <a:r>
              <a:rPr lang="zh-CN" altLang="en-US" dirty="0"/>
              <a:t>的个数、</a:t>
            </a:r>
            <a:r>
              <a:rPr lang="en" altLang="zh-CN" dirty="0"/>
              <a:t>Blobstore</a:t>
            </a:r>
            <a:r>
              <a:rPr lang="zh-CN" altLang="en-US" dirty="0"/>
              <a:t>的大小等信息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Metadata Page Allocation</a:t>
            </a:r>
            <a:r>
              <a:rPr lang="zh-CN" altLang="en" dirty="0"/>
              <a:t>：</a:t>
            </a:r>
            <a:r>
              <a:rPr lang="zh-CN" altLang="en-US" dirty="0"/>
              <a:t>元数据页的分配情况，指的是</a:t>
            </a:r>
            <a:r>
              <a:rPr lang="en-US" altLang="zh-CN" dirty="0"/>
              <a:t>blob</a:t>
            </a:r>
            <a:r>
              <a:rPr lang="zh-CN" altLang="en-US" dirty="0"/>
              <a:t>元数据页的分配情况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Cluster Allocation</a:t>
            </a:r>
            <a:r>
              <a:rPr lang="zh-CN" altLang="en" dirty="0"/>
              <a:t>：</a:t>
            </a:r>
            <a:r>
              <a:rPr lang="zh-CN" altLang="en-US" dirty="0"/>
              <a:t>所有</a:t>
            </a:r>
            <a:r>
              <a:rPr lang="en" altLang="zh-CN" dirty="0"/>
              <a:t>cluster</a:t>
            </a:r>
            <a:r>
              <a:rPr lang="zh-CN" altLang="en-US" dirty="0"/>
              <a:t>的分配情况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Blob Id Allocation</a:t>
            </a:r>
            <a:r>
              <a:rPr lang="zh-CN" altLang="en" dirty="0"/>
              <a:t>：</a:t>
            </a:r>
            <a:r>
              <a:rPr lang="zh-CN" altLang="en-US" dirty="0"/>
              <a:t>记录</a:t>
            </a:r>
            <a:r>
              <a:rPr lang="en" altLang="zh-CN" dirty="0"/>
              <a:t>blob id</a:t>
            </a:r>
            <a:r>
              <a:rPr lang="zh-CN" altLang="en-US" dirty="0"/>
              <a:t>的分配情况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Metadata Pages Region</a:t>
            </a:r>
            <a:r>
              <a:rPr lang="zh-CN" altLang="en" dirty="0"/>
              <a:t>：</a:t>
            </a:r>
            <a:r>
              <a:rPr lang="zh-CN" altLang="en-US" dirty="0"/>
              <a:t>每个</a:t>
            </a:r>
            <a:r>
              <a:rPr lang="en" altLang="zh-CN" dirty="0"/>
              <a:t>blob</a:t>
            </a:r>
            <a:r>
              <a:rPr lang="zh-CN" altLang="en-US" dirty="0"/>
              <a:t>的元数据页。在读写</a:t>
            </a:r>
            <a:r>
              <a:rPr lang="en" altLang="zh-CN" dirty="0"/>
              <a:t>blob</a:t>
            </a:r>
            <a:r>
              <a:rPr lang="zh-CN" altLang="en-US" dirty="0"/>
              <a:t>时，首先会通过</a:t>
            </a:r>
            <a:r>
              <a:rPr lang="en" altLang="zh-CN" dirty="0"/>
              <a:t>blob id</a:t>
            </a:r>
            <a:r>
              <a:rPr lang="zh-CN" altLang="en-US" dirty="0"/>
              <a:t>定位到该</a:t>
            </a:r>
            <a:r>
              <a:rPr lang="en" altLang="zh-CN" dirty="0"/>
              <a:t>blob</a:t>
            </a:r>
            <a:r>
              <a:rPr lang="zh-CN" altLang="en-US" dirty="0"/>
              <a:t>的元数据页，其次根据元数据页中所记录的信息，检索到对应的</a:t>
            </a:r>
            <a:r>
              <a:rPr lang="en" altLang="zh-CN" dirty="0"/>
              <a:t>cluster</a:t>
            </a:r>
            <a:r>
              <a:rPr lang="zh-CN" altLang="e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BD928-481E-6420-3494-C8EE1DE9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470"/>
            <a:ext cx="10515600" cy="52254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怎么处理读请求</a:t>
            </a:r>
            <a:r>
              <a:rPr lang="en-US" altLang="zh-CN" dirty="0"/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方案一：读缓存 </a:t>
            </a:r>
            <a:r>
              <a:rPr lang="en-US" altLang="zh-CN" dirty="0"/>
              <a:t>---- </a:t>
            </a:r>
            <a:r>
              <a:rPr lang="zh-CN" altLang="en-US" dirty="0"/>
              <a:t>读日志 </a:t>
            </a:r>
            <a:r>
              <a:rPr lang="en-US" altLang="zh-CN" dirty="0"/>
              <a:t>---- </a:t>
            </a:r>
            <a:r>
              <a:rPr lang="zh-CN" altLang="en-US" dirty="0"/>
              <a:t>读磁盘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方案二：将</a:t>
            </a:r>
            <a:r>
              <a:rPr lang="en" altLang="zh-CN" dirty="0"/>
              <a:t>write</a:t>
            </a:r>
            <a:r>
              <a:rPr lang="zh-CN" altLang="en-US" dirty="0"/>
              <a:t>请求返回给客户端的时间推迟到</a:t>
            </a:r>
            <a:r>
              <a:rPr lang="en" altLang="zh-CN" dirty="0"/>
              <a:t>small write</a:t>
            </a:r>
            <a:r>
              <a:rPr lang="zh-CN" altLang="en-US" dirty="0"/>
              <a:t>完成，读请求直接读缓存 </a:t>
            </a:r>
            <a:r>
              <a:rPr lang="en-US" altLang="zh-CN" dirty="0"/>
              <a:t>---- </a:t>
            </a:r>
            <a:r>
              <a:rPr lang="zh-CN" altLang="en-US" dirty="0"/>
              <a:t>读磁盘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方案三：</a:t>
            </a:r>
            <a:r>
              <a:rPr lang="en" altLang="zh-CN" dirty="0"/>
              <a:t>read</a:t>
            </a:r>
            <a:r>
              <a:rPr lang="zh-CN" altLang="en-US" dirty="0"/>
              <a:t>等到</a:t>
            </a:r>
            <a:r>
              <a:rPr lang="en" altLang="zh-CN" dirty="0"/>
              <a:t>write</a:t>
            </a:r>
            <a:r>
              <a:rPr lang="zh-CN" altLang="en-US" dirty="0"/>
              <a:t>请求做完再返回（</a:t>
            </a:r>
            <a:r>
              <a:rPr lang="en" altLang="zh-CN" dirty="0"/>
              <a:t>write</a:t>
            </a:r>
            <a:r>
              <a:rPr lang="zh-CN" altLang="en-US" dirty="0"/>
              <a:t>可以在</a:t>
            </a:r>
            <a:r>
              <a:rPr lang="en" altLang="zh-CN" dirty="0"/>
              <a:t>commit</a:t>
            </a:r>
            <a:r>
              <a:rPr lang="zh-CN" altLang="en-US" dirty="0"/>
              <a:t>后就返回，但是如果来读同一个东西，就得等前面的写全部做完。做完的标志是什么？日志被删除）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652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0CE77-4359-8454-8284-CFE9FA8F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1651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altLang="zh-CN" dirty="0"/>
              <a:t>flash file system</a:t>
            </a:r>
          </a:p>
          <a:p>
            <a:pPr lvl="1">
              <a:lnSpc>
                <a:spcPct val="150000"/>
              </a:lnSpc>
            </a:pPr>
            <a:r>
              <a:rPr lang="en" altLang="zh-CN" dirty="0"/>
              <a:t>F2FS</a:t>
            </a:r>
            <a:r>
              <a:rPr lang="zh-CN" altLang="en" dirty="0"/>
              <a:t>：</a:t>
            </a:r>
            <a:r>
              <a:rPr lang="zh-CN" altLang="en-US" dirty="0"/>
              <a:t>对</a:t>
            </a:r>
            <a:r>
              <a:rPr lang="en" altLang="zh-CN" dirty="0"/>
              <a:t>FTL</a:t>
            </a:r>
            <a:r>
              <a:rPr lang="zh-CN" altLang="en-US" dirty="0"/>
              <a:t>层编程减少擦除</a:t>
            </a:r>
          </a:p>
          <a:p>
            <a:pPr lvl="1">
              <a:lnSpc>
                <a:spcPct val="150000"/>
              </a:lnSpc>
            </a:pPr>
            <a:r>
              <a:rPr lang="en" altLang="zh-CN" dirty="0"/>
              <a:t>YAFFS/YAFFS2</a:t>
            </a:r>
          </a:p>
          <a:p>
            <a:pPr lvl="1">
              <a:lnSpc>
                <a:spcPct val="150000"/>
              </a:lnSpc>
            </a:pPr>
            <a:r>
              <a:rPr lang="en" altLang="zh-CN" dirty="0"/>
              <a:t>JFFS2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copy-on-write file system</a:t>
            </a:r>
          </a:p>
          <a:p>
            <a:pPr lvl="1">
              <a:lnSpc>
                <a:spcPct val="150000"/>
              </a:lnSpc>
            </a:pPr>
            <a:r>
              <a:rPr lang="en" altLang="zh-CN" dirty="0"/>
              <a:t>btrfs</a:t>
            </a:r>
            <a:r>
              <a:rPr lang="zh-CN" altLang="en" dirty="0"/>
              <a:t>：</a:t>
            </a:r>
            <a:r>
              <a:rPr lang="zh-CN" altLang="en-US" dirty="0"/>
              <a:t>元数据用</a:t>
            </a:r>
            <a:r>
              <a:rPr lang="en" altLang="zh-CN" dirty="0"/>
              <a:t>b-tree</a:t>
            </a:r>
            <a:r>
              <a:rPr lang="zh-CN" altLang="en-US" dirty="0"/>
              <a:t>管理，写入新块之后修改</a:t>
            </a:r>
            <a:r>
              <a:rPr lang="en" altLang="zh-CN" dirty="0"/>
              <a:t>b-tree</a:t>
            </a:r>
            <a:r>
              <a:rPr lang="zh-CN" altLang="en-US" dirty="0"/>
              <a:t>结构（</a:t>
            </a:r>
            <a:r>
              <a:rPr lang="en" altLang="zh-CN" dirty="0"/>
              <a:t>b-tree -&gt; bitmap/array</a:t>
            </a:r>
            <a:r>
              <a:rPr lang="zh-CN" altLang="en" dirty="0"/>
              <a:t>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25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0CE77-4359-8454-8284-CFE9FA8F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/>
            <a:r>
              <a:rPr lang="en-US" altLang="zh-CN" dirty="0"/>
              <a:t>RocksDB</a:t>
            </a:r>
            <a:r>
              <a:rPr lang="zh-CN" altLang="en-US" dirty="0"/>
              <a:t>的怎么支持并发？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每个线程有私有的</a:t>
            </a:r>
            <a:r>
              <a:rPr lang="zh-CN" altLang="en-US"/>
              <a:t>大写空间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</a:p>
          <a:p>
            <a:pPr marL="742950" lvl="1" indent="-285750"/>
            <a:r>
              <a:rPr lang="en-US" altLang="zh-CN" dirty="0"/>
              <a:t>checksum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105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9A5BB-0910-013D-2C16-C4E16DAD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0CE77-4359-8454-8284-CFE9FA8F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583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CA191A-A985-9CA6-D9FB-920B20F798A4}"/>
              </a:ext>
            </a:extLst>
          </p:cNvPr>
          <p:cNvGrpSpPr/>
          <p:nvPr/>
        </p:nvGrpSpPr>
        <p:grpSpPr>
          <a:xfrm>
            <a:off x="983974" y="1341780"/>
            <a:ext cx="10724322" cy="2311429"/>
            <a:chOff x="983974" y="1341780"/>
            <a:chExt cx="10724322" cy="231142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99B261-500C-FE1D-8452-28F109ACC761}"/>
                </a:ext>
              </a:extLst>
            </p:cNvPr>
            <p:cNvSpPr/>
            <p:nvPr/>
          </p:nvSpPr>
          <p:spPr>
            <a:xfrm>
              <a:off x="3796748" y="1631612"/>
              <a:ext cx="526774" cy="12713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DD1ACE7-DC86-44E3-BCC3-7623BA5A5C1E}"/>
                </a:ext>
              </a:extLst>
            </p:cNvPr>
            <p:cNvGrpSpPr/>
            <p:nvPr/>
          </p:nvGrpSpPr>
          <p:grpSpPr>
            <a:xfrm>
              <a:off x="983974" y="1341780"/>
              <a:ext cx="10724322" cy="2311429"/>
              <a:chOff x="675861" y="1764213"/>
              <a:chExt cx="5687869" cy="14727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165206-1234-8EE0-7746-7EC37E0768F0}"/>
                  </a:ext>
                </a:extLst>
              </p:cNvPr>
              <p:cNvSpPr/>
              <p:nvPr/>
            </p:nvSpPr>
            <p:spPr>
              <a:xfrm>
                <a:off x="803189" y="2051222"/>
                <a:ext cx="1853514" cy="5684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7450B07-C28B-0CE7-A097-C939FBC8CE06}"/>
                  </a:ext>
                </a:extLst>
              </p:cNvPr>
              <p:cNvSpPr/>
              <p:nvPr/>
            </p:nvSpPr>
            <p:spPr>
              <a:xfrm>
                <a:off x="2656703" y="2051222"/>
                <a:ext cx="1853514" cy="5684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101D7B5-0780-2D64-604C-B12BFAA7F53A}"/>
                  </a:ext>
                </a:extLst>
              </p:cNvPr>
              <p:cNvSpPr/>
              <p:nvPr/>
            </p:nvSpPr>
            <p:spPr>
              <a:xfrm>
                <a:off x="4510216" y="2051222"/>
                <a:ext cx="1853514" cy="5684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037C3-8228-05F9-526B-FE7483E40AC7}"/>
                  </a:ext>
                </a:extLst>
              </p:cNvPr>
              <p:cNvSpPr txBox="1"/>
              <p:nvPr/>
            </p:nvSpPr>
            <p:spPr>
              <a:xfrm>
                <a:off x="803188" y="1764213"/>
                <a:ext cx="1037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cluster0</a:t>
                </a:r>
                <a:endParaRPr kumimoji="1"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69950-4B29-D9DE-8859-99FBC6AA2E53}"/>
                  </a:ext>
                </a:extLst>
              </p:cNvPr>
              <p:cNvSpPr txBox="1"/>
              <p:nvPr/>
            </p:nvSpPr>
            <p:spPr>
              <a:xfrm>
                <a:off x="2656702" y="1764213"/>
                <a:ext cx="1037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cluster1</a:t>
                </a:r>
                <a:endParaRPr kumimoji="1"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BEB1F27-876B-7A5F-65BB-2E0DF5B49EBE}"/>
                  </a:ext>
                </a:extLst>
              </p:cNvPr>
              <p:cNvSpPr txBox="1"/>
              <p:nvPr/>
            </p:nvSpPr>
            <p:spPr>
              <a:xfrm>
                <a:off x="4510215" y="1764213"/>
                <a:ext cx="1037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cluster2</a:t>
                </a:r>
                <a:endParaRPr kumimoji="1" lang="zh-CN" altLang="en-US" dirty="0"/>
              </a:p>
            </p:txBody>
          </p: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70575DED-7AF8-A8CC-B6EC-37915428EE80}"/>
                  </a:ext>
                </a:extLst>
              </p:cNvPr>
              <p:cNvCxnSpPr/>
              <p:nvPr/>
            </p:nvCxnSpPr>
            <p:spPr>
              <a:xfrm>
                <a:off x="944217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2785FF19-FC34-5EC3-E0AC-BE79A160E051}"/>
                  </a:ext>
                </a:extLst>
              </p:cNvPr>
              <p:cNvCxnSpPr/>
              <p:nvPr/>
            </p:nvCxnSpPr>
            <p:spPr>
              <a:xfrm>
                <a:off x="1076739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971A9343-F66C-ED3D-AE8E-2CF9FF9B47EF}"/>
                  </a:ext>
                </a:extLst>
              </p:cNvPr>
              <p:cNvCxnSpPr/>
              <p:nvPr/>
            </p:nvCxnSpPr>
            <p:spPr>
              <a:xfrm>
                <a:off x="1209528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6E9B66AD-B8EE-2709-14EF-DF5E0B3FC261}"/>
                  </a:ext>
                </a:extLst>
              </p:cNvPr>
              <p:cNvCxnSpPr/>
              <p:nvPr/>
            </p:nvCxnSpPr>
            <p:spPr>
              <a:xfrm>
                <a:off x="1342050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9A20597C-DC12-5C99-618D-0B52638E3C29}"/>
                  </a:ext>
                </a:extLst>
              </p:cNvPr>
              <p:cNvCxnSpPr/>
              <p:nvPr/>
            </p:nvCxnSpPr>
            <p:spPr>
              <a:xfrm>
                <a:off x="2378764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F1D6B242-5AAD-99BE-B05A-F11E291AAD1B}"/>
                  </a:ext>
                </a:extLst>
              </p:cNvPr>
              <p:cNvCxnSpPr/>
              <p:nvPr/>
            </p:nvCxnSpPr>
            <p:spPr>
              <a:xfrm>
                <a:off x="2511286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F79D63FF-CCBF-3413-A48D-2E34B1769BCE}"/>
                  </a:ext>
                </a:extLst>
              </p:cNvPr>
              <p:cNvCxnSpPr/>
              <p:nvPr/>
            </p:nvCxnSpPr>
            <p:spPr>
              <a:xfrm>
                <a:off x="2110409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EB2F9A49-91FA-3A6D-271C-B64E1B22FB16}"/>
                  </a:ext>
                </a:extLst>
              </p:cNvPr>
              <p:cNvCxnSpPr/>
              <p:nvPr/>
            </p:nvCxnSpPr>
            <p:spPr>
              <a:xfrm>
                <a:off x="2242931" y="2051222"/>
                <a:ext cx="0" cy="5684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565143A-040F-1CC7-0392-FD8641682300}"/>
                  </a:ext>
                </a:extLst>
              </p:cNvPr>
              <p:cNvSpPr txBox="1"/>
              <p:nvPr/>
            </p:nvSpPr>
            <p:spPr>
              <a:xfrm>
                <a:off x="1487805" y="2129523"/>
                <a:ext cx="566531" cy="411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/>
                  <a:t>……</a:t>
                </a:r>
                <a:endParaRPr kumimoji="1" lang="zh-CN" altLang="en-US" sz="3600" dirty="0"/>
              </a:p>
            </p:txBody>
          </p: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B0B557F0-41A3-0BD8-0EC8-C9A233BEDBD5}"/>
                  </a:ext>
                </a:extLst>
              </p:cNvPr>
              <p:cNvCxnSpPr/>
              <p:nvPr/>
            </p:nvCxnSpPr>
            <p:spPr>
              <a:xfrm>
                <a:off x="862822" y="2516185"/>
                <a:ext cx="0" cy="4854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83EE12C-D0C3-D17E-6426-5ECE8F556BCB}"/>
                  </a:ext>
                </a:extLst>
              </p:cNvPr>
              <p:cNvSpPr txBox="1"/>
              <p:nvPr/>
            </p:nvSpPr>
            <p:spPr>
              <a:xfrm>
                <a:off x="675861" y="3001618"/>
                <a:ext cx="400877" cy="235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page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E360E846-B2EB-8A1B-9417-B4A6E834DF62}"/>
                </a:ext>
              </a:extLst>
            </p:cNvPr>
            <p:cNvCxnSpPr/>
            <p:nvPr/>
          </p:nvCxnSpPr>
          <p:spPr>
            <a:xfrm flipV="1">
              <a:off x="4060135" y="1341780"/>
              <a:ext cx="0" cy="450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38702672-33D7-72F6-2F70-7EA339518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135" y="1341780"/>
              <a:ext cx="60082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74CFAF74-1107-583B-EF40-284D2C3DD359}"/>
                </a:ext>
              </a:extLst>
            </p:cNvPr>
            <p:cNvCxnSpPr/>
            <p:nvPr/>
          </p:nvCxnSpPr>
          <p:spPr>
            <a:xfrm>
              <a:off x="9960921" y="1792237"/>
              <a:ext cx="0" cy="8921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4B653BA-7D7C-2D87-D08F-D1B23E62B43A}"/>
                </a:ext>
              </a:extLst>
            </p:cNvPr>
            <p:cNvCxnSpPr/>
            <p:nvPr/>
          </p:nvCxnSpPr>
          <p:spPr>
            <a:xfrm>
              <a:off x="10170604" y="1792236"/>
              <a:ext cx="0" cy="8921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D7C90944-B018-2D10-3F3A-10A861B3E0BA}"/>
                </a:ext>
              </a:extLst>
            </p:cNvPr>
            <p:cNvCxnSpPr/>
            <p:nvPr/>
          </p:nvCxnSpPr>
          <p:spPr>
            <a:xfrm>
              <a:off x="10068339" y="1341780"/>
              <a:ext cx="0" cy="450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4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CCB93-A303-BEBE-AC83-7E45A618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66" y="813819"/>
            <a:ext cx="8883574" cy="53088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提供的异步接口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new</a:t>
            </a:r>
            <a:r>
              <a:rPr kumimoji="1" lang="zh-CN" altLang="en-US" dirty="0"/>
              <a:t>：借助</a:t>
            </a:r>
            <a:r>
              <a:rPr kumimoji="1" lang="en-US" altLang="zh-CN" dirty="0"/>
              <a:t>BlobStore</a:t>
            </a:r>
            <a:r>
              <a:rPr kumimoji="1" lang="zh-CN" altLang="en-US" dirty="0"/>
              <a:t>接口，对块设备进行初始化，拿到块设备句柄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 err="1"/>
              <a:t>blob_create</a:t>
            </a:r>
            <a:r>
              <a:rPr kumimoji="1" lang="en-US" altLang="zh-CN" dirty="0"/>
              <a:t>/delete</a:t>
            </a:r>
            <a:r>
              <a:rPr kumimoji="1" lang="zh-CN" altLang="en-US" dirty="0"/>
              <a:t>接口：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粒度的空间分配，粒度为一个</a:t>
            </a:r>
            <a:r>
              <a:rPr kumimoji="1" lang="en-US" altLang="zh-CN" dirty="0"/>
              <a:t>cluster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read/write</a:t>
            </a:r>
            <a:r>
              <a:rPr kumimoji="1" lang="zh-CN" altLang="en-US" dirty="0"/>
              <a:t>接口：数据基于</a:t>
            </a:r>
            <a:r>
              <a:rPr kumimoji="1" lang="en-US" altLang="zh-CN" dirty="0"/>
              <a:t>SPDK_DMA_ALLOC</a:t>
            </a:r>
            <a:r>
              <a:rPr kumimoji="1" lang="zh-CN" altLang="en-US" dirty="0"/>
              <a:t>接口分配内存，读写粒度为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4KB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close</a:t>
            </a:r>
            <a:r>
              <a:rPr kumimoji="1" lang="zh-CN" altLang="en-US" dirty="0"/>
              <a:t>：显式调用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，对</a:t>
            </a:r>
            <a:r>
              <a:rPr kumimoji="1" lang="en-US" altLang="zh-CN" dirty="0"/>
              <a:t>BlobStore</a:t>
            </a:r>
            <a:r>
              <a:rPr kumimoji="1" lang="zh-CN" altLang="en-US" dirty="0"/>
              <a:t>初始化的块设备执行</a:t>
            </a:r>
            <a:r>
              <a:rPr kumimoji="1" lang="en-US" altLang="zh-CN" dirty="0"/>
              <a:t>unload</a:t>
            </a:r>
            <a:r>
              <a:rPr kumimoji="1" lang="zh-CN" altLang="en-US" dirty="0"/>
              <a:t>（后面应该把这个接口放在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时自动调用？）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BFECC4-659A-0490-B278-62D713BD8219}"/>
              </a:ext>
            </a:extLst>
          </p:cNvPr>
          <p:cNvSpPr/>
          <p:nvPr/>
        </p:nvSpPr>
        <p:spPr>
          <a:xfrm>
            <a:off x="9050440" y="4985749"/>
            <a:ext cx="2974694" cy="75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SPDK_BlobStore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C2B972-A23B-CA9A-4251-9ABAE4866B83}"/>
              </a:ext>
            </a:extLst>
          </p:cNvPr>
          <p:cNvSpPr/>
          <p:nvPr/>
        </p:nvSpPr>
        <p:spPr>
          <a:xfrm>
            <a:off x="9050440" y="4233394"/>
            <a:ext cx="2974694" cy="75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DeviceEngine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B07879-4F5F-BF17-AA37-565E7EFB9548}"/>
              </a:ext>
            </a:extLst>
          </p:cNvPr>
          <p:cNvSpPr/>
          <p:nvPr/>
        </p:nvSpPr>
        <p:spPr>
          <a:xfrm>
            <a:off x="9050440" y="5730683"/>
            <a:ext cx="2974694" cy="75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SPDK_Bdev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5D799-B639-9D85-2DB9-B5126247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735"/>
            <a:ext cx="10515600" cy="52086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测试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初始化</a:t>
            </a:r>
            <a:r>
              <a:rPr kumimoji="1" lang="en-US" altLang="zh-CN" dirty="0"/>
              <a:t>DeviceEngine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创建一个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大小的</a:t>
            </a:r>
            <a:r>
              <a:rPr kumimoji="1" lang="en-US" altLang="zh-CN" dirty="0"/>
              <a:t>Blob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写入数据（一个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）、读出数据、对比数据一致性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显式关闭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错误处理不够完善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事务接口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对接</a:t>
            </a:r>
            <a:r>
              <a:rPr kumimoji="1" lang="en-US" altLang="zh-CN" dirty="0"/>
              <a:t>RocksDB</a:t>
            </a:r>
          </a:p>
        </p:txBody>
      </p:sp>
    </p:spTree>
    <p:extLst>
      <p:ext uri="{BB962C8B-B14F-4D97-AF65-F5344CB8AC3E}">
        <p14:creationId xmlns:p14="http://schemas.microsoft.com/office/powerpoint/2010/main" val="11842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F58EACC-C172-0532-E838-E95247261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559121"/>
              </p:ext>
            </p:extLst>
          </p:nvPr>
        </p:nvGraphicFramePr>
        <p:xfrm>
          <a:off x="125506" y="134471"/>
          <a:ext cx="11994776" cy="6606985"/>
        </p:xfrm>
        <a:graphic>
          <a:graphicData uri="http://schemas.openxmlformats.org/drawingml/2006/table">
            <a:tbl>
              <a:tblPr/>
              <a:tblGrid>
                <a:gridCol w="2922494">
                  <a:extLst>
                    <a:ext uri="{9D8B030D-6E8A-4147-A177-3AD203B41FA5}">
                      <a16:colId xmlns:a16="http://schemas.microsoft.com/office/drawing/2014/main" val="251951434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13689141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4158817979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3843743974"/>
                    </a:ext>
                  </a:extLst>
                </a:gridCol>
              </a:tblGrid>
              <a:tr h="413177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类型 </a:t>
                      </a:r>
                      <a:r>
                        <a:rPr lang="en-US" altLang="zh-CN" sz="1200" b="1" dirty="0">
                          <a:effectLst/>
                        </a:rPr>
                        <a:t>/ </a:t>
                      </a:r>
                      <a:r>
                        <a:rPr lang="zh-CN" altLang="en-US" sz="1200" b="1" dirty="0">
                          <a:effectLst/>
                        </a:rPr>
                        <a:t>名称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作用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类型 </a:t>
                      </a:r>
                      <a:r>
                        <a:rPr lang="en-US" altLang="zh-CN" sz="1200" b="1" dirty="0">
                          <a:effectLst/>
                        </a:rPr>
                        <a:t>/</a:t>
                      </a:r>
                      <a:r>
                        <a:rPr lang="zh-CN" altLang="en-US" sz="1200" b="1" dirty="0">
                          <a:effectLst/>
                        </a:rPr>
                        <a:t> 名称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作用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2627"/>
                  </a:ext>
                </a:extLst>
              </a:tr>
              <a:tr h="439238"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uint64_t </a:t>
                      </a:r>
                      <a:r>
                        <a:rPr lang="en" sz="1200" b="1">
                          <a:effectLst/>
                        </a:rPr>
                        <a:t>md_start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md page</a:t>
                      </a:r>
                      <a:r>
                        <a:rPr lang="zh-CN" altLang="en-US" sz="1200">
                          <a:effectLst/>
                        </a:rPr>
                        <a:t>的起始位置，</a:t>
                      </a:r>
                      <a:r>
                        <a:rPr lang="en" sz="1200">
                          <a:effectLst/>
                        </a:rPr>
                        <a:t>in pages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 err="1">
                          <a:effectLst/>
                        </a:rPr>
                        <a:t>pthread_mutex_t</a:t>
                      </a:r>
                      <a:r>
                        <a:rPr lang="en" sz="1200" dirty="0">
                          <a:effectLst/>
                        </a:rPr>
                        <a:t> </a:t>
                      </a:r>
                      <a:r>
                        <a:rPr lang="en" sz="1200" b="1" dirty="0" err="1">
                          <a:effectLst/>
                        </a:rPr>
                        <a:t>used_clusters_mutex</a:t>
                      </a:r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锁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07274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r>
                        <a:rPr lang="en" sz="1200" dirty="0">
                          <a:effectLst/>
                        </a:rPr>
                        <a:t>uint32_t </a:t>
                      </a:r>
                      <a:r>
                        <a:rPr lang="en" sz="1200" b="1" dirty="0">
                          <a:effectLst/>
                        </a:rPr>
                        <a:t>md_len </a:t>
                      </a:r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effectLst/>
                        </a:rPr>
                        <a:t>default</a:t>
                      </a:r>
                      <a:r>
                        <a:rPr lang="zh-CN" altLang="en-US" sz="1200" dirty="0">
                          <a:effectLst/>
                        </a:rPr>
                        <a:t>是一个</a:t>
                      </a:r>
                      <a:r>
                        <a:rPr lang="en" sz="1200" dirty="0">
                          <a:effectLst/>
                        </a:rPr>
                        <a:t>md page</a:t>
                      </a:r>
                      <a:r>
                        <a:rPr lang="zh-CN" altLang="en-US" sz="1200" dirty="0">
                          <a:effectLst/>
                        </a:rPr>
                        <a:t>对应一个</a:t>
                      </a:r>
                      <a:r>
                        <a:rPr lang="en" sz="1200" dirty="0">
                          <a:effectLst/>
                        </a:rPr>
                        <a:t>cluster，</a:t>
                      </a:r>
                      <a:r>
                        <a:rPr lang="zh-CN" altLang="en-US" sz="1200" dirty="0">
                          <a:effectLst/>
                        </a:rPr>
                        <a:t>等于</a:t>
                      </a:r>
                      <a:r>
                        <a:rPr lang="en" sz="1200" dirty="0" err="1">
                          <a:effectLst/>
                        </a:rPr>
                        <a:t>total_clusters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uint32_t </a:t>
                      </a:r>
                      <a:r>
                        <a:rPr lang="en" sz="1200" b="1">
                          <a:effectLst/>
                        </a:rPr>
                        <a:t>cluster_sz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cluster size，1MB default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62939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struct spdk_io_channel * </a:t>
                      </a:r>
                      <a:r>
                        <a:rPr lang="en" sz="1200" b="1">
                          <a:effectLst/>
                        </a:rPr>
                        <a:t>md_channel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专门用于修改</a:t>
                      </a:r>
                      <a:r>
                        <a:rPr lang="en" sz="1200">
                          <a:effectLst/>
                        </a:rPr>
                        <a:t>metadata</a:t>
                      </a:r>
                      <a:r>
                        <a:rPr lang="zh-CN" altLang="en-US" sz="1200">
                          <a:effectLst/>
                        </a:rPr>
                        <a:t>的</a:t>
                      </a:r>
                      <a:r>
                        <a:rPr lang="en" sz="1200">
                          <a:effectLst/>
                        </a:rPr>
                        <a:t>channel？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uint64_t </a:t>
                      </a:r>
                      <a:r>
                        <a:rPr lang="en" sz="1200" b="1">
                          <a:effectLst/>
                        </a:rPr>
                        <a:t>total_clusters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总</a:t>
                      </a:r>
                      <a:r>
                        <a:rPr lang="en" sz="1200" dirty="0">
                          <a:effectLst/>
                        </a:rPr>
                        <a:t>cluster</a:t>
                      </a:r>
                      <a:r>
                        <a:rPr lang="zh-CN" altLang="en-US" sz="1200" dirty="0">
                          <a:effectLst/>
                        </a:rPr>
                        <a:t>数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724675"/>
                  </a:ext>
                </a:extLst>
              </a:tr>
              <a:tr h="296746"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uint32_t </a:t>
                      </a:r>
                      <a:r>
                        <a:rPr lang="en" sz="1200" b="1">
                          <a:effectLst/>
                        </a:rPr>
                        <a:t>max_channel_ops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一个</a:t>
                      </a:r>
                      <a:r>
                        <a:rPr lang="en" sz="1200">
                          <a:effectLst/>
                        </a:rPr>
                        <a:t>channel</a:t>
                      </a:r>
                      <a:r>
                        <a:rPr lang="zh-CN" altLang="en-US" sz="1200">
                          <a:effectLst/>
                        </a:rPr>
                        <a:t>最大的操作数目，默认</a:t>
                      </a:r>
                      <a:r>
                        <a:rPr lang="en-US" altLang="zh-CN" sz="1200">
                          <a:effectLst/>
                        </a:rPr>
                        <a:t>512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uint64_t </a:t>
                      </a:r>
                      <a:r>
                        <a:rPr lang="en" sz="1200" b="1">
                          <a:effectLst/>
                        </a:rPr>
                        <a:t>total_data_clusters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总的用于存储</a:t>
                      </a:r>
                      <a:r>
                        <a:rPr lang="en" sz="1200" dirty="0">
                          <a:effectLst/>
                        </a:rPr>
                        <a:t>data</a:t>
                      </a:r>
                      <a:r>
                        <a:rPr lang="zh-CN" altLang="en-US" sz="1200" dirty="0">
                          <a:effectLst/>
                        </a:rPr>
                        <a:t>的</a:t>
                      </a:r>
                      <a:r>
                        <a:rPr lang="en" sz="1200" dirty="0">
                          <a:effectLst/>
                        </a:rPr>
                        <a:t>cluster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567389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r>
                        <a:rPr lang="en" sz="1200" dirty="0">
                          <a:effectLst/>
                        </a:rPr>
                        <a:t>struct </a:t>
                      </a:r>
                      <a:r>
                        <a:rPr lang="en" sz="1200" dirty="0" err="1">
                          <a:effectLst/>
                        </a:rPr>
                        <a:t>spdk_thread</a:t>
                      </a:r>
                      <a:r>
                        <a:rPr lang="en" sz="1200" dirty="0">
                          <a:effectLst/>
                        </a:rPr>
                        <a:t> * </a:t>
                      </a:r>
                      <a:r>
                        <a:rPr lang="en" sz="1200" b="1" dirty="0" err="1">
                          <a:effectLst/>
                        </a:rPr>
                        <a:t>md_thread</a:t>
                      </a:r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用于修改</a:t>
                      </a:r>
                      <a:r>
                        <a:rPr lang="en" sz="1200">
                          <a:effectLst/>
                        </a:rPr>
                        <a:t>metadata</a:t>
                      </a:r>
                      <a:r>
                        <a:rPr lang="zh-CN" altLang="en-US" sz="1200">
                          <a:effectLst/>
                        </a:rPr>
                        <a:t>的</a:t>
                      </a:r>
                      <a:r>
                        <a:rPr lang="en" sz="1200">
                          <a:effectLst/>
                        </a:rPr>
                        <a:t>thread？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uint64_t </a:t>
                      </a:r>
                      <a:r>
                        <a:rPr lang="en" sz="1200" b="1">
                          <a:effectLst/>
                        </a:rPr>
                        <a:t>num_free_clusters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空闲</a:t>
                      </a:r>
                      <a:r>
                        <a:rPr lang="en" sz="1200">
                          <a:effectLst/>
                        </a:rPr>
                        <a:t>cluster</a:t>
                      </a:r>
                      <a:r>
                        <a:rPr lang="zh-CN" altLang="en-US" sz="1200">
                          <a:effectLst/>
                        </a:rPr>
                        <a:t>数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13067"/>
                  </a:ext>
                </a:extLst>
              </a:tr>
              <a:tr h="296746">
                <a:tc>
                  <a:txBody>
                    <a:bodyPr/>
                    <a:lstStyle/>
                    <a:p>
                      <a:r>
                        <a:rPr lang="en" sz="1200" dirty="0">
                          <a:effectLst/>
                        </a:rPr>
                        <a:t>struct spdk_bs_dev * </a:t>
                      </a:r>
                      <a:r>
                        <a:rPr lang="en" sz="1200" b="1" dirty="0">
                          <a:effectLst/>
                        </a:rPr>
                        <a:t>dev</a:t>
                      </a:r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底层的</a:t>
                      </a:r>
                      <a:r>
                        <a:rPr lang="en" sz="1200">
                          <a:effectLst/>
                        </a:rPr>
                        <a:t>dev</a:t>
                      </a:r>
                      <a:r>
                        <a:rPr lang="zh-CN" altLang="en-US" sz="1200">
                          <a:effectLst/>
                        </a:rPr>
                        <a:t>指针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uint64_t </a:t>
                      </a:r>
                      <a:r>
                        <a:rPr lang="en" sz="1200" b="1">
                          <a:effectLst/>
                        </a:rPr>
                        <a:t>pages_per_cluster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一个</a:t>
                      </a:r>
                      <a:r>
                        <a:rPr lang="en" sz="1200">
                          <a:effectLst/>
                        </a:rPr>
                        <a:t>cluster</a:t>
                      </a:r>
                      <a:r>
                        <a:rPr lang="zh-CN" altLang="en-US" sz="1200">
                          <a:effectLst/>
                        </a:rPr>
                        <a:t>有多少个</a:t>
                      </a:r>
                      <a:r>
                        <a:rPr lang="en" sz="1200">
                          <a:effectLst/>
                        </a:rPr>
                        <a:t>page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24599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r>
                        <a:rPr lang="en" sz="1200" dirty="0">
                          <a:effectLst/>
                        </a:rPr>
                        <a:t>struct spdk_bit_array * </a:t>
                      </a:r>
                      <a:r>
                        <a:rPr lang="en" sz="1200" b="1" dirty="0">
                          <a:effectLst/>
                        </a:rPr>
                        <a:t>used_md_pages</a:t>
                      </a:r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已用的</a:t>
                      </a:r>
                      <a:r>
                        <a:rPr lang="en" sz="1200">
                          <a:effectLst/>
                        </a:rPr>
                        <a:t>metadata page，size = md_len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uint8_t </a:t>
                      </a:r>
                      <a:r>
                        <a:rPr lang="en" sz="1200" b="1">
                          <a:effectLst/>
                        </a:rPr>
                        <a:t>pages_per_cluster_shift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如果</a:t>
                      </a:r>
                      <a:r>
                        <a:rPr lang="en" sz="1200">
                          <a:effectLst/>
                        </a:rPr>
                        <a:t>pages_per_cluster</a:t>
                      </a:r>
                      <a:r>
                        <a:rPr lang="zh-CN" altLang="en-US" sz="1200">
                          <a:effectLst/>
                        </a:rPr>
                        <a:t>是</a:t>
                      </a:r>
                      <a:r>
                        <a:rPr lang="en-US" altLang="zh-CN" sz="1200">
                          <a:effectLst/>
                        </a:rPr>
                        <a:t>2</a:t>
                      </a:r>
                      <a:r>
                        <a:rPr lang="zh-CN" altLang="en-US" sz="1200">
                          <a:effectLst/>
                        </a:rPr>
                        <a:t>的幂，那么</a:t>
                      </a:r>
                      <a:r>
                        <a:rPr lang="en" sz="1200">
                          <a:effectLst/>
                        </a:rPr>
                        <a:t>shift</a:t>
                      </a:r>
                      <a:r>
                        <a:rPr lang="zh-CN" altLang="en-US" sz="1200">
                          <a:effectLst/>
                        </a:rPr>
                        <a:t>为该幂次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632165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r>
                        <a:rPr lang="en" sz="1200" dirty="0">
                          <a:effectLst/>
                        </a:rPr>
                        <a:t>struct spdk_bit_pool * </a:t>
                      </a:r>
                      <a:r>
                        <a:rPr lang="en" sz="1200" b="1" dirty="0">
                          <a:effectLst/>
                        </a:rPr>
                        <a:t>used_clusters</a:t>
                      </a:r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已用的</a:t>
                      </a:r>
                      <a:r>
                        <a:rPr lang="en" sz="1200" dirty="0">
                          <a:effectLst/>
                        </a:rPr>
                        <a:t>cluster, size =</a:t>
                      </a:r>
                      <a:r>
                        <a:rPr lang="zh-CN" altLang="en-US" sz="1200" dirty="0">
                          <a:effectLst/>
                        </a:rPr>
                        <a:t> 总的</a:t>
                      </a:r>
                      <a:r>
                        <a:rPr lang="en-US" altLang="zh-CN" sz="1200" dirty="0">
                          <a:effectLst/>
                        </a:rPr>
                        <a:t>cluster</a:t>
                      </a:r>
                      <a:r>
                        <a:rPr lang="zh-CN" altLang="en-US" sz="1200" dirty="0">
                          <a:effectLst/>
                        </a:rPr>
                        <a:t>数</a:t>
                      </a:r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uint32_t </a:t>
                      </a:r>
                      <a:r>
                        <a:rPr lang="en" sz="1200" b="1">
                          <a:effectLst/>
                        </a:rPr>
                        <a:t>io_unit_size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一个</a:t>
                      </a:r>
                      <a:r>
                        <a:rPr lang="en" sz="1200">
                          <a:effectLst/>
                        </a:rPr>
                        <a:t>block size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14846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struct spdk_bit_array * </a:t>
                      </a:r>
                      <a:r>
                        <a:rPr lang="en" sz="1200" b="1">
                          <a:effectLst/>
                        </a:rPr>
                        <a:t>used_blobids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已用的</a:t>
                      </a:r>
                      <a:r>
                        <a:rPr lang="en" sz="1200">
                          <a:effectLst/>
                        </a:rPr>
                        <a:t>blobid, size = md_len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spdk_blob_id </a:t>
                      </a:r>
                      <a:r>
                        <a:rPr lang="en" sz="1200" b="1">
                          <a:effectLst/>
                        </a:rPr>
                        <a:t>super_blob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super blob</a:t>
                      </a:r>
                      <a:r>
                        <a:rPr lang="zh-CN" altLang="en-US" sz="1200">
                          <a:effectLst/>
                        </a:rPr>
                        <a:t>的</a:t>
                      </a:r>
                      <a:r>
                        <a:rPr lang="en" sz="1200">
                          <a:effectLst/>
                        </a:rPr>
                        <a:t>id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25783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struct spdk_bit_array * </a:t>
                      </a:r>
                      <a:r>
                        <a:rPr lang="en" sz="1200" b="1">
                          <a:effectLst/>
                        </a:rPr>
                        <a:t>open_blobids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打开的</a:t>
                      </a:r>
                      <a:r>
                        <a:rPr lang="en" sz="1200">
                          <a:effectLst/>
                        </a:rPr>
                        <a:t>blobid, size = md_len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struct spdk_bs_type </a:t>
                      </a:r>
                      <a:r>
                        <a:rPr lang="en" sz="1200" b="1">
                          <a:effectLst/>
                        </a:rPr>
                        <a:t>bstype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effectLst/>
                        </a:rPr>
                        <a:t>blob store</a:t>
                      </a:r>
                      <a:r>
                        <a:rPr lang="zh-CN" altLang="en-US" sz="1200" dirty="0">
                          <a:effectLst/>
                        </a:rPr>
                        <a:t>的</a:t>
                      </a:r>
                      <a:r>
                        <a:rPr lang="en" sz="1200" dirty="0">
                          <a:effectLst/>
                        </a:rPr>
                        <a:t>type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44229"/>
                  </a:ext>
                </a:extLst>
              </a:tr>
              <a:tr h="296746">
                <a:tc>
                  <a:txBody>
                    <a:bodyPr/>
                    <a:lstStyle/>
                    <a:p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struct spdk_bs_cpl </a:t>
                      </a:r>
                      <a:r>
                        <a:rPr lang="en" sz="1200" b="1">
                          <a:effectLst/>
                        </a:rPr>
                        <a:t>unload_cpl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378115"/>
                  </a:ext>
                </a:extLst>
              </a:tr>
              <a:tr h="296746">
                <a:tc>
                  <a:txBody>
                    <a:bodyPr/>
                    <a:lstStyle/>
                    <a:p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int </a:t>
                      </a:r>
                      <a:r>
                        <a:rPr lang="en" sz="1200" b="1">
                          <a:effectLst/>
                        </a:rPr>
                        <a:t>unload_err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93672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200">
                          <a:effectLst/>
                        </a:rPr>
                        <a:t>RB_HEAD(spdk_blob_tree, spdk_blob) </a:t>
                      </a:r>
                      <a:r>
                        <a:rPr lang="en" sz="1200" b="1">
                          <a:effectLst/>
                        </a:rPr>
                        <a:t>open_blobs</a:t>
                      </a:r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红黑树管理打开的</a:t>
                      </a:r>
                      <a:r>
                        <a:rPr lang="en" sz="1200" dirty="0">
                          <a:effectLst/>
                        </a:rPr>
                        <a:t>blob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897902"/>
                  </a:ext>
                </a:extLst>
              </a:tr>
              <a:tr h="296746">
                <a:tc>
                  <a:txBody>
                    <a:bodyPr/>
                    <a:lstStyle/>
                    <a:p>
                      <a:endParaRPr lang="en" sz="120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effectLst/>
                        </a:rPr>
                        <a:t>TAILQ_HEAD(, spdk_blob_list) </a:t>
                      </a:r>
                      <a:r>
                        <a:rPr lang="en" sz="1200" b="1" dirty="0">
                          <a:effectLst/>
                        </a:rPr>
                        <a:t>snapshots</a:t>
                      </a:r>
                      <a:endParaRPr lang="en" sz="1200" dirty="0">
                        <a:effectLst/>
                      </a:endParaRP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对所有</a:t>
                      </a:r>
                      <a:r>
                        <a:rPr lang="en-US" altLang="zh-CN" sz="1200" dirty="0">
                          <a:effectLst/>
                        </a:rPr>
                        <a:t>blob</a:t>
                      </a:r>
                      <a:r>
                        <a:rPr lang="zh-CN" altLang="en-US" sz="1200" dirty="0">
                          <a:effectLst/>
                        </a:rPr>
                        <a:t>的一个快照</a:t>
                      </a:r>
                    </a:p>
                  </a:txBody>
                  <a:tcPr marL="49830" marR="49830" marT="22999" marB="2299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3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90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BB3B37-D5E8-86C8-ACFD-4E89A9DB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82631"/>
              </p:ext>
            </p:extLst>
          </p:nvPr>
        </p:nvGraphicFramePr>
        <p:xfrm>
          <a:off x="152400" y="125506"/>
          <a:ext cx="11716871" cy="6502662"/>
        </p:xfrm>
        <a:graphic>
          <a:graphicData uri="http://schemas.openxmlformats.org/drawingml/2006/table">
            <a:tbl>
              <a:tblPr/>
              <a:tblGrid>
                <a:gridCol w="2846420">
                  <a:extLst>
                    <a:ext uri="{9D8B030D-6E8A-4147-A177-3AD203B41FA5}">
                      <a16:colId xmlns:a16="http://schemas.microsoft.com/office/drawing/2014/main" val="1451891715"/>
                    </a:ext>
                  </a:extLst>
                </a:gridCol>
                <a:gridCol w="3356629">
                  <a:extLst>
                    <a:ext uri="{9D8B030D-6E8A-4147-A177-3AD203B41FA5}">
                      <a16:colId xmlns:a16="http://schemas.microsoft.com/office/drawing/2014/main" val="2226707343"/>
                    </a:ext>
                  </a:extLst>
                </a:gridCol>
                <a:gridCol w="2926980">
                  <a:extLst>
                    <a:ext uri="{9D8B030D-6E8A-4147-A177-3AD203B41FA5}">
                      <a16:colId xmlns:a16="http://schemas.microsoft.com/office/drawing/2014/main" val="1571628264"/>
                    </a:ext>
                  </a:extLst>
                </a:gridCol>
                <a:gridCol w="2586842">
                  <a:extLst>
                    <a:ext uri="{9D8B030D-6E8A-4147-A177-3AD203B41FA5}">
                      <a16:colId xmlns:a16="http://schemas.microsoft.com/office/drawing/2014/main" val="4136311998"/>
                    </a:ext>
                  </a:extLst>
                </a:gridCol>
              </a:tblGrid>
              <a:tr h="42556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类型 </a:t>
                      </a:r>
                      <a:r>
                        <a:rPr lang="en-US" altLang="zh-CN" sz="1400" b="1" dirty="0">
                          <a:effectLst/>
                        </a:rPr>
                        <a:t>/ </a:t>
                      </a:r>
                      <a:r>
                        <a:rPr lang="zh-CN" altLang="en-US" sz="1400" b="1" dirty="0">
                          <a:effectLst/>
                        </a:rPr>
                        <a:t>名称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作用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类型 </a:t>
                      </a:r>
                      <a:r>
                        <a:rPr lang="en-US" altLang="zh-CN" sz="1400" b="1" dirty="0">
                          <a:effectLst/>
                        </a:rPr>
                        <a:t>/</a:t>
                      </a:r>
                      <a:r>
                        <a:rPr lang="zh-CN" altLang="en-US" sz="1400" b="1" dirty="0">
                          <a:effectLst/>
                        </a:rPr>
                        <a:t> 名称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作用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18273"/>
                  </a:ext>
                </a:extLst>
              </a:tr>
              <a:tr h="425560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spdk_blob_store * </a:t>
                      </a:r>
                      <a:r>
                        <a:rPr lang="en" sz="1400" b="1">
                          <a:effectLst/>
                        </a:rPr>
                        <a:t>bs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指向当前</a:t>
                      </a:r>
                      <a:r>
                        <a:rPr lang="en" sz="1400">
                          <a:effectLst/>
                        </a:rPr>
                        <a:t>bs</a:t>
                      </a:r>
                      <a:r>
                        <a:rPr lang="zh-CN" altLang="en-US" sz="1400">
                          <a:effectLst/>
                        </a:rPr>
                        <a:t>实例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RB_ENTRY(</a:t>
                      </a:r>
                      <a:r>
                        <a:rPr lang="en" sz="1400" dirty="0" err="1">
                          <a:effectLst/>
                        </a:rPr>
                        <a:t>spdk_blob</a:t>
                      </a:r>
                      <a:r>
                        <a:rPr lang="en" sz="1400" dirty="0">
                          <a:effectLst/>
                        </a:rPr>
                        <a:t>) </a:t>
                      </a:r>
                      <a:r>
                        <a:rPr lang="en" sz="1400" b="1" dirty="0">
                          <a:effectLst/>
                        </a:rPr>
                        <a:t>link</a:t>
                      </a:r>
                      <a:endParaRPr lang="en" sz="1400" dirty="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518777"/>
                  </a:ext>
                </a:extLst>
              </a:tr>
              <a:tr h="425560"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uint32_t </a:t>
                      </a:r>
                      <a:r>
                        <a:rPr lang="en" sz="1400" b="1" dirty="0" err="1">
                          <a:effectLst/>
                        </a:rPr>
                        <a:t>open_ref</a:t>
                      </a:r>
                      <a:endParaRPr lang="en" sz="1400" dirty="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blob</a:t>
                      </a:r>
                      <a:r>
                        <a:rPr lang="zh-CN" altLang="en-US" sz="1400">
                          <a:effectLst/>
                        </a:rPr>
                        <a:t>的</a:t>
                      </a:r>
                      <a:r>
                        <a:rPr lang="en" sz="1400">
                          <a:effectLst/>
                        </a:rPr>
                        <a:t>open count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frozen_refcnt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？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17135"/>
                  </a:ext>
                </a:extLst>
              </a:tr>
              <a:tr h="425560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spdk_blob_id </a:t>
                      </a:r>
                      <a:r>
                        <a:rPr lang="en" sz="1400" b="1">
                          <a:effectLst/>
                        </a:rPr>
                        <a:t>id, parent_id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自己的和父节点的</a:t>
                      </a:r>
                      <a:r>
                        <a:rPr lang="en" sz="1400" dirty="0">
                          <a:effectLst/>
                        </a:rPr>
                        <a:t>bid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bool </a:t>
                      </a:r>
                      <a:r>
                        <a:rPr lang="en" sz="1400" b="1">
                          <a:effectLst/>
                        </a:rPr>
                        <a:t>locked_operation_in_progress 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？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497577"/>
                  </a:ext>
                </a:extLst>
              </a:tr>
              <a:tr h="725954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enum spdk_blob_state </a:t>
                      </a:r>
                      <a:r>
                        <a:rPr lang="en" sz="1400" b="1">
                          <a:effectLst/>
                        </a:rPr>
                        <a:t>state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dirty：</a:t>
                      </a:r>
                      <a:r>
                        <a:rPr lang="zh-CN" altLang="en-US" sz="1400" dirty="0">
                          <a:effectLst/>
                        </a:rPr>
                        <a:t>与磁盘数据、元数据不一致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r>
                        <a:rPr lang="en" sz="1400" dirty="0">
                          <a:effectLst/>
                        </a:rPr>
                        <a:t>clean：</a:t>
                      </a:r>
                      <a:r>
                        <a:rPr lang="zh-CN" altLang="en-US" sz="1400" dirty="0">
                          <a:effectLst/>
                        </a:rPr>
                        <a:t>与磁盘一致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r>
                        <a:rPr lang="en" sz="1400" dirty="0">
                          <a:effectLst/>
                        </a:rPr>
                        <a:t>loading：</a:t>
                      </a:r>
                      <a:r>
                        <a:rPr lang="zh-CN" altLang="en-US" sz="1400" dirty="0">
                          <a:effectLst/>
                        </a:rPr>
                        <a:t>正在同步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enum blob_clear_method </a:t>
                      </a:r>
                      <a:r>
                        <a:rPr lang="en" sz="1400" b="1">
                          <a:effectLst/>
                        </a:rPr>
                        <a:t>clear_method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default, none, </a:t>
                      </a:r>
                      <a:r>
                        <a:rPr lang="en" sz="1400" dirty="0" err="1">
                          <a:effectLst/>
                        </a:rPr>
                        <a:t>unmap</a:t>
                      </a:r>
                      <a:r>
                        <a:rPr lang="en" sz="1400" dirty="0">
                          <a:effectLst/>
                        </a:rPr>
                        <a:t>, </a:t>
                      </a:r>
                      <a:r>
                        <a:rPr lang="en" sz="1400" dirty="0" err="1">
                          <a:effectLst/>
                        </a:rPr>
                        <a:t>write_zeroes</a:t>
                      </a:r>
                      <a:endParaRPr lang="en" sz="1400" dirty="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730683"/>
                  </a:ext>
                </a:extLst>
              </a:tr>
              <a:tr h="725954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struct spdk_blob_mut_data </a:t>
                      </a:r>
                      <a:r>
                        <a:rPr lang="en" sz="1400" b="1">
                          <a:effectLst/>
                        </a:rPr>
                        <a:t>clean, active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clean：</a:t>
                      </a:r>
                      <a:r>
                        <a:rPr lang="zh-CN" altLang="en-US" sz="1400" dirty="0">
                          <a:effectLst/>
                        </a:rPr>
                        <a:t>磁盘上的最新版本元数据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r>
                        <a:rPr lang="en" sz="1400" dirty="0">
                          <a:effectLst/>
                        </a:rPr>
                        <a:t>active：</a:t>
                      </a:r>
                      <a:r>
                        <a:rPr lang="zh-CN" altLang="en-US" sz="1400" dirty="0">
                          <a:effectLst/>
                        </a:rPr>
                        <a:t>内存中的元数据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bool </a:t>
                      </a:r>
                      <a:r>
                        <a:rPr lang="en" sz="1400" b="1">
                          <a:effectLst/>
                        </a:rPr>
                        <a:t>extent_rle_found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672"/>
                  </a:ext>
                </a:extLst>
              </a:tr>
              <a:tr h="725954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bool </a:t>
                      </a:r>
                      <a:r>
                        <a:rPr lang="en" sz="1400" b="1">
                          <a:effectLst/>
                        </a:rPr>
                        <a:t>invalid, data_ro, md_ro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表示当前</a:t>
                      </a:r>
                      <a:r>
                        <a:rPr lang="en" sz="1400">
                          <a:effectLst/>
                        </a:rPr>
                        <a:t>blob</a:t>
                      </a:r>
                      <a:r>
                        <a:rPr lang="zh-CN" altLang="en-US" sz="1400">
                          <a:effectLst/>
                        </a:rPr>
                        <a:t>是无效的（不能被打开）、</a:t>
                      </a:r>
                      <a:r>
                        <a:rPr lang="zh-CN" altLang="en-US" sz="140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r>
                        <a:rPr lang="zh-CN" altLang="en-US" sz="1400">
                          <a:effectLst/>
                        </a:rPr>
                        <a:t>数据和元数据只读、</a:t>
                      </a:r>
                      <a:r>
                        <a:rPr lang="zh-CN" altLang="en-US" sz="140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r>
                        <a:rPr lang="zh-CN" altLang="en-US" sz="1400">
                          <a:effectLst/>
                        </a:rPr>
                        <a:t>元数据只读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bool </a:t>
                      </a:r>
                      <a:r>
                        <a:rPr lang="en" sz="1400" b="1">
                          <a:effectLst/>
                        </a:rPr>
                        <a:t>extent_table_found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70003"/>
                  </a:ext>
                </a:extLst>
              </a:tr>
              <a:tr h="725954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struct spdk_bs_dev * </a:t>
                      </a:r>
                      <a:r>
                        <a:rPr lang="en" sz="1400" b="1">
                          <a:effectLst/>
                        </a:rPr>
                        <a:t>back_bs_dev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底层</a:t>
                      </a:r>
                      <a:r>
                        <a:rPr lang="en" sz="1400">
                          <a:effectLst/>
                        </a:rPr>
                        <a:t>blob_store device</a:t>
                      </a:r>
                      <a:r>
                        <a:rPr lang="zh-CN" altLang="en-US" sz="1400">
                          <a:effectLst/>
                        </a:rPr>
                        <a:t>指针（与</a:t>
                      </a:r>
                      <a:r>
                        <a:rPr lang="en" sz="1400">
                          <a:effectLst/>
                        </a:rPr>
                        <a:t>bs</a:t>
                      </a:r>
                      <a:r>
                        <a:rPr lang="zh-CN" altLang="en-US" sz="1400">
                          <a:effectLst/>
                        </a:rPr>
                        <a:t>的关系？）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bool </a:t>
                      </a:r>
                      <a:r>
                        <a:rPr lang="en" sz="1400" b="1" dirty="0" err="1">
                          <a:effectLst/>
                        </a:rPr>
                        <a:t>use_extent_table</a:t>
                      </a:r>
                      <a:endParaRPr lang="en" sz="1400" dirty="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是否使用</a:t>
                      </a:r>
                      <a:r>
                        <a:rPr lang="en" sz="1400">
                          <a:effectLst/>
                        </a:rPr>
                        <a:t>extent table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307170"/>
                  </a:ext>
                </a:extLst>
              </a:tr>
              <a:tr h="725954"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struct </a:t>
                      </a:r>
                      <a:r>
                        <a:rPr lang="en" sz="1400" dirty="0" err="1">
                          <a:effectLst/>
                        </a:rPr>
                        <a:t>spdk_xattr_tailq</a:t>
                      </a:r>
                      <a:r>
                        <a:rPr lang="en" sz="1400" dirty="0">
                          <a:effectLst/>
                        </a:rPr>
                        <a:t> </a:t>
                      </a:r>
                      <a:r>
                        <a:rPr lang="en" sz="1400" b="1" dirty="0" err="1">
                          <a:effectLst/>
                        </a:rPr>
                        <a:t>xattrs</a:t>
                      </a:r>
                      <a:r>
                        <a:rPr lang="en" sz="1400" b="1" dirty="0">
                          <a:effectLst/>
                        </a:rPr>
                        <a:t>, </a:t>
                      </a:r>
                      <a:r>
                        <a:rPr lang="en" sz="1400" b="1" dirty="0" err="1">
                          <a:effectLst/>
                        </a:rPr>
                        <a:t>xattrs_internal</a:t>
                      </a:r>
                      <a:endParaRPr lang="en" sz="1400" dirty="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额外属性？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TAILQ_HEAD( , spdk_blob_persist_ctx) </a:t>
                      </a:r>
                      <a:r>
                        <a:rPr lang="en" sz="1400" b="1">
                          <a:effectLst/>
                        </a:rPr>
                        <a:t>pending_persists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37780"/>
                  </a:ext>
                </a:extLst>
              </a:tr>
              <a:tr h="674188">
                <a:tc>
                  <a:txBody>
                    <a:bodyPr/>
                    <a:lstStyle/>
                    <a:p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TAILQ_HEAD( , spdk_blob_persist_ctx) </a:t>
                      </a:r>
                      <a:r>
                        <a:rPr lang="en" sz="1400" b="1">
                          <a:effectLst/>
                        </a:rPr>
                        <a:t>persists_to_complete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90042"/>
                  </a:ext>
                </a:extLst>
              </a:tr>
              <a:tr h="466322">
                <a:tc>
                  <a:txBody>
                    <a:bodyPr/>
                    <a:lstStyle/>
                    <a:p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uint64_t </a:t>
                      </a:r>
                      <a:r>
                        <a:rPr lang="en" sz="1400" b="1">
                          <a:effectLst/>
                        </a:rPr>
                        <a:t>remaining_clusters_in_et</a:t>
                      </a:r>
                      <a:endParaRPr lang="en" sz="1400">
                        <a:effectLst/>
                      </a:endParaRP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Number of data clusters retrieved from extent table</a:t>
                      </a:r>
                    </a:p>
                  </a:txBody>
                  <a:tcPr marL="56252" marR="56252" marT="25963" marB="2596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9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858E2B0-5AD1-540F-9549-5F69A02B9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31986"/>
              </p:ext>
            </p:extLst>
          </p:nvPr>
        </p:nvGraphicFramePr>
        <p:xfrm>
          <a:off x="125506" y="62752"/>
          <a:ext cx="11994776" cy="6541067"/>
        </p:xfrm>
        <a:graphic>
          <a:graphicData uri="http://schemas.openxmlformats.org/drawingml/2006/table">
            <a:tbl>
              <a:tblPr/>
              <a:tblGrid>
                <a:gridCol w="2998694">
                  <a:extLst>
                    <a:ext uri="{9D8B030D-6E8A-4147-A177-3AD203B41FA5}">
                      <a16:colId xmlns:a16="http://schemas.microsoft.com/office/drawing/2014/main" val="3097671849"/>
                    </a:ext>
                  </a:extLst>
                </a:gridCol>
                <a:gridCol w="2998694">
                  <a:extLst>
                    <a:ext uri="{9D8B030D-6E8A-4147-A177-3AD203B41FA5}">
                      <a16:colId xmlns:a16="http://schemas.microsoft.com/office/drawing/2014/main" val="107250604"/>
                    </a:ext>
                  </a:extLst>
                </a:gridCol>
                <a:gridCol w="2998694">
                  <a:extLst>
                    <a:ext uri="{9D8B030D-6E8A-4147-A177-3AD203B41FA5}">
                      <a16:colId xmlns:a16="http://schemas.microsoft.com/office/drawing/2014/main" val="3819280793"/>
                    </a:ext>
                  </a:extLst>
                </a:gridCol>
                <a:gridCol w="2998694">
                  <a:extLst>
                    <a:ext uri="{9D8B030D-6E8A-4147-A177-3AD203B41FA5}">
                      <a16:colId xmlns:a16="http://schemas.microsoft.com/office/drawing/2014/main" val="1767062768"/>
                    </a:ext>
                  </a:extLst>
                </a:gridCol>
              </a:tblGrid>
              <a:tr h="470931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类型 </a:t>
                      </a:r>
                      <a:r>
                        <a:rPr lang="en-US" altLang="zh-CN" sz="1400" b="1">
                          <a:effectLst/>
                        </a:rPr>
                        <a:t>/ </a:t>
                      </a:r>
                      <a:r>
                        <a:rPr lang="zh-CN" altLang="en-US" sz="1400" b="1">
                          <a:effectLst/>
                        </a:rPr>
                        <a:t>名称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作用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类型 </a:t>
                      </a:r>
                      <a:r>
                        <a:rPr lang="en-US" altLang="zh-CN" sz="1400" b="1" dirty="0">
                          <a:effectLst/>
                        </a:rPr>
                        <a:t>/</a:t>
                      </a:r>
                      <a:r>
                        <a:rPr lang="zh-CN" altLang="en-US" sz="1400" b="1" dirty="0">
                          <a:effectLst/>
                        </a:rPr>
                        <a:t> 名称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作用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967668"/>
                  </a:ext>
                </a:extLst>
              </a:tr>
              <a:tr h="805206"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uint8_t </a:t>
                      </a:r>
                      <a:r>
                        <a:rPr lang="en" sz="1400" b="1" dirty="0">
                          <a:effectLst/>
                        </a:rPr>
                        <a:t>signature[8]</a:t>
                      </a:r>
                      <a:endParaRPr lang="en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标识这一个</a:t>
                      </a:r>
                      <a:r>
                        <a:rPr lang="en" sz="1400" dirty="0">
                          <a:effectLst/>
                        </a:rPr>
                        <a:t>page</a:t>
                      </a:r>
                      <a:r>
                        <a:rPr lang="zh-CN" altLang="en-US" sz="1400" dirty="0">
                          <a:effectLst/>
                        </a:rPr>
                        <a:t>是</a:t>
                      </a:r>
                      <a:r>
                        <a:rPr lang="en" sz="1400" dirty="0">
                          <a:effectLst/>
                        </a:rPr>
                        <a:t>super block？</a:t>
                      </a:r>
                      <a:r>
                        <a:rPr lang="zh-CN" altLang="en-US" sz="1400" dirty="0">
                          <a:effectLst/>
                        </a:rPr>
                        <a:t>用于之后</a:t>
                      </a:r>
                      <a:r>
                        <a:rPr lang="en" sz="1400" dirty="0">
                          <a:effectLst/>
                        </a:rPr>
                        <a:t>load</a:t>
                      </a:r>
                      <a:r>
                        <a:rPr lang="zh-CN" altLang="en-US" sz="1400" dirty="0">
                          <a:effectLst/>
                        </a:rPr>
                        <a:t>一开始检查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uint32_t </a:t>
                      </a:r>
                      <a:r>
                        <a:rPr lang="en" sz="1400" b="1" dirty="0" err="1">
                          <a:effectLst/>
                        </a:rPr>
                        <a:t>md_start</a:t>
                      </a:r>
                      <a:endParaRPr lang="en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每个</a:t>
                      </a:r>
                      <a:r>
                        <a:rPr lang="en" sz="1400">
                          <a:effectLst/>
                        </a:rPr>
                        <a:t>blob</a:t>
                      </a:r>
                      <a:r>
                        <a:rPr lang="zh-CN" altLang="en-US" sz="1400">
                          <a:effectLst/>
                        </a:rPr>
                        <a:t>的</a:t>
                      </a:r>
                      <a:r>
                        <a:rPr lang="en" sz="1400">
                          <a:effectLst/>
                        </a:rPr>
                        <a:t>metadata region</a:t>
                      </a:r>
                      <a:r>
                        <a:rPr lang="zh-CN" altLang="en-US" sz="1400">
                          <a:effectLst/>
                        </a:rPr>
                        <a:t>起始位置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657980"/>
                  </a:ext>
                </a:extLst>
              </a:tr>
              <a:tr h="805206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version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版本（初始为</a:t>
                      </a:r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 dirty="0">
                          <a:effectLst/>
                        </a:rPr>
                        <a:t>），用于</a:t>
                      </a:r>
                      <a:r>
                        <a:rPr lang="en" sz="1400" dirty="0">
                          <a:effectLst/>
                        </a:rPr>
                        <a:t>load</a:t>
                      </a:r>
                      <a:r>
                        <a:rPr lang="zh-CN" altLang="en-US" sz="1400" dirty="0">
                          <a:effectLst/>
                        </a:rPr>
                        <a:t>的时候检查是否合法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uint32_t </a:t>
                      </a:r>
                      <a:r>
                        <a:rPr lang="en" sz="1400" b="1" dirty="0">
                          <a:effectLst/>
                        </a:rPr>
                        <a:t>md_len</a:t>
                      </a:r>
                      <a:endParaRPr lang="en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初始化为</a:t>
                      </a:r>
                      <a:r>
                        <a:rPr lang="en" sz="1400">
                          <a:effectLst/>
                        </a:rPr>
                        <a:t>bs-&gt;md_len，</a:t>
                      </a:r>
                      <a:r>
                        <a:rPr lang="zh-CN" altLang="en-US" sz="1400">
                          <a:effectLst/>
                        </a:rPr>
                        <a:t>也就是</a:t>
                      </a:r>
                      <a:r>
                        <a:rPr lang="en" sz="1400">
                          <a:effectLst/>
                        </a:rPr>
                        <a:t>cluster</a:t>
                      </a:r>
                      <a:r>
                        <a:rPr lang="zh-CN" altLang="en-US" sz="1400">
                          <a:effectLst/>
                        </a:rPr>
                        <a:t>数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77347"/>
                  </a:ext>
                </a:extLst>
              </a:tr>
              <a:tr h="470931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length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super block</a:t>
                      </a:r>
                      <a:r>
                        <a:rPr lang="zh-CN" altLang="en-US" sz="1400">
                          <a:effectLst/>
                        </a:rPr>
                        <a:t>的大小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struct spdk_bs_type </a:t>
                      </a:r>
                      <a:r>
                        <a:rPr lang="en" sz="1400" b="1">
                          <a:effectLst/>
                        </a:rPr>
                        <a:t>bstype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156752"/>
                  </a:ext>
                </a:extLst>
              </a:tr>
              <a:tr h="470931"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uint32_t </a:t>
                      </a:r>
                      <a:r>
                        <a:rPr lang="en" sz="1400" b="1" dirty="0">
                          <a:effectLst/>
                        </a:rPr>
                        <a:t>clean</a:t>
                      </a:r>
                      <a:endParaRPr lang="en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"if there was a clean shutdown, this is 1"， 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used_blobid_mask_start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接着 </a:t>
                      </a:r>
                      <a:r>
                        <a:rPr lang="en" sz="1400">
                          <a:effectLst/>
                        </a:rPr>
                        <a:t>used_cluster </a:t>
                      </a:r>
                      <a:r>
                        <a:rPr lang="zh-CN" altLang="en-US" sz="1400">
                          <a:effectLst/>
                        </a:rPr>
                        <a:t>的位置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36731"/>
                  </a:ext>
                </a:extLst>
              </a:tr>
              <a:tr h="470931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spdk_blob_id </a:t>
                      </a:r>
                      <a:r>
                        <a:rPr lang="en" sz="1400" b="1">
                          <a:effectLst/>
                        </a:rPr>
                        <a:t>super_blob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super blob</a:t>
                      </a:r>
                      <a:r>
                        <a:rPr lang="zh-CN" altLang="en-US" sz="1400">
                          <a:effectLst/>
                        </a:rPr>
                        <a:t>的</a:t>
                      </a:r>
                      <a:r>
                        <a:rPr lang="en" sz="1400">
                          <a:effectLst/>
                        </a:rPr>
                        <a:t>id, u64::max -1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used_blobid_mask_len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used blobid allocation </a:t>
                      </a:r>
                      <a:r>
                        <a:rPr lang="zh-CN" altLang="en-US" sz="1400">
                          <a:effectLst/>
                        </a:rPr>
                        <a:t>占了多少</a:t>
                      </a:r>
                      <a:r>
                        <a:rPr lang="en" sz="1400">
                          <a:effectLst/>
                        </a:rPr>
                        <a:t>page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34210"/>
                  </a:ext>
                </a:extLst>
              </a:tr>
              <a:tr h="470931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cluster_size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cluster</a:t>
                      </a:r>
                      <a:r>
                        <a:rPr lang="zh-CN" altLang="en-US" sz="1400">
                          <a:effectLst/>
                        </a:rPr>
                        <a:t>大小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uint64_t </a:t>
                      </a:r>
                      <a:r>
                        <a:rPr lang="en" sz="1400" b="1" dirty="0">
                          <a:effectLst/>
                        </a:rPr>
                        <a:t>size</a:t>
                      </a:r>
                      <a:endParaRPr lang="en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指的是整个</a:t>
                      </a:r>
                      <a:r>
                        <a:rPr lang="en" sz="1400">
                          <a:effectLst/>
                        </a:rPr>
                        <a:t>bs</a:t>
                      </a:r>
                      <a:r>
                        <a:rPr lang="zh-CN" altLang="en-US" sz="1400">
                          <a:effectLst/>
                        </a:rPr>
                        <a:t>的</a:t>
                      </a:r>
                      <a:r>
                        <a:rPr lang="en" sz="1400">
                          <a:effectLst/>
                        </a:rPr>
                        <a:t>size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67503"/>
                  </a:ext>
                </a:extLst>
              </a:tr>
              <a:tr h="805206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used_page_mask_start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初始化为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，因为</a:t>
                      </a:r>
                      <a:r>
                        <a:rPr lang="en" sz="1400">
                          <a:effectLst/>
                        </a:rPr>
                        <a:t>super block</a:t>
                      </a:r>
                      <a:r>
                        <a:rPr lang="zh-CN" altLang="en-US" sz="1400">
                          <a:effectLst/>
                        </a:rPr>
                        <a:t>自己占据了</a:t>
                      </a:r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en-US" sz="1400">
                          <a:effectLst/>
                        </a:rPr>
                        <a:t>号</a:t>
                      </a:r>
                      <a:r>
                        <a:rPr lang="en" sz="1400">
                          <a:effectLst/>
                        </a:rPr>
                        <a:t>page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io_unit_size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一次</a:t>
                      </a:r>
                      <a:r>
                        <a:rPr lang="en" sz="1400">
                          <a:effectLst/>
                        </a:rPr>
                        <a:t>io</a:t>
                      </a:r>
                      <a:r>
                        <a:rPr lang="zh-CN" altLang="en-US" sz="1400">
                          <a:effectLst/>
                        </a:rPr>
                        <a:t>的最小单位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948932"/>
                  </a:ext>
                </a:extLst>
              </a:tr>
              <a:tr h="805206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used_page_mask_len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used md pages </a:t>
                      </a:r>
                      <a:r>
                        <a:rPr lang="zh-CN" altLang="en-US" sz="1400" dirty="0">
                          <a:effectLst/>
                        </a:rPr>
                        <a:t>占了多少个</a:t>
                      </a:r>
                      <a:r>
                        <a:rPr lang="en" sz="1400" dirty="0">
                          <a:effectLst/>
                        </a:rPr>
                        <a:t>page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uint8_t </a:t>
                      </a:r>
                      <a:r>
                        <a:rPr lang="en" sz="1400" b="1" dirty="0">
                          <a:effectLst/>
                        </a:rPr>
                        <a:t>reserved[4000]</a:t>
                      </a:r>
                      <a:endParaRPr lang="en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41745"/>
                  </a:ext>
                </a:extLst>
              </a:tr>
              <a:tr h="470931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used_cluster_mask_start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接着上面的下一个</a:t>
                      </a:r>
                      <a:r>
                        <a:rPr lang="en" sz="1400">
                          <a:effectLst/>
                        </a:rPr>
                        <a:t>page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uint32_t </a:t>
                      </a:r>
                      <a:r>
                        <a:rPr lang="en" sz="1400" b="1" dirty="0" err="1">
                          <a:effectLst/>
                        </a:rPr>
                        <a:t>crc</a:t>
                      </a:r>
                      <a:endParaRPr lang="en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 err="1">
                          <a:effectLst/>
                        </a:rPr>
                        <a:t>crc</a:t>
                      </a:r>
                      <a:r>
                        <a:rPr lang="zh-CN" altLang="en-US" sz="1400" dirty="0">
                          <a:effectLst/>
                        </a:rPr>
                        <a:t>校验码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96108"/>
                  </a:ext>
                </a:extLst>
              </a:tr>
              <a:tr h="470931"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uint32_t </a:t>
                      </a:r>
                      <a:r>
                        <a:rPr lang="en" sz="1400" b="1">
                          <a:effectLst/>
                        </a:rPr>
                        <a:t>used_cluster_mask_len</a:t>
                      </a:r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>
                          <a:effectLst/>
                        </a:rPr>
                        <a:t>used cluster allocation </a:t>
                      </a:r>
                      <a:r>
                        <a:rPr lang="zh-CN" altLang="en-US" sz="1400">
                          <a:effectLst/>
                        </a:rPr>
                        <a:t>占了多少个</a:t>
                      </a:r>
                      <a:r>
                        <a:rPr lang="en" sz="1400">
                          <a:effectLst/>
                        </a:rPr>
                        <a:t>page</a:t>
                      </a: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140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1400" dirty="0">
                        <a:effectLst/>
                      </a:endParaRPr>
                    </a:p>
                  </a:txBody>
                  <a:tcPr marL="60747" marR="60747" marT="28037" marB="2803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0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9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C1498A-862C-8E49-93F6-4F97DA1DA743}"/>
              </a:ext>
            </a:extLst>
          </p:cNvPr>
          <p:cNvGrpSpPr/>
          <p:nvPr/>
        </p:nvGrpSpPr>
        <p:grpSpPr>
          <a:xfrm>
            <a:off x="0" y="2317197"/>
            <a:ext cx="11949954" cy="797859"/>
            <a:chOff x="71718" y="3012141"/>
            <a:chExt cx="11949954" cy="79785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B9F6B70-14FD-130B-0BD2-EED250AE160B}"/>
                </a:ext>
              </a:extLst>
            </p:cNvPr>
            <p:cNvSpPr/>
            <p:nvPr/>
          </p:nvSpPr>
          <p:spPr>
            <a:xfrm>
              <a:off x="98612" y="3334870"/>
              <a:ext cx="1972235" cy="475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ysClr val="windowText" lastClr="000000"/>
                  </a:solidFill>
                </a:rPr>
                <a:t>blob id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1A8749-C336-4827-D90E-1974DB46D077}"/>
                </a:ext>
              </a:extLst>
            </p:cNvPr>
            <p:cNvSpPr/>
            <p:nvPr/>
          </p:nvSpPr>
          <p:spPr>
            <a:xfrm>
              <a:off x="2070847" y="3334870"/>
              <a:ext cx="1972235" cy="475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ysClr val="windowText" lastClr="000000"/>
                  </a:solidFill>
                </a:rPr>
                <a:t>sequence num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1960240-EE77-CDFA-7D68-A835E3442D1B}"/>
                </a:ext>
              </a:extLst>
            </p:cNvPr>
            <p:cNvSpPr/>
            <p:nvPr/>
          </p:nvSpPr>
          <p:spPr>
            <a:xfrm>
              <a:off x="4034117" y="3334870"/>
              <a:ext cx="1972235" cy="475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ysClr val="windowText" lastClr="000000"/>
                  </a:solidFill>
                </a:rPr>
                <a:t>reserved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CD0F73-C1CF-28BB-6B8F-09DE9A32A0EB}"/>
                </a:ext>
              </a:extLst>
            </p:cNvPr>
            <p:cNvSpPr/>
            <p:nvPr/>
          </p:nvSpPr>
          <p:spPr>
            <a:xfrm>
              <a:off x="6006352" y="3334870"/>
              <a:ext cx="1972235" cy="475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ysClr val="windowText" lastClr="000000"/>
                  </a:solidFill>
                </a:rPr>
                <a:t>descriptors[4072]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7E8812-8F02-C3A6-E535-B3FEBC1D3A1E}"/>
                </a:ext>
              </a:extLst>
            </p:cNvPr>
            <p:cNvSpPr/>
            <p:nvPr/>
          </p:nvSpPr>
          <p:spPr>
            <a:xfrm>
              <a:off x="7969622" y="3334870"/>
              <a:ext cx="1972235" cy="475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ysClr val="windowText" lastClr="000000"/>
                  </a:solidFill>
                </a:rPr>
                <a:t>next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ACBD3D7-2900-B230-6C66-A4018313CDE3}"/>
                </a:ext>
              </a:extLst>
            </p:cNvPr>
            <p:cNvSpPr/>
            <p:nvPr/>
          </p:nvSpPr>
          <p:spPr>
            <a:xfrm>
              <a:off x="9941858" y="3334870"/>
              <a:ext cx="1972235" cy="475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ysClr val="windowText" lastClr="000000"/>
                  </a:solidFill>
                </a:rPr>
                <a:t>crc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B984F6-3741-89D6-4192-EA98774271E1}"/>
                </a:ext>
              </a:extLst>
            </p:cNvPr>
            <p:cNvSpPr txBox="1"/>
            <p:nvPr/>
          </p:nvSpPr>
          <p:spPr>
            <a:xfrm>
              <a:off x="71718" y="3012141"/>
              <a:ext cx="1194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0                           7 8                       11   12                     15   16                 4087    4088           4091     4092              4095</a:t>
              </a:r>
              <a:endParaRPr kumimoji="1"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780B7-E7D6-A227-3B4B-314894CF2564}"/>
              </a:ext>
            </a:extLst>
          </p:cNvPr>
          <p:cNvSpPr txBox="1"/>
          <p:nvPr/>
        </p:nvSpPr>
        <p:spPr>
          <a:xfrm>
            <a:off x="1194816" y="3968496"/>
            <a:ext cx="9802368" cy="212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blob id = metadata page index | 1 &lt;&lt;32 </a:t>
            </a:r>
            <a:r>
              <a:rPr kumimoji="1" lang="zh-CN" altLang="en-US" dirty="0"/>
              <a:t>，即末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位是第一个</a:t>
            </a:r>
            <a:r>
              <a:rPr kumimoji="1" lang="en-US" altLang="zh-CN" dirty="0"/>
              <a:t>md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（按页）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</a:t>
            </a:r>
            <a:r>
              <a:rPr kumimoji="1" lang="zh-CN" altLang="en-US" dirty="0"/>
              <a:t> 表示“这是第几个</a:t>
            </a:r>
            <a:r>
              <a:rPr kumimoji="1" lang="en-US" altLang="zh-CN" dirty="0"/>
              <a:t>md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descriptor</a:t>
            </a:r>
            <a:r>
              <a:rPr kumimoji="1" lang="zh-CN" altLang="en-US" dirty="0"/>
              <a:t>：这里存了这个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位置等信息，以及</a:t>
            </a:r>
            <a:r>
              <a:rPr kumimoji="1" lang="en-US" altLang="zh-CN" dirty="0" err="1"/>
              <a:t>extent_table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next</a:t>
            </a:r>
            <a:r>
              <a:rPr kumimoji="1" lang="zh-CN" altLang="en-US" dirty="0"/>
              <a:t>是下个</a:t>
            </a:r>
            <a:r>
              <a:rPr kumimoji="1" lang="en-US" altLang="zh-CN" dirty="0"/>
              <a:t>md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的位置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crc</a:t>
            </a:r>
            <a:r>
              <a:rPr kumimoji="1" lang="zh-CN" altLang="en-US" dirty="0"/>
              <a:t>校验码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94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3509</Words>
  <Application>Microsoft Macintosh PowerPoint</Application>
  <PresentationFormat>宽屏</PresentationFormat>
  <Paragraphs>381</Paragraphs>
  <Slides>34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var(--monospace)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BlobFS</vt:lpstr>
      <vt:lpstr>BlobFS API</vt:lpstr>
      <vt:lpstr>file的结构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晏 巨广</dc:creator>
  <cp:lastModifiedBy>晏 巨广</cp:lastModifiedBy>
  <cp:revision>166</cp:revision>
  <dcterms:created xsi:type="dcterms:W3CDTF">2022-04-21T01:31:24Z</dcterms:created>
  <dcterms:modified xsi:type="dcterms:W3CDTF">2022-06-17T01:37:31Z</dcterms:modified>
</cp:coreProperties>
</file>