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77" r:id="rId2"/>
    <p:sldId id="286" r:id="rId3"/>
    <p:sldId id="284" r:id="rId4"/>
    <p:sldId id="285" r:id="rId5"/>
    <p:sldId id="287" r:id="rId6"/>
    <p:sldId id="290" r:id="rId7"/>
    <p:sldId id="289" r:id="rId8"/>
    <p:sldId id="288" r:id="rId9"/>
    <p:sldId id="291" r:id="rId10"/>
    <p:sldId id="292" r:id="rId11"/>
    <p:sldId id="257" r:id="rId12"/>
    <p:sldId id="256" r:id="rId13"/>
    <p:sldId id="258" r:id="rId14"/>
    <p:sldId id="259" r:id="rId15"/>
    <p:sldId id="260" r:id="rId16"/>
    <p:sldId id="261" r:id="rId17"/>
    <p:sldId id="266" r:id="rId18"/>
    <p:sldId id="262" r:id="rId19"/>
    <p:sldId id="265" r:id="rId20"/>
    <p:sldId id="264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6" r:id="rId29"/>
    <p:sldId id="275" r:id="rId30"/>
    <p:sldId id="293" r:id="rId31"/>
    <p:sldId id="294" r:id="rId32"/>
    <p:sldId id="280" r:id="rId33"/>
    <p:sldId id="281" r:id="rId34"/>
    <p:sldId id="282" r:id="rId35"/>
    <p:sldId id="278" r:id="rId36"/>
    <p:sldId id="27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90" autoAdjust="0"/>
    <p:restoredTop sz="94566" autoAdjust="0"/>
  </p:normalViewPr>
  <p:slideViewPr>
    <p:cSldViewPr>
      <p:cViewPr varScale="1">
        <p:scale>
          <a:sx n="105" d="100"/>
          <a:sy n="105" d="100"/>
        </p:scale>
        <p:origin x="-19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4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0CA56-6F8A-4C92-9C8B-32F6E1E054DC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EC294-E328-4C40-809F-948710EBA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48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38" indent="-58738" algn="l" defTabSz="914400" rtl="0" eaLnBrk="1" latinLnBrk="0" hangingPunct="1">
        <a:spcBef>
          <a:spcPct val="20000"/>
        </a:spcBef>
        <a:buClr>
          <a:schemeClr val="bg1"/>
        </a:buClr>
        <a:buSzPct val="2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227013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Workload: </a:t>
            </a:r>
            <a:r>
              <a:rPr lang="en-US" dirty="0" err="1" smtClean="0"/>
              <a:t>git</a:t>
            </a:r>
            <a:r>
              <a:rPr lang="en-US" dirty="0" smtClean="0"/>
              <a:t>-add of two files, followed by </a:t>
            </a:r>
            <a:r>
              <a:rPr lang="en-US" dirty="0" err="1" smtClean="0"/>
              <a:t>git</a:t>
            </a:r>
            <a:r>
              <a:rPr lang="en-US" dirty="0" smtClean="0"/>
              <a:t>-commit</a:t>
            </a:r>
          </a:p>
          <a:p>
            <a:pPr lvl="1"/>
            <a:r>
              <a:rPr lang="en-US" dirty="0" smtClean="0"/>
              <a:t>Initial state of repository: contains two committed files</a:t>
            </a:r>
          </a:p>
          <a:p>
            <a:r>
              <a:rPr lang="en-US" dirty="0" smtClean="0"/>
              <a:t>Configuration option called ‘</a:t>
            </a:r>
            <a:r>
              <a:rPr lang="en-US" dirty="0" err="1" smtClean="0"/>
              <a:t>core.fsyncobjectfiles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switched off by default</a:t>
            </a:r>
          </a:p>
          <a:p>
            <a:r>
              <a:rPr lang="en-US" dirty="0" smtClean="0"/>
              <a:t>Crash guarantees: Not well-defined</a:t>
            </a:r>
          </a:p>
          <a:p>
            <a:pPr lvl="1"/>
            <a:r>
              <a:rPr lang="en-US" dirty="0" smtClean="0"/>
              <a:t>But, </a:t>
            </a:r>
            <a:r>
              <a:rPr lang="en-US" dirty="0" err="1" smtClean="0"/>
              <a:t>Git</a:t>
            </a:r>
            <a:r>
              <a:rPr lang="en-US" dirty="0" smtClean="0"/>
              <a:t> is used by a lot of people: we consider reasonable </a:t>
            </a:r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Mailing list talks about crash guarantees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4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ClrTx/>
              <a:buSzPct val="100000"/>
              <a:buNone/>
            </a:pPr>
            <a:r>
              <a:rPr lang="en-US" dirty="0" err="1" smtClean="0"/>
              <a:t>Git</a:t>
            </a:r>
            <a:r>
              <a:rPr lang="en-US" dirty="0" smtClean="0"/>
              <a:t>-commit: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dirty="0" err="1" smtClean="0"/>
              <a:t>creat</a:t>
            </a:r>
            <a:r>
              <a:rPr lang="en-US" dirty="0" smtClean="0"/>
              <a:t>(</a:t>
            </a:r>
            <a:r>
              <a:rPr lang="en-US" dirty="0" err="1" smtClean="0"/>
              <a:t>index.lock</a:t>
            </a:r>
            <a:r>
              <a:rPr lang="en-US" dirty="0"/>
              <a:t>), and then unlink(</a:t>
            </a:r>
            <a:r>
              <a:rPr lang="en-US" dirty="0" err="1"/>
              <a:t>index.lock</a:t>
            </a:r>
            <a:r>
              <a:rPr lang="en-US" dirty="0" smtClean="0"/>
              <a:t>)</a:t>
            </a:r>
          </a:p>
          <a:p>
            <a:pPr marL="744537" lvl="1" indent="-457200">
              <a:buSzPct val="100000"/>
            </a:pPr>
            <a:r>
              <a:rPr lang="en-US" dirty="0" smtClean="0"/>
              <a:t>This </a:t>
            </a:r>
            <a:r>
              <a:rPr lang="en-US" dirty="0"/>
              <a:t>is probably a check for whether some other process is holding the lock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an object </a:t>
            </a:r>
            <a:r>
              <a:rPr lang="en-US" dirty="0" smtClean="0"/>
              <a:t>file</a:t>
            </a:r>
          </a:p>
          <a:p>
            <a:pPr marL="744537" lvl="1" indent="-457200">
              <a:buSzPct val="100000"/>
            </a:pPr>
            <a:r>
              <a:rPr lang="en-US" dirty="0" smtClean="0"/>
              <a:t>Similar </a:t>
            </a:r>
            <a:r>
              <a:rPr lang="en-US" dirty="0"/>
              <a:t>to step 2/3 of </a:t>
            </a:r>
            <a:r>
              <a:rPr lang="en-US" dirty="0" err="1"/>
              <a:t>git</a:t>
            </a:r>
            <a:r>
              <a:rPr lang="en-US" dirty="0"/>
              <a:t>-add, but the file created is very </a:t>
            </a:r>
            <a:r>
              <a:rPr lang="en-US" dirty="0" smtClean="0"/>
              <a:t>small.</a:t>
            </a:r>
          </a:p>
          <a:p>
            <a:pPr marL="744537" lvl="1" indent="-457200">
              <a:buSzPct val="100000"/>
            </a:pPr>
            <a:r>
              <a:rPr lang="en-US" dirty="0" smtClean="0"/>
              <a:t>This </a:t>
            </a:r>
            <a:r>
              <a:rPr lang="en-US" dirty="0"/>
              <a:t>object file *does not* correspond to an added file, unlike steps 2 and 3 of </a:t>
            </a:r>
            <a:r>
              <a:rPr lang="en-US" dirty="0" err="1"/>
              <a:t>git</a:t>
            </a:r>
            <a:r>
              <a:rPr lang="en-US" dirty="0"/>
              <a:t>-add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an object </a:t>
            </a:r>
            <a:r>
              <a:rPr lang="en-US" dirty="0" smtClean="0"/>
              <a:t>file</a:t>
            </a:r>
          </a:p>
          <a:p>
            <a:pPr marL="744537" lvl="1" indent="-457200">
              <a:buSzPct val="100000"/>
            </a:pPr>
            <a:r>
              <a:rPr lang="en-US" dirty="0" smtClean="0"/>
              <a:t>Similar </a:t>
            </a:r>
            <a:r>
              <a:rPr lang="en-US" dirty="0"/>
              <a:t>to step 2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dirty="0" err="1" smtClean="0"/>
              <a:t>creat</a:t>
            </a:r>
            <a:r>
              <a:rPr lang="en-US" dirty="0" smtClean="0"/>
              <a:t>(</a:t>
            </a:r>
            <a:r>
              <a:rPr lang="en-US" dirty="0" err="1" smtClean="0"/>
              <a:t>master.lock</a:t>
            </a:r>
            <a:r>
              <a:rPr lang="en-US" dirty="0"/>
              <a:t>)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various meta-information </a:t>
            </a:r>
            <a:r>
              <a:rPr lang="en-US" dirty="0" smtClean="0"/>
              <a:t>files</a:t>
            </a:r>
          </a:p>
          <a:p>
            <a:pPr marL="744537" lvl="1" indent="-457200">
              <a:buSzPct val="100000"/>
            </a:pPr>
            <a:r>
              <a:rPr lang="en-US" dirty="0" smtClean="0"/>
              <a:t>Files: </a:t>
            </a:r>
            <a:r>
              <a:rPr lang="en-US" dirty="0"/>
              <a:t>'.</a:t>
            </a:r>
            <a:r>
              <a:rPr lang="en-US" dirty="0" err="1"/>
              <a:t>git</a:t>
            </a:r>
            <a:r>
              <a:rPr lang="en-US" dirty="0"/>
              <a:t>/logs/refs/heads/master', '.</a:t>
            </a:r>
            <a:r>
              <a:rPr lang="en-US" dirty="0" err="1"/>
              <a:t>git</a:t>
            </a:r>
            <a:r>
              <a:rPr lang="en-US" dirty="0"/>
              <a:t>/logs/HEAD', and '</a:t>
            </a:r>
            <a:r>
              <a:rPr lang="en-US" dirty="0" err="1"/>
              <a:t>master.lock</a:t>
            </a:r>
            <a:r>
              <a:rPr lang="en-US" dirty="0" smtClean="0"/>
              <a:t>'</a:t>
            </a:r>
            <a:endParaRPr 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rename(</a:t>
            </a:r>
            <a:r>
              <a:rPr lang="en-US" dirty="0" err="1" smtClean="0"/>
              <a:t>master.lock</a:t>
            </a:r>
            <a:r>
              <a:rPr lang="en-US" dirty="0" smtClean="0"/>
              <a:t> </a:t>
            </a:r>
            <a:r>
              <a:rPr lang="en-US" dirty="0"/>
              <a:t>-&gt; master)</a:t>
            </a:r>
          </a:p>
        </p:txBody>
      </p:sp>
    </p:spTree>
    <p:extLst>
      <p:ext uri="{BB962C8B-B14F-4D97-AF65-F5344CB8AC3E}">
        <p14:creationId xmlns:p14="http://schemas.microsoft.com/office/powerpoint/2010/main" val="117990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27" y="29424"/>
            <a:ext cx="4600586" cy="670561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4294967295"/>
          </p:nvPr>
        </p:nvSpPr>
        <p:spPr>
          <a:xfrm>
            <a:off x="76200" y="2166937"/>
            <a:ext cx="3810000" cy="4691063"/>
          </a:xfrm>
        </p:spPr>
        <p:txBody>
          <a:bodyPr/>
          <a:lstStyle/>
          <a:p>
            <a:r>
              <a:rPr lang="en-US" dirty="0" smtClean="0"/>
              <a:t>Until rename() of </a:t>
            </a:r>
            <a:r>
              <a:rPr lang="en-US" dirty="0" err="1" smtClean="0"/>
              <a:t>git</a:t>
            </a:r>
            <a:r>
              <a:rPr lang="en-US" dirty="0" smtClean="0"/>
              <a:t>-add: Correct</a:t>
            </a:r>
          </a:p>
          <a:p>
            <a:pPr lvl="1"/>
            <a:r>
              <a:rPr lang="en-US" dirty="0" smtClean="0"/>
              <a:t>Dangling objects, locks might be present.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800" y="76200"/>
            <a:ext cx="2590800" cy="39624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57600" y="2819400"/>
            <a:ext cx="762000" cy="0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239000" y="3843196"/>
            <a:ext cx="0" cy="1414604"/>
          </a:xfrm>
          <a:prstGeom prst="straightConnector1">
            <a:avLst/>
          </a:prstGeom>
          <a:ln w="444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5"/>
          <p:cNvSpPr txBox="1">
            <a:spLocks/>
          </p:cNvSpPr>
          <p:nvPr/>
        </p:nvSpPr>
        <p:spPr>
          <a:xfrm>
            <a:off x="5715000" y="5257800"/>
            <a:ext cx="2743200" cy="1398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rename() corresponding to </a:t>
            </a:r>
            <a:r>
              <a:rPr lang="en-US" dirty="0" err="1" smtClean="0"/>
              <a:t>git</a:t>
            </a:r>
            <a:r>
              <a:rPr lang="en-US" dirty="0" smtClean="0"/>
              <a:t>-add</a:t>
            </a:r>
          </a:p>
        </p:txBody>
      </p:sp>
    </p:spTree>
    <p:extLst>
      <p:ext uri="{BB962C8B-B14F-4D97-AF65-F5344CB8AC3E}">
        <p14:creationId xmlns:p14="http://schemas.microsoft.com/office/powerpoint/2010/main" val="184416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27" y="29424"/>
            <a:ext cx="4600586" cy="6705618"/>
          </a:xfrm>
        </p:spPr>
      </p:pic>
      <p:sp>
        <p:nvSpPr>
          <p:cNvPr id="8" name="Rectangle 7"/>
          <p:cNvSpPr/>
          <p:nvPr/>
        </p:nvSpPr>
        <p:spPr>
          <a:xfrm>
            <a:off x="7048500" y="86762"/>
            <a:ext cx="381000" cy="376699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38600" y="3581400"/>
            <a:ext cx="2895600" cy="0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5"/>
          <p:cNvSpPr txBox="1">
            <a:spLocks/>
          </p:cNvSpPr>
          <p:nvPr/>
        </p:nvSpPr>
        <p:spPr>
          <a:xfrm>
            <a:off x="533400" y="3046885"/>
            <a:ext cx="3733800" cy="161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rename() corresponding to </a:t>
            </a:r>
            <a:r>
              <a:rPr lang="en-US" dirty="0" err="1" smtClean="0"/>
              <a:t>git</a:t>
            </a:r>
            <a:r>
              <a:rPr lang="en-US" dirty="0" smtClean="0"/>
              <a:t>-add: When both source and destination do not exist, incorrect</a:t>
            </a:r>
          </a:p>
        </p:txBody>
      </p:sp>
    </p:spTree>
    <p:extLst>
      <p:ext uri="{BB962C8B-B14F-4D97-AF65-F5344CB8AC3E}">
        <p14:creationId xmlns:p14="http://schemas.microsoft.com/office/powerpoint/2010/main" val="278255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27" y="29424"/>
            <a:ext cx="4600586" cy="6705618"/>
          </a:xfrm>
        </p:spPr>
      </p:pic>
      <p:sp>
        <p:nvSpPr>
          <p:cNvPr id="8" name="Rectangle 7"/>
          <p:cNvSpPr/>
          <p:nvPr/>
        </p:nvSpPr>
        <p:spPr>
          <a:xfrm>
            <a:off x="8839199" y="76200"/>
            <a:ext cx="301405" cy="60960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9"/>
          <a:stretch/>
        </p:blipFill>
        <p:spPr>
          <a:xfrm>
            <a:off x="4648200" y="1872558"/>
            <a:ext cx="1369260" cy="498544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866360" y="4876800"/>
            <a:ext cx="228600" cy="1295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8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27" y="29424"/>
            <a:ext cx="4600586" cy="6705618"/>
          </a:xfrm>
        </p:spPr>
      </p:pic>
      <p:sp>
        <p:nvSpPr>
          <p:cNvPr id="8" name="Rectangle 7"/>
          <p:cNvSpPr/>
          <p:nvPr/>
        </p:nvSpPr>
        <p:spPr>
          <a:xfrm>
            <a:off x="8839199" y="76200"/>
            <a:ext cx="301405" cy="60960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04538" y="2317327"/>
            <a:ext cx="3733800" cy="1035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rename() corresponding to </a:t>
            </a:r>
            <a:r>
              <a:rPr lang="en-US" dirty="0" err="1" smtClean="0"/>
              <a:t>git</a:t>
            </a:r>
            <a:r>
              <a:rPr lang="en-US" dirty="0" smtClean="0"/>
              <a:t>-commit: When both source and destination do not exist, incorrect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9"/>
          <a:stretch/>
        </p:blipFill>
        <p:spPr>
          <a:xfrm>
            <a:off x="4648200" y="1872558"/>
            <a:ext cx="1369260" cy="498544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182127" y="1872558"/>
            <a:ext cx="685273" cy="483304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133850" y="2819400"/>
            <a:ext cx="1028700" cy="0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06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27" y="29424"/>
            <a:ext cx="4600586" cy="6705618"/>
          </a:xfrm>
        </p:spPr>
      </p:pic>
      <p:sp>
        <p:nvSpPr>
          <p:cNvPr id="8" name="Rectangle 7"/>
          <p:cNvSpPr/>
          <p:nvPr/>
        </p:nvSpPr>
        <p:spPr>
          <a:xfrm>
            <a:off x="8839199" y="76200"/>
            <a:ext cx="301405" cy="60960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0" y="3048000"/>
            <a:ext cx="44958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Incorrect when crashing between </a:t>
            </a:r>
          </a:p>
          <a:p>
            <a:pPr lvl="1"/>
            <a:r>
              <a:rPr lang="en-US" dirty="0" smtClean="0"/>
              <a:t>append(logs/HEAD), and</a:t>
            </a:r>
          </a:p>
          <a:p>
            <a:pPr lvl="1"/>
            <a:r>
              <a:rPr lang="en-US" dirty="0" smtClean="0"/>
              <a:t>rename corresponding to </a:t>
            </a:r>
            <a:r>
              <a:rPr lang="en-US" dirty="0" err="1" smtClean="0"/>
              <a:t>git</a:t>
            </a:r>
            <a:r>
              <a:rPr lang="en-US" dirty="0" smtClean="0"/>
              <a:t>-commit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9"/>
          <a:stretch/>
        </p:blipFill>
        <p:spPr>
          <a:xfrm>
            <a:off x="4648200" y="1872558"/>
            <a:ext cx="1369260" cy="498544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990193" y="1872558"/>
            <a:ext cx="172357" cy="399484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61493" y="3595914"/>
            <a:ext cx="1028700" cy="0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3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27" y="29424"/>
            <a:ext cx="4600586" cy="6705618"/>
          </a:xfrm>
        </p:spPr>
      </p:pic>
      <p:sp>
        <p:nvSpPr>
          <p:cNvPr id="8" name="Rectangle 7"/>
          <p:cNvSpPr/>
          <p:nvPr/>
        </p:nvSpPr>
        <p:spPr>
          <a:xfrm>
            <a:off x="7086600" y="-8299"/>
            <a:ext cx="2057400" cy="221809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28164" y="3124200"/>
            <a:ext cx="2215836" cy="32004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27" y="29424"/>
            <a:ext cx="4600586" cy="6705618"/>
          </a:xfrm>
        </p:spPr>
      </p:pic>
      <p:sp>
        <p:nvSpPr>
          <p:cNvPr id="8" name="Rectangle 7"/>
          <p:cNvSpPr/>
          <p:nvPr/>
        </p:nvSpPr>
        <p:spPr>
          <a:xfrm>
            <a:off x="7086600" y="-8299"/>
            <a:ext cx="2057400" cy="221809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28164" y="3124200"/>
            <a:ext cx="2215836" cy="32004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62800" y="76200"/>
            <a:ext cx="1981200" cy="2057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9"/>
          <a:stretch/>
        </p:blipFill>
        <p:spPr>
          <a:xfrm>
            <a:off x="4581053" y="0"/>
            <a:ext cx="4497996" cy="6477000"/>
          </a:xfrm>
        </p:spPr>
      </p:pic>
      <p:cxnSp>
        <p:nvCxnSpPr>
          <p:cNvPr id="9" name="Straight Arrow Connector 8"/>
          <p:cNvCxnSpPr/>
          <p:nvPr/>
        </p:nvCxnSpPr>
        <p:spPr>
          <a:xfrm>
            <a:off x="3733800" y="6064672"/>
            <a:ext cx="838200" cy="0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5"/>
          <p:cNvSpPr txBox="1">
            <a:spLocks/>
          </p:cNvSpPr>
          <p:nvPr/>
        </p:nvSpPr>
        <p:spPr>
          <a:xfrm>
            <a:off x="228600" y="5862954"/>
            <a:ext cx="3505200" cy="40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link() for first object in </a:t>
            </a:r>
            <a:r>
              <a:rPr lang="en-US" dirty="0" err="1" smtClean="0"/>
              <a:t>git</a:t>
            </a:r>
            <a:r>
              <a:rPr lang="en-US" dirty="0" smtClean="0"/>
              <a:t>-add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733800" y="354118"/>
            <a:ext cx="838200" cy="26882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 txBox="1">
            <a:spLocks/>
          </p:cNvSpPr>
          <p:nvPr/>
        </p:nvSpPr>
        <p:spPr>
          <a:xfrm>
            <a:off x="228600" y="152400"/>
            <a:ext cx="3581400" cy="40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mkdir</a:t>
            </a:r>
            <a:r>
              <a:rPr lang="en-US" dirty="0" smtClean="0"/>
              <a:t>() for first object in </a:t>
            </a:r>
            <a:r>
              <a:rPr lang="en-US" dirty="0" err="1" smtClean="0"/>
              <a:t>git</a:t>
            </a:r>
            <a:r>
              <a:rPr lang="en-US" dirty="0" smtClean="0"/>
              <a:t>-add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962400" y="6266390"/>
            <a:ext cx="609600" cy="309246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 txBox="1">
            <a:spLocks/>
          </p:cNvSpPr>
          <p:nvPr/>
        </p:nvSpPr>
        <p:spPr>
          <a:xfrm>
            <a:off x="88900" y="6424188"/>
            <a:ext cx="3886200" cy="40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mkdir</a:t>
            </a:r>
            <a:r>
              <a:rPr lang="en-US" dirty="0" smtClean="0"/>
              <a:t>() for second object in </a:t>
            </a:r>
            <a:r>
              <a:rPr lang="en-US" dirty="0" err="1" smtClean="0"/>
              <a:t>git</a:t>
            </a:r>
            <a:r>
              <a:rPr lang="en-US" dirty="0" smtClean="0"/>
              <a:t>-add</a:t>
            </a:r>
          </a:p>
        </p:txBody>
      </p:sp>
    </p:spTree>
    <p:extLst>
      <p:ext uri="{BB962C8B-B14F-4D97-AF65-F5344CB8AC3E}">
        <p14:creationId xmlns:p14="http://schemas.microsoft.com/office/powerpoint/2010/main" val="9050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27" y="29424"/>
            <a:ext cx="4600586" cy="6705618"/>
          </a:xfrm>
        </p:spPr>
      </p:pic>
      <p:sp>
        <p:nvSpPr>
          <p:cNvPr id="8" name="Rectangle 7"/>
          <p:cNvSpPr/>
          <p:nvPr/>
        </p:nvSpPr>
        <p:spPr>
          <a:xfrm>
            <a:off x="7086600" y="-8299"/>
            <a:ext cx="2057400" cy="221809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28164" y="3124200"/>
            <a:ext cx="2215836" cy="32004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3200400"/>
            <a:ext cx="2084560" cy="2971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3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1600"/>
            <a:ext cx="4600586" cy="5363442"/>
          </a:xfr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0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9" y="-76200"/>
            <a:ext cx="4497996" cy="7010399"/>
          </a:xfrm>
        </p:spPr>
      </p:pic>
      <p:cxnSp>
        <p:nvCxnSpPr>
          <p:cNvPr id="12" name="Straight Arrow Connector 11"/>
          <p:cNvCxnSpPr>
            <a:stCxn id="14" idx="1"/>
          </p:cNvCxnSpPr>
          <p:nvPr/>
        </p:nvCxnSpPr>
        <p:spPr>
          <a:xfrm flipH="1" flipV="1">
            <a:off x="4572000" y="76200"/>
            <a:ext cx="1219200" cy="773218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 txBox="1">
            <a:spLocks/>
          </p:cNvSpPr>
          <p:nvPr/>
        </p:nvSpPr>
        <p:spPr>
          <a:xfrm>
            <a:off x="5791200" y="555836"/>
            <a:ext cx="2895600" cy="587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link() for second object in </a:t>
            </a:r>
            <a:r>
              <a:rPr lang="en-US" dirty="0" err="1" smtClean="0"/>
              <a:t>git</a:t>
            </a:r>
            <a:r>
              <a:rPr lang="en-US" dirty="0" smtClean="0"/>
              <a:t>-add</a:t>
            </a:r>
          </a:p>
        </p:txBody>
      </p:sp>
    </p:spTree>
    <p:extLst>
      <p:ext uri="{BB962C8B-B14F-4D97-AF65-F5344CB8AC3E}">
        <p14:creationId xmlns:p14="http://schemas.microsoft.com/office/powerpoint/2010/main" val="52839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9" y="-76200"/>
            <a:ext cx="4497996" cy="7010399"/>
          </a:xfr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4594225" y="381000"/>
            <a:ext cx="914400" cy="350202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 txBox="1">
            <a:spLocks/>
          </p:cNvSpPr>
          <p:nvPr/>
        </p:nvSpPr>
        <p:spPr>
          <a:xfrm>
            <a:off x="5410200" y="555836"/>
            <a:ext cx="3733800" cy="241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Append(</a:t>
            </a:r>
            <a:r>
              <a:rPr lang="en-US" dirty="0" err="1" smtClean="0"/>
              <a:t>index.lock</a:t>
            </a:r>
            <a:r>
              <a:rPr lang="en-US" dirty="0" smtClean="0"/>
              <a:t>)</a:t>
            </a:r>
          </a:p>
          <a:p>
            <a:pPr marL="461963" lvl="1"/>
            <a:r>
              <a:rPr lang="en-US" dirty="0" err="1" smtClean="0"/>
              <a:t>index.lock</a:t>
            </a:r>
            <a:r>
              <a:rPr lang="en-US" dirty="0" smtClean="0"/>
              <a:t>: temporary file that is renamed at the end of </a:t>
            </a:r>
            <a:r>
              <a:rPr lang="en-US" dirty="0" err="1" smtClean="0"/>
              <a:t>git</a:t>
            </a:r>
            <a:r>
              <a:rPr lang="en-US" dirty="0" smtClean="0"/>
              <a:t>-add</a:t>
            </a:r>
          </a:p>
          <a:p>
            <a:pPr marL="461963" lvl="1"/>
            <a:r>
              <a:rPr lang="en-US" dirty="0" smtClean="0"/>
              <a:t>Correctness is also violated by:</a:t>
            </a:r>
          </a:p>
          <a:p>
            <a:pPr marL="862013" lvl="2"/>
            <a:r>
              <a:rPr lang="en-US" dirty="0" smtClean="0"/>
              <a:t>Converting entire append to garbage or zeros</a:t>
            </a:r>
          </a:p>
          <a:p>
            <a:pPr marL="862013" lvl="2"/>
            <a:r>
              <a:rPr lang="en-US" dirty="0" smtClean="0"/>
              <a:t>Omitting the append entirely (keeping file size=0)</a:t>
            </a:r>
          </a:p>
          <a:p>
            <a:pPr lvl="1"/>
            <a:endParaRPr lang="en-US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94225" y="609600"/>
            <a:ext cx="914400" cy="121602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594225" y="731202"/>
            <a:ext cx="914400" cy="106998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32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9" y="-76200"/>
            <a:ext cx="4497996" cy="7010400"/>
          </a:xfrm>
        </p:spPr>
      </p:pic>
      <p:sp>
        <p:nvSpPr>
          <p:cNvPr id="14" name="Text Placeholder 5"/>
          <p:cNvSpPr txBox="1">
            <a:spLocks/>
          </p:cNvSpPr>
          <p:nvPr/>
        </p:nvSpPr>
        <p:spPr>
          <a:xfrm>
            <a:off x="5410200" y="555836"/>
            <a:ext cx="3733800" cy="241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Rename() atomicity</a:t>
            </a:r>
          </a:p>
          <a:p>
            <a:pPr marL="461963" lvl="1"/>
            <a:r>
              <a:rPr lang="en-US" dirty="0" smtClean="0"/>
              <a:t>Neither old link, new link, or temporary link exist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572000" y="1212343"/>
            <a:ext cx="914400" cy="106998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 txBox="1">
            <a:spLocks/>
          </p:cNvSpPr>
          <p:nvPr/>
        </p:nvSpPr>
        <p:spPr>
          <a:xfrm>
            <a:off x="-24143" y="3962400"/>
            <a:ext cx="2995943" cy="1600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Rename() atomicity:</a:t>
            </a:r>
          </a:p>
          <a:p>
            <a:pPr marL="344488" lvl="1" indent="-171450"/>
            <a:r>
              <a:rPr lang="en-US" dirty="0" smtClean="0"/>
              <a:t>Old link exists, new link and temporary link don’t</a:t>
            </a:r>
          </a:p>
          <a:p>
            <a:pPr marL="344488" lvl="1" indent="-171450"/>
            <a:r>
              <a:rPr lang="en-US" dirty="0" smtClean="0"/>
              <a:t>i.e., the old version of the file exists</a:t>
            </a:r>
          </a:p>
          <a:p>
            <a:endParaRPr lang="en-US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9100" y="914400"/>
            <a:ext cx="190500" cy="3048000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9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9" y="-76200"/>
            <a:ext cx="4497996" cy="7010400"/>
          </a:xfrm>
        </p:spPr>
      </p:pic>
      <p:sp>
        <p:nvSpPr>
          <p:cNvPr id="14" name="Text Placeholder 5"/>
          <p:cNvSpPr txBox="1">
            <a:spLocks/>
          </p:cNvSpPr>
          <p:nvPr/>
        </p:nvSpPr>
        <p:spPr>
          <a:xfrm>
            <a:off x="5410200" y="1905000"/>
            <a:ext cx="3733800" cy="241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</a:t>
            </a:r>
            <a:r>
              <a:rPr lang="en-US" dirty="0" err="1" smtClean="0"/>
              <a:t>kdir</a:t>
            </a:r>
            <a:r>
              <a:rPr lang="en-US" dirty="0" smtClean="0"/>
              <a:t>() and link() for first object file in </a:t>
            </a:r>
            <a:r>
              <a:rPr lang="en-US" dirty="0" err="1" smtClean="0"/>
              <a:t>git</a:t>
            </a:r>
            <a:r>
              <a:rPr lang="en-US" dirty="0" smtClean="0"/>
              <a:t>-commit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630848" y="2322059"/>
            <a:ext cx="914400" cy="106998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3" idx="3"/>
          </p:cNvCxnSpPr>
          <p:nvPr/>
        </p:nvCxnSpPr>
        <p:spPr>
          <a:xfrm flipH="1">
            <a:off x="4630848" y="2322059"/>
            <a:ext cx="914400" cy="825240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33800" y="2329759"/>
            <a:ext cx="897048" cy="19859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33800" y="3048000"/>
            <a:ext cx="897048" cy="19859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9" y="-76200"/>
            <a:ext cx="4497996" cy="7010400"/>
          </a:xfrm>
        </p:spPr>
      </p:pic>
      <p:sp>
        <p:nvSpPr>
          <p:cNvPr id="14" name="Text Placeholder 5"/>
          <p:cNvSpPr txBox="1">
            <a:spLocks/>
          </p:cNvSpPr>
          <p:nvPr/>
        </p:nvSpPr>
        <p:spPr>
          <a:xfrm>
            <a:off x="5410200" y="1905000"/>
            <a:ext cx="373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mkdir</a:t>
            </a:r>
            <a:r>
              <a:rPr lang="en-US" dirty="0" smtClean="0"/>
              <a:t>() and link() for second object file in </a:t>
            </a:r>
            <a:r>
              <a:rPr lang="en-US" dirty="0" err="1" smtClean="0"/>
              <a:t>git</a:t>
            </a:r>
            <a:r>
              <a:rPr lang="en-US" dirty="0" smtClean="0"/>
              <a:t>-commit</a:t>
            </a:r>
          </a:p>
        </p:txBody>
      </p:sp>
      <p:cxnSp>
        <p:nvCxnSpPr>
          <p:cNvPr id="9" name="Straight Arrow Connector 8"/>
          <p:cNvCxnSpPr>
            <a:endCxn id="12" idx="3"/>
          </p:cNvCxnSpPr>
          <p:nvPr/>
        </p:nvCxnSpPr>
        <p:spPr>
          <a:xfrm flipH="1">
            <a:off x="4659516" y="2322059"/>
            <a:ext cx="885732" cy="1739640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3" idx="3"/>
          </p:cNvCxnSpPr>
          <p:nvPr/>
        </p:nvCxnSpPr>
        <p:spPr>
          <a:xfrm flipH="1">
            <a:off x="4662533" y="2322059"/>
            <a:ext cx="882715" cy="988381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10133" y="3962400"/>
            <a:ext cx="149383" cy="19859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3150" y="3211141"/>
            <a:ext cx="149383" cy="19859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5249124" y="2586089"/>
            <a:ext cx="3513876" cy="1250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Note that the </a:t>
            </a:r>
            <a:r>
              <a:rPr lang="en-US" dirty="0" err="1" smtClean="0"/>
              <a:t>creat</a:t>
            </a:r>
            <a:r>
              <a:rPr lang="en-US" dirty="0" smtClean="0"/>
              <a:t>() operation does not play a role in correctness; links are the important part</a:t>
            </a:r>
          </a:p>
        </p:txBody>
      </p:sp>
    </p:spTree>
    <p:extLst>
      <p:ext uri="{BB962C8B-B14F-4D97-AF65-F5344CB8AC3E}">
        <p14:creationId xmlns:p14="http://schemas.microsoft.com/office/powerpoint/2010/main" val="414847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9" y="-76200"/>
            <a:ext cx="4497996" cy="7010400"/>
          </a:xfr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4594225" y="4397164"/>
            <a:ext cx="914400" cy="350202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/>
          <p:cNvSpPr txBox="1">
            <a:spLocks/>
          </p:cNvSpPr>
          <p:nvPr/>
        </p:nvSpPr>
        <p:spPr>
          <a:xfrm>
            <a:off x="5410200" y="4572000"/>
            <a:ext cx="3733800" cy="241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Append(</a:t>
            </a:r>
            <a:r>
              <a:rPr lang="en-US" dirty="0" err="1" smtClean="0"/>
              <a:t>master.lock</a:t>
            </a:r>
            <a:r>
              <a:rPr lang="en-US" dirty="0" smtClean="0"/>
              <a:t>)</a:t>
            </a:r>
          </a:p>
          <a:p>
            <a:pPr marL="461963" lvl="1"/>
            <a:r>
              <a:rPr lang="en-US" dirty="0" smtClean="0"/>
              <a:t>temporary file that is renamed at the end of </a:t>
            </a:r>
            <a:r>
              <a:rPr lang="en-US" dirty="0" err="1" smtClean="0"/>
              <a:t>git</a:t>
            </a:r>
            <a:r>
              <a:rPr lang="en-US" dirty="0" smtClean="0"/>
              <a:t>-commit</a:t>
            </a:r>
          </a:p>
          <a:p>
            <a:pPr marL="461963" lvl="1"/>
            <a:r>
              <a:rPr lang="en-US" dirty="0" smtClean="0"/>
              <a:t>Correctness is also violated by omitting entire append, or converting it to garbage or zeros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594225" y="4625764"/>
            <a:ext cx="914400" cy="121602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594225" y="4747366"/>
            <a:ext cx="914400" cy="106998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15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9" y="-76200"/>
            <a:ext cx="4497996" cy="7010400"/>
          </a:xfrm>
        </p:spPr>
      </p:pic>
      <p:sp>
        <p:nvSpPr>
          <p:cNvPr id="11" name="Text Placeholder 5"/>
          <p:cNvSpPr txBox="1">
            <a:spLocks/>
          </p:cNvSpPr>
          <p:nvPr/>
        </p:nvSpPr>
        <p:spPr>
          <a:xfrm>
            <a:off x="5410200" y="4572000"/>
            <a:ext cx="3733800" cy="241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Append(</a:t>
            </a:r>
            <a:r>
              <a:rPr lang="en-US" dirty="0" err="1" smtClean="0"/>
              <a:t>master.lock</a:t>
            </a:r>
            <a:r>
              <a:rPr lang="en-US" dirty="0" smtClean="0"/>
              <a:t>, ‘\n’)</a:t>
            </a:r>
          </a:p>
          <a:p>
            <a:pPr marL="461963" lvl="1"/>
            <a:r>
              <a:rPr lang="en-US" dirty="0" smtClean="0"/>
              <a:t>Correctness is preserved if the entire append is omitted or filled with zero</a:t>
            </a:r>
            <a:endParaRPr lang="en-US" dirty="0"/>
          </a:p>
          <a:p>
            <a:pPr marL="461963" lvl="1"/>
            <a:r>
              <a:rPr lang="en-US" dirty="0" smtClean="0"/>
              <a:t>Only filling with garbage is problematic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594225" y="4747366"/>
            <a:ext cx="914400" cy="358034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8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9" y="-76200"/>
            <a:ext cx="4497996" cy="7010400"/>
          </a:xfrm>
        </p:spPr>
      </p:pic>
      <p:cxnSp>
        <p:nvCxnSpPr>
          <p:cNvPr id="10" name="Straight Arrow Connector 9"/>
          <p:cNvCxnSpPr/>
          <p:nvPr/>
        </p:nvCxnSpPr>
        <p:spPr>
          <a:xfrm flipH="1">
            <a:off x="4594225" y="4800600"/>
            <a:ext cx="914400" cy="1219200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/>
          <p:cNvSpPr txBox="1">
            <a:spLocks/>
          </p:cNvSpPr>
          <p:nvPr/>
        </p:nvSpPr>
        <p:spPr>
          <a:xfrm>
            <a:off x="5410200" y="4267200"/>
            <a:ext cx="37338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Append(logs/HEAD)</a:t>
            </a:r>
          </a:p>
          <a:p>
            <a:pPr marL="461963" lvl="1"/>
            <a:r>
              <a:rPr lang="en-US" dirty="0" smtClean="0"/>
              <a:t>Not a temporary file, previously of non-zero size</a:t>
            </a:r>
          </a:p>
          <a:p>
            <a:pPr marL="461963" lvl="1"/>
            <a:r>
              <a:rPr lang="en-US" dirty="0" smtClean="0"/>
              <a:t>Correctness is also violated by omitting entire append, or converting it to garbage or zeros</a:t>
            </a:r>
          </a:p>
          <a:p>
            <a:pPr marL="461963" lvl="1"/>
            <a:r>
              <a:rPr lang="en-US" dirty="0" smtClean="0"/>
              <a:t>Incorrectness is only due to a tiny, specialized checker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94225" y="4800600"/>
            <a:ext cx="914400" cy="1447800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594225" y="4800600"/>
            <a:ext cx="914400" cy="1676400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1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27" y="29424"/>
            <a:ext cx="4600586" cy="6705618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3276600" y="2895600"/>
            <a:ext cx="3962400" cy="457200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276600" y="762000"/>
            <a:ext cx="3581400" cy="2590800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76600" y="3352800"/>
            <a:ext cx="5029200" cy="1143000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76600" y="3352800"/>
            <a:ext cx="5181600" cy="1524000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 txBox="1">
            <a:spLocks/>
          </p:cNvSpPr>
          <p:nvPr/>
        </p:nvSpPr>
        <p:spPr>
          <a:xfrm>
            <a:off x="38100" y="3173186"/>
            <a:ext cx="3467100" cy="3380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Configuration option prevents these re-orderings. Without </a:t>
            </a:r>
            <a:r>
              <a:rPr lang="en-US" dirty="0" err="1" smtClean="0"/>
              <a:t>config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Infinite loops</a:t>
            </a:r>
          </a:p>
          <a:p>
            <a:pPr lvl="1"/>
            <a:r>
              <a:rPr lang="en-US" dirty="0" smtClean="0"/>
              <a:t>Non-determinism</a:t>
            </a:r>
          </a:p>
          <a:p>
            <a:r>
              <a:rPr lang="en-US" dirty="0" smtClean="0"/>
              <a:t>Different behavior for</a:t>
            </a:r>
          </a:p>
          <a:p>
            <a:pPr lvl="1"/>
            <a:r>
              <a:rPr lang="en-US" dirty="0" smtClean="0"/>
              <a:t>File size zero</a:t>
            </a:r>
          </a:p>
          <a:p>
            <a:pPr lvl="1"/>
            <a:r>
              <a:rPr lang="en-US" dirty="0" smtClean="0"/>
              <a:t>File contains garbage/zeros</a:t>
            </a:r>
          </a:p>
          <a:p>
            <a:pPr lvl="1"/>
            <a:r>
              <a:rPr lang="en-US" dirty="0" smtClean="0"/>
              <a:t>File size increased partially with valid data</a:t>
            </a:r>
          </a:p>
          <a:p>
            <a:pPr marL="457200"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857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9"/>
          <a:stretch/>
        </p:blipFill>
        <p:spPr>
          <a:xfrm>
            <a:off x="4581053" y="762000"/>
            <a:ext cx="4497996" cy="5715000"/>
          </a:xfrm>
        </p:spPr>
      </p:pic>
      <p:cxnSp>
        <p:nvCxnSpPr>
          <p:cNvPr id="9" name="Straight Arrow Connector 8"/>
          <p:cNvCxnSpPr/>
          <p:nvPr/>
        </p:nvCxnSpPr>
        <p:spPr>
          <a:xfrm>
            <a:off x="2514600" y="3352800"/>
            <a:ext cx="2147933" cy="2612573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5"/>
          <p:cNvSpPr txBox="1">
            <a:spLocks/>
          </p:cNvSpPr>
          <p:nvPr/>
        </p:nvSpPr>
        <p:spPr>
          <a:xfrm>
            <a:off x="228600" y="4659086"/>
            <a:ext cx="3505200" cy="1607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Checker bug</a:t>
            </a:r>
          </a:p>
          <a:p>
            <a:pPr marL="457200" lvl="1"/>
            <a:r>
              <a:rPr lang="en-US" dirty="0" smtClean="0"/>
              <a:t>Unknown cause, seems  to only affect these particular test cases</a:t>
            </a:r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 flipV="1">
            <a:off x="2540000" y="1091646"/>
            <a:ext cx="2108322" cy="2262901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14600" y="3352800"/>
            <a:ext cx="2147933" cy="2858265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 txBox="1">
            <a:spLocks/>
          </p:cNvSpPr>
          <p:nvPr/>
        </p:nvSpPr>
        <p:spPr>
          <a:xfrm>
            <a:off x="88900" y="6424188"/>
            <a:ext cx="3886200" cy="40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mkdir</a:t>
            </a:r>
            <a:r>
              <a:rPr lang="en-US" dirty="0" smtClean="0"/>
              <a:t>() for second object in </a:t>
            </a:r>
            <a:r>
              <a:rPr lang="en-US" dirty="0" err="1" smtClean="0"/>
              <a:t>git</a:t>
            </a:r>
            <a:r>
              <a:rPr lang="en-US" dirty="0" smtClean="0"/>
              <a:t>-add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48322" y="992347"/>
            <a:ext cx="149383" cy="19859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48322" y="6214186"/>
            <a:ext cx="149383" cy="19859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8322" y="6012468"/>
            <a:ext cx="149383" cy="19859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-40037"/>
            <a:ext cx="8229600" cy="1143000"/>
          </a:xfrm>
        </p:spPr>
        <p:txBody>
          <a:bodyPr/>
          <a:lstStyle/>
          <a:p>
            <a:r>
              <a:rPr lang="en-US" dirty="0" smtClean="0"/>
              <a:t>Results: Miscellaneous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4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Meta-information read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show-ref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show-ref –head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fsck</a:t>
            </a:r>
            <a:endParaRPr lang="en-US" dirty="0" smtClean="0"/>
          </a:p>
          <a:p>
            <a:r>
              <a:rPr lang="en-US" dirty="0" smtClean="0"/>
              <a:t>Meta-information write and data checks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r>
              <a:rPr lang="en-US" dirty="0" smtClean="0"/>
              <a:t> add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</a:t>
            </a:r>
          </a:p>
          <a:p>
            <a:endParaRPr lang="en-US" dirty="0" smtClean="0"/>
          </a:p>
          <a:p>
            <a:r>
              <a:rPr lang="en-US" dirty="0" smtClean="0"/>
              <a:t>Note: If locks are present during checks, they are removed</a:t>
            </a:r>
          </a:p>
          <a:p>
            <a:pPr marL="119062" lvl="1" indent="0">
              <a:buNone/>
            </a:pPr>
            <a:endParaRPr lang="en-US" dirty="0" smtClean="0"/>
          </a:p>
          <a:p>
            <a:pPr marL="11906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3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 txBox="1">
            <a:spLocks/>
          </p:cNvSpPr>
          <p:nvPr/>
        </p:nvSpPr>
        <p:spPr>
          <a:xfrm>
            <a:off x="533400" y="2679427"/>
            <a:ext cx="3019331" cy="55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File unrelated to protocol</a:t>
            </a:r>
            <a:endParaRPr lang="en-US" dirty="0" smtClean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-40037"/>
            <a:ext cx="8229600" cy="1143000"/>
          </a:xfrm>
        </p:spPr>
        <p:txBody>
          <a:bodyPr/>
          <a:lstStyle/>
          <a:p>
            <a:r>
              <a:rPr lang="en-US" dirty="0" smtClean="0"/>
              <a:t>Results: Miscellaneous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974436"/>
            <a:ext cx="4600575" cy="5590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>
            <a:stCxn id="10" idx="3"/>
            <a:endCxn id="11" idx="1"/>
          </p:cNvCxnSpPr>
          <p:nvPr/>
        </p:nvCxnSpPr>
        <p:spPr>
          <a:xfrm flipV="1">
            <a:off x="3552731" y="2777745"/>
            <a:ext cx="3686270" cy="181218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39001" y="983489"/>
            <a:ext cx="381000" cy="358851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34200" y="4190246"/>
            <a:ext cx="2032409" cy="2286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0" idx="3"/>
            <a:endCxn id="18" idx="1"/>
          </p:cNvCxnSpPr>
          <p:nvPr/>
        </p:nvCxnSpPr>
        <p:spPr>
          <a:xfrm>
            <a:off x="3552731" y="2958963"/>
            <a:ext cx="3381469" cy="1345583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76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 txBox="1">
            <a:spLocks/>
          </p:cNvSpPr>
          <p:nvPr/>
        </p:nvSpPr>
        <p:spPr>
          <a:xfrm>
            <a:off x="457200" y="2666451"/>
            <a:ext cx="3019331" cy="109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File related to protocol, but no bugs found with current checker</a:t>
            </a:r>
            <a:endParaRPr lang="en-US" dirty="0" smtClean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-40037"/>
            <a:ext cx="8229600" cy="1143000"/>
          </a:xfrm>
        </p:spPr>
        <p:txBody>
          <a:bodyPr/>
          <a:lstStyle/>
          <a:p>
            <a:r>
              <a:rPr lang="en-US" dirty="0" smtClean="0"/>
              <a:t>Results: Miscellaneous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372" y="948030"/>
            <a:ext cx="4600575" cy="5590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>
            <a:stCxn id="10" idx="3"/>
            <a:endCxn id="11" idx="1"/>
          </p:cNvCxnSpPr>
          <p:nvPr/>
        </p:nvCxnSpPr>
        <p:spPr>
          <a:xfrm>
            <a:off x="3476531" y="3211670"/>
            <a:ext cx="4829741" cy="171079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306272" y="1000704"/>
            <a:ext cx="190500" cy="476409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30591" y="5474706"/>
            <a:ext cx="2032409" cy="1143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0" idx="3"/>
            <a:endCxn id="18" idx="1"/>
          </p:cNvCxnSpPr>
          <p:nvPr/>
        </p:nvCxnSpPr>
        <p:spPr>
          <a:xfrm>
            <a:off x="3476531" y="3211670"/>
            <a:ext cx="3254060" cy="2320186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Perceptions of FS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Torvalds (2009): </a:t>
            </a: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there's a reason we don't enable </a:t>
            </a:r>
            <a:r>
              <a:rPr lang="en-US" dirty="0" err="1">
                <a:solidFill>
                  <a:srgbClr val="FF0000"/>
                </a:solidFill>
              </a:rPr>
              <a:t>fsync</a:t>
            </a:r>
            <a:r>
              <a:rPr lang="en-US" dirty="0">
                <a:solidFill>
                  <a:srgbClr val="FF0000"/>
                </a:solidFill>
              </a:rPr>
              <a:t> by default - it's </a:t>
            </a:r>
            <a:r>
              <a:rPr lang="en-US" dirty="0" smtClean="0">
                <a:solidFill>
                  <a:srgbClr val="FF0000"/>
                </a:solidFill>
              </a:rPr>
              <a:t>generally </a:t>
            </a:r>
            <a:r>
              <a:rPr lang="en-US" dirty="0">
                <a:solidFill>
                  <a:srgbClr val="FF0000"/>
                </a:solidFill>
              </a:rPr>
              <a:t>not </a:t>
            </a:r>
            <a:r>
              <a:rPr lang="en-US" dirty="0" smtClean="0">
                <a:solidFill>
                  <a:srgbClr val="FF0000"/>
                </a:solidFill>
              </a:rPr>
              <a:t>needed…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on </a:t>
            </a:r>
            <a:r>
              <a:rPr lang="en-US" dirty="0">
                <a:solidFill>
                  <a:srgbClr val="FF0000"/>
                </a:solidFill>
              </a:rPr>
              <a:t>non-journaling </a:t>
            </a:r>
            <a:r>
              <a:rPr lang="en-US" dirty="0" err="1">
                <a:solidFill>
                  <a:srgbClr val="FF0000"/>
                </a:solidFill>
              </a:rPr>
              <a:t>filesystems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fsync</a:t>
            </a:r>
            <a:r>
              <a:rPr lang="en-US" dirty="0">
                <a:solidFill>
                  <a:srgbClr val="FF0000"/>
                </a:solidFill>
              </a:rPr>
              <a:t> is obviously a good idea</a:t>
            </a:r>
            <a:r>
              <a:rPr lang="en-US" dirty="0"/>
              <a:t>, but </a:t>
            </a:r>
            <a:r>
              <a:rPr lang="en-US" dirty="0" smtClean="0"/>
              <a:t>even </a:t>
            </a:r>
            <a:r>
              <a:rPr lang="en-US" dirty="0"/>
              <a:t>then the state is often recoverable even in the face of a crash. Now, </a:t>
            </a:r>
            <a:r>
              <a:rPr lang="en-US" dirty="0" smtClean="0"/>
              <a:t>without </a:t>
            </a:r>
            <a:r>
              <a:rPr lang="en-US" dirty="0" err="1"/>
              <a:t>fsync</a:t>
            </a:r>
            <a:r>
              <a:rPr lang="en-US" dirty="0"/>
              <a:t>, you might have to work at it a bit and know what to do - </a:t>
            </a:r>
            <a:r>
              <a:rPr lang="en-US" dirty="0" smtClean="0"/>
              <a:t>like </a:t>
            </a:r>
            <a:r>
              <a:rPr lang="en-US" dirty="0"/>
              <a:t>_manually_ resetting to the previous state and re-doing the last </a:t>
            </a:r>
            <a:r>
              <a:rPr lang="en-US" dirty="0" smtClean="0"/>
              <a:t>corrupt </a:t>
            </a:r>
            <a:r>
              <a:rPr lang="en-US" dirty="0"/>
              <a:t>commit, throwing out any corrupt objects </a:t>
            </a:r>
            <a:r>
              <a:rPr lang="en-US" dirty="0" smtClean="0"/>
              <a:t>etc. ….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enabling </a:t>
            </a:r>
            <a:r>
              <a:rPr lang="en-US" dirty="0" err="1"/>
              <a:t>fsync</a:t>
            </a:r>
            <a:r>
              <a:rPr lang="en-US" dirty="0"/>
              <a:t> can make things _much_ easier for recovery (to </a:t>
            </a:r>
            <a:r>
              <a:rPr lang="en-US" dirty="0" smtClean="0"/>
              <a:t>the </a:t>
            </a:r>
            <a:r>
              <a:rPr lang="en-US" dirty="0"/>
              <a:t>point </a:t>
            </a:r>
            <a:r>
              <a:rPr lang="en-US" dirty="0" smtClean="0"/>
              <a:t>of </a:t>
            </a:r>
            <a:r>
              <a:rPr lang="en-US" dirty="0"/>
              <a:t>making it possible at all for somebody who doesn't know the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object model</a:t>
            </a:r>
            <a:r>
              <a:rPr lang="en-US" dirty="0"/>
              <a:t>), but is generally not a hard requirement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6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Perceptions of FS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Jeff King - </a:t>
            </a:r>
            <a:r>
              <a:rPr lang="en-US" dirty="0" smtClean="0">
                <a:solidFill>
                  <a:srgbClr val="FF0000"/>
                </a:solidFill>
              </a:rPr>
              <a:t>2013</a:t>
            </a:r>
            <a:r>
              <a:rPr lang="en-US" dirty="0" smtClean="0"/>
              <a:t> (</a:t>
            </a:r>
            <a:r>
              <a:rPr lang="en-US" dirty="0" err="1" smtClean="0"/>
              <a:t>Github’s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developer</a:t>
            </a:r>
            <a:r>
              <a:rPr lang="en-US" dirty="0"/>
              <a:t>): “</a:t>
            </a:r>
            <a:r>
              <a:rPr lang="en-US" dirty="0">
                <a:solidFill>
                  <a:srgbClr val="FF0000"/>
                </a:solidFill>
              </a:rPr>
              <a:t>Our backend </a:t>
            </a: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systems are ext3 with journaling and data=ordered…. We do not </a:t>
            </a:r>
            <a:r>
              <a:rPr lang="en-US" dirty="0" err="1">
                <a:solidFill>
                  <a:srgbClr val="FF0000"/>
                </a:solidFill>
              </a:rPr>
              <a:t>fsync</a:t>
            </a:r>
            <a:r>
              <a:rPr lang="en-US" dirty="0">
                <a:solidFill>
                  <a:srgbClr val="FF0000"/>
                </a:solidFill>
              </a:rPr>
              <a:t> object files by </a:t>
            </a:r>
            <a:r>
              <a:rPr lang="en-US" dirty="0" smtClean="0">
                <a:solidFill>
                  <a:srgbClr val="FF0000"/>
                </a:solidFill>
              </a:rPr>
              <a:t>default</a:t>
            </a:r>
            <a:r>
              <a:rPr lang="en-US" dirty="0">
                <a:solidFill>
                  <a:srgbClr val="FF0000"/>
                </a:solidFill>
              </a:rPr>
              <a:t>…. </a:t>
            </a:r>
            <a:r>
              <a:rPr lang="en-US" dirty="0"/>
              <a:t>it shouldn't matter as long as your </a:t>
            </a:r>
            <a:r>
              <a:rPr lang="en-US" dirty="0" err="1"/>
              <a:t>filesystem</a:t>
            </a:r>
            <a:r>
              <a:rPr lang="en-US" dirty="0"/>
              <a:t> orders data and </a:t>
            </a:r>
            <a:r>
              <a:rPr lang="en-US" dirty="0" smtClean="0"/>
              <a:t>metadata writes </a:t>
            </a:r>
            <a:r>
              <a:rPr lang="en-US" dirty="0"/>
              <a:t>…. </a:t>
            </a:r>
            <a:r>
              <a:rPr lang="en-US" dirty="0" smtClean="0"/>
              <a:t>So </a:t>
            </a:r>
            <a:r>
              <a:rPr lang="en-US" dirty="0"/>
              <a:t>for our data=ordered </a:t>
            </a:r>
            <a:r>
              <a:rPr lang="en-US" dirty="0" err="1"/>
              <a:t>filesystems</a:t>
            </a:r>
            <a:r>
              <a:rPr lang="en-US" dirty="0"/>
              <a:t>, </a:t>
            </a:r>
            <a:r>
              <a:rPr lang="en-US" dirty="0" smtClean="0"/>
              <a:t>that's fine….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If the </a:t>
            </a:r>
            <a:r>
              <a:rPr lang="en-US" dirty="0">
                <a:solidFill>
                  <a:srgbClr val="FF0000"/>
                </a:solidFill>
              </a:rPr>
              <a:t>data and metadata writes are out of order, one could have </a:t>
            </a:r>
            <a:r>
              <a:rPr lang="en-US" dirty="0" smtClean="0">
                <a:solidFill>
                  <a:srgbClr val="FF0000"/>
                </a:solidFill>
              </a:rPr>
              <a:t>problems (but </a:t>
            </a:r>
            <a:r>
              <a:rPr lang="en-US" dirty="0">
                <a:solidFill>
                  <a:srgbClr val="FF0000"/>
                </a:solidFill>
              </a:rPr>
              <a:t>again, not a problem with </a:t>
            </a:r>
            <a:r>
              <a:rPr lang="en-US" dirty="0" smtClean="0">
                <a:solidFill>
                  <a:srgbClr val="FF0000"/>
                </a:solidFill>
              </a:rPr>
              <a:t>data=ordered).</a:t>
            </a:r>
          </a:p>
          <a:p>
            <a:endParaRPr lang="en-US" dirty="0"/>
          </a:p>
          <a:p>
            <a:r>
              <a:rPr lang="en-US" dirty="0"/>
              <a:t>So for ordered data and metadata writes, in my experience </a:t>
            </a:r>
            <a:r>
              <a:rPr lang="en-US" dirty="0" err="1"/>
              <a:t>git</a:t>
            </a:r>
            <a:r>
              <a:rPr lang="en-US" dirty="0"/>
              <a:t> is </a:t>
            </a:r>
            <a:r>
              <a:rPr lang="en-US" dirty="0" smtClean="0"/>
              <a:t>quite solid </a:t>
            </a:r>
            <a:r>
              <a:rPr lang="en-US" dirty="0"/>
              <a:t>against power failures and crashes. For systems without </a:t>
            </a:r>
            <a:r>
              <a:rPr lang="en-US" dirty="0" smtClean="0"/>
              <a:t>that guarantee</a:t>
            </a:r>
            <a:r>
              <a:rPr lang="en-US" dirty="0"/>
              <a:t>, you should turn on </a:t>
            </a:r>
            <a:r>
              <a:rPr lang="en-US" dirty="0" err="1"/>
              <a:t>core.fsyncobjectfiles</a:t>
            </a:r>
            <a:r>
              <a:rPr lang="en-US" dirty="0"/>
              <a:t>, but I suspect </a:t>
            </a:r>
            <a:r>
              <a:rPr lang="en-US" dirty="0" smtClean="0"/>
              <a:t>you could </a:t>
            </a:r>
            <a:r>
              <a:rPr lang="en-US" dirty="0"/>
              <a:t>also see some ref corruption (and possibly index corruption, </a:t>
            </a:r>
            <a:r>
              <a:rPr lang="en-US" dirty="0" smtClean="0"/>
              <a:t>too, as </a:t>
            </a:r>
            <a:r>
              <a:rPr lang="en-US" dirty="0"/>
              <a:t>it does not </a:t>
            </a:r>
            <a:r>
              <a:rPr lang="en-US" dirty="0" err="1"/>
              <a:t>fsync</a:t>
            </a:r>
            <a:r>
              <a:rPr lang="en-US" dirty="0"/>
              <a:t> either</a:t>
            </a:r>
            <a:r>
              <a:rPr lang="en-US" dirty="0" smtClean="0"/>
              <a:t>).”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Perceptions of FS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Manpage</a:t>
            </a:r>
            <a:r>
              <a:rPr lang="en-US" dirty="0" smtClean="0"/>
              <a:t> for </a:t>
            </a:r>
            <a:r>
              <a:rPr lang="en-US" dirty="0" err="1" smtClean="0"/>
              <a:t>core.fsyncobjectfiles</a:t>
            </a:r>
            <a:r>
              <a:rPr lang="en-US" dirty="0" smtClean="0"/>
              <a:t>: “</a:t>
            </a:r>
            <a:r>
              <a:rPr lang="en-US" dirty="0" smtClean="0">
                <a:solidFill>
                  <a:srgbClr val="FF0000"/>
                </a:solidFill>
              </a:rPr>
              <a:t>This </a:t>
            </a:r>
            <a:r>
              <a:rPr lang="en-US" dirty="0">
                <a:solidFill>
                  <a:srgbClr val="FF0000"/>
                </a:solidFill>
              </a:rPr>
              <a:t>is a total waste of time and effort on a </a:t>
            </a:r>
            <a:r>
              <a:rPr lang="en-US" dirty="0" err="1">
                <a:solidFill>
                  <a:srgbClr val="FF0000"/>
                </a:solidFill>
              </a:rPr>
              <a:t>filesystem</a:t>
            </a:r>
            <a:r>
              <a:rPr lang="en-US" dirty="0">
                <a:solidFill>
                  <a:srgbClr val="FF0000"/>
                </a:solidFill>
              </a:rPr>
              <a:t> that orders data writes properly, but can be useful for </a:t>
            </a:r>
            <a:r>
              <a:rPr lang="en-US" dirty="0" err="1">
                <a:solidFill>
                  <a:srgbClr val="FF0000"/>
                </a:solidFill>
              </a:rPr>
              <a:t>filesystems</a:t>
            </a:r>
            <a:r>
              <a:rPr lang="en-US" dirty="0">
                <a:solidFill>
                  <a:srgbClr val="FF0000"/>
                </a:solidFill>
              </a:rPr>
              <a:t> that do not </a:t>
            </a:r>
            <a:r>
              <a:rPr lang="en-US" dirty="0" smtClean="0">
                <a:solidFill>
                  <a:srgbClr val="FF0000"/>
                </a:solidFill>
              </a:rPr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journalling</a:t>
            </a:r>
            <a:r>
              <a:rPr lang="en-US" dirty="0" smtClean="0">
                <a:solidFill>
                  <a:srgbClr val="FF0000"/>
                </a:solidFill>
              </a:rPr>
              <a:t> (traditional </a:t>
            </a:r>
            <a:r>
              <a:rPr lang="en-US" dirty="0">
                <a:solidFill>
                  <a:srgbClr val="FF0000"/>
                </a:solidFill>
              </a:rPr>
              <a:t>UNIX </a:t>
            </a:r>
            <a:r>
              <a:rPr lang="en-US" dirty="0" err="1">
                <a:solidFill>
                  <a:srgbClr val="FF0000"/>
                </a:solidFill>
              </a:rPr>
              <a:t>filesystems</a:t>
            </a:r>
            <a:r>
              <a:rPr lang="en-US" dirty="0">
                <a:solidFill>
                  <a:srgbClr val="FF0000"/>
                </a:solidFill>
              </a:rPr>
              <a:t>) or that only journal metadata and not file </a:t>
            </a:r>
            <a:r>
              <a:rPr lang="en-US" dirty="0" smtClean="0">
                <a:solidFill>
                  <a:srgbClr val="FF0000"/>
                </a:solidFill>
              </a:rPr>
              <a:t>contents </a:t>
            </a:r>
            <a:r>
              <a:rPr lang="en-US" dirty="0">
                <a:solidFill>
                  <a:srgbClr val="FF0000"/>
                </a:solidFill>
              </a:rPr>
              <a:t>(OS X’s HFS+, or Linux ext3 </a:t>
            </a:r>
            <a:r>
              <a:rPr lang="en-US" dirty="0" smtClean="0">
                <a:solidFill>
                  <a:srgbClr val="FF0000"/>
                </a:solidFill>
              </a:rPr>
              <a:t>with </a:t>
            </a:r>
            <a:r>
              <a:rPr lang="en-US" dirty="0">
                <a:solidFill>
                  <a:srgbClr val="FF0000"/>
                </a:solidFill>
              </a:rPr>
              <a:t>"data=</a:t>
            </a:r>
            <a:r>
              <a:rPr lang="en-US" dirty="0" err="1">
                <a:solidFill>
                  <a:srgbClr val="FF0000"/>
                </a:solidFill>
              </a:rPr>
              <a:t>writeback</a:t>
            </a:r>
            <a:r>
              <a:rPr lang="en-US" dirty="0" smtClean="0">
                <a:solidFill>
                  <a:srgbClr val="FF0000"/>
                </a:solidFill>
              </a:rPr>
              <a:t>")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Torvalds (2009): </a:t>
            </a:r>
            <a:r>
              <a:rPr lang="en-US" dirty="0"/>
              <a:t>“there's a reason we don't enable </a:t>
            </a:r>
            <a:r>
              <a:rPr lang="en-US" dirty="0" err="1"/>
              <a:t>fsync</a:t>
            </a:r>
            <a:r>
              <a:rPr lang="en-US" dirty="0"/>
              <a:t> by default - it's </a:t>
            </a:r>
            <a:r>
              <a:rPr lang="en-US" dirty="0" smtClean="0"/>
              <a:t>generally </a:t>
            </a:r>
            <a:r>
              <a:rPr lang="en-US" dirty="0"/>
              <a:t>not </a:t>
            </a:r>
            <a:r>
              <a:rPr lang="en-US" dirty="0" smtClean="0"/>
              <a:t>needed…</a:t>
            </a:r>
          </a:p>
          <a:p>
            <a:endParaRPr lang="en-US" dirty="0"/>
          </a:p>
          <a:p>
            <a:r>
              <a:rPr lang="en-US" dirty="0" smtClean="0"/>
              <a:t>on </a:t>
            </a:r>
            <a:r>
              <a:rPr lang="en-US" dirty="0"/>
              <a:t>non-journaling </a:t>
            </a:r>
            <a:r>
              <a:rPr lang="en-US" dirty="0" err="1"/>
              <a:t>filesystems</a:t>
            </a:r>
            <a:r>
              <a:rPr lang="en-US" dirty="0"/>
              <a:t>, </a:t>
            </a:r>
            <a:r>
              <a:rPr lang="en-US" dirty="0" err="1"/>
              <a:t>fsync</a:t>
            </a:r>
            <a:r>
              <a:rPr lang="en-US" dirty="0"/>
              <a:t> is obviously a good idea, but </a:t>
            </a:r>
            <a:r>
              <a:rPr lang="en-US" dirty="0" smtClean="0"/>
              <a:t>even </a:t>
            </a:r>
            <a:r>
              <a:rPr lang="en-US" dirty="0"/>
              <a:t>then the state is often recoverable even in the face of a crash. Now, </a:t>
            </a:r>
            <a:r>
              <a:rPr lang="en-US" dirty="0" smtClean="0">
                <a:solidFill>
                  <a:srgbClr val="FF0000"/>
                </a:solidFill>
              </a:rPr>
              <a:t>without </a:t>
            </a:r>
            <a:r>
              <a:rPr lang="en-US" dirty="0" err="1">
                <a:solidFill>
                  <a:srgbClr val="FF0000"/>
                </a:solidFill>
              </a:rPr>
              <a:t>fsync</a:t>
            </a:r>
            <a:r>
              <a:rPr lang="en-US" dirty="0">
                <a:solidFill>
                  <a:srgbClr val="FF0000"/>
                </a:solidFill>
              </a:rPr>
              <a:t>, you might have to work at it a bit and know what to do - </a:t>
            </a:r>
            <a:r>
              <a:rPr lang="en-US" dirty="0" smtClean="0">
                <a:solidFill>
                  <a:srgbClr val="FF0000"/>
                </a:solidFill>
              </a:rPr>
              <a:t>like </a:t>
            </a:r>
            <a:r>
              <a:rPr lang="en-US" dirty="0">
                <a:solidFill>
                  <a:srgbClr val="FF0000"/>
                </a:solidFill>
              </a:rPr>
              <a:t>_manually_ resetting to the previous state</a:t>
            </a:r>
            <a:r>
              <a:rPr lang="en-US" dirty="0"/>
              <a:t> and re-doing the last </a:t>
            </a:r>
            <a:r>
              <a:rPr lang="en-US" dirty="0" smtClean="0"/>
              <a:t>corrupt </a:t>
            </a:r>
            <a:r>
              <a:rPr lang="en-US" dirty="0"/>
              <a:t>commit, throwing out any corrupt objects </a:t>
            </a:r>
            <a:r>
              <a:rPr lang="en-US" dirty="0" smtClean="0"/>
              <a:t>etc. ….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>
                <a:solidFill>
                  <a:srgbClr val="FF0000"/>
                </a:solidFill>
              </a:rPr>
              <a:t>enabling </a:t>
            </a:r>
            <a:r>
              <a:rPr lang="en-US" dirty="0" err="1">
                <a:solidFill>
                  <a:srgbClr val="FF0000"/>
                </a:solidFill>
              </a:rPr>
              <a:t>fsync</a:t>
            </a:r>
            <a:r>
              <a:rPr lang="en-US" dirty="0">
                <a:solidFill>
                  <a:srgbClr val="FF0000"/>
                </a:solidFill>
              </a:rPr>
              <a:t> can make things _much_ easier for recovery</a:t>
            </a:r>
            <a:r>
              <a:rPr lang="en-US" dirty="0"/>
              <a:t> (to </a:t>
            </a:r>
            <a:r>
              <a:rPr lang="en-US" dirty="0" smtClean="0"/>
              <a:t>the </a:t>
            </a:r>
            <a:r>
              <a:rPr lang="en-US" dirty="0"/>
              <a:t>point </a:t>
            </a:r>
            <a:r>
              <a:rPr lang="en-US" dirty="0" smtClean="0"/>
              <a:t>of </a:t>
            </a:r>
            <a:r>
              <a:rPr lang="en-US" dirty="0">
                <a:solidFill>
                  <a:srgbClr val="FF0000"/>
                </a:solidFill>
              </a:rPr>
              <a:t>making it possible at all for somebody who doesn't know the </a:t>
            </a: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object model</a:t>
            </a:r>
            <a:r>
              <a:rPr lang="en-US" dirty="0"/>
              <a:t>), but is generally not a hard requirement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Jeff King - 2013 (</a:t>
            </a:r>
            <a:r>
              <a:rPr lang="en-US" dirty="0" err="1" smtClean="0"/>
              <a:t>Github’s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developer</a:t>
            </a:r>
            <a:r>
              <a:rPr lang="en-US" dirty="0"/>
              <a:t>): “Our backend </a:t>
            </a:r>
            <a:r>
              <a:rPr lang="en-US" dirty="0" err="1"/>
              <a:t>git</a:t>
            </a:r>
            <a:r>
              <a:rPr lang="en-US" dirty="0"/>
              <a:t> systems are ext3 with journaling and data=ordered…. We do not </a:t>
            </a:r>
            <a:r>
              <a:rPr lang="en-US" dirty="0" err="1"/>
              <a:t>fsync</a:t>
            </a:r>
            <a:r>
              <a:rPr lang="en-US" dirty="0"/>
              <a:t> object files by </a:t>
            </a:r>
            <a:r>
              <a:rPr lang="en-US" dirty="0" smtClean="0"/>
              <a:t>default</a:t>
            </a:r>
            <a:r>
              <a:rPr lang="en-US" dirty="0"/>
              <a:t>…. it shouldn't matter as long as your </a:t>
            </a:r>
            <a:r>
              <a:rPr lang="en-US" dirty="0" err="1"/>
              <a:t>filesystem</a:t>
            </a:r>
            <a:r>
              <a:rPr lang="en-US" dirty="0"/>
              <a:t> orders data and </a:t>
            </a:r>
            <a:r>
              <a:rPr lang="en-US" dirty="0" smtClean="0"/>
              <a:t>metadata writes </a:t>
            </a:r>
            <a:r>
              <a:rPr lang="en-US" dirty="0"/>
              <a:t>…. </a:t>
            </a:r>
            <a:r>
              <a:rPr lang="en-US" dirty="0" smtClean="0"/>
              <a:t>So </a:t>
            </a:r>
            <a:r>
              <a:rPr lang="en-US" dirty="0"/>
              <a:t>for our data=ordered </a:t>
            </a:r>
            <a:r>
              <a:rPr lang="en-US" dirty="0" err="1"/>
              <a:t>filesystems</a:t>
            </a:r>
            <a:r>
              <a:rPr lang="en-US" dirty="0"/>
              <a:t>, </a:t>
            </a:r>
            <a:r>
              <a:rPr lang="en-US" dirty="0" smtClean="0"/>
              <a:t>that's fine….</a:t>
            </a:r>
          </a:p>
          <a:p>
            <a:endParaRPr lang="en-US" dirty="0"/>
          </a:p>
          <a:p>
            <a:r>
              <a:rPr lang="en-US" dirty="0" smtClean="0"/>
              <a:t>If the </a:t>
            </a:r>
            <a:r>
              <a:rPr lang="en-US" dirty="0"/>
              <a:t>data and metadata writes are out of order, one could have </a:t>
            </a:r>
            <a:r>
              <a:rPr lang="en-US" dirty="0" smtClean="0"/>
              <a:t>problems (but </a:t>
            </a:r>
            <a:r>
              <a:rPr lang="en-US" dirty="0"/>
              <a:t>again, not a problem with </a:t>
            </a:r>
            <a:r>
              <a:rPr lang="en-US" dirty="0" smtClean="0"/>
              <a:t>data=ordered).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So for ordered data and metadata writes, in my experience </a:t>
            </a: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is </a:t>
            </a:r>
            <a:r>
              <a:rPr lang="en-US" dirty="0" smtClean="0">
                <a:solidFill>
                  <a:srgbClr val="FF0000"/>
                </a:solidFill>
              </a:rPr>
              <a:t>quite solid </a:t>
            </a:r>
            <a:r>
              <a:rPr lang="en-US" dirty="0">
                <a:solidFill>
                  <a:srgbClr val="FF0000"/>
                </a:solidFill>
              </a:rPr>
              <a:t>against power failures and crashes. For systems without </a:t>
            </a:r>
            <a:r>
              <a:rPr lang="en-US" dirty="0" smtClean="0">
                <a:solidFill>
                  <a:srgbClr val="FF0000"/>
                </a:solidFill>
              </a:rPr>
              <a:t>that guarantee</a:t>
            </a:r>
            <a:r>
              <a:rPr lang="en-US" dirty="0">
                <a:solidFill>
                  <a:srgbClr val="FF0000"/>
                </a:solidFill>
              </a:rPr>
              <a:t>, you should turn on </a:t>
            </a:r>
            <a:r>
              <a:rPr lang="en-US" dirty="0" err="1">
                <a:solidFill>
                  <a:srgbClr val="FF0000"/>
                </a:solidFill>
              </a:rPr>
              <a:t>core.fsyncobjectfiles</a:t>
            </a:r>
            <a:r>
              <a:rPr lang="en-US" dirty="0">
                <a:solidFill>
                  <a:srgbClr val="FF0000"/>
                </a:solidFill>
              </a:rPr>
              <a:t>, but I suspect </a:t>
            </a:r>
            <a:r>
              <a:rPr lang="en-US" dirty="0" smtClean="0">
                <a:solidFill>
                  <a:srgbClr val="FF0000"/>
                </a:solidFill>
              </a:rPr>
              <a:t>you could </a:t>
            </a:r>
            <a:r>
              <a:rPr lang="en-US" dirty="0">
                <a:solidFill>
                  <a:srgbClr val="FF0000"/>
                </a:solidFill>
              </a:rPr>
              <a:t>also see some ref corruption </a:t>
            </a:r>
            <a:r>
              <a:rPr lang="en-US" dirty="0"/>
              <a:t>(and possibly index corruption, </a:t>
            </a:r>
            <a:r>
              <a:rPr lang="en-US" dirty="0" smtClean="0"/>
              <a:t>too, as </a:t>
            </a:r>
            <a:r>
              <a:rPr lang="en-US" dirty="0"/>
              <a:t>it does not </a:t>
            </a:r>
            <a:r>
              <a:rPr lang="en-US" dirty="0" err="1"/>
              <a:t>fsync</a:t>
            </a:r>
            <a:r>
              <a:rPr lang="en-US" dirty="0"/>
              <a:t> either</a:t>
            </a:r>
            <a:r>
              <a:rPr lang="en-US" dirty="0" smtClean="0"/>
              <a:t>).”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8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19200"/>
            <a:ext cx="3782248" cy="54102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6800" y="4267200"/>
            <a:ext cx="4163248" cy="23622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9" idx="3"/>
            <a:endCxn id="7" idx="1"/>
          </p:cNvCxnSpPr>
          <p:nvPr/>
        </p:nvCxnSpPr>
        <p:spPr>
          <a:xfrm>
            <a:off x="3086100" y="5448300"/>
            <a:ext cx="1790700" cy="0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 txBox="1">
            <a:spLocks/>
          </p:cNvSpPr>
          <p:nvPr/>
        </p:nvSpPr>
        <p:spPr>
          <a:xfrm>
            <a:off x="1485900" y="5219700"/>
            <a:ext cx="16002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Correct states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01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19200"/>
            <a:ext cx="3782248" cy="54102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Checkers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76800" y="3429000"/>
            <a:ext cx="4163248" cy="6858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4" idx="3"/>
            <a:endCxn id="12" idx="1"/>
          </p:cNvCxnSpPr>
          <p:nvPr/>
        </p:nvCxnSpPr>
        <p:spPr>
          <a:xfrm>
            <a:off x="3657600" y="3771900"/>
            <a:ext cx="1219200" cy="0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 txBox="1">
            <a:spLocks/>
          </p:cNvSpPr>
          <p:nvPr/>
        </p:nvSpPr>
        <p:spPr>
          <a:xfrm>
            <a:off x="1485900" y="3477689"/>
            <a:ext cx="2171700" cy="5884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Incorrect, but not detected by </a:t>
            </a:r>
            <a:r>
              <a:rPr lang="en-US" dirty="0" err="1" smtClean="0"/>
              <a:t>fsck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128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19200"/>
            <a:ext cx="3782248" cy="54102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Checkers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876800" y="2895600"/>
            <a:ext cx="4163248" cy="5334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2" idx="3"/>
            <a:endCxn id="20" idx="1"/>
          </p:cNvCxnSpPr>
          <p:nvPr/>
        </p:nvCxnSpPr>
        <p:spPr>
          <a:xfrm>
            <a:off x="3657600" y="3162300"/>
            <a:ext cx="1219200" cy="0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 txBox="1">
            <a:spLocks/>
          </p:cNvSpPr>
          <p:nvPr/>
        </p:nvSpPr>
        <p:spPr>
          <a:xfrm>
            <a:off x="1485900" y="2868089"/>
            <a:ext cx="2171700" cy="5884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Detected by only one tiny checker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870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19200"/>
            <a:ext cx="3782248" cy="54102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980752" y="1752599"/>
            <a:ext cx="4163248" cy="111548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7" idx="3"/>
            <a:endCxn id="25" idx="1"/>
          </p:cNvCxnSpPr>
          <p:nvPr/>
        </p:nvCxnSpPr>
        <p:spPr>
          <a:xfrm>
            <a:off x="3761552" y="2310343"/>
            <a:ext cx="1219200" cy="1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 txBox="1">
            <a:spLocks/>
          </p:cNvSpPr>
          <p:nvPr/>
        </p:nvSpPr>
        <p:spPr>
          <a:xfrm>
            <a:off x="1589852" y="2016132"/>
            <a:ext cx="2171700" cy="5884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Incorrect, detected by </a:t>
            </a:r>
            <a:r>
              <a:rPr lang="en-US" dirty="0" err="1" smtClean="0"/>
              <a:t>fsck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955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19200"/>
            <a:ext cx="3782248" cy="54102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980752" y="1371600"/>
            <a:ext cx="4163248" cy="38099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33" idx="3"/>
            <a:endCxn id="31" idx="1"/>
          </p:cNvCxnSpPr>
          <p:nvPr/>
        </p:nvCxnSpPr>
        <p:spPr>
          <a:xfrm>
            <a:off x="3761552" y="1562099"/>
            <a:ext cx="1219200" cy="1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 txBox="1">
            <a:spLocks/>
          </p:cNvSpPr>
          <p:nvPr/>
        </p:nvSpPr>
        <p:spPr>
          <a:xfrm>
            <a:off x="1589852" y="1267888"/>
            <a:ext cx="2171700" cy="5884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Errors detected only by </a:t>
            </a:r>
            <a:r>
              <a:rPr lang="en-US" dirty="0" err="1" smtClean="0"/>
              <a:t>fsck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835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ClrTx/>
              <a:buSzPct val="100000"/>
              <a:buNone/>
            </a:pPr>
            <a:r>
              <a:rPr lang="en-US" dirty="0" err="1" smtClean="0"/>
              <a:t>Git</a:t>
            </a:r>
            <a:r>
              <a:rPr lang="en-US" dirty="0" smtClean="0"/>
              <a:t>-add: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dirty="0" err="1" smtClean="0"/>
              <a:t>creat</a:t>
            </a:r>
            <a:r>
              <a:rPr lang="en-US" dirty="0" smtClean="0"/>
              <a:t>(</a:t>
            </a:r>
            <a:r>
              <a:rPr lang="en-US" dirty="0" err="1" smtClean="0"/>
              <a:t>index.lock</a:t>
            </a:r>
            <a:r>
              <a:rPr lang="en-US" dirty="0"/>
              <a:t>)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an 'object file' corresponding to the first added </a:t>
            </a:r>
            <a:r>
              <a:rPr lang="en-US" dirty="0" smtClean="0"/>
              <a:t>file</a:t>
            </a:r>
          </a:p>
          <a:p>
            <a:pPr marL="461962" lvl="1" indent="-342900">
              <a:buSzPct val="100000"/>
              <a:buFont typeface="+mj-lt"/>
              <a:buAutoNum type="alphaLcParenR"/>
            </a:pPr>
            <a:r>
              <a:rPr lang="en-US" dirty="0" err="1" smtClean="0"/>
              <a:t>mkdir</a:t>
            </a:r>
            <a:r>
              <a:rPr lang="en-US" dirty="0"/>
              <a:t>('objects/XX</a:t>
            </a:r>
            <a:r>
              <a:rPr lang="en-US" dirty="0" smtClean="0"/>
              <a:t>')</a:t>
            </a:r>
          </a:p>
          <a:p>
            <a:pPr marL="461962" lvl="1" indent="-342900">
              <a:buSzPct val="100000"/>
              <a:buFont typeface="+mj-lt"/>
              <a:buAutoNum type="alphaLcParenR"/>
            </a:pPr>
            <a:r>
              <a:rPr lang="en-US" dirty="0" err="1" smtClean="0"/>
              <a:t>creat</a:t>
            </a:r>
            <a:r>
              <a:rPr lang="en-US" dirty="0" smtClean="0"/>
              <a:t>(temporary </a:t>
            </a:r>
            <a:r>
              <a:rPr lang="en-US" dirty="0"/>
              <a:t>file within 'objects/XX</a:t>
            </a:r>
            <a:r>
              <a:rPr lang="en-US" dirty="0" smtClean="0"/>
              <a:t>')</a:t>
            </a:r>
          </a:p>
          <a:p>
            <a:pPr marL="461962" lvl="1" indent="-342900">
              <a:buSzPct val="100000"/>
              <a:buFont typeface="+mj-lt"/>
              <a:buAutoNum type="alphaLcParenR"/>
            </a:pPr>
            <a:r>
              <a:rPr lang="en-US" dirty="0" smtClean="0"/>
              <a:t>write </a:t>
            </a:r>
            <a:r>
              <a:rPr lang="en-US" dirty="0"/>
              <a:t>to temporary </a:t>
            </a:r>
            <a:r>
              <a:rPr lang="en-US" dirty="0" smtClean="0"/>
              <a:t>file</a:t>
            </a:r>
          </a:p>
          <a:p>
            <a:pPr marL="461962" lvl="1" indent="-342900">
              <a:buSzPct val="100000"/>
              <a:buFont typeface="+mj-lt"/>
              <a:buAutoNum type="alphaLcParenR"/>
            </a:pPr>
            <a:r>
              <a:rPr lang="en-US" dirty="0" err="1" smtClean="0"/>
              <a:t>fsync</a:t>
            </a:r>
            <a:r>
              <a:rPr lang="en-US" dirty="0" smtClean="0"/>
              <a:t>(temporary file)</a:t>
            </a:r>
          </a:p>
          <a:p>
            <a:pPr marL="461962" lvl="1" indent="-342900">
              <a:buSzPct val="100000"/>
              <a:buFont typeface="+mj-lt"/>
              <a:buAutoNum type="alphaLcParenR"/>
            </a:pPr>
            <a:r>
              <a:rPr lang="en-US" dirty="0" smtClean="0"/>
              <a:t>link(temporary </a:t>
            </a:r>
            <a:r>
              <a:rPr lang="en-US" dirty="0"/>
              <a:t>file -&gt; permanent file, within 'objects/XX</a:t>
            </a:r>
            <a:r>
              <a:rPr lang="en-US" dirty="0" smtClean="0"/>
              <a:t>')</a:t>
            </a:r>
          </a:p>
          <a:p>
            <a:pPr marL="461962" lvl="1" indent="-342900">
              <a:buSzPct val="100000"/>
              <a:buFont typeface="+mj-lt"/>
              <a:buAutoNum type="alphaLcParenR"/>
            </a:pPr>
            <a:r>
              <a:rPr lang="en-US" dirty="0" smtClean="0"/>
              <a:t>unlink(temporary </a:t>
            </a:r>
            <a:r>
              <a:rPr lang="en-US" dirty="0"/>
              <a:t>file)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an object file corresponding to second added </a:t>
            </a:r>
            <a:r>
              <a:rPr lang="en-US" dirty="0" smtClean="0"/>
              <a:t>file</a:t>
            </a:r>
          </a:p>
          <a:p>
            <a:pPr lvl="1">
              <a:buSzPct val="100000"/>
            </a:pPr>
            <a:r>
              <a:rPr lang="en-US" dirty="0" smtClean="0"/>
              <a:t>Similar </a:t>
            </a:r>
            <a:r>
              <a:rPr lang="en-US" dirty="0"/>
              <a:t>to step 2, but uses a different directory instead of 'XX'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to </a:t>
            </a:r>
            <a:r>
              <a:rPr lang="en-US" dirty="0" err="1"/>
              <a:t>index.lock</a:t>
            </a:r>
            <a:endParaRPr 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rename(</a:t>
            </a:r>
            <a:r>
              <a:rPr lang="en-US" dirty="0" err="1" smtClean="0"/>
              <a:t>index.lock</a:t>
            </a:r>
            <a:r>
              <a:rPr lang="en-US" dirty="0" smtClean="0"/>
              <a:t> </a:t>
            </a:r>
            <a:r>
              <a:rPr lang="en-US" dirty="0"/>
              <a:t>-&gt; index)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8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1270</Words>
  <Application>Microsoft Office PowerPoint</Application>
  <PresentationFormat>On-screen Show (4:3)</PresentationFormat>
  <Paragraphs>135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Introduction</vt:lpstr>
      <vt:lpstr>Results</vt:lpstr>
      <vt:lpstr>Checkers</vt:lpstr>
      <vt:lpstr>Checkers</vt:lpstr>
      <vt:lpstr>Checkers</vt:lpstr>
      <vt:lpstr>Checkers</vt:lpstr>
      <vt:lpstr>Checkers</vt:lpstr>
      <vt:lpstr>Checkers</vt:lpstr>
      <vt:lpstr>Protocol</vt:lpstr>
      <vt:lpstr>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Results: Miscellaneous</vt:lpstr>
      <vt:lpstr>Results: Miscellaneous</vt:lpstr>
      <vt:lpstr>Results: Miscellaneous</vt:lpstr>
      <vt:lpstr>Perceptions of FS behavior</vt:lpstr>
      <vt:lpstr>Perceptions of FS behavior</vt:lpstr>
      <vt:lpstr>Perceptions of FS behavior</vt:lpstr>
      <vt:lpstr>Crash Guarantees</vt:lpstr>
      <vt:lpstr>Crash Guarantees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Admin</dc:creator>
  <cp:lastModifiedBy>Windows Admin</cp:lastModifiedBy>
  <cp:revision>86</cp:revision>
  <dcterms:created xsi:type="dcterms:W3CDTF">2006-08-16T00:00:00Z</dcterms:created>
  <dcterms:modified xsi:type="dcterms:W3CDTF">2014-03-06T17:07:47Z</dcterms:modified>
</cp:coreProperties>
</file>