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84" r:id="rId3"/>
    <p:sldId id="285" r:id="rId4"/>
    <p:sldId id="291" r:id="rId5"/>
    <p:sldId id="257" r:id="rId6"/>
    <p:sldId id="293" r:id="rId7"/>
    <p:sldId id="295" r:id="rId8"/>
    <p:sldId id="294" r:id="rId9"/>
    <p:sldId id="296" r:id="rId10"/>
    <p:sldId id="297" r:id="rId11"/>
    <p:sldId id="298" r:id="rId12"/>
    <p:sldId id="299" r:id="rId13"/>
    <p:sldId id="301" r:id="rId14"/>
    <p:sldId id="300" r:id="rId15"/>
    <p:sldId id="302" r:id="rId16"/>
    <p:sldId id="303" r:id="rId17"/>
    <p:sldId id="304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1" autoAdjust="0"/>
    <p:restoredTop sz="94566" autoAdjust="0"/>
  </p:normalViewPr>
  <p:slideViewPr>
    <p:cSldViewPr>
      <p:cViewPr varScale="1">
        <p:scale>
          <a:sx n="105" d="100"/>
          <a:sy n="105" d="100"/>
        </p:scale>
        <p:origin x="-20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0CA56-6F8A-4C92-9C8B-32F6E1E054DC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EC294-E328-4C40-809F-948710EBA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38" indent="-58738" algn="l" defTabSz="914400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227013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Tested version: 1.10.0 (May 2013)</a:t>
            </a:r>
          </a:p>
          <a:p>
            <a:pPr lvl="1"/>
            <a:r>
              <a:rPr lang="en-US" dirty="0" smtClean="0"/>
              <a:t>Current version: 1.15.0 (Dec 2013)</a:t>
            </a:r>
          </a:p>
          <a:p>
            <a:pPr lvl="1"/>
            <a:r>
              <a:rPr lang="en-US" dirty="0" smtClean="0"/>
              <a:t>Protocol keeps changing between versions, </a:t>
            </a:r>
            <a:r>
              <a:rPr lang="en-US" dirty="0" err="1" smtClean="0"/>
              <a:t>leveldb</a:t>
            </a:r>
            <a:r>
              <a:rPr lang="en-US" dirty="0" smtClean="0"/>
              <a:t> might be a good example of why our tool is needed</a:t>
            </a:r>
          </a:p>
          <a:p>
            <a:r>
              <a:rPr lang="en-US" dirty="0" smtClean="0"/>
              <a:t>Workload:</a:t>
            </a:r>
          </a:p>
          <a:p>
            <a:pPr lvl="1"/>
            <a:r>
              <a:rPr lang="en-US" dirty="0" smtClean="0"/>
              <a:t>Open database</a:t>
            </a:r>
          </a:p>
          <a:p>
            <a:pPr lvl="1"/>
            <a:r>
              <a:rPr lang="en-US" dirty="0" smtClean="0"/>
              <a:t>Non-durable put()</a:t>
            </a:r>
          </a:p>
          <a:p>
            <a:pPr lvl="1"/>
            <a:r>
              <a:rPr lang="en-US" dirty="0" smtClean="0"/>
              <a:t>Close database</a:t>
            </a:r>
          </a:p>
          <a:p>
            <a:r>
              <a:rPr lang="en-US" dirty="0" smtClean="0"/>
              <a:t>Work in progress</a:t>
            </a:r>
          </a:p>
          <a:p>
            <a:pPr lvl="1"/>
            <a:r>
              <a:rPr lang="en-US" dirty="0" smtClean="0"/>
              <a:t>Other workloads to test: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Crash </a:t>
            </a:r>
            <a:r>
              <a:rPr lang="en-US" dirty="0" smtClean="0"/>
              <a:t>guarantees: </a:t>
            </a:r>
            <a:r>
              <a:rPr lang="en-US" dirty="0" smtClean="0"/>
              <a:t>Well-defined</a:t>
            </a:r>
          </a:p>
          <a:p>
            <a:pPr lvl="1"/>
            <a:r>
              <a:rPr lang="en-US" dirty="0" smtClean="0"/>
              <a:t>Atomicity, ordering, and optional durability</a:t>
            </a:r>
          </a:p>
          <a:p>
            <a:r>
              <a:rPr lang="en-US" dirty="0" err="1" smtClean="0"/>
              <a:t>Mmap</a:t>
            </a:r>
            <a:r>
              <a:rPr lang="en-US" dirty="0" smtClean="0"/>
              <a:t>(), and threads</a:t>
            </a:r>
          </a:p>
          <a:p>
            <a:pPr lvl="1"/>
            <a:r>
              <a:rPr lang="en-US" dirty="0" smtClean="0"/>
              <a:t>Threads not in current tested workload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76200"/>
            <a:ext cx="4649681" cy="6934200"/>
          </a:xfrm>
        </p:spPr>
      </p:pic>
      <p:sp>
        <p:nvSpPr>
          <p:cNvPr id="7" name="Rectangle 6"/>
          <p:cNvSpPr/>
          <p:nvPr/>
        </p:nvSpPr>
        <p:spPr>
          <a:xfrm>
            <a:off x="7505700" y="1716905"/>
            <a:ext cx="1600200" cy="1524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7" idx="1"/>
          </p:cNvCxnSpPr>
          <p:nvPr/>
        </p:nvCxnSpPr>
        <p:spPr>
          <a:xfrm>
            <a:off x="3736655" y="1793105"/>
            <a:ext cx="3769045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1364810" y="1604332"/>
            <a:ext cx="2371845" cy="377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creat</a:t>
            </a:r>
            <a:r>
              <a:rPr lang="en-US" dirty="0" smtClean="0"/>
              <a:t>(MANIFEST)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59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76200"/>
            <a:ext cx="4649681" cy="6934200"/>
          </a:xfrm>
        </p:spPr>
      </p:pic>
      <p:sp>
        <p:nvSpPr>
          <p:cNvPr id="7" name="Rectangle 6"/>
          <p:cNvSpPr/>
          <p:nvPr/>
        </p:nvSpPr>
        <p:spPr>
          <a:xfrm>
            <a:off x="7391400" y="1905000"/>
            <a:ext cx="1600200" cy="45719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 flipV="1">
            <a:off x="3657600" y="2133600"/>
            <a:ext cx="3733800" cy="505256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381001" y="1944826"/>
            <a:ext cx="3360182" cy="2398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MANIFEST file is first extended using </a:t>
            </a:r>
            <a:r>
              <a:rPr lang="en-US" dirty="0" err="1" smtClean="0"/>
              <a:t>ftruncate</a:t>
            </a:r>
            <a:r>
              <a:rPr lang="en-US" dirty="0" smtClean="0"/>
              <a:t>() or </a:t>
            </a:r>
            <a:r>
              <a:rPr lang="en-US" dirty="0" err="1" smtClean="0"/>
              <a:t>fallocate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r>
              <a:rPr lang="en-US" dirty="0" smtClean="0"/>
              <a:t>Since only </a:t>
            </a:r>
            <a:r>
              <a:rPr lang="en-US" dirty="0" err="1" smtClean="0"/>
              <a:t>msync</a:t>
            </a:r>
            <a:r>
              <a:rPr lang="en-US" dirty="0" smtClean="0"/>
              <a:t>() is done after writing data to it, the non-data filled portion might end up containing garbage. Bright-green if garbage is present.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55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76200"/>
            <a:ext cx="4649681" cy="6934200"/>
          </a:xfrm>
        </p:spPr>
      </p:pic>
      <p:sp>
        <p:nvSpPr>
          <p:cNvPr id="7" name="Rectangle 6"/>
          <p:cNvSpPr/>
          <p:nvPr/>
        </p:nvSpPr>
        <p:spPr>
          <a:xfrm>
            <a:off x="7523430" y="3962401"/>
            <a:ext cx="1600200" cy="1524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7" idx="1"/>
          </p:cNvCxnSpPr>
          <p:nvPr/>
        </p:nvCxnSpPr>
        <p:spPr>
          <a:xfrm flipV="1">
            <a:off x="4267200" y="4038601"/>
            <a:ext cx="3256230" cy="1019605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351576" y="3563212"/>
            <a:ext cx="3915624" cy="298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Corresponds to temp-file that is subsequently renamed to CURRENT.  File is </a:t>
            </a:r>
            <a:r>
              <a:rPr lang="en-US" dirty="0" err="1" smtClean="0"/>
              <a:t>msync</a:t>
            </a:r>
            <a:r>
              <a:rPr lang="en-US" dirty="0" smtClean="0"/>
              <a:t>()-</a:t>
            </a:r>
            <a:r>
              <a:rPr lang="en-US" dirty="0" err="1" smtClean="0"/>
              <a:t>ed</a:t>
            </a:r>
            <a:r>
              <a:rPr lang="en-US" dirty="0" smtClean="0"/>
              <a:t>, then truncated. Partial truncate of the file results in bright-green.</a:t>
            </a:r>
          </a:p>
          <a:p>
            <a:endParaRPr lang="en-US" dirty="0"/>
          </a:p>
          <a:p>
            <a:r>
              <a:rPr lang="en-US" dirty="0" smtClean="0"/>
              <a:t>TODO: Finding red errors here will show problems of using </a:t>
            </a:r>
            <a:r>
              <a:rPr lang="en-US" dirty="0" err="1" smtClean="0"/>
              <a:t>msync</a:t>
            </a:r>
            <a:r>
              <a:rPr lang="en-US" dirty="0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 txBox="1">
            <a:spLocks/>
          </p:cNvSpPr>
          <p:nvPr/>
        </p:nvSpPr>
        <p:spPr>
          <a:xfrm>
            <a:off x="351576" y="3563212"/>
            <a:ext cx="3763223" cy="73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</a:t>
            </a:r>
            <a:r>
              <a:rPr lang="en-US" dirty="0" err="1" smtClean="0"/>
              <a:t>fsync</a:t>
            </a:r>
            <a:r>
              <a:rPr lang="en-US" dirty="0" smtClean="0"/>
              <a:t>() instead of </a:t>
            </a:r>
            <a:r>
              <a:rPr lang="en-US" dirty="0" err="1" smtClean="0"/>
              <a:t>msync</a:t>
            </a:r>
            <a:r>
              <a:rPr lang="en-US" dirty="0" smtClean="0"/>
              <a:t>()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13" y="-45867"/>
            <a:ext cx="4832887" cy="6903867"/>
          </a:xfrm>
        </p:spPr>
      </p:pic>
    </p:spTree>
    <p:extLst>
      <p:ext uri="{BB962C8B-B14F-4D97-AF65-F5344CB8AC3E}">
        <p14:creationId xmlns:p14="http://schemas.microsoft.com/office/powerpoint/2010/main" val="26601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76200"/>
            <a:ext cx="4649681" cy="6934200"/>
          </a:xfrm>
        </p:spPr>
      </p:pic>
      <p:sp>
        <p:nvSpPr>
          <p:cNvPr id="7" name="Rectangle 6"/>
          <p:cNvSpPr/>
          <p:nvPr/>
        </p:nvSpPr>
        <p:spPr>
          <a:xfrm>
            <a:off x="7285022" y="4028794"/>
            <a:ext cx="334978" cy="1524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7" idx="1"/>
          </p:cNvCxnSpPr>
          <p:nvPr/>
        </p:nvCxnSpPr>
        <p:spPr>
          <a:xfrm>
            <a:off x="3711759" y="4029506"/>
            <a:ext cx="3573263" cy="75488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351577" y="3563212"/>
            <a:ext cx="3360182" cy="932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Rename atomicity: when old link still exists, but is semi-truncated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08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76200"/>
            <a:ext cx="4649681" cy="6934200"/>
          </a:xfrm>
        </p:spPr>
      </p:pic>
      <p:sp>
        <p:nvSpPr>
          <p:cNvPr id="7" name="Rectangle 6"/>
          <p:cNvSpPr/>
          <p:nvPr/>
        </p:nvSpPr>
        <p:spPr>
          <a:xfrm>
            <a:off x="7772400" y="4419600"/>
            <a:ext cx="1371600" cy="1524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7" idx="1"/>
          </p:cNvCxnSpPr>
          <p:nvPr/>
        </p:nvCxnSpPr>
        <p:spPr>
          <a:xfrm>
            <a:off x="3711759" y="4029506"/>
            <a:ext cx="4060641" cy="466294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351577" y="3563212"/>
            <a:ext cx="3360182" cy="932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rename() is non-atomic, and neither the old link nor new link exist.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4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 not found with omit-one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rename(CURRENT) is entirely omitted:</a:t>
            </a:r>
          </a:p>
          <a:p>
            <a:pPr lvl="1"/>
            <a:r>
              <a:rPr lang="en-US" dirty="0" smtClean="0"/>
              <a:t>Before recovery, </a:t>
            </a:r>
            <a:r>
              <a:rPr lang="en-US" dirty="0" err="1" smtClean="0"/>
              <a:t>leveldb</a:t>
            </a:r>
            <a:r>
              <a:rPr lang="en-US" dirty="0" smtClean="0"/>
              <a:t> throws an exception; after recovery, works fine.</a:t>
            </a:r>
          </a:p>
          <a:p>
            <a:r>
              <a:rPr lang="en-US" dirty="0" smtClean="0"/>
              <a:t>If rename is omitted, unlink(MANIFEST) is omitted, and none of the log writes go to disk:</a:t>
            </a:r>
          </a:p>
          <a:p>
            <a:pPr lvl="1"/>
            <a:r>
              <a:rPr lang="en-US" dirty="0" smtClean="0"/>
              <a:t>Silent durability violation before recovery (with or without checksum-checking); fine after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Bug-Reporting Chronicles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replying to bugs reported by me,</a:t>
            </a:r>
          </a:p>
          <a:p>
            <a:pPr lvl="1"/>
            <a:r>
              <a:rPr lang="en-US" dirty="0" smtClean="0"/>
              <a:t>One of the lead developers of </a:t>
            </a:r>
            <a:r>
              <a:rPr lang="en-US" dirty="0" err="1" smtClean="0"/>
              <a:t>leveldb</a:t>
            </a:r>
            <a:r>
              <a:rPr lang="en-US" dirty="0" smtClean="0"/>
              <a:t> (</a:t>
            </a:r>
            <a:r>
              <a:rPr lang="en-US" dirty="0" err="1" smtClean="0"/>
              <a:t>dgrogan</a:t>
            </a:r>
            <a:r>
              <a:rPr lang="en-US" dirty="0" smtClean="0"/>
              <a:t>) forgot the ordering guarantee promised by </a:t>
            </a:r>
            <a:r>
              <a:rPr lang="en-US" dirty="0" err="1" smtClean="0"/>
              <a:t>leveldb</a:t>
            </a:r>
            <a:endParaRPr lang="en-US" dirty="0" smtClean="0"/>
          </a:p>
          <a:p>
            <a:pPr lvl="1"/>
            <a:r>
              <a:rPr lang="en-US" dirty="0" smtClean="0"/>
              <a:t>A developer (</a:t>
            </a:r>
            <a:r>
              <a:rPr lang="en-US" dirty="0" err="1" smtClean="0"/>
              <a:t>cbsm</a:t>
            </a:r>
            <a:r>
              <a:rPr lang="en-US" dirty="0" smtClean="0"/>
              <a:t>…, not sure if he is a lead developer) assumes journaling means ordered directory operations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bitcoin</a:t>
            </a:r>
            <a:r>
              <a:rPr lang="en-US" dirty="0" smtClean="0"/>
              <a:t> moved to non-</a:t>
            </a:r>
            <a:r>
              <a:rPr lang="en-US" dirty="0" err="1" smtClean="0"/>
              <a:t>mmap</a:t>
            </a:r>
            <a:r>
              <a:rPr lang="en-US" dirty="0" smtClean="0"/>
              <a:t>()-</a:t>
            </a:r>
            <a:r>
              <a:rPr lang="en-US" dirty="0" err="1" smtClean="0"/>
              <a:t>ed</a:t>
            </a:r>
            <a:r>
              <a:rPr lang="en-US" dirty="0" smtClean="0"/>
              <a:t> version, they left off some directory </a:t>
            </a:r>
            <a:r>
              <a:rPr lang="en-US" dirty="0" err="1" smtClean="0"/>
              <a:t>fsync</a:t>
            </a:r>
            <a:r>
              <a:rPr lang="en-US" dirty="0" smtClean="0"/>
              <a:t>()-s</a:t>
            </a:r>
            <a:endParaRPr lang="en-US" dirty="0"/>
          </a:p>
          <a:p>
            <a:pPr lvl="1"/>
            <a:r>
              <a:rPr lang="en-US" dirty="0" smtClean="0"/>
              <a:t>Later, </a:t>
            </a:r>
            <a:r>
              <a:rPr lang="en-US" dirty="0" err="1" smtClean="0"/>
              <a:t>bitcoin</a:t>
            </a:r>
            <a:r>
              <a:rPr lang="en-US" dirty="0" smtClean="0"/>
              <a:t> moved to upstream non-</a:t>
            </a:r>
            <a:r>
              <a:rPr lang="en-US" dirty="0" err="1" smtClean="0"/>
              <a:t>mmap</a:t>
            </a:r>
            <a:r>
              <a:rPr lang="en-US" dirty="0" smtClean="0"/>
              <a:t>() version</a:t>
            </a:r>
          </a:p>
        </p:txBody>
      </p:sp>
    </p:spTree>
    <p:extLst>
      <p:ext uri="{BB962C8B-B14F-4D97-AF65-F5344CB8AC3E}">
        <p14:creationId xmlns:p14="http://schemas.microsoft.com/office/powerpoint/2010/main" val="368450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Miscellaneous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Examined two other workloads</a:t>
            </a:r>
          </a:p>
          <a:p>
            <a:pPr lvl="1"/>
            <a:r>
              <a:rPr lang="en-US" dirty="0" smtClean="0"/>
              <a:t>Creating a database</a:t>
            </a:r>
          </a:p>
          <a:p>
            <a:pPr lvl="2"/>
            <a:r>
              <a:rPr lang="en-US" dirty="0" smtClean="0"/>
              <a:t>no bugs, though bright-green areas are present</a:t>
            </a:r>
          </a:p>
          <a:p>
            <a:pPr lvl="2"/>
            <a:r>
              <a:rPr lang="en-US" dirty="0" smtClean="0"/>
              <a:t>I had wrongly reported one of the bright-green areas as a bug</a:t>
            </a:r>
          </a:p>
          <a:p>
            <a:pPr lvl="1"/>
            <a:r>
              <a:rPr lang="en-US" dirty="0" smtClean="0"/>
              <a:t>Opening an existing database</a:t>
            </a:r>
          </a:p>
          <a:p>
            <a:pPr lvl="2"/>
            <a:r>
              <a:rPr lang="en-US" dirty="0" smtClean="0"/>
              <a:t>protocol is subsumed by presented workload</a:t>
            </a:r>
          </a:p>
          <a:p>
            <a:r>
              <a:rPr lang="en-US" dirty="0" smtClean="0"/>
              <a:t>To-examine:</a:t>
            </a:r>
          </a:p>
          <a:p>
            <a:pPr lvl="1"/>
            <a:r>
              <a:rPr lang="en-US" dirty="0" smtClean="0"/>
              <a:t>Checkpoint workload</a:t>
            </a:r>
          </a:p>
          <a:p>
            <a:pPr lvl="1"/>
            <a:r>
              <a:rPr lang="en-US" dirty="0" smtClean="0"/>
              <a:t>synchronous put workload</a:t>
            </a:r>
          </a:p>
          <a:p>
            <a:pPr lvl="1"/>
            <a:r>
              <a:rPr lang="en-US" dirty="0" smtClean="0"/>
              <a:t>leveldb-1.15.0</a:t>
            </a:r>
          </a:p>
          <a:p>
            <a:r>
              <a:rPr lang="en-US" dirty="0" smtClean="0"/>
              <a:t>Unexplored workloads:</a:t>
            </a:r>
          </a:p>
          <a:p>
            <a:pPr lvl="1"/>
            <a:r>
              <a:rPr lang="en-US" dirty="0" smtClean="0"/>
              <a:t>Batch puts</a:t>
            </a:r>
          </a:p>
          <a:p>
            <a:pPr lvl="1"/>
            <a:r>
              <a:rPr lang="en-US" dirty="0" smtClean="0"/>
              <a:t>Second-level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Toggling compression</a:t>
            </a:r>
          </a:p>
          <a:p>
            <a:pPr lvl="1"/>
            <a:r>
              <a:rPr lang="en-US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837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dirty="0" smtClean="0"/>
              <a:t>Verification routine:</a:t>
            </a:r>
          </a:p>
          <a:p>
            <a:pPr marL="461962" lvl="1" indent="-342900">
              <a:buFont typeface="+mj-lt"/>
              <a:buAutoNum type="arabicPeriod"/>
            </a:pPr>
            <a:r>
              <a:rPr lang="en-US" dirty="0" smtClean="0"/>
              <a:t>Open database</a:t>
            </a:r>
          </a:p>
          <a:p>
            <a:pPr marL="461962" lvl="1" indent="-342900">
              <a:buFont typeface="+mj-lt"/>
              <a:buAutoNum type="arabicPeriod"/>
            </a:pPr>
            <a:r>
              <a:rPr lang="en-US" dirty="0" smtClean="0"/>
              <a:t>Read values from database</a:t>
            </a:r>
          </a:p>
          <a:p>
            <a:pPr lvl="2"/>
            <a:r>
              <a:rPr lang="en-US" dirty="0" smtClean="0"/>
              <a:t>make sure atomicity and ordering is obeyed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ake sure ancient data in the database is durable</a:t>
            </a:r>
          </a:p>
          <a:p>
            <a:pPr marL="461962" lvl="1" indent="-342900">
              <a:buFont typeface="+mj-lt"/>
              <a:buAutoNum type="arabicPeriod"/>
            </a:pPr>
            <a:r>
              <a:rPr lang="en-US" dirty="0" smtClean="0"/>
              <a:t>Insert a value</a:t>
            </a:r>
          </a:p>
          <a:p>
            <a:pPr lvl="2"/>
            <a:r>
              <a:rPr lang="en-US" dirty="0" smtClean="0"/>
              <a:t>Read again and check atomicity, ordering, durability</a:t>
            </a:r>
          </a:p>
          <a:p>
            <a:pPr marL="461962" lvl="1" indent="-342900">
              <a:buFont typeface="+mj-lt"/>
              <a:buAutoNum type="arabicPeriod"/>
            </a:pPr>
            <a:r>
              <a:rPr lang="en-US" dirty="0" smtClean="0"/>
              <a:t>Close database, re-open</a:t>
            </a:r>
          </a:p>
          <a:p>
            <a:pPr lvl="2"/>
            <a:r>
              <a:rPr lang="en-US" dirty="0"/>
              <a:t>Read again and check atomicity, ordering, </a:t>
            </a:r>
            <a:r>
              <a:rPr lang="en-US" dirty="0" smtClean="0"/>
              <a:t>durability</a:t>
            </a:r>
          </a:p>
          <a:p>
            <a:r>
              <a:rPr lang="en-US" dirty="0" smtClean="0"/>
              <a:t>Do verification routine four times:</a:t>
            </a:r>
          </a:p>
          <a:p>
            <a:pPr marL="461962" lvl="1" indent="-342900">
              <a:buFont typeface="+mj-lt"/>
              <a:buAutoNum type="arabicPeriod"/>
            </a:pPr>
            <a:r>
              <a:rPr lang="en-US" dirty="0" smtClean="0"/>
              <a:t>Without checksum verification</a:t>
            </a:r>
          </a:p>
          <a:p>
            <a:pPr marL="461962" lvl="1" indent="-342900">
              <a:buFont typeface="+mj-lt"/>
              <a:buAutoNum type="arabicPeriod"/>
            </a:pPr>
            <a:r>
              <a:rPr lang="en-US" dirty="0" smtClean="0"/>
              <a:t>With checksum verification</a:t>
            </a:r>
          </a:p>
          <a:p>
            <a:pPr marL="461962" lvl="1" indent="-342900">
              <a:buFont typeface="+mj-lt"/>
              <a:buAutoNum type="arabicPeriod"/>
            </a:pPr>
            <a:r>
              <a:rPr lang="en-US" dirty="0" smtClean="0"/>
              <a:t>Recovery, then without </a:t>
            </a:r>
            <a:r>
              <a:rPr lang="en-US" dirty="0"/>
              <a:t>checksum </a:t>
            </a:r>
            <a:r>
              <a:rPr lang="en-US" dirty="0" smtClean="0"/>
              <a:t>verification</a:t>
            </a:r>
          </a:p>
          <a:p>
            <a:pPr marL="461962" lvl="1" indent="-342900">
              <a:buFont typeface="+mj-lt"/>
              <a:buAutoNum type="arabicPeriod"/>
            </a:pPr>
            <a:r>
              <a:rPr lang="en-US" dirty="0" smtClean="0"/>
              <a:t>Recovery, then with </a:t>
            </a:r>
            <a:r>
              <a:rPr lang="en-US" dirty="0"/>
              <a:t>checksum verification</a:t>
            </a:r>
          </a:p>
          <a:p>
            <a:pPr marL="461962" lvl="1" indent="-342900">
              <a:buFont typeface="+mj-lt"/>
              <a:buAutoNum type="arabicPeriod"/>
            </a:pPr>
            <a:endParaRPr lang="en-US" dirty="0"/>
          </a:p>
          <a:p>
            <a:pPr marL="461962" lvl="1" indent="-342900">
              <a:buFont typeface="+mj-lt"/>
              <a:buAutoNum type="arabicPeriod"/>
            </a:pPr>
            <a:endParaRPr lang="en-US" dirty="0" smtClean="0"/>
          </a:p>
          <a:p>
            <a:pPr marL="119062" lvl="1" indent="0">
              <a:buNone/>
            </a:pPr>
            <a:endParaRPr lang="en-US" dirty="0" smtClean="0"/>
          </a:p>
          <a:p>
            <a:pPr marL="1190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4695"/>
            <a:ext cx="9144000" cy="24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(Terminal window)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8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76200"/>
            <a:ext cx="4649681" cy="6934200"/>
          </a:xfrm>
        </p:spPr>
      </p:pic>
      <p:cxnSp>
        <p:nvCxnSpPr>
          <p:cNvPr id="11" name="Straight Arrow Connector 10"/>
          <p:cNvCxnSpPr/>
          <p:nvPr/>
        </p:nvCxnSpPr>
        <p:spPr>
          <a:xfrm flipV="1">
            <a:off x="8077200" y="-152400"/>
            <a:ext cx="0" cy="5867400"/>
          </a:xfrm>
          <a:prstGeom prst="straightConnector1">
            <a:avLst/>
          </a:prstGeom>
          <a:ln w="41275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6657109" y="5214937"/>
            <a:ext cx="1447800" cy="500063"/>
          </a:xfrm>
        </p:spPr>
        <p:txBody>
          <a:bodyPr/>
          <a:lstStyle/>
          <a:p>
            <a:r>
              <a:rPr lang="en-US" dirty="0" smtClean="0"/>
              <a:t>Start of put</a:t>
            </a:r>
            <a:endParaRPr lang="en-US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839200" y="-76200"/>
            <a:ext cx="0" cy="6705600"/>
          </a:xfrm>
          <a:prstGeom prst="straightConnector1">
            <a:avLst/>
          </a:prstGeom>
          <a:ln w="41275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 txBox="1">
            <a:spLocks/>
          </p:cNvSpPr>
          <p:nvPr/>
        </p:nvSpPr>
        <p:spPr>
          <a:xfrm>
            <a:off x="7353300" y="6129337"/>
            <a:ext cx="1447800" cy="50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227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End of put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1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76200"/>
            <a:ext cx="4649681" cy="6934200"/>
          </a:xfrm>
        </p:spPr>
      </p:pic>
      <p:sp>
        <p:nvSpPr>
          <p:cNvPr id="7" name="Rectangle 6"/>
          <p:cNvSpPr/>
          <p:nvPr/>
        </p:nvSpPr>
        <p:spPr>
          <a:xfrm>
            <a:off x="8005526" y="261042"/>
            <a:ext cx="452674" cy="56825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7" idx="1"/>
          </p:cNvCxnSpPr>
          <p:nvPr/>
        </p:nvCxnSpPr>
        <p:spPr>
          <a:xfrm>
            <a:off x="3761552" y="3102320"/>
            <a:ext cx="4243974" cy="1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381000" y="2111720"/>
            <a:ext cx="3380552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Log file being extended with </a:t>
            </a:r>
            <a:r>
              <a:rPr lang="en-US" dirty="0" err="1" smtClean="0"/>
              <a:t>fallocate</a:t>
            </a:r>
            <a:r>
              <a:rPr lang="en-US" dirty="0" smtClean="0"/>
              <a:t>/</a:t>
            </a:r>
            <a:r>
              <a:rPr lang="en-US" dirty="0" err="1" smtClean="0"/>
              <a:t>ftruncate</a:t>
            </a:r>
            <a:r>
              <a:rPr lang="en-US" dirty="0" smtClean="0"/>
              <a:t>, b</a:t>
            </a:r>
            <a:r>
              <a:rPr lang="en-US" dirty="0" smtClean="0"/>
              <a:t>ut zero-filled log file not </a:t>
            </a:r>
            <a:r>
              <a:rPr lang="en-US" dirty="0" err="1" smtClean="0"/>
              <a:t>fsync</a:t>
            </a:r>
            <a:r>
              <a:rPr lang="en-US" dirty="0" smtClean="0"/>
              <a:t>()-ed. On presence of garbage before crash, bright-green state occurs.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7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76200"/>
            <a:ext cx="4649681" cy="6934200"/>
          </a:xfrm>
        </p:spPr>
      </p:pic>
      <p:sp>
        <p:nvSpPr>
          <p:cNvPr id="7" name="Rectangle 6"/>
          <p:cNvSpPr/>
          <p:nvPr/>
        </p:nvSpPr>
        <p:spPr>
          <a:xfrm>
            <a:off x="8458200" y="251989"/>
            <a:ext cx="304800" cy="56825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7" idx="1"/>
          </p:cNvCxnSpPr>
          <p:nvPr/>
        </p:nvCxnSpPr>
        <p:spPr>
          <a:xfrm flipV="1">
            <a:off x="3761552" y="3093268"/>
            <a:ext cx="4696648" cy="553392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381000" y="2111720"/>
            <a:ext cx="3380552" cy="306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During put(), if only part of th</a:t>
            </a:r>
            <a:r>
              <a:rPr lang="en-US" dirty="0" smtClean="0"/>
              <a:t>e put() makes it to the log file.</a:t>
            </a:r>
            <a:endParaRPr lang="en-US" dirty="0"/>
          </a:p>
          <a:p>
            <a:pPr marL="398463" lvl="1"/>
            <a:r>
              <a:rPr lang="en-US" dirty="0" smtClean="0"/>
              <a:t>i.e., atomicity of the log write corresponding to put()</a:t>
            </a:r>
          </a:p>
          <a:p>
            <a:pPr marL="398463" lvl="1"/>
            <a:r>
              <a:rPr lang="en-US" dirty="0" smtClean="0"/>
              <a:t>The graph shows splitting the write into three </a:t>
            </a:r>
            <a:r>
              <a:rPr lang="en-US" dirty="0" err="1" smtClean="0"/>
              <a:t>diskops</a:t>
            </a:r>
            <a:r>
              <a:rPr lang="en-US" dirty="0" smtClean="0"/>
              <a:t>, but same effect was observed when split across 4096-page boundaries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9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76200"/>
            <a:ext cx="4649681" cy="6934200"/>
          </a:xfrm>
        </p:spPr>
      </p:pic>
      <p:sp>
        <p:nvSpPr>
          <p:cNvPr id="7" name="Rectangle 6"/>
          <p:cNvSpPr/>
          <p:nvPr/>
        </p:nvSpPr>
        <p:spPr>
          <a:xfrm>
            <a:off x="7543800" y="1"/>
            <a:ext cx="1600200" cy="3048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3761552" y="152401"/>
            <a:ext cx="3782248" cy="0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2362200" y="4931"/>
            <a:ext cx="1399352" cy="4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creat</a:t>
            </a:r>
            <a:r>
              <a:rPr lang="en-US" dirty="0" smtClean="0"/>
              <a:t>(</a:t>
            </a:r>
            <a:r>
              <a:rPr lang="en-US" dirty="0" err="1" smtClean="0"/>
              <a:t>sst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01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76200"/>
            <a:ext cx="4649681" cy="6934200"/>
          </a:xfrm>
        </p:spPr>
      </p:pic>
      <p:sp>
        <p:nvSpPr>
          <p:cNvPr id="7" name="Rectangle 6"/>
          <p:cNvSpPr/>
          <p:nvPr/>
        </p:nvSpPr>
        <p:spPr>
          <a:xfrm>
            <a:off x="7772400" y="1543616"/>
            <a:ext cx="1371600" cy="3048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3"/>
            <a:endCxn id="7" idx="1"/>
          </p:cNvCxnSpPr>
          <p:nvPr/>
        </p:nvCxnSpPr>
        <p:spPr>
          <a:xfrm flipV="1">
            <a:off x="3743445" y="1696016"/>
            <a:ext cx="4028955" cy="611964"/>
          </a:xfrm>
          <a:prstGeom prst="straightConnector1">
            <a:avLst/>
          </a:prstGeom>
          <a:ln w="412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76200" y="1491760"/>
            <a:ext cx="3667245" cy="1632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8738" indent="-58738" algn="l" defTabSz="914400" rtl="0" eaLnBrk="1" latinLnBrk="0" hangingPunct="1">
              <a:spcBef>
                <a:spcPct val="20000"/>
              </a:spcBef>
              <a:buClr>
                <a:schemeClr val="bg1"/>
              </a:buClr>
              <a:buSzPct val="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Truncating </a:t>
            </a:r>
            <a:r>
              <a:rPr lang="en-US" dirty="0" err="1" smtClean="0"/>
              <a:t>sst</a:t>
            </a:r>
            <a:r>
              <a:rPr lang="en-US" dirty="0" smtClean="0"/>
              <a:t> file after writing data to it. The </a:t>
            </a:r>
            <a:r>
              <a:rPr lang="en-US" dirty="0" err="1" smtClean="0"/>
              <a:t>sst</a:t>
            </a:r>
            <a:r>
              <a:rPr lang="en-US" dirty="0" smtClean="0"/>
              <a:t> file is sync-</a:t>
            </a:r>
            <a:r>
              <a:rPr lang="en-US" dirty="0" err="1" smtClean="0"/>
              <a:t>ed</a:t>
            </a:r>
            <a:r>
              <a:rPr lang="en-US" dirty="0" smtClean="0"/>
              <a:t> *before* the truncate. </a:t>
            </a:r>
            <a:r>
              <a:rPr lang="en-US" dirty="0" smtClean="0"/>
              <a:t>If truncate does not go to disk, incorrect.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2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578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</vt:lpstr>
      <vt:lpstr>Checker</vt:lpstr>
      <vt:lpstr>Checker</vt:lpstr>
      <vt:lpstr>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 not found with omit-one heuristic</vt:lpstr>
      <vt:lpstr>Bug-Reporting Chronicles</vt:lpstr>
      <vt:lpstr>Miscellaneous stuff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Admin</dc:creator>
  <cp:lastModifiedBy>Windows Admin</cp:lastModifiedBy>
  <cp:revision>128</cp:revision>
  <dcterms:created xsi:type="dcterms:W3CDTF">2006-08-16T00:00:00Z</dcterms:created>
  <dcterms:modified xsi:type="dcterms:W3CDTF">2014-03-06T18:54:52Z</dcterms:modified>
</cp:coreProperties>
</file>