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7" autoAdjust="0"/>
  </p:normalViewPr>
  <p:slideViewPr>
    <p:cSldViewPr snapToGrid="0">
      <p:cViewPr varScale="1">
        <p:scale>
          <a:sx n="62" d="100"/>
          <a:sy n="62" d="100"/>
        </p:scale>
        <p:origin x="4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8BAC-8BEE-8A09-3926-2B74DD926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3F2C2-4B23-CC2D-90D0-D0C4311C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C747C-1482-68B6-3B0C-AE9E476D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71B3-184E-2136-6CD8-314AFF8E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0A6B-94D3-4C92-AF0A-BD44DBAE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2BEE-C285-47D4-D39A-48766A81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8DD75-3D03-2AE6-046B-7B52116CE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2EAC-4616-2054-8DB3-7977D8A6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A83D-0261-AC1B-67D6-86E65750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1940-2874-3E94-1C0C-B9D33F80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29F3-3418-1CC5-0C3A-79E424AD4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F01CE-14A6-FDB5-A096-AE3D65450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34A9-920B-88C3-060F-C55D842C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4202-2BDC-BDE9-09EC-E4A77BF5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B30C-953F-46B6-F26E-44DABFA1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0004-B5F0-6D60-BBA4-6E32B462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2644-E849-3CC8-9362-068635EC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5469-8E44-E9C8-AE51-5EFA222B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F229-A513-3EAF-703A-88020DE3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996B2-BA27-FF81-BBFA-55F89954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52DA-8F51-2894-6E44-90C329AD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5030D-3C29-53E7-06A8-9BA5EEF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1437-3836-4ED0-00FF-16035E35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7339-B671-FF61-5E5A-C042FAD1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15C04-58D9-E6C4-4535-16ED4427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F597-6559-FD90-4DB9-419CD7C1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2DFF-897F-AD45-6A26-C538F5987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BD434-06A5-498D-A2DD-A75DDDD8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BF0EE-7AD3-4C38-9EF4-256A9504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6AD1B-86A3-4E1D-C2DE-3341F798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A4A-0671-2F19-60D3-4B827B16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C25F-87B2-5CB7-5F82-9B0D41F4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A146-EC3C-8DC7-4CAF-2881BBC9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32A43-8C06-34F2-92A6-119C41F4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0ACDF-6304-98B1-A09F-B6D4D785D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9A28F-D16A-FC8A-7B40-32D776E8A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FDAD3-C577-18CF-9C52-F444BBDC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014D8-3061-32D7-6C15-45EE291D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0D3C7-EAA3-EE40-6F13-18A52A52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0288-A61D-004A-004D-07A9A92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8F09E-8B95-8696-7084-2316BE46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A118A-E137-02DC-6166-1FF5A916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C98D2-9A79-E1E5-5167-1851B6F9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A7E5F-2BBD-3AD0-C42A-6BE3DB9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B7231-A037-D453-743D-33EB2926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D9573-F507-A7D7-B6EE-BB75AF9B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25C-2DC1-75E0-E437-00B36B4F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B29C-78FD-553C-0F4C-0A48AB22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308A0-85B9-9204-C051-7D24A133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E7E14-7DBA-FC44-AC48-0A391D86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71CC-5780-267C-C3AB-654EF56E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27973-203B-DBA1-B352-4541D85E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938C-6442-DC07-F5A9-63E6FDEB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F2D47-2783-B5B5-4A43-50701B534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3DA51-2175-5D1D-E202-4E82E810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07B2A-30D4-37D5-0527-5744D25A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9F8B5-7963-A1AB-62B9-BB57D617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E689B-AB9E-0C75-8FBB-F215DD8C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5D8A1-2CC0-F89D-CE50-99D6661D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E50A-581E-9309-B0C8-5C767F40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F97A-A215-1E8B-7DD9-654593FB7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09D00-E492-42F4-88B3-E9B96DA27AD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99F5-C07C-0844-AEB9-5B37FB052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0476-21D9-6F9D-4622-1DADB649E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C7B2-F3B7-4ED2-B438-EA9C321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5E007F-89A9-63D6-4673-55425ED69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54283"/>
              </p:ext>
            </p:extLst>
          </p:nvPr>
        </p:nvGraphicFramePr>
        <p:xfrm>
          <a:off x="2032000" y="10999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953455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6167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7115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7808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6635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7C7F53-505C-A573-12C2-53757B31F006}"/>
              </a:ext>
            </a:extLst>
          </p:cNvPr>
          <p:cNvSpPr txBox="1"/>
          <p:nvPr/>
        </p:nvSpPr>
        <p:spPr>
          <a:xfrm>
            <a:off x="2032000" y="2406120"/>
            <a:ext cx="20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- 16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9CF42-EE03-B037-247A-A1AD90BF93C5}"/>
              </a:ext>
            </a:extLst>
          </p:cNvPr>
          <p:cNvSpPr txBox="1"/>
          <p:nvPr/>
        </p:nvSpPr>
        <p:spPr>
          <a:xfrm>
            <a:off x="5070443" y="467173"/>
            <a:ext cx="20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- 64 bytes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921E48-2ED0-A4A3-B7E1-4145127AD09D}"/>
              </a:ext>
            </a:extLst>
          </p:cNvPr>
          <p:cNvCxnSpPr/>
          <p:nvPr/>
        </p:nvCxnSpPr>
        <p:spPr>
          <a:xfrm>
            <a:off x="2032000" y="872717"/>
            <a:ext cx="812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166FC2-31B7-DB6E-B754-3EAB933FB37A}"/>
              </a:ext>
            </a:extLst>
          </p:cNvPr>
          <p:cNvCxnSpPr>
            <a:cxnSpLocks/>
          </p:cNvCxnSpPr>
          <p:nvPr/>
        </p:nvCxnSpPr>
        <p:spPr>
          <a:xfrm>
            <a:off x="2032000" y="2301652"/>
            <a:ext cx="2051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D4F1C-7779-8714-D6CF-E2A9A907688E}"/>
              </a:ext>
            </a:extLst>
          </p:cNvPr>
          <p:cNvSpPr txBox="1"/>
          <p:nvPr/>
        </p:nvSpPr>
        <p:spPr>
          <a:xfrm>
            <a:off x="5187636" y="2716049"/>
            <a:ext cx="181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Salsa20(x)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4DA46B-C0BC-48F4-8510-5952DABDD333}"/>
              </a:ext>
            </a:extLst>
          </p:cNvPr>
          <p:cNvCxnSpPr>
            <a:cxnSpLocks/>
          </p:cNvCxnSpPr>
          <p:nvPr/>
        </p:nvCxnSpPr>
        <p:spPr>
          <a:xfrm>
            <a:off x="3057556" y="1487675"/>
            <a:ext cx="2465058" cy="121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DC87E3-26BB-A406-5019-B3D3E689D92A}"/>
              </a:ext>
            </a:extLst>
          </p:cNvPr>
          <p:cNvSpPr txBox="1"/>
          <p:nvPr/>
        </p:nvSpPr>
        <p:spPr>
          <a:xfrm>
            <a:off x="1949009" y="1127665"/>
            <a:ext cx="221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US" sz="1400" baseline="-25000" dirty="0"/>
              <a:t>0</a:t>
            </a:r>
            <a:r>
              <a:rPr lang="en-US" sz="1400" dirty="0"/>
              <a:t> + doubleround</a:t>
            </a:r>
            <a:r>
              <a:rPr lang="en-US" sz="1400" baseline="30000" dirty="0"/>
              <a:t>10</a:t>
            </a:r>
            <a:r>
              <a:rPr lang="en-US" sz="1400" dirty="0"/>
              <a:t>(x</a:t>
            </a:r>
            <a:r>
              <a:rPr lang="en-US" sz="1400" baseline="-25000" dirty="0"/>
              <a:t>0</a:t>
            </a:r>
            <a:r>
              <a:rPr lang="en-US" sz="1400" dirty="0"/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5F405-4EA4-9E82-F376-723EC478C491}"/>
              </a:ext>
            </a:extLst>
          </p:cNvPr>
          <p:cNvSpPr txBox="1"/>
          <p:nvPr/>
        </p:nvSpPr>
        <p:spPr>
          <a:xfrm>
            <a:off x="3961896" y="1127665"/>
            <a:ext cx="221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 + doubleround</a:t>
            </a:r>
            <a:r>
              <a:rPr lang="en-US" sz="1400" baseline="30000" dirty="0"/>
              <a:t>10</a:t>
            </a:r>
            <a:r>
              <a:rPr lang="en-US" sz="1400" dirty="0"/>
              <a:t>(x</a:t>
            </a:r>
            <a:r>
              <a:rPr lang="en-US" sz="1400" baseline="-25000" dirty="0"/>
              <a:t>1</a:t>
            </a:r>
            <a:r>
              <a:rPr lang="en-US" sz="1400" dirty="0"/>
              <a:t>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2A630-EC8A-E3E2-22CC-FAF1366A8E6D}"/>
              </a:ext>
            </a:extLst>
          </p:cNvPr>
          <p:cNvSpPr txBox="1"/>
          <p:nvPr/>
        </p:nvSpPr>
        <p:spPr>
          <a:xfrm>
            <a:off x="6013009" y="1127665"/>
            <a:ext cx="221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400" dirty="0"/>
              <a:t> + doubleround</a:t>
            </a:r>
            <a:r>
              <a:rPr lang="en-US" sz="1400" baseline="30000" dirty="0"/>
              <a:t>10</a:t>
            </a:r>
            <a:r>
              <a:rPr lang="en-US" sz="1400" dirty="0"/>
              <a:t>(x</a:t>
            </a:r>
            <a:r>
              <a:rPr lang="en-US" sz="1400" baseline="-25000" dirty="0"/>
              <a:t>2</a:t>
            </a:r>
            <a:r>
              <a:rPr lang="en-US" sz="1400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D5FA8-8971-AB5F-945B-FC88E39F60D7}"/>
              </a:ext>
            </a:extLst>
          </p:cNvPr>
          <p:cNvSpPr txBox="1"/>
          <p:nvPr/>
        </p:nvSpPr>
        <p:spPr>
          <a:xfrm>
            <a:off x="8025897" y="1127665"/>
            <a:ext cx="221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US" sz="1400" baseline="-25000" dirty="0"/>
              <a:t>3</a:t>
            </a:r>
            <a:r>
              <a:rPr lang="en-US" sz="1400" dirty="0"/>
              <a:t> + doubleround</a:t>
            </a:r>
            <a:r>
              <a:rPr lang="en-US" sz="1400" baseline="30000" dirty="0"/>
              <a:t>10</a:t>
            </a:r>
            <a:r>
              <a:rPr lang="en-US" sz="1400" dirty="0"/>
              <a:t>(x</a:t>
            </a:r>
            <a:r>
              <a:rPr lang="en-US" sz="1400" baseline="-25000" dirty="0"/>
              <a:t>3</a:t>
            </a:r>
            <a:r>
              <a:rPr lang="en-US" sz="1400" dirty="0"/>
              <a:t>)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A9C700-870C-03EE-632C-0E21F96FC64F}"/>
              </a:ext>
            </a:extLst>
          </p:cNvPr>
          <p:cNvCxnSpPr>
            <a:cxnSpLocks/>
          </p:cNvCxnSpPr>
          <p:nvPr/>
        </p:nvCxnSpPr>
        <p:spPr>
          <a:xfrm>
            <a:off x="5006566" y="1463116"/>
            <a:ext cx="923454" cy="1236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DCB23D-B81A-61B8-FCF7-E4529089175E}"/>
              </a:ext>
            </a:extLst>
          </p:cNvPr>
          <p:cNvCxnSpPr>
            <a:cxnSpLocks/>
          </p:cNvCxnSpPr>
          <p:nvPr/>
        </p:nvCxnSpPr>
        <p:spPr>
          <a:xfrm flipH="1">
            <a:off x="6284612" y="1463116"/>
            <a:ext cx="912893" cy="1217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5EB4-3492-8022-7039-99729F2A7D31}"/>
              </a:ext>
            </a:extLst>
          </p:cNvPr>
          <p:cNvCxnSpPr>
            <a:cxnSpLocks/>
          </p:cNvCxnSpPr>
          <p:nvPr/>
        </p:nvCxnSpPr>
        <p:spPr>
          <a:xfrm flipH="1">
            <a:off x="6741058" y="1479253"/>
            <a:ext cx="2393386" cy="1229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883B15-1558-741D-4333-A1D7087C9EDE}"/>
              </a:ext>
            </a:extLst>
          </p:cNvPr>
          <p:cNvCxnSpPr/>
          <p:nvPr/>
        </p:nvCxnSpPr>
        <p:spPr>
          <a:xfrm>
            <a:off x="2032000" y="1463116"/>
            <a:ext cx="0" cy="8385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D6FF7E-6AA9-B78E-49F0-D5F7E77279A1}"/>
              </a:ext>
            </a:extLst>
          </p:cNvPr>
          <p:cNvCxnSpPr/>
          <p:nvPr/>
        </p:nvCxnSpPr>
        <p:spPr>
          <a:xfrm>
            <a:off x="4065007" y="1470831"/>
            <a:ext cx="0" cy="8385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7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4878F-5DF5-E1A1-B71B-828709BB59F4}"/>
              </a:ext>
            </a:extLst>
          </p:cNvPr>
          <p:cNvSpPr txBox="1"/>
          <p:nvPr/>
        </p:nvSpPr>
        <p:spPr>
          <a:xfrm>
            <a:off x="5273140" y="607261"/>
            <a:ext cx="268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Calibri (Body)"/>
              </a:rPr>
              <a:t>Với k dài 16 bytes: k</a:t>
            </a:r>
            <a:r>
              <a:rPr lang="vi-VN" baseline="-25000" dirty="0">
                <a:latin typeface="Calibri (Body)"/>
              </a:rPr>
              <a:t>0</a:t>
            </a:r>
            <a:endParaRPr lang="vi-VN" dirty="0">
              <a:latin typeface="Calibri (Body)"/>
            </a:endParaRPr>
          </a:p>
          <a:p>
            <a:pPr algn="ctr"/>
            <a:r>
              <a:rPr lang="vi-VN" dirty="0">
                <a:latin typeface="Calibri (Body)"/>
              </a:rPr>
              <a:t>Salsa20</a:t>
            </a:r>
            <a:r>
              <a:rPr lang="vi-VN" baseline="-25000" dirty="0">
                <a:latin typeface="Calibri (Body)"/>
              </a:rPr>
              <a:t>k0</a:t>
            </a:r>
            <a:r>
              <a:rPr lang="vi-VN" dirty="0">
                <a:latin typeface="Calibri (Body)"/>
              </a:rPr>
              <a:t>(n) =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FEC702-0463-7294-DB9C-D1B98147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53144"/>
              </p:ext>
            </p:extLst>
          </p:nvPr>
        </p:nvGraphicFramePr>
        <p:xfrm>
          <a:off x="1975194" y="1452997"/>
          <a:ext cx="92807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47">
                  <a:extLst>
                    <a:ext uri="{9D8B030D-6E8A-4147-A177-3AD203B41FA5}">
                      <a16:colId xmlns:a16="http://schemas.microsoft.com/office/drawing/2014/main" val="2769042870"/>
                    </a:ext>
                  </a:extLst>
                </a:gridCol>
                <a:gridCol w="2320188">
                  <a:extLst>
                    <a:ext uri="{9D8B030D-6E8A-4147-A177-3AD203B41FA5}">
                      <a16:colId xmlns:a16="http://schemas.microsoft.com/office/drawing/2014/main" val="2259837566"/>
                    </a:ext>
                  </a:extLst>
                </a:gridCol>
                <a:gridCol w="580047">
                  <a:extLst>
                    <a:ext uri="{9D8B030D-6E8A-4147-A177-3AD203B41FA5}">
                      <a16:colId xmlns:a16="http://schemas.microsoft.com/office/drawing/2014/main" val="3909312211"/>
                    </a:ext>
                  </a:extLst>
                </a:gridCol>
                <a:gridCol w="2320188">
                  <a:extLst>
                    <a:ext uri="{9D8B030D-6E8A-4147-A177-3AD203B41FA5}">
                      <a16:colId xmlns:a16="http://schemas.microsoft.com/office/drawing/2014/main" val="1873306312"/>
                    </a:ext>
                  </a:extLst>
                </a:gridCol>
                <a:gridCol w="580047">
                  <a:extLst>
                    <a:ext uri="{9D8B030D-6E8A-4147-A177-3AD203B41FA5}">
                      <a16:colId xmlns:a16="http://schemas.microsoft.com/office/drawing/2014/main" val="3149575128"/>
                    </a:ext>
                  </a:extLst>
                </a:gridCol>
                <a:gridCol w="2320188">
                  <a:extLst>
                    <a:ext uri="{9D8B030D-6E8A-4147-A177-3AD203B41FA5}">
                      <a16:colId xmlns:a16="http://schemas.microsoft.com/office/drawing/2014/main" val="1718922159"/>
                    </a:ext>
                  </a:extLst>
                </a:gridCol>
                <a:gridCol w="580047">
                  <a:extLst>
                    <a:ext uri="{9D8B030D-6E8A-4147-A177-3AD203B41FA5}">
                      <a16:colId xmlns:a16="http://schemas.microsoft.com/office/drawing/2014/main" val="541698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solidFill>
                            <a:schemeClr val="tx1"/>
                          </a:solidFill>
                          <a:latin typeface="Calibri (Body)"/>
                        </a:rPr>
                        <a:t>τ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0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dirty="0">
                          <a:solidFill>
                            <a:schemeClr val="tx1"/>
                          </a:solidFill>
                          <a:latin typeface="Calibri (Body)"/>
                        </a:rPr>
                        <a:t>k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0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solidFill>
                            <a:schemeClr val="tx1"/>
                          </a:solidFill>
                          <a:latin typeface="Calibri (Body)"/>
                        </a:rPr>
                        <a:t>τ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dirty="0">
                          <a:solidFill>
                            <a:schemeClr val="tx1"/>
                          </a:solidFill>
                          <a:latin typeface="Calibri (Body)"/>
                        </a:rPr>
                        <a:t>n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solidFill>
                            <a:schemeClr val="tx1"/>
                          </a:solidFill>
                          <a:latin typeface="Calibri (Body)"/>
                        </a:rPr>
                        <a:t>τ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2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dirty="0">
                          <a:solidFill>
                            <a:schemeClr val="tx1"/>
                          </a:solidFill>
                          <a:latin typeface="Calibri (Body)"/>
                        </a:rPr>
                        <a:t>k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0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solidFill>
                            <a:schemeClr val="tx1"/>
                          </a:solidFill>
                          <a:latin typeface="Calibri (Body)"/>
                        </a:rPr>
                        <a:t>τ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3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88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6A0939-141F-8300-C9A3-D70F1AB0257A}"/>
              </a:ext>
            </a:extLst>
          </p:cNvPr>
          <p:cNvSpPr txBox="1"/>
          <p:nvPr/>
        </p:nvSpPr>
        <p:spPr>
          <a:xfrm>
            <a:off x="2688376" y="2290527"/>
            <a:ext cx="20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 bytes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8635C9-BCEB-E73B-A128-0AAB55F061C7}"/>
              </a:ext>
            </a:extLst>
          </p:cNvPr>
          <p:cNvCxnSpPr>
            <a:cxnSpLocks/>
          </p:cNvCxnSpPr>
          <p:nvPr/>
        </p:nvCxnSpPr>
        <p:spPr>
          <a:xfrm>
            <a:off x="2557101" y="2290527"/>
            <a:ext cx="2313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25A618-957B-9146-E875-2D0C2BD2AAE2}"/>
              </a:ext>
            </a:extLst>
          </p:cNvPr>
          <p:cNvCxnSpPr>
            <a:cxnSpLocks/>
          </p:cNvCxnSpPr>
          <p:nvPr/>
        </p:nvCxnSpPr>
        <p:spPr>
          <a:xfrm>
            <a:off x="2557101" y="1834308"/>
            <a:ext cx="0" cy="4562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2ED242-ACB3-72C8-5C5F-0A2F5865C320}"/>
              </a:ext>
            </a:extLst>
          </p:cNvPr>
          <p:cNvCxnSpPr>
            <a:cxnSpLocks/>
          </p:cNvCxnSpPr>
          <p:nvPr/>
        </p:nvCxnSpPr>
        <p:spPr>
          <a:xfrm>
            <a:off x="4870764" y="1834308"/>
            <a:ext cx="0" cy="4562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6D3D57-22E9-55E0-36F6-A18DEF2B4D4E}"/>
              </a:ext>
            </a:extLst>
          </p:cNvPr>
          <p:cNvSpPr txBox="1"/>
          <p:nvPr/>
        </p:nvSpPr>
        <p:spPr>
          <a:xfrm>
            <a:off x="1240590" y="684855"/>
            <a:ext cx="20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4</a:t>
            </a:r>
            <a:r>
              <a:rPr lang="en-US" dirty="0"/>
              <a:t> bytes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C9F773-53AF-C4FF-4A37-4663FB218FD7}"/>
              </a:ext>
            </a:extLst>
          </p:cNvPr>
          <p:cNvCxnSpPr>
            <a:cxnSpLocks/>
          </p:cNvCxnSpPr>
          <p:nvPr/>
        </p:nvCxnSpPr>
        <p:spPr>
          <a:xfrm>
            <a:off x="2557101" y="1159231"/>
            <a:ext cx="0" cy="2882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C4A202-278E-7DEA-A811-3AFB6A7977D7}"/>
              </a:ext>
            </a:extLst>
          </p:cNvPr>
          <p:cNvCxnSpPr>
            <a:cxnSpLocks/>
          </p:cNvCxnSpPr>
          <p:nvPr/>
        </p:nvCxnSpPr>
        <p:spPr>
          <a:xfrm>
            <a:off x="1975194" y="1159231"/>
            <a:ext cx="0" cy="2882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E4244E-23F2-BBF9-F5A0-4225D692571B}"/>
              </a:ext>
            </a:extLst>
          </p:cNvPr>
          <p:cNvCxnSpPr>
            <a:cxnSpLocks/>
          </p:cNvCxnSpPr>
          <p:nvPr/>
        </p:nvCxnSpPr>
        <p:spPr>
          <a:xfrm>
            <a:off x="1975192" y="1179426"/>
            <a:ext cx="5819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7677A0-A177-DF24-E164-FD4D77B969B1}"/>
              </a:ext>
            </a:extLst>
          </p:cNvPr>
          <p:cNvSpPr txBox="1"/>
          <p:nvPr/>
        </p:nvSpPr>
        <p:spPr>
          <a:xfrm>
            <a:off x="393274" y="1372643"/>
            <a:ext cx="1694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Salsa20(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B477E8-D605-B676-2E2D-C12C123FF701}"/>
              </a:ext>
            </a:extLst>
          </p:cNvPr>
          <p:cNvSpPr txBox="1"/>
          <p:nvPr/>
        </p:nvSpPr>
        <p:spPr>
          <a:xfrm>
            <a:off x="11377832" y="1372643"/>
            <a:ext cx="69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D55FE-71AC-963E-D4C4-3880E8C30FF4}"/>
              </a:ext>
            </a:extLst>
          </p:cNvPr>
          <p:cNvSpPr txBox="1"/>
          <p:nvPr/>
        </p:nvSpPr>
        <p:spPr>
          <a:xfrm>
            <a:off x="5273138" y="2981566"/>
            <a:ext cx="268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Calibri (Body)"/>
              </a:rPr>
              <a:t>Với k dài 32 bytes: k</a:t>
            </a:r>
            <a:r>
              <a:rPr lang="vi-VN" baseline="-25000" dirty="0">
                <a:latin typeface="Calibri (Body)"/>
              </a:rPr>
              <a:t>0 </a:t>
            </a:r>
            <a:r>
              <a:rPr lang="vi-VN" dirty="0">
                <a:latin typeface="Calibri (Body)"/>
              </a:rPr>
              <a:t>và k</a:t>
            </a:r>
            <a:r>
              <a:rPr lang="vi-VN" baseline="-25000" dirty="0">
                <a:latin typeface="Calibri (Body)"/>
              </a:rPr>
              <a:t>1</a:t>
            </a:r>
          </a:p>
          <a:p>
            <a:pPr algn="ctr"/>
            <a:r>
              <a:rPr lang="vi-VN" dirty="0">
                <a:latin typeface="Calibri (Body)"/>
              </a:rPr>
              <a:t>Salsa20</a:t>
            </a:r>
            <a:r>
              <a:rPr lang="vi-VN" baseline="-25000" dirty="0">
                <a:latin typeface="Calibri (Body)"/>
              </a:rPr>
              <a:t>k0k1</a:t>
            </a:r>
            <a:r>
              <a:rPr lang="vi-VN" dirty="0">
                <a:latin typeface="Calibri (Body)"/>
              </a:rPr>
              <a:t>(n) = </a:t>
            </a:r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9A908031-083F-D583-BB1D-AB599C9BF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34501"/>
              </p:ext>
            </p:extLst>
          </p:nvPr>
        </p:nvGraphicFramePr>
        <p:xfrm>
          <a:off x="1975192" y="3827302"/>
          <a:ext cx="92807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47">
                  <a:extLst>
                    <a:ext uri="{9D8B030D-6E8A-4147-A177-3AD203B41FA5}">
                      <a16:colId xmlns:a16="http://schemas.microsoft.com/office/drawing/2014/main" val="2769042870"/>
                    </a:ext>
                  </a:extLst>
                </a:gridCol>
                <a:gridCol w="2320188">
                  <a:extLst>
                    <a:ext uri="{9D8B030D-6E8A-4147-A177-3AD203B41FA5}">
                      <a16:colId xmlns:a16="http://schemas.microsoft.com/office/drawing/2014/main" val="2259837566"/>
                    </a:ext>
                  </a:extLst>
                </a:gridCol>
                <a:gridCol w="580047">
                  <a:extLst>
                    <a:ext uri="{9D8B030D-6E8A-4147-A177-3AD203B41FA5}">
                      <a16:colId xmlns:a16="http://schemas.microsoft.com/office/drawing/2014/main" val="3909312211"/>
                    </a:ext>
                  </a:extLst>
                </a:gridCol>
                <a:gridCol w="2320188">
                  <a:extLst>
                    <a:ext uri="{9D8B030D-6E8A-4147-A177-3AD203B41FA5}">
                      <a16:colId xmlns:a16="http://schemas.microsoft.com/office/drawing/2014/main" val="1873306312"/>
                    </a:ext>
                  </a:extLst>
                </a:gridCol>
                <a:gridCol w="580047">
                  <a:extLst>
                    <a:ext uri="{9D8B030D-6E8A-4147-A177-3AD203B41FA5}">
                      <a16:colId xmlns:a16="http://schemas.microsoft.com/office/drawing/2014/main" val="3149575128"/>
                    </a:ext>
                  </a:extLst>
                </a:gridCol>
                <a:gridCol w="2320188">
                  <a:extLst>
                    <a:ext uri="{9D8B030D-6E8A-4147-A177-3AD203B41FA5}">
                      <a16:colId xmlns:a16="http://schemas.microsoft.com/office/drawing/2014/main" val="1718922159"/>
                    </a:ext>
                  </a:extLst>
                </a:gridCol>
                <a:gridCol w="580047">
                  <a:extLst>
                    <a:ext uri="{9D8B030D-6E8A-4147-A177-3AD203B41FA5}">
                      <a16:colId xmlns:a16="http://schemas.microsoft.com/office/drawing/2014/main" val="541698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σ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0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dirty="0">
                          <a:solidFill>
                            <a:schemeClr val="tx1"/>
                          </a:solidFill>
                          <a:latin typeface="Calibri (Body)"/>
                        </a:rPr>
                        <a:t>k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0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σ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dirty="0">
                          <a:solidFill>
                            <a:schemeClr val="tx1"/>
                          </a:solidFill>
                          <a:latin typeface="Calibri (Body)"/>
                        </a:rPr>
                        <a:t>n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σ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2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dirty="0">
                          <a:solidFill>
                            <a:schemeClr val="tx1"/>
                          </a:solidFill>
                          <a:latin typeface="Calibri (Body)"/>
                        </a:rPr>
                        <a:t>k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σ</a:t>
                      </a:r>
                      <a:r>
                        <a:rPr lang="vi-VN" b="0" baseline="-25000" dirty="0">
                          <a:solidFill>
                            <a:schemeClr val="tx1"/>
                          </a:solidFill>
                          <a:latin typeface="Calibri (Body)"/>
                        </a:rPr>
                        <a:t>3</a:t>
                      </a:r>
                      <a:endParaRPr lang="en-US" b="0" baseline="-2500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887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F02B40A-F95B-3C7C-E741-110E27E47E59}"/>
              </a:ext>
            </a:extLst>
          </p:cNvPr>
          <p:cNvSpPr txBox="1"/>
          <p:nvPr/>
        </p:nvSpPr>
        <p:spPr>
          <a:xfrm>
            <a:off x="2688374" y="4664832"/>
            <a:ext cx="20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 bytes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79F8A1-C797-679F-4C5A-8FBCFE69D050}"/>
              </a:ext>
            </a:extLst>
          </p:cNvPr>
          <p:cNvCxnSpPr>
            <a:cxnSpLocks/>
          </p:cNvCxnSpPr>
          <p:nvPr/>
        </p:nvCxnSpPr>
        <p:spPr>
          <a:xfrm>
            <a:off x="2557099" y="4664832"/>
            <a:ext cx="2313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7AE7AC-E88D-5DC0-B76A-11E0735F918B}"/>
              </a:ext>
            </a:extLst>
          </p:cNvPr>
          <p:cNvCxnSpPr>
            <a:cxnSpLocks/>
          </p:cNvCxnSpPr>
          <p:nvPr/>
        </p:nvCxnSpPr>
        <p:spPr>
          <a:xfrm>
            <a:off x="2557099" y="4208613"/>
            <a:ext cx="0" cy="4562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973D64-895D-C2BE-0574-D3B8EEA9ABF3}"/>
              </a:ext>
            </a:extLst>
          </p:cNvPr>
          <p:cNvCxnSpPr>
            <a:cxnSpLocks/>
          </p:cNvCxnSpPr>
          <p:nvPr/>
        </p:nvCxnSpPr>
        <p:spPr>
          <a:xfrm>
            <a:off x="4870762" y="4208613"/>
            <a:ext cx="0" cy="4562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ED699E-E5AD-CD7E-7AE3-D3CCE5DC4EC3}"/>
              </a:ext>
            </a:extLst>
          </p:cNvPr>
          <p:cNvSpPr txBox="1"/>
          <p:nvPr/>
        </p:nvSpPr>
        <p:spPr>
          <a:xfrm>
            <a:off x="1240588" y="3059160"/>
            <a:ext cx="20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4</a:t>
            </a:r>
            <a:r>
              <a:rPr lang="en-US" dirty="0"/>
              <a:t> bytes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0DD15D-8EB6-46C0-9504-10F8044E2844}"/>
              </a:ext>
            </a:extLst>
          </p:cNvPr>
          <p:cNvCxnSpPr>
            <a:cxnSpLocks/>
          </p:cNvCxnSpPr>
          <p:nvPr/>
        </p:nvCxnSpPr>
        <p:spPr>
          <a:xfrm>
            <a:off x="2557099" y="3533536"/>
            <a:ext cx="0" cy="2882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10F39C-C7D5-2076-1A5D-589FDFE1BC9B}"/>
              </a:ext>
            </a:extLst>
          </p:cNvPr>
          <p:cNvCxnSpPr>
            <a:cxnSpLocks/>
          </p:cNvCxnSpPr>
          <p:nvPr/>
        </p:nvCxnSpPr>
        <p:spPr>
          <a:xfrm>
            <a:off x="1975192" y="3533536"/>
            <a:ext cx="0" cy="2882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68CB24-3417-9698-0179-E7E84CB94A7A}"/>
              </a:ext>
            </a:extLst>
          </p:cNvPr>
          <p:cNvCxnSpPr>
            <a:cxnSpLocks/>
          </p:cNvCxnSpPr>
          <p:nvPr/>
        </p:nvCxnSpPr>
        <p:spPr>
          <a:xfrm>
            <a:off x="1975190" y="3553731"/>
            <a:ext cx="5819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E31933-1633-49F4-8428-60C6F4CA2430}"/>
              </a:ext>
            </a:extLst>
          </p:cNvPr>
          <p:cNvSpPr txBox="1"/>
          <p:nvPr/>
        </p:nvSpPr>
        <p:spPr>
          <a:xfrm>
            <a:off x="393272" y="3746948"/>
            <a:ext cx="1694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Salsa20(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F1E02-7F1F-0D79-DFFE-3AC0C0FF46F3}"/>
              </a:ext>
            </a:extLst>
          </p:cNvPr>
          <p:cNvSpPr txBox="1"/>
          <p:nvPr/>
        </p:nvSpPr>
        <p:spPr>
          <a:xfrm>
            <a:off x="11377830" y="3746948"/>
            <a:ext cx="69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40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9361D6-5897-A161-3720-91E84C9B0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32966"/>
              </p:ext>
            </p:extLst>
          </p:nvPr>
        </p:nvGraphicFramePr>
        <p:xfrm>
          <a:off x="665930" y="1522768"/>
          <a:ext cx="10860140" cy="38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028">
                  <a:extLst>
                    <a:ext uri="{9D8B030D-6E8A-4147-A177-3AD203B41FA5}">
                      <a16:colId xmlns:a16="http://schemas.microsoft.com/office/drawing/2014/main" val="1339855388"/>
                    </a:ext>
                  </a:extLst>
                </a:gridCol>
                <a:gridCol w="2172028">
                  <a:extLst>
                    <a:ext uri="{9D8B030D-6E8A-4147-A177-3AD203B41FA5}">
                      <a16:colId xmlns:a16="http://schemas.microsoft.com/office/drawing/2014/main" val="2659847650"/>
                    </a:ext>
                  </a:extLst>
                </a:gridCol>
                <a:gridCol w="2172028">
                  <a:extLst>
                    <a:ext uri="{9D8B030D-6E8A-4147-A177-3AD203B41FA5}">
                      <a16:colId xmlns:a16="http://schemas.microsoft.com/office/drawing/2014/main" val="2439634436"/>
                    </a:ext>
                  </a:extLst>
                </a:gridCol>
                <a:gridCol w="2172028">
                  <a:extLst>
                    <a:ext uri="{9D8B030D-6E8A-4147-A177-3AD203B41FA5}">
                      <a16:colId xmlns:a16="http://schemas.microsoft.com/office/drawing/2014/main" val="4112313583"/>
                    </a:ext>
                  </a:extLst>
                </a:gridCol>
                <a:gridCol w="2172028">
                  <a:extLst>
                    <a:ext uri="{9D8B030D-6E8A-4147-A177-3AD203B41FA5}">
                      <a16:colId xmlns:a16="http://schemas.microsoft.com/office/drawing/2014/main" val="3923502579"/>
                    </a:ext>
                  </a:extLst>
                </a:gridCol>
              </a:tblGrid>
              <a:tr h="38485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Salsa20</a:t>
                      </a:r>
                      <a:r>
                        <a:rPr lang="en-US" b="0" baseline="-25000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ν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12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nối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b="0" u="sng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Salsa20</a:t>
                      </a:r>
                      <a:r>
                        <a:rPr lang="en-US" b="0" baseline="-25000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ν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12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nối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b="0" u="sng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Salsa20</a:t>
                      </a:r>
                      <a:r>
                        <a:rPr lang="en-US" b="0" baseline="-25000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ν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12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nối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b="0" u="sng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Salsa20</a:t>
                      </a:r>
                      <a:r>
                        <a:rPr lang="en-US" b="0" baseline="-25000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ν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1200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nối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b="0" u="sng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</a:t>
                      </a:r>
                      <a:r>
                        <a:rPr lang="vi-VN" b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04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B6A289-A7DD-2C11-19B9-22EF40DBCED1}"/>
              </a:ext>
            </a:extLst>
          </p:cNvPr>
          <p:cNvSpPr txBox="1"/>
          <p:nvPr/>
        </p:nvSpPr>
        <p:spPr>
          <a:xfrm>
            <a:off x="6704591" y="2192166"/>
            <a:ext cx="303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ν</a:t>
            </a:r>
            <a:r>
              <a:rPr lang="vi-VN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(nonce)</a:t>
            </a:r>
            <a:r>
              <a:rPr lang="en-US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nối với: </a:t>
            </a:r>
            <a:r>
              <a:rPr lang="vi-VN" b="0" u="sng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vi-VN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b="0" u="sng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b="0" u="sng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b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,... </a:t>
            </a:r>
            <a:endParaRPr lang="en-US" u="sng" dirty="0"/>
          </a:p>
          <a:p>
            <a:r>
              <a:rPr lang="en-US" u="sng" dirty="0"/>
              <a:t>0</a:t>
            </a:r>
            <a:r>
              <a:rPr lang="en-US" dirty="0"/>
              <a:t> = 00 00 00 00 00 00 00 00</a:t>
            </a:r>
          </a:p>
          <a:p>
            <a:r>
              <a:rPr lang="en-US" u="sng" dirty="0"/>
              <a:t>1</a:t>
            </a:r>
            <a:r>
              <a:rPr lang="en-US" dirty="0"/>
              <a:t> = 01 00 00 00 00 00 00 00</a:t>
            </a:r>
          </a:p>
          <a:p>
            <a:r>
              <a:rPr lang="en-US" dirty="0"/>
              <a:t>…</a:t>
            </a:r>
          </a:p>
          <a:p>
            <a:r>
              <a:rPr lang="en-US" u="sng" dirty="0"/>
              <a:t>255</a:t>
            </a:r>
            <a:r>
              <a:rPr lang="en-US" dirty="0"/>
              <a:t> = ff 00 00 00 00 00 00 00</a:t>
            </a:r>
          </a:p>
          <a:p>
            <a:r>
              <a:rPr lang="en-US" u="sng" dirty="0"/>
              <a:t>256</a:t>
            </a:r>
            <a:r>
              <a:rPr lang="en-US" dirty="0"/>
              <a:t> = 00 01 00 00 00 00 00 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518D37-A21C-74B2-3B43-AAC8CA73C723}"/>
              </a:ext>
            </a:extLst>
          </p:cNvPr>
          <p:cNvCxnSpPr>
            <a:cxnSpLocks/>
          </p:cNvCxnSpPr>
          <p:nvPr/>
        </p:nvCxnSpPr>
        <p:spPr>
          <a:xfrm>
            <a:off x="665930" y="2136618"/>
            <a:ext cx="21803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701E6-A0C4-6F3C-6225-529527B6ED7F}"/>
              </a:ext>
            </a:extLst>
          </p:cNvPr>
          <p:cNvCxnSpPr>
            <a:cxnSpLocks/>
          </p:cNvCxnSpPr>
          <p:nvPr/>
        </p:nvCxnSpPr>
        <p:spPr>
          <a:xfrm>
            <a:off x="656875" y="1522768"/>
            <a:ext cx="0" cy="35126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18BC8D-1246-D551-3785-5D56F8886316}"/>
              </a:ext>
            </a:extLst>
          </p:cNvPr>
          <p:cNvCxnSpPr>
            <a:cxnSpLocks/>
          </p:cNvCxnSpPr>
          <p:nvPr/>
        </p:nvCxnSpPr>
        <p:spPr>
          <a:xfrm>
            <a:off x="2837254" y="1907624"/>
            <a:ext cx="0" cy="2289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B68C9-DC35-57FB-4412-DC41800A365D}"/>
              </a:ext>
            </a:extLst>
          </p:cNvPr>
          <p:cNvSpPr txBox="1"/>
          <p:nvPr/>
        </p:nvSpPr>
        <p:spPr>
          <a:xfrm>
            <a:off x="730561" y="1884389"/>
            <a:ext cx="205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64 bytes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8A33E47-2352-453F-EE1E-3A1174027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95620"/>
              </p:ext>
            </p:extLst>
          </p:nvPr>
        </p:nvGraphicFramePr>
        <p:xfrm>
          <a:off x="665930" y="2766117"/>
          <a:ext cx="50377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751">
                  <a:extLst>
                    <a:ext uri="{9D8B030D-6E8A-4147-A177-3AD203B41FA5}">
                      <a16:colId xmlns:a16="http://schemas.microsoft.com/office/drawing/2014/main" val="1941592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5639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F5304E-FBCC-8825-628F-DDEF0B1587ED}"/>
              </a:ext>
            </a:extLst>
          </p:cNvPr>
          <p:cNvCxnSpPr>
            <a:cxnSpLocks/>
          </p:cNvCxnSpPr>
          <p:nvPr/>
        </p:nvCxnSpPr>
        <p:spPr>
          <a:xfrm flipH="1">
            <a:off x="5712736" y="1522768"/>
            <a:ext cx="9681" cy="35126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7F32FE-4A84-BC64-FC89-0E1D96F3F4B3}"/>
              </a:ext>
            </a:extLst>
          </p:cNvPr>
          <p:cNvCxnSpPr>
            <a:cxnSpLocks/>
          </p:cNvCxnSpPr>
          <p:nvPr/>
        </p:nvCxnSpPr>
        <p:spPr>
          <a:xfrm>
            <a:off x="665930" y="2479141"/>
            <a:ext cx="5028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126E63-E5B1-6D1C-2C78-A34A14C6A2F5}"/>
              </a:ext>
            </a:extLst>
          </p:cNvPr>
          <p:cNvSpPr txBox="1"/>
          <p:nvPr/>
        </p:nvSpPr>
        <p:spPr>
          <a:xfrm>
            <a:off x="2150195" y="2463691"/>
            <a:ext cx="205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/>
              <a:t> bytes</a:t>
            </a:r>
          </a:p>
        </p:txBody>
      </p:sp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84A3E836-9538-592E-1EAC-3669E10F8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58880"/>
              </p:ext>
            </p:extLst>
          </p:nvPr>
        </p:nvGraphicFramePr>
        <p:xfrm>
          <a:off x="656875" y="5050892"/>
          <a:ext cx="50377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751">
                  <a:extLst>
                    <a:ext uri="{9D8B030D-6E8A-4147-A177-3AD203B41FA5}">
                      <a16:colId xmlns:a16="http://schemas.microsoft.com/office/drawing/2014/main" val="1941592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5639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B9390E1-D2A4-E1D9-EF74-92D45D93A340}"/>
              </a:ext>
            </a:extLst>
          </p:cNvPr>
          <p:cNvSpPr txBox="1"/>
          <p:nvPr/>
        </p:nvSpPr>
        <p:spPr>
          <a:xfrm>
            <a:off x="2799782" y="1907624"/>
            <a:ext cx="76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⊕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443937-E9DE-E069-6CCD-1CA3A4FC0979}"/>
              </a:ext>
            </a:extLst>
          </p:cNvPr>
          <p:cNvCxnSpPr>
            <a:cxnSpLocks/>
          </p:cNvCxnSpPr>
          <p:nvPr/>
        </p:nvCxnSpPr>
        <p:spPr>
          <a:xfrm>
            <a:off x="3175750" y="3248648"/>
            <a:ext cx="0" cy="167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72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183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(Body)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VIET DUC 20190036</dc:creator>
  <cp:lastModifiedBy>MA VIET DUC 20190036</cp:lastModifiedBy>
  <cp:revision>1</cp:revision>
  <dcterms:created xsi:type="dcterms:W3CDTF">2022-11-05T05:06:20Z</dcterms:created>
  <dcterms:modified xsi:type="dcterms:W3CDTF">2022-11-05T05:53:33Z</dcterms:modified>
</cp:coreProperties>
</file>