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70" r:id="rId2"/>
    <p:sldId id="622" r:id="rId3"/>
    <p:sldId id="700" r:id="rId4"/>
    <p:sldId id="653" r:id="rId5"/>
    <p:sldId id="883" r:id="rId6"/>
    <p:sldId id="703" r:id="rId7"/>
    <p:sldId id="702" r:id="rId8"/>
    <p:sldId id="704" r:id="rId9"/>
    <p:sldId id="705" r:id="rId10"/>
    <p:sldId id="879" r:id="rId11"/>
    <p:sldId id="880" r:id="rId12"/>
    <p:sldId id="626" r:id="rId13"/>
  </p:sldIdLst>
  <p:sldSz cx="9144000" cy="6858000" type="letter"/>
  <p:notesSz cx="6858000" cy="90281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17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0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1011659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73D08-FACB-4CC5-A23C-A7A9AAB295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6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73D08-FACB-4CC5-A23C-A7A9AAB295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1011659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2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12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1 </a:t>
            </a:r>
            <a:r>
              <a:rPr lang="en-US" sz="5400" spc="-100">
                <a:solidFill>
                  <a:schemeClr val="tx2"/>
                </a:solidFill>
              </a:rPr>
              <a:t>– Data Analytics and R</a:t>
            </a:r>
            <a:endParaRPr lang="en-US" sz="5400" spc="-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each of the following, determine whether the variable is continuous or discrete, quantitative or qualitative.</a:t>
            </a:r>
          </a:p>
          <a:p>
            <a:endParaRPr lang="en-US" sz="2000" dirty="0"/>
          </a:p>
          <a:p>
            <a:r>
              <a:rPr lang="en-US" sz="2000" dirty="0"/>
              <a:t>Salary </a:t>
            </a:r>
          </a:p>
          <a:p>
            <a:r>
              <a:rPr lang="en-US" sz="2000" dirty="0"/>
              <a:t>Gender </a:t>
            </a:r>
          </a:p>
          <a:p>
            <a:r>
              <a:rPr lang="en-US" sz="2000" dirty="0"/>
              <a:t>Sales volume of MP3 players </a:t>
            </a:r>
          </a:p>
          <a:p>
            <a:r>
              <a:rPr lang="en-US" sz="2000" dirty="0"/>
              <a:t>Soft drink preference </a:t>
            </a:r>
          </a:p>
          <a:p>
            <a:r>
              <a:rPr lang="en-US" sz="2000" dirty="0"/>
              <a:t>Fahrenheit Temperature </a:t>
            </a:r>
          </a:p>
          <a:p>
            <a:r>
              <a:rPr lang="en-US" sz="2000" dirty="0"/>
              <a:t>SAT scores </a:t>
            </a:r>
          </a:p>
          <a:p>
            <a:r>
              <a:rPr lang="en-US" sz="2000" dirty="0"/>
              <a:t>Student rank in class </a:t>
            </a:r>
          </a:p>
          <a:p>
            <a:r>
              <a:rPr lang="en-US" sz="2000" dirty="0"/>
              <a:t>Number of home video screens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each of the following, determine whether the variable is continuous or discrete, quantitative or qualitative.</a:t>
            </a:r>
          </a:p>
          <a:p>
            <a:endParaRPr lang="en-US" sz="2000" dirty="0"/>
          </a:p>
          <a:p>
            <a:r>
              <a:rPr lang="en-US" sz="2000" dirty="0"/>
              <a:t>Salary (continuous, quantitative)</a:t>
            </a:r>
          </a:p>
          <a:p>
            <a:r>
              <a:rPr lang="en-US" sz="2000" dirty="0"/>
              <a:t>Gender as M or F (discrete, qualitative)</a:t>
            </a:r>
          </a:p>
          <a:p>
            <a:r>
              <a:rPr lang="en-US" sz="2000" dirty="0"/>
              <a:t>Sales volume of MP3 players (discrete, quantitative)</a:t>
            </a:r>
          </a:p>
          <a:p>
            <a:r>
              <a:rPr lang="en-US" sz="2000" dirty="0"/>
              <a:t>Soft drink preference (discrete, qualitative)</a:t>
            </a:r>
          </a:p>
          <a:p>
            <a:r>
              <a:rPr lang="en-US" sz="2000" dirty="0"/>
              <a:t>Fahrenheit Temperature (continuous, quantitative)</a:t>
            </a:r>
          </a:p>
          <a:p>
            <a:r>
              <a:rPr lang="en-US" sz="2000" dirty="0"/>
              <a:t>SAT scores (discrete, quantitative)</a:t>
            </a:r>
          </a:p>
          <a:p>
            <a:r>
              <a:rPr lang="en-US" sz="2000" dirty="0"/>
              <a:t>Student rank in class (discrete, qualitative)</a:t>
            </a:r>
          </a:p>
          <a:p>
            <a:r>
              <a:rPr lang="en-US" sz="2000" dirty="0"/>
              <a:t>Number of home video screens (discrete, quantitative)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Descriptive Statistics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Descriptive statistics is used to describe a set of data graphically or numerically.</a:t>
            </a:r>
          </a:p>
          <a:p>
            <a:endParaRPr lang="en-US" altLang="en-US" sz="2000" dirty="0"/>
          </a:p>
          <a:p>
            <a:r>
              <a:rPr lang="en-US" sz="2000" dirty="0"/>
              <a:t>Graphical descriptive statistics: Visualizations of data such bar graphs, pie charts, histograms, line plots, scatter plots, etc.</a:t>
            </a:r>
          </a:p>
          <a:p>
            <a:endParaRPr lang="en-US" sz="2000" dirty="0"/>
          </a:p>
          <a:p>
            <a:r>
              <a:rPr lang="en-US" sz="2000"/>
              <a:t>Numerical descriptive statistics: </a:t>
            </a:r>
            <a:r>
              <a:rPr lang="en-US" sz="2000" dirty="0"/>
              <a:t>Particular characteristics of data such as</a:t>
            </a:r>
          </a:p>
          <a:p>
            <a:pPr lvl="1"/>
            <a:r>
              <a:rPr lang="en-US" altLang="en-US" dirty="0"/>
              <a:t>Measures of central tendency (mean, median, mode, proportion)</a:t>
            </a:r>
          </a:p>
          <a:p>
            <a:pPr lvl="1"/>
            <a:r>
              <a:rPr lang="en-US" altLang="en-US" dirty="0"/>
              <a:t>Measures of dispersion (range, variance, standard deviation)</a:t>
            </a:r>
          </a:p>
          <a:p>
            <a:pPr lvl="1"/>
            <a:r>
              <a:rPr lang="en-US" altLang="en-US" dirty="0"/>
              <a:t>Frequency distributions and histograms (t</a:t>
            </a:r>
            <a:r>
              <a:rPr lang="en-US" altLang="en-US" sz="2000" dirty="0"/>
              <a:t>abular summary showing the frequency of observations in each of several non-overlapping classes, or cells)</a:t>
            </a:r>
          </a:p>
          <a:p>
            <a:pPr lvl="1"/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is Data Analytics?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Data Analytics in simple terms, is finding useful patterns in the data. 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Also referred as Knowledge Discovery, Machine Learning, Predictive Analytics, Knowledge Discovery in Databases.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Data Analytics is:</a:t>
            </a:r>
          </a:p>
          <a:p>
            <a:pPr marL="1121638" indent="-34290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Extracting Meaningful Patterns</a:t>
            </a:r>
          </a:p>
          <a:p>
            <a:pPr marL="1121638" indent="-34290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Building Representative Models</a:t>
            </a:r>
          </a:p>
          <a:p>
            <a:pPr marL="1121638" indent="-342900">
              <a:spcBef>
                <a:spcPts val="0"/>
              </a:spcBef>
              <a:buClr>
                <a:schemeClr val="dk1"/>
              </a:buClr>
            </a:pPr>
            <a:r>
              <a:rPr lang="en-US" sz="2000" dirty="0"/>
              <a:t>Combination of Statistics, Machine Learning, and Computing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 Statistics?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/>
              <a:t>Data are collected everywhere and require statistical knowledge to make the information useful.</a:t>
            </a:r>
          </a:p>
          <a:p>
            <a:endParaRPr lang="en-US" sz="2000" dirty="0"/>
          </a:p>
          <a:p>
            <a:r>
              <a:rPr lang="en-US" sz="2000" dirty="0"/>
              <a:t>Statistics is the science of collecting, organizing, presenting, analyzing, and interpreting data to assist in making more effective decisions.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latin typeface="Arial (Body)"/>
              </a:rPr>
              <a:t>Statistics uses data to gain insights and draw conclusions in a variety of fields such as the physical, biological, behavioral, and social sciences. 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 (Body)"/>
              </a:rPr>
              <a:t>Statistical modelling involves the collection, organization, analysis, interpretation, and presentation of data. Issues can arise in any step.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Beats 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000" dirty="0">
                <a:solidFill>
                  <a:srgbClr val="000000"/>
                </a:solidFill>
                <a:latin typeface="Arial (Body)"/>
              </a:rPr>
              <a:t>An anecdote is a striking story that sticks in our minds exactly because it is striking (think news reports). 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r>
              <a:rPr lang="en-US" sz="2000" dirty="0">
                <a:solidFill>
                  <a:srgbClr val="000000"/>
                </a:solidFill>
                <a:latin typeface="Arial (Body)"/>
              </a:rPr>
              <a:t>But anecdotes can be misleading exactly because they are striking. Always ask if a claim is backed by data, not just by an appealing personal story.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r>
              <a:rPr lang="en-US" sz="2000" dirty="0">
                <a:solidFill>
                  <a:srgbClr val="000000"/>
                </a:solidFill>
                <a:latin typeface="Arial (Body)"/>
              </a:rPr>
              <a:t>e.g. We interview an articulate mother whose child has leukemia and who happens to live near a power line. She claims that living near the power line causes her child to have leukemia.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r>
              <a:rPr lang="en-US" sz="2000" dirty="0">
                <a:solidFill>
                  <a:srgbClr val="000000"/>
                </a:solidFill>
                <a:latin typeface="Arial (Body)"/>
              </a:rPr>
              <a:t>On the hand, the National Cancer Institute spent 5 years and $5 million gathering data on the question. Result of data analysis: No connection between leukemia and exposure to power lines. 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Arial (Body)"/>
              </a:rPr>
              <a:t>Data: A collection of information (literally, data is the plural of datum; meaning: what is given)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>
              <a:defRPr/>
            </a:pPr>
            <a:r>
              <a:rPr lang="en-US" sz="2000" dirty="0"/>
              <a:t>Statistical analysis requires data, but it is hard to obtain data for every entity (person, product, animal…) of interest.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solidFill>
                  <a:srgbClr val="8B0000"/>
                </a:solidFill>
                <a:latin typeface="+mj-lt"/>
              </a:rPr>
              <a:t>population</a:t>
            </a:r>
            <a:r>
              <a:rPr lang="en-US" sz="2000" dirty="0">
                <a:latin typeface="+mj-lt"/>
              </a:rPr>
              <a:t> in a statistical study is the entire group of individuals about which we want information.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A </a:t>
            </a:r>
            <a:r>
              <a:rPr lang="en-US" sz="2000" b="1" dirty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000" dirty="0">
                <a:latin typeface="+mj-lt"/>
              </a:rPr>
              <a:t> is the part of the population from which we actually collect information and is used to draw conclusions about the whole.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/>
              <a:t>The conclusions from analyzing the sample using statistical inference is generalized to the population. e.g. Drinking milk is found to increase height in children in a sample, and the same is said for the population (all children). </a:t>
            </a:r>
          </a:p>
          <a:p>
            <a:pPr algn="l"/>
            <a:endParaRPr lang="en-US" sz="2000" dirty="0"/>
          </a:p>
          <a:p>
            <a:pPr rtl="0"/>
            <a:r>
              <a:rPr lang="en-US" sz="2000" b="1" dirty="0">
                <a:solidFill>
                  <a:srgbClr val="8B0000"/>
                </a:solidFill>
                <a:latin typeface="+mj-lt"/>
              </a:rPr>
              <a:t>Parameter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: A characteristic of a population (often, a numerical characteristic such as a population mean, a population variance, a population standard deviation, etc.)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rtl="0"/>
            <a:r>
              <a:rPr lang="en-US" sz="2000" b="1" dirty="0">
                <a:solidFill>
                  <a:srgbClr val="8B0000"/>
                </a:solidFill>
                <a:latin typeface="+mj-lt"/>
              </a:rPr>
              <a:t>Statistic</a:t>
            </a:r>
            <a:r>
              <a:rPr lang="en-US" sz="2000" dirty="0">
                <a:solidFill>
                  <a:srgbClr val="000000"/>
                </a:solidFill>
                <a:latin typeface="Arial (Body)"/>
              </a:rPr>
              <a:t>: A characteristic of a sample (such as a sample mean or a standard deviation, etc.)</a:t>
            </a:r>
          </a:p>
          <a:p>
            <a:pPr rtl="0"/>
            <a:endParaRPr lang="en-US" sz="2000" dirty="0">
              <a:solidFill>
                <a:srgbClr val="000000"/>
              </a:solidFill>
              <a:latin typeface="Arial (Body)"/>
            </a:endParaRP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(Body)"/>
              </a:rPr>
              <a:t>Inferential Statistics</a:t>
            </a:r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Arial (Body)"/>
              </a:rPr>
              <a:t>Inferential statistics can be used to estimate properties of a population using a sample.</a:t>
            </a:r>
          </a:p>
          <a:p>
            <a:endParaRPr lang="en-US" sz="2000" dirty="0">
              <a:latin typeface="Arial (Body)"/>
            </a:endParaRPr>
          </a:p>
          <a:p>
            <a:r>
              <a:rPr lang="en-US" sz="2000" dirty="0">
                <a:latin typeface="Arial (Body)"/>
              </a:rPr>
              <a:t>Purpose: Make decisions based on a limited set of data. e.g. A  sample of students show that 40% have student loans. This is used to infer the population (after some tests of statistical significance).  </a:t>
            </a:r>
          </a:p>
          <a:p>
            <a:endParaRPr lang="en-US" sz="2000" dirty="0">
              <a:latin typeface="Arial (Body)"/>
            </a:endParaRPr>
          </a:p>
          <a:p>
            <a:pPr algn="l"/>
            <a:r>
              <a:rPr lang="en-US" sz="2000" dirty="0">
                <a:latin typeface="Arial (Body)"/>
              </a:rPr>
              <a:t>There are 3 main methods of inferential statistics: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 (Body)"/>
              </a:rPr>
              <a:t>Constructing Confidence Intervals: This is to estimate a population parameter to within two limits: a lower limit and an upper limit.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 (Body)"/>
              </a:rPr>
              <a:t>Performing Hypothesis Testing: This is to verify or to reject hypotheses or claims.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 (Body)"/>
              </a:rPr>
              <a:t>Modeling or Testing Relationships between Data sets.</a:t>
            </a:r>
          </a:p>
          <a:p>
            <a:pPr marL="0" indent="0">
              <a:buNone/>
            </a:pPr>
            <a:br>
              <a:rPr lang="en-US" sz="2000" dirty="0">
                <a:latin typeface="Arial (Body)"/>
              </a:rPr>
            </a:br>
            <a:endParaRPr lang="en-US" sz="2000" dirty="0">
              <a:latin typeface="Arial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>
                <a:latin typeface="Arial (Body)"/>
              </a:rPr>
              <a:pPr>
                <a:defRPr/>
              </a:pPr>
              <a:t>7</a:t>
            </a:fld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96945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two basic types of variables</a:t>
            </a:r>
          </a:p>
          <a:p>
            <a:endParaRPr lang="en-US" sz="2000" dirty="0"/>
          </a:p>
          <a:p>
            <a:pPr>
              <a:defRPr/>
            </a:pPr>
            <a:r>
              <a:rPr lang="en-US" sz="2000" dirty="0"/>
              <a:t>Qualitative (categorical) variable: An object or individual is observed and recorded as a non-numeric characteristic or attribute (e.g. gender, state of birth, eye color).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Quantitative (numerical) variable: A variable that is reported numerically (e.g. balance in your checking account, the life of a car battery, the number of people employed by a company).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6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9A37-8C55-ED84-FC33-2ED0E908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Quantitative variables can be discrete or continuous.</a:t>
            </a:r>
          </a:p>
          <a:p>
            <a:endParaRPr lang="en-US" sz="2000" dirty="0"/>
          </a:p>
          <a:p>
            <a:r>
              <a:rPr lang="en-US" sz="2000" dirty="0"/>
              <a:t>Discrete variables are typically the result of counting.</a:t>
            </a:r>
          </a:p>
          <a:p>
            <a:endParaRPr lang="en-US" sz="2000" dirty="0"/>
          </a:p>
          <a:p>
            <a:r>
              <a:rPr lang="en-US" sz="2000" dirty="0"/>
              <a:t>e.g. The number of bedrooms in a house (1, 2, 3, 4, etc.), the number of students in a statistics course (326, 421, etc.)</a:t>
            </a:r>
          </a:p>
          <a:p>
            <a:endParaRPr lang="en-US" sz="2000" dirty="0"/>
          </a:p>
          <a:p>
            <a:r>
              <a:rPr lang="en-US" sz="2000" dirty="0"/>
              <a:t>Continuous variables are usually the result of measuring something and can assume any value within a specific range.</a:t>
            </a:r>
          </a:p>
          <a:p>
            <a:endParaRPr lang="en-US" sz="2000" dirty="0"/>
          </a:p>
          <a:p>
            <a:r>
              <a:rPr lang="en-US" sz="2000" dirty="0"/>
              <a:t>e.g. Duration of flights from Orlando to San Diego (5.25 hours), grade point average (3.258)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1056</Words>
  <Application>Microsoft Office PowerPoint</Application>
  <PresentationFormat>Letter Paper (8.5x11 in)</PresentationFormat>
  <Paragraphs>126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(Body)</vt:lpstr>
      <vt:lpstr>Arial</vt:lpstr>
      <vt:lpstr>Tahoma</vt:lpstr>
      <vt:lpstr>Times New Roman</vt:lpstr>
      <vt:lpstr>Clarity</vt:lpstr>
      <vt:lpstr>PowerPoint Presentation</vt:lpstr>
      <vt:lpstr>What is Data Analytics?</vt:lpstr>
      <vt:lpstr>Why Study Statistics?</vt:lpstr>
      <vt:lpstr>Data Beats Anecdotes</vt:lpstr>
      <vt:lpstr>Basic Terms</vt:lpstr>
      <vt:lpstr>Basic Terms</vt:lpstr>
      <vt:lpstr>Inferential Statistics</vt:lpstr>
      <vt:lpstr>Types of Variables</vt:lpstr>
      <vt:lpstr>Types of Variables</vt:lpstr>
      <vt:lpstr>Example</vt:lpstr>
      <vt:lpstr>Example</vt:lpstr>
      <vt:lpstr>Descriptive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2023-08-30T18:27:20Z</dcterms:modified>
</cp:coreProperties>
</file>