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63" r:id="rId1"/>
  </p:sldMasterIdLst>
  <p:notesMasterIdLst>
    <p:notesMasterId r:id="rId15"/>
  </p:notesMasterIdLst>
  <p:handoutMasterIdLst>
    <p:handoutMasterId r:id="rId16"/>
  </p:handoutMasterIdLst>
  <p:sldIdLst>
    <p:sldId id="270" r:id="rId2"/>
    <p:sldId id="622" r:id="rId3"/>
    <p:sldId id="624" r:id="rId4"/>
    <p:sldId id="625" r:id="rId5"/>
    <p:sldId id="626" r:id="rId6"/>
    <p:sldId id="657" r:id="rId7"/>
    <p:sldId id="294" r:id="rId8"/>
    <p:sldId id="693" r:id="rId9"/>
    <p:sldId id="287" r:id="rId10"/>
    <p:sldId id="298" r:id="rId11"/>
    <p:sldId id="654" r:id="rId12"/>
    <p:sldId id="656" r:id="rId13"/>
    <p:sldId id="659" r:id="rId14"/>
  </p:sldIdLst>
  <p:sldSz cx="9144000" cy="6858000" type="letter"/>
  <p:notesSz cx="6858000" cy="9028113"/>
  <p:custDataLst>
    <p:tags r:id="rId17"/>
  </p:custDataLst>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4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117" autoAdjust="0"/>
    <p:restoredTop sz="93969" autoAdjust="0"/>
  </p:normalViewPr>
  <p:slideViewPr>
    <p:cSldViewPr snapToGrid="0">
      <p:cViewPr varScale="1">
        <p:scale>
          <a:sx n="69" d="100"/>
          <a:sy n="69" d="100"/>
        </p:scale>
        <p:origin x="10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34"/>
    </p:cViewPr>
  </p:sorterViewPr>
  <p:notesViewPr>
    <p:cSldViewPr snapToGrid="0">
      <p:cViewPr>
        <p:scale>
          <a:sx n="100" d="100"/>
          <a:sy n="100" d="100"/>
        </p:scale>
        <p:origin x="-1632" y="1734"/>
      </p:cViewPr>
      <p:guideLst>
        <p:guide orient="horz" pos="284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099" name="Rectangle 3"/>
          <p:cNvSpPr>
            <a:spLocks noGrp="1" noChangeArrowheads="1"/>
          </p:cNvSpPr>
          <p:nvPr>
            <p:ph type="dt" sz="quarter"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Arial" charset="0"/>
              </a:defRPr>
            </a:lvl1pPr>
          </a:lstStyle>
          <a:p>
            <a:pPr>
              <a:defRPr/>
            </a:pPr>
            <a:endParaRPr lang="en-US"/>
          </a:p>
        </p:txBody>
      </p:sp>
      <p:sp>
        <p:nvSpPr>
          <p:cNvPr id="4100" name="Rectangle 4"/>
          <p:cNvSpPr>
            <a:spLocks noGrp="1" noChangeArrowheads="1"/>
          </p:cNvSpPr>
          <p:nvPr>
            <p:ph type="ftr" sz="quarter" idx="2"/>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Arial" charset="0"/>
              </a:defRPr>
            </a:lvl1pPr>
          </a:lstStyle>
          <a:p>
            <a:pPr>
              <a:defRPr/>
            </a:pPr>
            <a:endParaRPr lang="en-US"/>
          </a:p>
        </p:txBody>
      </p:sp>
      <p:sp>
        <p:nvSpPr>
          <p:cNvPr id="4101" name="Rectangle 5"/>
          <p:cNvSpPr>
            <a:spLocks noGrp="1" noChangeArrowheads="1"/>
          </p:cNvSpPr>
          <p:nvPr>
            <p:ph type="sldNum" sz="quarter" idx="3"/>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Arial" charset="0"/>
              </a:defRPr>
            </a:lvl1pPr>
          </a:lstStyle>
          <a:p>
            <a:pPr>
              <a:defRPr/>
            </a:pPr>
            <a:fld id="{54FC8DD1-0F10-45FA-9DAA-D563E7F64B9E}" type="slidenum">
              <a:rPr lang="en-US"/>
              <a:pPr>
                <a:defRPr/>
              </a:pPr>
              <a:t>‹#›</a:t>
            </a:fld>
            <a:endParaRPr lang="en-US" dirty="0"/>
          </a:p>
        </p:txBody>
      </p:sp>
      <p:sp>
        <p:nvSpPr>
          <p:cNvPr id="4102" name="Rectangle 6"/>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A69167FF-2F1C-4659-B16A-5D292C91E86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9842243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886200" y="-1588"/>
            <a:ext cx="2971800" cy="45243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i="1" dirty="0">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i="1" dirty="0">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886200" y="8575675"/>
            <a:ext cx="2971800" cy="45243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i="1">
                <a:latin typeface="Times New Roman" pitchFamily="18" charset="0"/>
              </a:defRPr>
            </a:lvl1pPr>
          </a:lstStyle>
          <a:p>
            <a:pPr>
              <a:defRPr/>
            </a:pPr>
            <a:fld id="{D9973D08-FACB-4CC5-A23C-A7A9AAB29533}" type="slidenum">
              <a:rPr lang="en-US"/>
              <a:pPr>
                <a:defRPr/>
              </a:pPr>
              <a:t>‹#›</a:t>
            </a:fld>
            <a:endParaRPr lang="en-US" dirty="0"/>
          </a:p>
        </p:txBody>
      </p:sp>
      <p:sp>
        <p:nvSpPr>
          <p:cNvPr id="14342" name="Rectangle 6"/>
          <p:cNvSpPr>
            <a:spLocks noGrp="1" noRot="1" noChangeAspect="1" noChangeArrowheads="1" noTextEdit="1"/>
          </p:cNvSpPr>
          <p:nvPr>
            <p:ph type="sldImg" idx="2"/>
          </p:nvPr>
        </p:nvSpPr>
        <p:spPr bwMode="auto">
          <a:xfrm>
            <a:off x="1177925" y="682625"/>
            <a:ext cx="4502150" cy="3373438"/>
          </a:xfrm>
          <a:prstGeom prst="rect">
            <a:avLst/>
          </a:prstGeom>
          <a:noFill/>
          <a:ln w="12700">
            <a:solidFill>
              <a:schemeClr val="tx1"/>
            </a:solidFill>
            <a:miter lim="800000"/>
            <a:headEnd/>
            <a:tailEnd/>
          </a:ln>
        </p:spPr>
      </p:sp>
      <p:sp>
        <p:nvSpPr>
          <p:cNvPr id="2055" name="Rectangle 7"/>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6" name="Rectangle 8"/>
          <p:cNvSpPr>
            <a:spLocks noChangeArrowheads="1"/>
          </p:cNvSpPr>
          <p:nvPr/>
        </p:nvSpPr>
        <p:spPr bwMode="auto">
          <a:xfrm>
            <a:off x="6388100" y="8636000"/>
            <a:ext cx="401638" cy="304800"/>
          </a:xfrm>
          <a:prstGeom prst="rect">
            <a:avLst/>
          </a:prstGeom>
          <a:noFill/>
          <a:ln w="9525">
            <a:noFill/>
            <a:miter lim="800000"/>
            <a:headEnd/>
            <a:tailEnd/>
          </a:ln>
          <a:effectLst/>
        </p:spPr>
        <p:txBody>
          <a:bodyPr wrap="none" lIns="92075" tIns="46038" rIns="92075" bIns="46038" anchor="ctr">
            <a:spAutoFit/>
          </a:bodyPr>
          <a:lstStyle/>
          <a:p>
            <a:pPr algn="r" eaLnBrk="0" hangingPunct="0">
              <a:defRPr/>
            </a:pPr>
            <a:fld id="{CEF5B2FD-4630-4C0C-BFCD-E56ED2BAD74C}" type="slidenum">
              <a:rPr lang="en-US" sz="1400">
                <a:latin typeface="Arial" charset="0"/>
              </a:rPr>
              <a:pPr algn="r" eaLnBrk="0" hangingPunct="0">
                <a:defRPr/>
              </a:pPr>
              <a:t>‹#›</a:t>
            </a:fld>
            <a:endParaRPr lang="en-US" sz="1400" dirty="0">
              <a:latin typeface="Arial" charset="0"/>
            </a:endParaRPr>
          </a:p>
        </p:txBody>
      </p:sp>
    </p:spTree>
    <p:extLst>
      <p:ext uri="{BB962C8B-B14F-4D97-AF65-F5344CB8AC3E}">
        <p14:creationId xmlns:p14="http://schemas.microsoft.com/office/powerpoint/2010/main" val="40002589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179513" y="682625"/>
            <a:ext cx="4498975" cy="3373438"/>
          </a:xfrm>
          <a:ln/>
        </p:spPr>
      </p:sp>
      <p:sp>
        <p:nvSpPr>
          <p:cNvPr id="19458" name="Rectangle 3"/>
          <p:cNvSpPr>
            <a:spLocks noGrp="1" noChangeArrowheads="1"/>
          </p:cNvSpPr>
          <p:nvPr>
            <p:ph type="body" idx="1"/>
          </p:nvPr>
        </p:nvSpPr>
        <p:spPr>
          <a:noFill/>
          <a:ln/>
        </p:spPr>
        <p:txBody>
          <a:bodyPr/>
          <a:lstStyle/>
          <a:p>
            <a:endParaRPr lang="en-US" dirty="0"/>
          </a:p>
        </p:txBody>
      </p:sp>
      <p:sp>
        <p:nvSpPr>
          <p:cNvPr id="4" name="TextBox 3"/>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5" name="Rectangle 4"/>
          <p:cNvSpPr>
            <a:spLocks noGrp="1" noChangeArrowheads="1"/>
          </p:cNvSpPr>
          <p:nvPr>
            <p:ph type="ftr" sz="quarter" idx="4"/>
          </p:nvPr>
        </p:nvSpPr>
        <p:spPr>
          <a:noFill/>
        </p:spPr>
        <p:txBody>
          <a:bodyPr/>
          <a:lstStyle/>
          <a:p>
            <a:pPr defTabSz="927192"/>
            <a:r>
              <a:rPr lang="en-US" dirty="0">
                <a:cs typeface="Arial" pitchFamily="34" charset="0"/>
              </a:rPr>
              <a:t>J.A. Van </a:t>
            </a:r>
            <a:r>
              <a:rPr lang="en-US" dirty="0" err="1">
                <a:cs typeface="Arial" pitchFamily="34" charset="0"/>
              </a:rPr>
              <a:t>Mieghem</a:t>
            </a:r>
            <a:r>
              <a:rPr lang="en-US" dirty="0">
                <a:cs typeface="Arial" pitchFamily="34" charset="0"/>
              </a:rPr>
              <a:t>/Operations/Lean Ops</a:t>
            </a:r>
          </a:p>
        </p:txBody>
      </p:sp>
      <p:sp>
        <p:nvSpPr>
          <p:cNvPr id="774146" name="Rectangle 7"/>
          <p:cNvSpPr>
            <a:spLocks noGrp="1" noChangeArrowheads="1"/>
          </p:cNvSpPr>
          <p:nvPr>
            <p:ph type="sldNum" sz="quarter" idx="5"/>
          </p:nvPr>
        </p:nvSpPr>
        <p:spPr>
          <a:noFill/>
        </p:spPr>
        <p:txBody>
          <a:bodyPr/>
          <a:lstStyle/>
          <a:p>
            <a:fld id="{3AF73A1C-70B6-4A47-8CFC-356DC0A9EC7F}" type="slidenum">
              <a:rPr lang="en-US"/>
              <a:pPr/>
              <a:t>2</a:t>
            </a:fld>
            <a:endParaRPr lang="en-US"/>
          </a:p>
        </p:txBody>
      </p:sp>
      <p:sp>
        <p:nvSpPr>
          <p:cNvPr id="774147" name="Rectangle 2"/>
          <p:cNvSpPr>
            <a:spLocks noGrp="1" noRot="1" noChangeAspect="1" noChangeArrowheads="1" noTextEdit="1"/>
          </p:cNvSpPr>
          <p:nvPr>
            <p:ph type="sldImg"/>
          </p:nvPr>
        </p:nvSpPr>
        <p:spPr>
          <a:xfrm>
            <a:off x="1179513" y="682625"/>
            <a:ext cx="4498975" cy="3373438"/>
          </a:xfrm>
          <a:ln cap="flat"/>
        </p:spPr>
      </p:sp>
      <p:sp>
        <p:nvSpPr>
          <p:cNvPr id="774148" name="Rectangle 5"/>
          <p:cNvSpPr>
            <a:spLocks noGrp="1" noChangeArrowheads="1"/>
          </p:cNvSpPr>
          <p:nvPr>
            <p:ph type="body" idx="1"/>
          </p:nvPr>
        </p:nvSpPr>
        <p:spPr>
          <a:xfrm>
            <a:off x="686098" y="4288653"/>
            <a:ext cx="5485805" cy="4061755"/>
          </a:xfrm>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5" name="Rectangle 4"/>
          <p:cNvSpPr>
            <a:spLocks noGrp="1" noChangeArrowheads="1"/>
          </p:cNvSpPr>
          <p:nvPr>
            <p:ph type="ftr" sz="quarter" idx="4"/>
          </p:nvPr>
        </p:nvSpPr>
        <p:spPr>
          <a:noFill/>
        </p:spPr>
        <p:txBody>
          <a:bodyPr/>
          <a:lstStyle/>
          <a:p>
            <a:pPr defTabSz="927192"/>
            <a:r>
              <a:rPr lang="en-US" dirty="0">
                <a:cs typeface="Arial" pitchFamily="34" charset="0"/>
              </a:rPr>
              <a:t>J.A. Van </a:t>
            </a:r>
            <a:r>
              <a:rPr lang="en-US" dirty="0" err="1">
                <a:cs typeface="Arial" pitchFamily="34" charset="0"/>
              </a:rPr>
              <a:t>Mieghem</a:t>
            </a:r>
            <a:r>
              <a:rPr lang="en-US" dirty="0">
                <a:cs typeface="Arial" pitchFamily="34" charset="0"/>
              </a:rPr>
              <a:t>/Operations/Lean Ops</a:t>
            </a:r>
          </a:p>
        </p:txBody>
      </p:sp>
      <p:sp>
        <p:nvSpPr>
          <p:cNvPr id="774146" name="Rectangle 7"/>
          <p:cNvSpPr>
            <a:spLocks noGrp="1" noChangeArrowheads="1"/>
          </p:cNvSpPr>
          <p:nvPr>
            <p:ph type="sldNum" sz="quarter" idx="5"/>
          </p:nvPr>
        </p:nvSpPr>
        <p:spPr>
          <a:noFill/>
        </p:spPr>
        <p:txBody>
          <a:bodyPr/>
          <a:lstStyle/>
          <a:p>
            <a:fld id="{3AF73A1C-70B6-4A47-8CFC-356DC0A9EC7F}" type="slidenum">
              <a:rPr lang="en-US"/>
              <a:pPr/>
              <a:t>3</a:t>
            </a:fld>
            <a:endParaRPr lang="en-US"/>
          </a:p>
        </p:txBody>
      </p:sp>
      <p:sp>
        <p:nvSpPr>
          <p:cNvPr id="774147" name="Rectangle 2"/>
          <p:cNvSpPr>
            <a:spLocks noGrp="1" noRot="1" noChangeAspect="1" noChangeArrowheads="1" noTextEdit="1"/>
          </p:cNvSpPr>
          <p:nvPr>
            <p:ph type="sldImg"/>
          </p:nvPr>
        </p:nvSpPr>
        <p:spPr>
          <a:xfrm>
            <a:off x="1179513" y="682625"/>
            <a:ext cx="4498975" cy="3373438"/>
          </a:xfrm>
          <a:ln cap="flat"/>
        </p:spPr>
      </p:sp>
      <p:sp>
        <p:nvSpPr>
          <p:cNvPr id="774148" name="Rectangle 5"/>
          <p:cNvSpPr>
            <a:spLocks noGrp="1" noChangeArrowheads="1"/>
          </p:cNvSpPr>
          <p:nvPr>
            <p:ph type="body" idx="1"/>
          </p:nvPr>
        </p:nvSpPr>
        <p:spPr>
          <a:xfrm>
            <a:off x="686098" y="4288653"/>
            <a:ext cx="5485805" cy="4061755"/>
          </a:xfrm>
          <a:noFill/>
          <a:ln/>
        </p:spPr>
        <p:txBody>
          <a:bodyPr/>
          <a:lstStyle/>
          <a:p>
            <a:endParaRPr lang="en-US"/>
          </a:p>
        </p:txBody>
      </p:sp>
    </p:spTree>
    <p:extLst>
      <p:ext uri="{BB962C8B-B14F-4D97-AF65-F5344CB8AC3E}">
        <p14:creationId xmlns:p14="http://schemas.microsoft.com/office/powerpoint/2010/main" val="1762849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5" name="Rectangle 4"/>
          <p:cNvSpPr>
            <a:spLocks noGrp="1" noChangeArrowheads="1"/>
          </p:cNvSpPr>
          <p:nvPr>
            <p:ph type="ftr" sz="quarter" idx="4"/>
          </p:nvPr>
        </p:nvSpPr>
        <p:spPr>
          <a:noFill/>
        </p:spPr>
        <p:txBody>
          <a:bodyPr/>
          <a:lstStyle/>
          <a:p>
            <a:pPr defTabSz="927192"/>
            <a:r>
              <a:rPr lang="en-US" dirty="0">
                <a:cs typeface="Arial" pitchFamily="34" charset="0"/>
              </a:rPr>
              <a:t>J.A. Van </a:t>
            </a:r>
            <a:r>
              <a:rPr lang="en-US" dirty="0" err="1">
                <a:cs typeface="Arial" pitchFamily="34" charset="0"/>
              </a:rPr>
              <a:t>Mieghem</a:t>
            </a:r>
            <a:r>
              <a:rPr lang="en-US" dirty="0">
                <a:cs typeface="Arial" pitchFamily="34" charset="0"/>
              </a:rPr>
              <a:t>/Operations/Lean Ops</a:t>
            </a:r>
          </a:p>
        </p:txBody>
      </p:sp>
      <p:sp>
        <p:nvSpPr>
          <p:cNvPr id="774146" name="Rectangle 7"/>
          <p:cNvSpPr>
            <a:spLocks noGrp="1" noChangeArrowheads="1"/>
          </p:cNvSpPr>
          <p:nvPr>
            <p:ph type="sldNum" sz="quarter" idx="5"/>
          </p:nvPr>
        </p:nvSpPr>
        <p:spPr>
          <a:noFill/>
        </p:spPr>
        <p:txBody>
          <a:bodyPr/>
          <a:lstStyle/>
          <a:p>
            <a:fld id="{3AF73A1C-70B6-4A47-8CFC-356DC0A9EC7F}" type="slidenum">
              <a:rPr lang="en-US"/>
              <a:pPr/>
              <a:t>4</a:t>
            </a:fld>
            <a:endParaRPr lang="en-US"/>
          </a:p>
        </p:txBody>
      </p:sp>
      <p:sp>
        <p:nvSpPr>
          <p:cNvPr id="774147" name="Rectangle 2"/>
          <p:cNvSpPr>
            <a:spLocks noGrp="1" noRot="1" noChangeAspect="1" noChangeArrowheads="1" noTextEdit="1"/>
          </p:cNvSpPr>
          <p:nvPr>
            <p:ph type="sldImg"/>
          </p:nvPr>
        </p:nvSpPr>
        <p:spPr>
          <a:xfrm>
            <a:off x="1179513" y="682625"/>
            <a:ext cx="4498975" cy="3373438"/>
          </a:xfrm>
          <a:ln cap="flat"/>
        </p:spPr>
      </p:sp>
      <p:sp>
        <p:nvSpPr>
          <p:cNvPr id="774148" name="Rectangle 5"/>
          <p:cNvSpPr>
            <a:spLocks noGrp="1" noChangeArrowheads="1"/>
          </p:cNvSpPr>
          <p:nvPr>
            <p:ph type="body" idx="1"/>
          </p:nvPr>
        </p:nvSpPr>
        <p:spPr>
          <a:xfrm>
            <a:off x="686098" y="4288653"/>
            <a:ext cx="5485805" cy="4061755"/>
          </a:xfrm>
          <a:noFill/>
          <a:ln/>
        </p:spPr>
        <p:txBody>
          <a:bodyPr/>
          <a:lstStyle/>
          <a:p>
            <a:endParaRPr lang="en-US"/>
          </a:p>
        </p:txBody>
      </p:sp>
    </p:spTree>
    <p:extLst>
      <p:ext uri="{BB962C8B-B14F-4D97-AF65-F5344CB8AC3E}">
        <p14:creationId xmlns:p14="http://schemas.microsoft.com/office/powerpoint/2010/main" val="37451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5" name="Rectangle 4"/>
          <p:cNvSpPr>
            <a:spLocks noGrp="1" noChangeArrowheads="1"/>
          </p:cNvSpPr>
          <p:nvPr>
            <p:ph type="ftr" sz="quarter" idx="4"/>
          </p:nvPr>
        </p:nvSpPr>
        <p:spPr>
          <a:noFill/>
        </p:spPr>
        <p:txBody>
          <a:bodyPr/>
          <a:lstStyle/>
          <a:p>
            <a:pPr defTabSz="927192"/>
            <a:r>
              <a:rPr lang="en-US" dirty="0">
                <a:cs typeface="Arial" pitchFamily="34" charset="0"/>
              </a:rPr>
              <a:t>J.A. Van </a:t>
            </a:r>
            <a:r>
              <a:rPr lang="en-US" dirty="0" err="1">
                <a:cs typeface="Arial" pitchFamily="34" charset="0"/>
              </a:rPr>
              <a:t>Mieghem</a:t>
            </a:r>
            <a:r>
              <a:rPr lang="en-US" dirty="0">
                <a:cs typeface="Arial" pitchFamily="34" charset="0"/>
              </a:rPr>
              <a:t>/Operations/Lean Ops</a:t>
            </a:r>
          </a:p>
        </p:txBody>
      </p:sp>
      <p:sp>
        <p:nvSpPr>
          <p:cNvPr id="774146" name="Rectangle 7"/>
          <p:cNvSpPr>
            <a:spLocks noGrp="1" noChangeArrowheads="1"/>
          </p:cNvSpPr>
          <p:nvPr>
            <p:ph type="sldNum" sz="quarter" idx="5"/>
          </p:nvPr>
        </p:nvSpPr>
        <p:spPr>
          <a:noFill/>
        </p:spPr>
        <p:txBody>
          <a:bodyPr/>
          <a:lstStyle/>
          <a:p>
            <a:fld id="{3AF73A1C-70B6-4A47-8CFC-356DC0A9EC7F}" type="slidenum">
              <a:rPr lang="en-US"/>
              <a:pPr/>
              <a:t>5</a:t>
            </a:fld>
            <a:endParaRPr lang="en-US"/>
          </a:p>
        </p:txBody>
      </p:sp>
      <p:sp>
        <p:nvSpPr>
          <p:cNvPr id="774147" name="Rectangle 2"/>
          <p:cNvSpPr>
            <a:spLocks noGrp="1" noRot="1" noChangeAspect="1" noChangeArrowheads="1" noTextEdit="1"/>
          </p:cNvSpPr>
          <p:nvPr>
            <p:ph type="sldImg"/>
          </p:nvPr>
        </p:nvSpPr>
        <p:spPr>
          <a:xfrm>
            <a:off x="1179513" y="682625"/>
            <a:ext cx="4498975" cy="3373438"/>
          </a:xfrm>
          <a:ln cap="flat"/>
        </p:spPr>
      </p:sp>
      <p:sp>
        <p:nvSpPr>
          <p:cNvPr id="774148" name="Rectangle 5"/>
          <p:cNvSpPr>
            <a:spLocks noGrp="1" noChangeArrowheads="1"/>
          </p:cNvSpPr>
          <p:nvPr>
            <p:ph type="body" idx="1"/>
          </p:nvPr>
        </p:nvSpPr>
        <p:spPr>
          <a:xfrm>
            <a:off x="686098" y="4288653"/>
            <a:ext cx="5485805" cy="4061755"/>
          </a:xfrm>
          <a:noFill/>
          <a:ln/>
        </p:spPr>
        <p:txBody>
          <a:bodyPr/>
          <a:lstStyle/>
          <a:p>
            <a:endParaRPr lang="en-US"/>
          </a:p>
        </p:txBody>
      </p:sp>
    </p:spTree>
    <p:extLst>
      <p:ext uri="{BB962C8B-B14F-4D97-AF65-F5344CB8AC3E}">
        <p14:creationId xmlns:p14="http://schemas.microsoft.com/office/powerpoint/2010/main" val="3430914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9513" y="682625"/>
            <a:ext cx="4498975" cy="33734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9973D08-FACB-4CC5-A23C-A7A9AAB29533}"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7"/>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Rectangle 7"/>
          <p:cNvSpPr>
            <a:spLocks noChangeArrowheads="1"/>
          </p:cNvSpPr>
          <p:nvPr userDrawn="1"/>
        </p:nvSpPr>
        <p:spPr bwMode="auto">
          <a:xfrm>
            <a:off x="4959350" y="6604000"/>
            <a:ext cx="41941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Copyright © 2014 by The McGraw-Hill Companies, Inc. All rights reserved.</a:t>
            </a:r>
          </a:p>
        </p:txBody>
      </p:sp>
      <p:sp>
        <p:nvSpPr>
          <p:cNvPr id="6" name="Rectangle 8"/>
          <p:cNvSpPr>
            <a:spLocks noChangeArrowheads="1"/>
          </p:cNvSpPr>
          <p:nvPr userDrawn="1"/>
        </p:nvSpPr>
        <p:spPr bwMode="auto">
          <a:xfrm>
            <a:off x="77788" y="6607175"/>
            <a:ext cx="1222375" cy="247650"/>
          </a:xfrm>
          <a:prstGeom prst="rect">
            <a:avLst/>
          </a:prstGeom>
          <a:noFill/>
          <a:ln>
            <a:noFill/>
          </a:ln>
        </p:spPr>
        <p:txBody>
          <a:bodyPr wrap="none" lIns="92075" tIns="46038" rIns="92075" bIns="46038">
            <a:spAutoFit/>
          </a:bodyPr>
          <a:lstStyle/>
          <a:p>
            <a:pPr eaLnBrk="0" hangingPunct="0">
              <a:defRPr/>
            </a:pPr>
            <a:r>
              <a:rPr lang="en-US" sz="1000" b="1" i="1" dirty="0">
                <a:latin typeface="Times New Roman" pitchFamily="18" charset="0"/>
              </a:rPr>
              <a:t>McGraw-Hill/Irwin</a:t>
            </a:r>
          </a:p>
        </p:txBody>
      </p: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DCB343-0103-423A-8A8D-AF382C0D62E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314139E-0F6F-419F-BB81-36276AF7D088}"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4785BE-5E98-4FF1-8DED-6C28998D8EB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able Placeholder 2"/>
          <p:cNvSpPr>
            <a:spLocks noGrp="1"/>
          </p:cNvSpPr>
          <p:nvPr>
            <p:ph type="tbl" idx="1"/>
          </p:nvPr>
        </p:nvSpPr>
        <p:spPr>
          <a:xfrm>
            <a:off x="1182688" y="2017713"/>
            <a:ext cx="7772400" cy="4114800"/>
          </a:xfrm>
        </p:spPr>
        <p:txBody>
          <a:bodyPr rtlCol="0">
            <a:normAutofit/>
          </a:bodyPr>
          <a:lstStyle/>
          <a:p>
            <a:pPr lvl="0"/>
            <a:endParaRPr lang="en-US" noProof="0"/>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5592FFD-FCF9-4491-A763-F037E383126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742D32-0E77-4B33-A148-E8B7F0AFCF5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5BE587-F5F7-472C-9580-081AFFC5E5E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BBD21E-5D79-4E04-85A1-3A37B7364FF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5F01BF37-6E1B-4B15-9729-77535FB9BAEC}"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896C34F-C849-41F0-BACC-F30D2FD33A0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D49DC63-6B37-4241-85C3-93ED54C16DA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8"/>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9F0EAADB-9AFB-4773-97DB-50818D691E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ED9226-72B7-42C4-8318-9C1ED764C0E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en-US"/>
          </a:p>
        </p:txBody>
      </p:sp>
      <p:sp>
        <p:nvSpPr>
          <p:cNvPr id="4" name="Date Placeholder 3"/>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eaLnBrk="0" hangingPunct="0">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eaLnBrk="0" hangingPunct="0">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8610600" y="6529388"/>
            <a:ext cx="1066800" cy="328612"/>
          </a:xfrm>
          <a:prstGeom prst="rect">
            <a:avLst/>
          </a:prstGeom>
        </p:spPr>
        <p:txBody>
          <a:bodyPr vert="horz" lIns="91440" tIns="45720" rIns="91440" bIns="45720" rtlCol="0" anchor="ctr"/>
          <a:lstStyle>
            <a:lvl1pPr algn="l" eaLnBrk="0" hangingPunct="0">
              <a:defRPr sz="1400" b="1" smtClean="0">
                <a:solidFill>
                  <a:schemeClr val="tx1"/>
                </a:solidFill>
              </a:defRPr>
            </a:lvl1pPr>
          </a:lstStyle>
          <a:p>
            <a:pPr>
              <a:defRPr/>
            </a:pPr>
            <a:fld id="{19006789-85B3-4831-B390-902B98F5FF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7" r:id="rId3"/>
    <p:sldLayoutId id="2147483674" r:id="rId4"/>
    <p:sldLayoutId id="2147483678" r:id="rId5"/>
    <p:sldLayoutId id="2147483673" r:id="rId6"/>
    <p:sldLayoutId id="2147483672" r:id="rId7"/>
    <p:sldLayoutId id="2147483679" r:id="rId8"/>
    <p:sldLayoutId id="2147483671" r:id="rId9"/>
    <p:sldLayoutId id="2147483670" r:id="rId10"/>
    <p:sldLayoutId id="2147483669" r:id="rId11"/>
    <p:sldLayoutId id="2147483680" r:id="rId12"/>
  </p:sldLayoutIdLst>
  <p:hf hdr="0" ftr="0" dt="0"/>
  <p:txStyles>
    <p:titleStyle>
      <a:lvl1pPr algn="l" rtl="0" fontAlgn="base">
        <a:spcBef>
          <a:spcPct val="0"/>
        </a:spcBef>
        <a:spcAft>
          <a:spcPct val="0"/>
        </a:spcAft>
        <a:defRPr sz="4000" kern="1200" spc="-100">
          <a:solidFill>
            <a:schemeClr val="tx2"/>
          </a:solidFill>
          <a:latin typeface="+mj-lt"/>
          <a:ea typeface="+mj-ea"/>
          <a:cs typeface="+mj-cs"/>
        </a:defRPr>
      </a:lvl1pPr>
      <a:lvl2pPr algn="l" rtl="0" fontAlgn="base">
        <a:spcBef>
          <a:spcPct val="0"/>
        </a:spcBef>
        <a:spcAft>
          <a:spcPct val="0"/>
        </a:spcAft>
        <a:defRPr sz="4000">
          <a:solidFill>
            <a:schemeClr val="tx2"/>
          </a:solidFill>
          <a:latin typeface="Arial" charset="0"/>
        </a:defRPr>
      </a:lvl2pPr>
      <a:lvl3pPr algn="l" rtl="0" fontAlgn="base">
        <a:spcBef>
          <a:spcPct val="0"/>
        </a:spcBef>
        <a:spcAft>
          <a:spcPct val="0"/>
        </a:spcAft>
        <a:defRPr sz="4000">
          <a:solidFill>
            <a:schemeClr val="tx2"/>
          </a:solidFill>
          <a:latin typeface="Arial" charset="0"/>
        </a:defRPr>
      </a:lvl3pPr>
      <a:lvl4pPr algn="l" rtl="0" fontAlgn="base">
        <a:spcBef>
          <a:spcPct val="0"/>
        </a:spcBef>
        <a:spcAft>
          <a:spcPct val="0"/>
        </a:spcAft>
        <a:defRPr sz="4000">
          <a:solidFill>
            <a:schemeClr val="tx2"/>
          </a:solidFill>
          <a:latin typeface="Arial" charset="0"/>
        </a:defRPr>
      </a:lvl4pPr>
      <a:lvl5pPr algn="l" rtl="0" fontAlgn="base">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762000" y="1447800"/>
            <a:ext cx="7772400" cy="2819400"/>
          </a:xfrm>
          <a:prstGeom prst="rect">
            <a:avLst/>
          </a:prstGeom>
        </p:spPr>
        <p:txBody>
          <a:bodyPr vert="horz" lIns="91440" tIns="45720" rIns="91440" bIns="45720" rtlCol="0" anchor="ctr">
            <a:normAutofit/>
          </a:bodyPr>
          <a:lstStyle/>
          <a:p>
            <a:pPr lvl="0" algn="ctr" fontAlgn="auto">
              <a:spcAft>
                <a:spcPts val="0"/>
              </a:spcAft>
              <a:defRPr/>
            </a:pPr>
            <a:r>
              <a:rPr lang="en-US" sz="5400" spc="-100" dirty="0">
                <a:solidFill>
                  <a:schemeClr val="tx2"/>
                </a:solidFill>
              </a:rPr>
              <a:t>Module 2 – Samples, Population, and Sampling Methods</a:t>
            </a:r>
          </a:p>
        </p:txBody>
      </p:sp>
      <p:sp>
        <p:nvSpPr>
          <p:cNvPr id="5" name="Slide Number Placeholder 4"/>
          <p:cNvSpPr>
            <a:spLocks noGrp="1"/>
          </p:cNvSpPr>
          <p:nvPr>
            <p:ph type="sldNum" sz="quarter" idx="12"/>
          </p:nvPr>
        </p:nvSpPr>
        <p:spPr/>
        <p:txBody>
          <a:bodyPr/>
          <a:lstStyle/>
          <a:p>
            <a:pPr>
              <a:defRPr/>
            </a:pPr>
            <a:fld id="{DA742D32-0E77-4B33-A148-E8B7F0AFCF54}" type="slidenum">
              <a:rPr lang="en-US" smtClean="0"/>
              <a:pPr>
                <a:defRPr/>
              </a:pPr>
              <a:t>1</a:t>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Sampling Methods: Cluster Sampling</a:t>
            </a:r>
          </a:p>
        </p:txBody>
      </p:sp>
      <p:sp>
        <p:nvSpPr>
          <p:cNvPr id="3" name="Content Placeholder 2"/>
          <p:cNvSpPr>
            <a:spLocks noGrp="1"/>
          </p:cNvSpPr>
          <p:nvPr>
            <p:ph idx="1"/>
          </p:nvPr>
        </p:nvSpPr>
        <p:spPr/>
        <p:txBody>
          <a:bodyPr/>
          <a:lstStyle/>
          <a:p>
            <a:pPr>
              <a:defRPr/>
            </a:pPr>
            <a:endParaRPr lang="en-US" sz="2000" dirty="0"/>
          </a:p>
          <a:p>
            <a:pPr>
              <a:defRPr/>
            </a:pPr>
            <a:r>
              <a:rPr lang="en-US" sz="2000" dirty="0"/>
              <a:t>The target population is first divided into subpopulations, or clusters, based on a common characteristic (e.g. geography).</a:t>
            </a:r>
          </a:p>
          <a:p>
            <a:pPr>
              <a:defRPr/>
            </a:pPr>
            <a:r>
              <a:rPr lang="en-US" sz="2000" dirty="0"/>
              <a:t>Then a random sample of </a:t>
            </a:r>
            <a:r>
              <a:rPr lang="en-US" sz="2000" i="1" dirty="0"/>
              <a:t>clusters</a:t>
            </a:r>
            <a:r>
              <a:rPr lang="en-US" sz="2000" dirty="0"/>
              <a:t> is selected.</a:t>
            </a:r>
          </a:p>
          <a:p>
            <a:pPr>
              <a:defRPr/>
            </a:pPr>
            <a:r>
              <a:rPr lang="en-US" sz="2000" dirty="0"/>
              <a:t>Then choose SRS within each cluster.</a:t>
            </a:r>
          </a:p>
          <a:p>
            <a:pPr>
              <a:defRPr/>
            </a:pPr>
            <a:r>
              <a:rPr lang="en-US" sz="2000" dirty="0"/>
              <a:t>Used to sample particular clusters in a dispersed area to reduce cost. </a:t>
            </a:r>
          </a:p>
        </p:txBody>
      </p:sp>
      <p:sp>
        <p:nvSpPr>
          <p:cNvPr id="5" name="Slide Number Placeholder 4"/>
          <p:cNvSpPr>
            <a:spLocks noGrp="1"/>
          </p:cNvSpPr>
          <p:nvPr>
            <p:ph type="sldNum" sz="quarter" idx="12"/>
          </p:nvPr>
        </p:nvSpPr>
        <p:spPr/>
        <p:txBody>
          <a:bodyPr/>
          <a:lstStyle/>
          <a:p>
            <a:pPr>
              <a:defRPr/>
            </a:pPr>
            <a:fld id="{DA742D32-0E77-4B33-A148-E8B7F0AFCF54}" type="slidenum">
              <a:rPr lang="en-US" smtClean="0"/>
              <a:pPr>
                <a:defRPr/>
              </a:pPr>
              <a:t>10</a:t>
            </a:fld>
            <a:endParaRPr lang="en-US" dirty="0"/>
          </a:p>
        </p:txBody>
      </p:sp>
      <p:pic>
        <p:nvPicPr>
          <p:cNvPr id="7" name="Picture 6">
            <a:extLst>
              <a:ext uri="{FF2B5EF4-FFF2-40B4-BE49-F238E27FC236}">
                <a16:creationId xmlns:a16="http://schemas.microsoft.com/office/drawing/2014/main" id="{9F85A771-DDDE-70FE-1C98-C47266D989E6}"/>
              </a:ext>
            </a:extLst>
          </p:cNvPr>
          <p:cNvPicPr>
            <a:picLocks noChangeAspect="1"/>
          </p:cNvPicPr>
          <p:nvPr/>
        </p:nvPicPr>
        <p:blipFill>
          <a:blip r:embed="rId2"/>
          <a:stretch>
            <a:fillRect/>
          </a:stretch>
        </p:blipFill>
        <p:spPr>
          <a:xfrm>
            <a:off x="504825" y="4038600"/>
            <a:ext cx="8181975" cy="1895475"/>
          </a:xfrm>
          <a:prstGeom prst="rect">
            <a:avLst/>
          </a:prstGeom>
        </p:spPr>
      </p:pic>
    </p:spTree>
    <p:extLst>
      <p:ext uri="{BB962C8B-B14F-4D97-AF65-F5344CB8AC3E}">
        <p14:creationId xmlns:p14="http://schemas.microsoft.com/office/powerpoint/2010/main" val="299607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Biased Sample</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a:lnSpc>
                <a:spcPct val="115000"/>
              </a:lnSpc>
              <a:spcAft>
                <a:spcPts val="1000"/>
              </a:spcAft>
            </a:pPr>
            <a:r>
              <a:rPr lang="en-US" sz="2000" dirty="0">
                <a:latin typeface="+mj-lt"/>
                <a:ea typeface="Times New Roman" panose="02020603050405020304" pitchFamily="18" charset="0"/>
                <a:cs typeface="Times New Roman" panose="02020603050405020304" pitchFamily="18" charset="0"/>
              </a:rPr>
              <a:t>The design of a statistical study is </a:t>
            </a:r>
            <a:r>
              <a:rPr lang="en-US" sz="2000" b="1" dirty="0">
                <a:solidFill>
                  <a:srgbClr val="8B0000"/>
                </a:solidFill>
                <a:latin typeface="+mj-lt"/>
                <a:ea typeface="Times New Roman" panose="02020603050405020304" pitchFamily="18" charset="0"/>
                <a:cs typeface="Times New Roman" panose="02020603050405020304" pitchFamily="18" charset="0"/>
              </a:rPr>
              <a:t>biased</a:t>
            </a:r>
            <a:r>
              <a:rPr lang="en-US" sz="2000" dirty="0">
                <a:latin typeface="+mj-lt"/>
                <a:ea typeface="Times New Roman" panose="02020603050405020304" pitchFamily="18" charset="0"/>
                <a:cs typeface="Times New Roman" panose="02020603050405020304" pitchFamily="18" charset="0"/>
              </a:rPr>
              <a:t> if it systematically favors certain outcomes.</a:t>
            </a:r>
          </a:p>
          <a:p>
            <a:pPr>
              <a:lnSpc>
                <a:spcPct val="115000"/>
              </a:lnSpc>
              <a:spcAft>
                <a:spcPts val="1000"/>
              </a:spcAft>
            </a:pPr>
            <a:r>
              <a:rPr lang="en-US" sz="2000" dirty="0">
                <a:latin typeface="+mj-lt"/>
                <a:ea typeface="Times New Roman" panose="02020603050405020304" pitchFamily="18" charset="0"/>
                <a:cs typeface="Times New Roman" panose="02020603050405020304" pitchFamily="18" charset="0"/>
              </a:rPr>
              <a:t>Selection of whichever individuals are easiest to reach is called </a:t>
            </a:r>
            <a:r>
              <a:rPr lang="en-US" sz="2000" b="1" dirty="0">
                <a:solidFill>
                  <a:srgbClr val="8B0000"/>
                </a:solidFill>
                <a:latin typeface="+mj-lt"/>
                <a:ea typeface="Times New Roman" panose="02020603050405020304" pitchFamily="18" charset="0"/>
                <a:cs typeface="Times New Roman" panose="02020603050405020304" pitchFamily="18" charset="0"/>
              </a:rPr>
              <a:t>convenience sampling</a:t>
            </a:r>
            <a:r>
              <a:rPr lang="en-US" sz="2000" dirty="0">
                <a:latin typeface="+mj-lt"/>
                <a:ea typeface="Times New Roman" panose="02020603050405020304" pitchFamily="18" charset="0"/>
                <a:cs typeface="Times New Roman" panose="02020603050405020304" pitchFamily="18" charset="0"/>
              </a:rPr>
              <a:t>.</a:t>
            </a:r>
          </a:p>
          <a:p>
            <a:pPr>
              <a:lnSpc>
                <a:spcPct val="115000"/>
              </a:lnSpc>
              <a:spcAft>
                <a:spcPts val="1000"/>
              </a:spcAft>
            </a:pPr>
            <a:r>
              <a:rPr lang="en-US" sz="2000" dirty="0">
                <a:latin typeface="+mj-lt"/>
                <a:ea typeface="Times New Roman" panose="02020603050405020304" pitchFamily="18" charset="0"/>
                <a:cs typeface="Times New Roman" panose="02020603050405020304" pitchFamily="18" charset="0"/>
              </a:rPr>
              <a:t>A </a:t>
            </a:r>
            <a:r>
              <a:rPr lang="en-US" sz="2000" b="1" dirty="0">
                <a:solidFill>
                  <a:srgbClr val="8B0000"/>
                </a:solidFill>
                <a:latin typeface="+mj-lt"/>
                <a:ea typeface="Times New Roman" panose="02020603050405020304" pitchFamily="18" charset="0"/>
                <a:cs typeface="Times New Roman" panose="02020603050405020304" pitchFamily="18" charset="0"/>
              </a:rPr>
              <a:t>voluntary response sample</a:t>
            </a:r>
            <a:r>
              <a:rPr lang="en-US" sz="2000" dirty="0">
                <a:latin typeface="+mj-lt"/>
                <a:ea typeface="Times New Roman" panose="02020603050405020304" pitchFamily="18" charset="0"/>
                <a:cs typeface="Times New Roman" panose="02020603050405020304" pitchFamily="18" charset="0"/>
              </a:rPr>
              <a:t> chooses itself by responding to a general appeal (write-in or call-in opinion polls).</a:t>
            </a:r>
          </a:p>
          <a:p>
            <a:pPr>
              <a:lnSpc>
                <a:spcPct val="115000"/>
              </a:lnSpc>
              <a:spcAft>
                <a:spcPts val="1000"/>
              </a:spcAft>
            </a:pPr>
            <a:r>
              <a:rPr lang="en-US" sz="2000" dirty="0">
                <a:latin typeface="+mj-lt"/>
                <a:ea typeface="Times New Roman" panose="02020603050405020304" pitchFamily="18" charset="0"/>
                <a:cs typeface="Times New Roman" panose="02020603050405020304" pitchFamily="18" charset="0"/>
              </a:rPr>
              <a:t>Convenience samples and voluntary response samples are often biased.</a:t>
            </a:r>
            <a:endParaRPr lang="en-US" sz="2000" dirty="0">
              <a:effectLst/>
              <a:latin typeface="+mj-lt"/>
              <a:ea typeface="Times New Roman" panose="02020603050405020304" pitchFamily="18" charset="0"/>
              <a:cs typeface="Times New Roman" panose="02020603050405020304" pitchFamily="18" charset="0"/>
            </a:endParaRPr>
          </a:p>
          <a:p>
            <a:pPr>
              <a:lnSpc>
                <a:spcPct val="115000"/>
              </a:lnSpc>
              <a:spcAft>
                <a:spcPts val="1000"/>
              </a:spcAft>
            </a:pPr>
            <a:endParaRPr lang="en-US" sz="2000" dirty="0">
              <a:latin typeface="+mj-lt"/>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11</a:t>
            </a:fld>
            <a:endParaRPr lang="en-US" dirty="0"/>
          </a:p>
        </p:txBody>
      </p:sp>
    </p:spTree>
    <p:extLst>
      <p:ext uri="{BB962C8B-B14F-4D97-AF65-F5344CB8AC3E}">
        <p14:creationId xmlns:p14="http://schemas.microsoft.com/office/powerpoint/2010/main" val="359980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Case Study: Write-In Opinion Polls</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a:xfrm>
            <a:off x="457200" y="1600199"/>
            <a:ext cx="8229600" cy="2613991"/>
          </a:xfrm>
        </p:spPr>
        <p:txBody>
          <a:bodyPr/>
          <a:lstStyle/>
          <a:p>
            <a:pPr>
              <a:lnSpc>
                <a:spcPct val="115000"/>
              </a:lnSpc>
              <a:spcAft>
                <a:spcPts val="1000"/>
              </a:spcAft>
            </a:pPr>
            <a:r>
              <a:rPr lang="en-US" sz="2000" dirty="0">
                <a:latin typeface="+mj-lt"/>
              </a:rPr>
              <a:t>Ann Landers, an </a:t>
            </a:r>
            <a:r>
              <a:rPr lang="en-US" sz="2000" dirty="0"/>
              <a:t>advice columnist whose daily column was published in over 1,200 newspapers in the United States and Canada, </a:t>
            </a:r>
            <a:r>
              <a:rPr lang="en-US" sz="2000" dirty="0">
                <a:latin typeface="+mj-lt"/>
              </a:rPr>
              <a:t>once asked the readers of her advice column, “</a:t>
            </a:r>
            <a:r>
              <a:rPr lang="en-US" sz="2000" i="1" dirty="0">
                <a:solidFill>
                  <a:srgbClr val="FF0000"/>
                </a:solidFill>
                <a:latin typeface="+mj-lt"/>
              </a:rPr>
              <a:t>If you had it to do over again, would you have children?</a:t>
            </a:r>
            <a:r>
              <a:rPr lang="en-US" sz="2000" dirty="0">
                <a:latin typeface="+mj-lt"/>
              </a:rPr>
              <a:t>”</a:t>
            </a:r>
            <a:endParaRPr lang="en-US" sz="2000" dirty="0">
              <a:effectLst/>
              <a:latin typeface="+mj-lt"/>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12</a:t>
            </a:fld>
            <a:endParaRPr lang="en-US" dirty="0"/>
          </a:p>
        </p:txBody>
      </p:sp>
      <p:pic>
        <p:nvPicPr>
          <p:cNvPr id="6" name="Picture 5">
            <a:extLst>
              <a:ext uri="{FF2B5EF4-FFF2-40B4-BE49-F238E27FC236}">
                <a16:creationId xmlns:a16="http://schemas.microsoft.com/office/drawing/2014/main" id="{8F1CB0DC-11FA-063F-67C7-E4A97FD1EE80}"/>
              </a:ext>
            </a:extLst>
          </p:cNvPr>
          <p:cNvPicPr>
            <a:picLocks noChangeAspect="1"/>
          </p:cNvPicPr>
          <p:nvPr/>
        </p:nvPicPr>
        <p:blipFill>
          <a:blip r:embed="rId2"/>
          <a:stretch>
            <a:fillRect/>
          </a:stretch>
        </p:blipFill>
        <p:spPr>
          <a:xfrm>
            <a:off x="4734730" y="3051964"/>
            <a:ext cx="3952070" cy="2476849"/>
          </a:xfrm>
          <a:prstGeom prst="rect">
            <a:avLst/>
          </a:prstGeom>
        </p:spPr>
      </p:pic>
      <p:sp>
        <p:nvSpPr>
          <p:cNvPr id="7" name="Content Placeholder 2">
            <a:extLst>
              <a:ext uri="{FF2B5EF4-FFF2-40B4-BE49-F238E27FC236}">
                <a16:creationId xmlns:a16="http://schemas.microsoft.com/office/drawing/2014/main" id="{3D981E0B-2FE8-6599-20B0-EB16237B2BF6}"/>
              </a:ext>
            </a:extLst>
          </p:cNvPr>
          <p:cNvSpPr txBox="1">
            <a:spLocks/>
          </p:cNvSpPr>
          <p:nvPr/>
        </p:nvSpPr>
        <p:spPr bwMode="auto">
          <a:xfrm>
            <a:off x="457200" y="3318056"/>
            <a:ext cx="4418072" cy="23410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fontAlgn="base">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fontAlgn="base">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fontAlgn="base">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fontAlgn="base">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fontAlgn="base">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15000"/>
              </a:lnSpc>
              <a:spcAft>
                <a:spcPts val="1000"/>
              </a:spcAft>
            </a:pPr>
            <a:r>
              <a:rPr lang="en-US" sz="2000" dirty="0">
                <a:latin typeface="+mj-lt"/>
              </a:rPr>
              <a:t>She received nearly 10,000 responses, </a:t>
            </a:r>
            <a:r>
              <a:rPr lang="en-US" sz="2000" dirty="0">
                <a:solidFill>
                  <a:srgbClr val="FF0000"/>
                </a:solidFill>
                <a:latin typeface="+mj-lt"/>
              </a:rPr>
              <a:t>almost 70% saying no.</a:t>
            </a:r>
          </a:p>
          <a:p>
            <a:pPr>
              <a:lnSpc>
                <a:spcPct val="115000"/>
              </a:lnSpc>
              <a:spcAft>
                <a:spcPts val="1000"/>
              </a:spcAft>
            </a:pPr>
            <a:r>
              <a:rPr lang="en-US" sz="2000" dirty="0">
                <a:latin typeface="+mj-lt"/>
              </a:rPr>
              <a:t>Is it true that 70% of parents regret having children?</a:t>
            </a:r>
          </a:p>
          <a:p>
            <a:pPr>
              <a:lnSpc>
                <a:spcPct val="115000"/>
              </a:lnSpc>
              <a:spcAft>
                <a:spcPts val="1000"/>
              </a:spcAft>
            </a:pPr>
            <a:endParaRPr lang="en-US" sz="2000"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53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Case Study: Write-In Opinion Polls</a:t>
            </a:r>
          </a:p>
        </p:txBody>
      </p:sp>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a:lnSpc>
                <a:spcPct val="115000"/>
              </a:lnSpc>
              <a:spcAft>
                <a:spcPts val="1000"/>
              </a:spcAft>
            </a:pPr>
            <a:r>
              <a:rPr kumimoji="0" lang="en-US" sz="2000" b="0" u="none" strike="noStrike" kern="1200" cap="none" spc="0" normalizeH="0" baseline="0" noProof="0" dirty="0">
                <a:ln>
                  <a:noFill/>
                </a:ln>
                <a:effectLst/>
                <a:uLnTx/>
                <a:uFillTx/>
                <a:latin typeface="+mj-lt"/>
                <a:ea typeface="+mn-ea"/>
                <a:cs typeface="+mn-cs"/>
              </a:rPr>
              <a:t>This is an example of a </a:t>
            </a:r>
            <a:r>
              <a:rPr kumimoji="0" lang="en-US" sz="2000" b="0" u="none" strike="noStrike" kern="1200" cap="none" spc="0" normalizeH="0" baseline="0" noProof="0" dirty="0">
                <a:ln>
                  <a:noFill/>
                </a:ln>
                <a:solidFill>
                  <a:srgbClr val="FF0000"/>
                </a:solidFill>
                <a:effectLst/>
                <a:uLnTx/>
                <a:uFillTx/>
                <a:latin typeface="+mj-lt"/>
                <a:ea typeface="+mn-ea"/>
                <a:cs typeface="+mn-cs"/>
              </a:rPr>
              <a:t>voluntary response sample</a:t>
            </a:r>
            <a:r>
              <a:rPr kumimoji="0" lang="en-US" sz="2000" b="0" u="none" strike="noStrike" kern="1200" cap="none" spc="0" normalizeH="0" baseline="0" noProof="0" dirty="0">
                <a:ln>
                  <a:noFill/>
                </a:ln>
                <a:effectLst/>
                <a:uLnTx/>
                <a:uFillTx/>
                <a:latin typeface="+mj-lt"/>
                <a:ea typeface="+mn-ea"/>
                <a:cs typeface="+mn-cs"/>
              </a:rPr>
              <a:t>, in which the respondents are often those who have a strong and negative opinion.</a:t>
            </a:r>
          </a:p>
          <a:p>
            <a:pPr marL="0" indent="0" algn="ctr">
              <a:lnSpc>
                <a:spcPct val="115000"/>
              </a:lnSpc>
              <a:spcAft>
                <a:spcPts val="1000"/>
              </a:spcAft>
              <a:buNone/>
            </a:pPr>
            <a:r>
              <a:rPr lang="en-US" sz="2000" i="1" dirty="0"/>
              <a:t>“I believe the logical explanation for this phenomenon is (a) the hurt, angry and disenchanted tend to write more readily than the contented, and (b) people tell me things they wouldn’t dare tell anyone else.” </a:t>
            </a:r>
          </a:p>
          <a:p>
            <a:pPr marL="0" indent="0" algn="ctr">
              <a:lnSpc>
                <a:spcPct val="115000"/>
              </a:lnSpc>
              <a:spcAft>
                <a:spcPts val="1000"/>
              </a:spcAft>
              <a:buNone/>
            </a:pPr>
            <a:r>
              <a:rPr lang="en-US" sz="2000" i="1" dirty="0"/>
              <a:t> </a:t>
            </a:r>
            <a:r>
              <a:rPr lang="en-US" sz="2000" dirty="0"/>
              <a:t>- Ann Landers</a:t>
            </a:r>
            <a:endParaRPr kumimoji="0" lang="en-US" sz="2000" b="0" i="1" u="none" strike="noStrike" kern="1200" cap="none" spc="0" normalizeH="0" baseline="0" noProof="0" dirty="0">
              <a:ln>
                <a:noFill/>
              </a:ln>
              <a:effectLst/>
              <a:uLnTx/>
              <a:uFillTx/>
              <a:latin typeface="+mj-lt"/>
              <a:ea typeface="+mn-ea"/>
              <a:cs typeface="+mn-cs"/>
            </a:endParaRPr>
          </a:p>
        </p:txBody>
      </p:sp>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13</a:t>
            </a:fld>
            <a:endParaRPr lang="en-US" dirty="0"/>
          </a:p>
        </p:txBody>
      </p:sp>
    </p:spTree>
    <p:extLst>
      <p:ext uri="{BB962C8B-B14F-4D97-AF65-F5344CB8AC3E}">
        <p14:creationId xmlns:p14="http://schemas.microsoft.com/office/powerpoint/2010/main" val="284308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1" name="Rectangle 2"/>
          <p:cNvSpPr>
            <a:spLocks noGrp="1" noChangeArrowheads="1"/>
          </p:cNvSpPr>
          <p:nvPr>
            <p:ph type="title"/>
          </p:nvPr>
        </p:nvSpPr>
        <p:spPr/>
        <p:txBody>
          <a:bodyPr>
            <a:normAutofit/>
          </a:bodyPr>
          <a:lstStyle/>
          <a:p>
            <a:pPr eaLnBrk="1" hangingPunct="1"/>
            <a:r>
              <a:rPr lang="en-US" dirty="0"/>
              <a:t>Sample vs. Population</a:t>
            </a:r>
          </a:p>
        </p:txBody>
      </p:sp>
      <mc:AlternateContent xmlns:mc="http://schemas.openxmlformats.org/markup-compatibility/2006" xmlns:a14="http://schemas.microsoft.com/office/drawing/2010/main">
        <mc:Choice Requires="a14">
          <p:sp>
            <p:nvSpPr>
              <p:cNvPr id="749572" name="Rectangle 3"/>
              <p:cNvSpPr>
                <a:spLocks noGrp="1" noChangeArrowheads="1"/>
              </p:cNvSpPr>
              <p:nvPr>
                <p:ph type="body" idx="1"/>
              </p:nvPr>
            </p:nvSpPr>
            <p:spPr/>
            <p:txBody>
              <a:bodyPr/>
              <a:lstStyle/>
              <a:p>
                <a:pPr eaLnBrk="1" hangingPunct="1"/>
                <a:r>
                  <a:rPr lang="en-US" sz="2000" dirty="0"/>
                  <a:t>A sample is a subset of elements from a population.</a:t>
                </a:r>
              </a:p>
              <a:p>
                <a:pPr eaLnBrk="1" hangingPunct="1"/>
                <a:r>
                  <a:rPr lang="en-US" sz="2000" dirty="0"/>
                  <a:t>Notations: </a:t>
                </a:r>
              </a:p>
              <a:p>
                <a:pPr lvl="1"/>
                <a14:m>
                  <m:oMath xmlns:m="http://schemas.openxmlformats.org/officeDocument/2006/math">
                    <m:r>
                      <a:rPr lang="en-US" i="1" dirty="0" smtClean="0">
                        <a:latin typeface="Cambria Math" panose="02040503050406030204" pitchFamily="18" charset="0"/>
                      </a:rPr>
                      <m:t>𝑛</m:t>
                    </m:r>
                  </m:oMath>
                </a14:m>
                <a:r>
                  <a:rPr lang="en-US" dirty="0"/>
                  <a:t> (number of elements in a sample)</a:t>
                </a:r>
              </a:p>
              <a:p>
                <a:pPr lvl="1"/>
                <a14:m>
                  <m:oMath xmlns:m="http://schemas.openxmlformats.org/officeDocument/2006/math">
                    <m:r>
                      <a:rPr lang="en-US" i="1" dirty="0" smtClean="0">
                        <a:latin typeface="Cambria Math" panose="02040503050406030204" pitchFamily="18" charset="0"/>
                      </a:rPr>
                      <m:t>𝑁</m:t>
                    </m:r>
                  </m:oMath>
                </a14:m>
                <a:r>
                  <a:rPr lang="en-US" dirty="0"/>
                  <a:t>: number of elements in the population</a:t>
                </a:r>
              </a:p>
              <a:p>
                <a:pPr lvl="1"/>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&lt;</m:t>
                    </m:r>
                    <m:r>
                      <a:rPr lang="en-US" i="1" dirty="0" smtClean="0">
                        <a:latin typeface="Cambria Math" panose="02040503050406030204" pitchFamily="18" charset="0"/>
                      </a:rPr>
                      <m:t>𝑁</m:t>
                    </m:r>
                  </m:oMath>
                </a14:m>
                <a:endParaRPr lang="en-US" dirty="0"/>
              </a:p>
              <a:p>
                <a:pPr eaLnBrk="1" hangingPunct="1"/>
                <a:endParaRPr lang="en-US" sz="2000" dirty="0"/>
              </a:p>
            </p:txBody>
          </p:sp>
        </mc:Choice>
        <mc:Fallback xmlns="">
          <p:sp>
            <p:nvSpPr>
              <p:cNvPr id="749572" name="Rectangle 3"/>
              <p:cNvSpPr>
                <a:spLocks noGrp="1" noRot="1" noChangeAspect="1" noMove="1" noResize="1" noEditPoints="1" noAdjustHandles="1" noChangeArrowheads="1" noChangeShapeType="1" noTextEdit="1"/>
              </p:cNvSpPr>
              <p:nvPr>
                <p:ph type="body" idx="1"/>
              </p:nvPr>
            </p:nvSpPr>
            <p:spPr>
              <a:blipFill>
                <a:blip r:embed="rId3"/>
                <a:stretch>
                  <a:fillRect l="-370" t="-625"/>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pPr>
              <a:defRPr/>
            </a:pPr>
            <a:fld id="{825D2E83-680D-4092-84D7-A10083C6DAEF}" type="slidenum">
              <a:rPr lang="en-US" smtClean="0"/>
              <a:pPr>
                <a:defRPr/>
              </a:pPr>
              <a:t>2</a:t>
            </a:fld>
            <a:endParaRPr lang="en-US"/>
          </a:p>
        </p:txBody>
      </p:sp>
      <p:pic>
        <p:nvPicPr>
          <p:cNvPr id="5" name="Picture 4">
            <a:extLst>
              <a:ext uri="{FF2B5EF4-FFF2-40B4-BE49-F238E27FC236}">
                <a16:creationId xmlns:a16="http://schemas.microsoft.com/office/drawing/2014/main" id="{1416E6FF-BB51-016C-E30B-6EC868E4341C}"/>
              </a:ext>
            </a:extLst>
          </p:cNvPr>
          <p:cNvPicPr>
            <a:picLocks noChangeAspect="1"/>
          </p:cNvPicPr>
          <p:nvPr/>
        </p:nvPicPr>
        <p:blipFill>
          <a:blip r:embed="rId4"/>
          <a:stretch>
            <a:fillRect/>
          </a:stretch>
        </p:blipFill>
        <p:spPr>
          <a:xfrm>
            <a:off x="1449372" y="3560283"/>
            <a:ext cx="5843315" cy="2992917"/>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1" name="Rectangle 2"/>
          <p:cNvSpPr>
            <a:spLocks noGrp="1" noChangeArrowheads="1"/>
          </p:cNvSpPr>
          <p:nvPr>
            <p:ph type="title"/>
          </p:nvPr>
        </p:nvSpPr>
        <p:spPr/>
        <p:txBody>
          <a:bodyPr>
            <a:normAutofit/>
          </a:bodyPr>
          <a:lstStyle/>
          <a:p>
            <a:pPr eaLnBrk="1" hangingPunct="1"/>
            <a:r>
              <a:rPr lang="en-US" dirty="0"/>
              <a:t>Sample vs. Population</a:t>
            </a:r>
          </a:p>
        </p:txBody>
      </p:sp>
      <p:sp>
        <p:nvSpPr>
          <p:cNvPr id="749572" name="Rectangle 3"/>
          <p:cNvSpPr>
            <a:spLocks noGrp="1" noChangeArrowheads="1"/>
          </p:cNvSpPr>
          <p:nvPr>
            <p:ph type="body" idx="1"/>
          </p:nvPr>
        </p:nvSpPr>
        <p:spPr/>
        <p:txBody>
          <a:bodyPr/>
          <a:lstStyle/>
          <a:p>
            <a:pPr eaLnBrk="1" hangingPunct="1"/>
            <a:r>
              <a:rPr lang="en-US" sz="2000" dirty="0"/>
              <a:t>Samples are necessary to learn about populations, because in most real-world examples, it is impossible to measure a characteristic from every member of a population.</a:t>
            </a:r>
          </a:p>
          <a:p>
            <a:pPr eaLnBrk="1" hangingPunct="1"/>
            <a:endParaRPr lang="en-US" sz="2000" dirty="0"/>
          </a:p>
          <a:p>
            <a:pPr eaLnBrk="1" hangingPunct="1"/>
            <a:r>
              <a:rPr lang="en-US" sz="2000" dirty="0"/>
              <a:t>Some examples of large populations from which it would be too difficult to measure characteristics:</a:t>
            </a:r>
          </a:p>
          <a:p>
            <a:pPr eaLnBrk="1" hangingPunct="1"/>
            <a:endParaRPr lang="en-US" sz="2000" dirty="0"/>
          </a:p>
          <a:p>
            <a:pPr lvl="1"/>
            <a:r>
              <a:rPr lang="en-US" dirty="0"/>
              <a:t>The population of humans on Earth is more than 7 billion</a:t>
            </a:r>
          </a:p>
          <a:p>
            <a:pPr lvl="1"/>
            <a:r>
              <a:rPr lang="en-US" dirty="0"/>
              <a:t>The population of the US is more than 300 million</a:t>
            </a:r>
          </a:p>
          <a:p>
            <a:pPr lvl="1"/>
            <a:r>
              <a:rPr lang="en-US" dirty="0"/>
              <a:t>There are 1.8 billion bottles of Coca-Cola sold each day</a:t>
            </a:r>
          </a:p>
          <a:p>
            <a:pPr lvl="1"/>
            <a:r>
              <a:rPr lang="en-US" dirty="0"/>
              <a:t>There may be more than 1 million pigeons in New York City alone</a:t>
            </a:r>
          </a:p>
          <a:p>
            <a:pPr eaLnBrk="1" hangingPunct="1"/>
            <a:endParaRPr lang="en-US" sz="2000" dirty="0"/>
          </a:p>
        </p:txBody>
      </p:sp>
      <p:sp>
        <p:nvSpPr>
          <p:cNvPr id="7" name="Slide Number Placeholder 6"/>
          <p:cNvSpPr>
            <a:spLocks noGrp="1"/>
          </p:cNvSpPr>
          <p:nvPr>
            <p:ph type="sldNum" sz="quarter" idx="12"/>
          </p:nvPr>
        </p:nvSpPr>
        <p:spPr/>
        <p:txBody>
          <a:bodyPr/>
          <a:lstStyle/>
          <a:p>
            <a:pPr>
              <a:defRPr/>
            </a:pPr>
            <a:fld id="{825D2E83-680D-4092-84D7-A10083C6DAEF}" type="slidenum">
              <a:rPr lang="en-US" smtClean="0"/>
              <a:pPr>
                <a:defRPr/>
              </a:pPr>
              <a:t>3</a:t>
            </a:fld>
            <a:endParaRPr lang="en-US"/>
          </a:p>
        </p:txBody>
      </p:sp>
    </p:spTree>
    <p:extLst>
      <p:ext uri="{BB962C8B-B14F-4D97-AF65-F5344CB8AC3E}">
        <p14:creationId xmlns:p14="http://schemas.microsoft.com/office/powerpoint/2010/main" val="37763585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1" name="Rectangle 2"/>
          <p:cNvSpPr>
            <a:spLocks noGrp="1" noChangeArrowheads="1"/>
          </p:cNvSpPr>
          <p:nvPr>
            <p:ph type="title"/>
          </p:nvPr>
        </p:nvSpPr>
        <p:spPr/>
        <p:txBody>
          <a:bodyPr>
            <a:normAutofit/>
          </a:bodyPr>
          <a:lstStyle/>
          <a:p>
            <a:pPr eaLnBrk="1" hangingPunct="1"/>
            <a:r>
              <a:rPr lang="en-US" dirty="0"/>
              <a:t>Statistic vs. Parameter</a:t>
            </a:r>
          </a:p>
        </p:txBody>
      </p:sp>
      <p:sp>
        <p:nvSpPr>
          <p:cNvPr id="749572" name="Rectangle 3"/>
          <p:cNvSpPr>
            <a:spLocks noGrp="1" noChangeArrowheads="1"/>
          </p:cNvSpPr>
          <p:nvPr>
            <p:ph type="body" idx="1"/>
          </p:nvPr>
        </p:nvSpPr>
        <p:spPr/>
        <p:txBody>
          <a:bodyPr/>
          <a:lstStyle/>
          <a:p>
            <a:pPr eaLnBrk="1" hangingPunct="1"/>
            <a:r>
              <a:rPr lang="en-US" sz="2000" dirty="0"/>
              <a:t>A statistic is a numerical measure of a characteristic of a sample. </a:t>
            </a:r>
          </a:p>
          <a:p>
            <a:pPr eaLnBrk="1" hangingPunct="1"/>
            <a:endParaRPr lang="en-US" sz="2000" dirty="0"/>
          </a:p>
          <a:p>
            <a:pPr eaLnBrk="1" hangingPunct="1"/>
            <a:r>
              <a:rPr lang="en-US" sz="2000" dirty="0"/>
              <a:t>Sample mean, sample median and sample standard deviation are examples of statistics.</a:t>
            </a:r>
          </a:p>
          <a:p>
            <a:pPr eaLnBrk="1" hangingPunct="1"/>
            <a:endParaRPr lang="en-US" sz="2000" dirty="0"/>
          </a:p>
          <a:p>
            <a:pPr eaLnBrk="1" hangingPunct="1"/>
            <a:r>
              <a:rPr lang="en-US" sz="2000" dirty="0"/>
              <a:t>A parameter is a numerical measure of a population. </a:t>
            </a:r>
          </a:p>
          <a:p>
            <a:pPr eaLnBrk="1" hangingPunct="1"/>
            <a:endParaRPr lang="en-US" sz="2000" dirty="0"/>
          </a:p>
          <a:p>
            <a:pPr eaLnBrk="1" hangingPunct="1"/>
            <a:r>
              <a:rPr lang="en-US" sz="2000" dirty="0"/>
              <a:t>Data analysts analyze samples to calculate a statistic to estimate the population parameter. </a:t>
            </a:r>
          </a:p>
          <a:p>
            <a:pPr eaLnBrk="1" hangingPunct="1"/>
            <a:endParaRPr lang="en-US" sz="2000" dirty="0"/>
          </a:p>
        </p:txBody>
      </p:sp>
      <p:sp>
        <p:nvSpPr>
          <p:cNvPr id="7" name="Slide Number Placeholder 6"/>
          <p:cNvSpPr>
            <a:spLocks noGrp="1"/>
          </p:cNvSpPr>
          <p:nvPr>
            <p:ph type="sldNum" sz="quarter" idx="12"/>
          </p:nvPr>
        </p:nvSpPr>
        <p:spPr/>
        <p:txBody>
          <a:bodyPr/>
          <a:lstStyle/>
          <a:p>
            <a:pPr>
              <a:defRPr/>
            </a:pPr>
            <a:fld id="{825D2E83-680D-4092-84D7-A10083C6DAEF}" type="slidenum">
              <a:rPr lang="en-US" smtClean="0"/>
              <a:pPr>
                <a:defRPr/>
              </a:pPr>
              <a:t>4</a:t>
            </a:fld>
            <a:endParaRPr lang="en-US"/>
          </a:p>
        </p:txBody>
      </p:sp>
    </p:spTree>
    <p:extLst>
      <p:ext uri="{BB962C8B-B14F-4D97-AF65-F5344CB8AC3E}">
        <p14:creationId xmlns:p14="http://schemas.microsoft.com/office/powerpoint/2010/main" val="13058926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1" name="Rectangle 2"/>
          <p:cNvSpPr>
            <a:spLocks noGrp="1" noChangeArrowheads="1"/>
          </p:cNvSpPr>
          <p:nvPr>
            <p:ph type="title"/>
          </p:nvPr>
        </p:nvSpPr>
        <p:spPr/>
        <p:txBody>
          <a:bodyPr>
            <a:normAutofit/>
          </a:bodyPr>
          <a:lstStyle/>
          <a:p>
            <a:pPr eaLnBrk="1" hangingPunct="1"/>
            <a:r>
              <a:rPr lang="en-US" dirty="0"/>
              <a:t>Statistic vs. Parameter</a:t>
            </a:r>
          </a:p>
        </p:txBody>
      </p:sp>
      <p:sp>
        <p:nvSpPr>
          <p:cNvPr id="749572" name="Rectangle 3"/>
          <p:cNvSpPr>
            <a:spLocks noGrp="1" noChangeArrowheads="1"/>
          </p:cNvSpPr>
          <p:nvPr>
            <p:ph type="body" idx="1"/>
          </p:nvPr>
        </p:nvSpPr>
        <p:spPr/>
        <p:txBody>
          <a:bodyPr/>
          <a:lstStyle/>
          <a:p>
            <a:pPr eaLnBrk="1" hangingPunct="1"/>
            <a:r>
              <a:rPr lang="en-US" sz="2000" dirty="0"/>
              <a:t>e.g. To know the average height for all male freshmen at Northeastern University, we can randomly select 100 male freshmen to be measured. </a:t>
            </a:r>
          </a:p>
          <a:p>
            <a:pPr eaLnBrk="1" hangingPunct="1"/>
            <a:endParaRPr lang="en-US" sz="2000" dirty="0"/>
          </a:p>
          <a:p>
            <a:r>
              <a:rPr lang="en-US" sz="2000" dirty="0"/>
              <a:t>Parameter: Average height for all the male freshmen (population) at Northeastern University</a:t>
            </a:r>
          </a:p>
          <a:p>
            <a:pPr eaLnBrk="1" hangingPunct="1"/>
            <a:endParaRPr lang="en-US" sz="2000" dirty="0"/>
          </a:p>
          <a:p>
            <a:pPr eaLnBrk="1" hangingPunct="1"/>
            <a:r>
              <a:rPr lang="en-US" sz="2000" dirty="0"/>
              <a:t>Statistic: Average height of the 100 male freshmen (sample) in the sample</a:t>
            </a:r>
          </a:p>
          <a:p>
            <a:pPr eaLnBrk="1" hangingPunct="1"/>
            <a:endParaRPr lang="en-US" sz="2000" dirty="0"/>
          </a:p>
          <a:p>
            <a:pPr eaLnBrk="1" hangingPunct="1"/>
            <a:r>
              <a:rPr lang="en-US" sz="2000" dirty="0"/>
              <a:t>Suppose the average height of the sample is 175 cm, then this sample statistic can be used to estimate the population parameter. </a:t>
            </a:r>
          </a:p>
          <a:p>
            <a:pPr eaLnBrk="1" hangingPunct="1"/>
            <a:endParaRPr lang="en-US" sz="2000" dirty="0"/>
          </a:p>
          <a:p>
            <a:r>
              <a:rPr lang="en-US" sz="2000" dirty="0"/>
              <a:t>As with all estimates, there is uncertainty.</a:t>
            </a:r>
          </a:p>
          <a:p>
            <a:pPr eaLnBrk="1" hangingPunct="1"/>
            <a:endParaRPr lang="en-US" sz="2000" dirty="0"/>
          </a:p>
        </p:txBody>
      </p:sp>
      <p:sp>
        <p:nvSpPr>
          <p:cNvPr id="7" name="Slide Number Placeholder 6"/>
          <p:cNvSpPr>
            <a:spLocks noGrp="1"/>
          </p:cNvSpPr>
          <p:nvPr>
            <p:ph type="sldNum" sz="quarter" idx="12"/>
          </p:nvPr>
        </p:nvSpPr>
        <p:spPr/>
        <p:txBody>
          <a:bodyPr/>
          <a:lstStyle/>
          <a:p>
            <a:pPr>
              <a:defRPr/>
            </a:pPr>
            <a:fld id="{825D2E83-680D-4092-84D7-A10083C6DAEF}" type="slidenum">
              <a:rPr lang="en-US" smtClean="0"/>
              <a:pPr>
                <a:defRPr/>
              </a:pPr>
              <a:t>5</a:t>
            </a:fld>
            <a:endParaRPr lang="en-US"/>
          </a:p>
        </p:txBody>
      </p:sp>
    </p:spTree>
    <p:extLst>
      <p:ext uri="{BB962C8B-B14F-4D97-AF65-F5344CB8AC3E}">
        <p14:creationId xmlns:p14="http://schemas.microsoft.com/office/powerpoint/2010/main" val="6967088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a:bodyPr>
          <a:lstStyle/>
          <a:p>
            <a:r>
              <a:rPr lang="en-US" dirty="0"/>
              <a:t>Simple Random Sample (SRS)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a:lnSpc>
                    <a:spcPct val="115000"/>
                  </a:lnSpc>
                  <a:spcAft>
                    <a:spcPts val="1000"/>
                  </a:spcAft>
                </a:pPr>
                <a:r>
                  <a:rPr lang="en-US" sz="2000" dirty="0">
                    <a:latin typeface="+mj-lt"/>
                  </a:rPr>
                  <a:t>A simple random sample (SRS) of size </a:t>
                </a:r>
                <a14:m>
                  <m:oMath xmlns:m="http://schemas.openxmlformats.org/officeDocument/2006/math">
                    <m:r>
                      <a:rPr lang="en-US" sz="2000" i="1" dirty="0" smtClean="0">
                        <a:latin typeface="Cambria Math" panose="02040503050406030204" pitchFamily="18" charset="0"/>
                      </a:rPr>
                      <m:t>𝑛</m:t>
                    </m:r>
                  </m:oMath>
                </a14:m>
                <a:r>
                  <a:rPr lang="en-US" sz="2000" i="1" dirty="0">
                    <a:latin typeface="+mj-lt"/>
                  </a:rPr>
                  <a:t> </a:t>
                </a:r>
                <a:r>
                  <a:rPr lang="en-US" sz="2000" dirty="0">
                    <a:latin typeface="+mj-lt"/>
                  </a:rPr>
                  <a:t>consists of</a:t>
                </a:r>
                <a14:m>
                  <m:oMath xmlns:m="http://schemas.openxmlformats.org/officeDocument/2006/math">
                    <m:r>
                      <a:rPr lang="en-US" sz="2000" i="1" dirty="0" smtClean="0">
                        <a:latin typeface="Cambria Math" panose="02040503050406030204" pitchFamily="18" charset="0"/>
                      </a:rPr>
                      <m:t> </m:t>
                    </m:r>
                    <m:r>
                      <a:rPr lang="en-US" sz="2000" i="1" dirty="0" smtClean="0">
                        <a:latin typeface="Cambria Math" panose="02040503050406030204" pitchFamily="18" charset="0"/>
                      </a:rPr>
                      <m:t>𝑁</m:t>
                    </m:r>
                    <m:r>
                      <a:rPr lang="en-US" sz="2000" i="1" dirty="0" smtClean="0">
                        <a:latin typeface="Cambria Math" panose="02040503050406030204" pitchFamily="18" charset="0"/>
                      </a:rPr>
                      <m:t> </m:t>
                    </m:r>
                  </m:oMath>
                </a14:m>
                <a:r>
                  <a:rPr lang="en-US" sz="2000" dirty="0">
                    <a:latin typeface="+mj-lt"/>
                  </a:rPr>
                  <a:t>individuals from the population chosen so every individual has an equal chance of being selected.</a:t>
                </a:r>
              </a:p>
              <a:p>
                <a:pPr>
                  <a:lnSpc>
                    <a:spcPct val="115000"/>
                  </a:lnSpc>
                  <a:spcAft>
                    <a:spcPts val="1000"/>
                  </a:spcAft>
                </a:pPr>
                <a:endParaRPr lang="en-US" sz="2000" dirty="0">
                  <a:latin typeface="+mj-lt"/>
                </a:endParaRPr>
              </a:p>
            </p:txBody>
          </p:sp>
        </mc:Choice>
        <mc:Fallback xmlns="">
          <p:sp>
            <p:nvSpPr>
              <p:cNvPr id="3" name="Content Placeholder 2">
                <a:extLst>
                  <a:ext uri="{FF2B5EF4-FFF2-40B4-BE49-F238E27FC236}">
                    <a16:creationId xmlns:a16="http://schemas.microsoft.com/office/drawing/2014/main" id="{19099A37-8C55-ED84-FC33-2ED0E908227A}"/>
                  </a:ext>
                </a:extLst>
              </p:cNvPr>
              <p:cNvSpPr>
                <a:spLocks noGrp="1" noRot="1" noChangeAspect="1" noMove="1" noResize="1" noEditPoints="1" noAdjustHandles="1" noChangeArrowheads="1" noChangeShapeType="1" noTextEdit="1"/>
              </p:cNvSpPr>
              <p:nvPr>
                <p:ph idx="1"/>
              </p:nvPr>
            </p:nvSpPr>
            <p:spPr>
              <a:blipFill>
                <a:blip r:embed="rId2"/>
                <a:stretch>
                  <a:fillRect l="-370" t="-3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6</a:t>
            </a:fld>
            <a:endParaRPr lang="en-US" dirty="0"/>
          </a:p>
        </p:txBody>
      </p:sp>
      <p:pic>
        <p:nvPicPr>
          <p:cNvPr id="6" name="Picture 5">
            <a:extLst>
              <a:ext uri="{FF2B5EF4-FFF2-40B4-BE49-F238E27FC236}">
                <a16:creationId xmlns:a16="http://schemas.microsoft.com/office/drawing/2014/main" id="{D369539C-162E-591D-7FE4-FC9DB2BDE40A}"/>
              </a:ext>
            </a:extLst>
          </p:cNvPr>
          <p:cNvPicPr>
            <a:picLocks noChangeAspect="1"/>
          </p:cNvPicPr>
          <p:nvPr/>
        </p:nvPicPr>
        <p:blipFill>
          <a:blip r:embed="rId3"/>
          <a:stretch>
            <a:fillRect/>
          </a:stretch>
        </p:blipFill>
        <p:spPr>
          <a:xfrm>
            <a:off x="1885575" y="2961806"/>
            <a:ext cx="5372850" cy="3362794"/>
          </a:xfrm>
          <a:prstGeom prst="rect">
            <a:avLst/>
          </a:prstGeom>
        </p:spPr>
      </p:pic>
    </p:spTree>
    <p:extLst>
      <p:ext uri="{BB962C8B-B14F-4D97-AF65-F5344CB8AC3E}">
        <p14:creationId xmlns:p14="http://schemas.microsoft.com/office/powerpoint/2010/main" val="1855670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Sampling Methods: Stratified Sampling </a:t>
            </a:r>
          </a:p>
        </p:txBody>
      </p:sp>
      <p:sp>
        <p:nvSpPr>
          <p:cNvPr id="3" name="Content Placeholder 2"/>
          <p:cNvSpPr>
            <a:spLocks noGrp="1"/>
          </p:cNvSpPr>
          <p:nvPr>
            <p:ph idx="1"/>
          </p:nvPr>
        </p:nvSpPr>
        <p:spPr/>
        <p:txBody>
          <a:bodyPr/>
          <a:lstStyle/>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Stratified random sampling divides the population into smaller subgroups known as strata.</a:t>
            </a:r>
          </a:p>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Used when the population is organized in a hierarchy. </a:t>
            </a:r>
          </a:p>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Step 1: The strata formed based on members' shared attributes, such as income or educational. </a:t>
            </a:r>
          </a:p>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Step 2: Take a separate SRS in each stratum and combine these to make up the complete sample.</a:t>
            </a:r>
          </a:p>
        </p:txBody>
      </p:sp>
      <p:sp>
        <p:nvSpPr>
          <p:cNvPr id="5" name="Slide Number Placeholder 4"/>
          <p:cNvSpPr>
            <a:spLocks noGrp="1"/>
          </p:cNvSpPr>
          <p:nvPr>
            <p:ph type="sldNum" sz="quarter" idx="12"/>
          </p:nvPr>
        </p:nvSpPr>
        <p:spPr/>
        <p:txBody>
          <a:bodyPr/>
          <a:lstStyle/>
          <a:p>
            <a:pPr>
              <a:defRPr/>
            </a:pPr>
            <a:fld id="{DA742D32-0E77-4B33-A148-E8B7F0AFCF54}" type="slidenum">
              <a:rPr lang="en-US" smtClean="0"/>
              <a:pPr>
                <a:defRPr/>
              </a:pPr>
              <a:t>7</a:t>
            </a:fld>
            <a:endParaRPr lang="en-US" dirty="0"/>
          </a:p>
        </p:txBody>
      </p:sp>
      <p:pic>
        <p:nvPicPr>
          <p:cNvPr id="7" name="Picture 6">
            <a:extLst>
              <a:ext uri="{FF2B5EF4-FFF2-40B4-BE49-F238E27FC236}">
                <a16:creationId xmlns:a16="http://schemas.microsoft.com/office/drawing/2014/main" id="{65F4A671-5F04-D1E2-18EB-62D054B5F6ED}"/>
              </a:ext>
            </a:extLst>
          </p:cNvPr>
          <p:cNvPicPr>
            <a:picLocks noChangeAspect="1"/>
          </p:cNvPicPr>
          <p:nvPr/>
        </p:nvPicPr>
        <p:blipFill>
          <a:blip r:embed="rId2"/>
          <a:stretch>
            <a:fillRect/>
          </a:stretch>
        </p:blipFill>
        <p:spPr>
          <a:xfrm>
            <a:off x="587858" y="4457700"/>
            <a:ext cx="8124825" cy="1866900"/>
          </a:xfrm>
          <a:prstGeom prst="rect">
            <a:avLst/>
          </a:prstGeom>
        </p:spPr>
      </p:pic>
    </p:spTree>
    <p:extLst>
      <p:ext uri="{BB962C8B-B14F-4D97-AF65-F5344CB8AC3E}">
        <p14:creationId xmlns:p14="http://schemas.microsoft.com/office/powerpoint/2010/main" val="3033326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73-566B-7E85-36DD-77D6AD58C249}"/>
              </a:ext>
            </a:extLst>
          </p:cNvPr>
          <p:cNvSpPr>
            <a:spLocks noGrp="1"/>
          </p:cNvSpPr>
          <p:nvPr>
            <p:ph type="title"/>
          </p:nvPr>
        </p:nvSpPr>
        <p:spPr/>
        <p:txBody>
          <a:bodyPr>
            <a:normAutofit fontScale="90000"/>
          </a:bodyPr>
          <a:lstStyle/>
          <a:p>
            <a:r>
              <a:rPr lang="en-US" dirty="0"/>
              <a:t>Case: Stratifying a Sample of Students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099A37-8C55-ED84-FC33-2ED0E908227A}"/>
                  </a:ext>
                </a:extLst>
              </p:cNvPr>
              <p:cNvSpPr>
                <a:spLocks noGrp="1"/>
              </p:cNvSpPr>
              <p:nvPr>
                <p:ph idx="1"/>
              </p:nvPr>
            </p:nvSpPr>
            <p:spPr/>
            <p:txBody>
              <a:bodyPr/>
              <a:lstStyle/>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A large university has 30,000 students, of whom 3000 are graduate students.</a:t>
                </a:r>
              </a:p>
              <a:p>
                <a:pPr>
                  <a:lnSpc>
                    <a:spcPct val="115000"/>
                  </a:lnSpc>
                  <a:tabLst>
                    <a:tab pos="457200" algn="l"/>
                  </a:tabLst>
                </a:pPr>
                <a:endParaRPr lang="en-US" sz="20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An SRS of 500 students gives every student the same chance to be in the sample. That chance is </a:t>
                </a:r>
                <a14:m>
                  <m:oMath xmlns:m="http://schemas.openxmlformats.org/officeDocument/2006/math">
                    <m:f>
                      <m:fPr>
                        <m:ctrlPr>
                          <a:rPr lang="en-US" sz="2000" i="1" dirty="0"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dirty="0" smtClean="0">
                            <a:latin typeface="Cambria Math" panose="02040503050406030204" pitchFamily="18" charset="0"/>
                            <a:ea typeface="Times New Roman" panose="02020603050405020304" pitchFamily="18" charset="0"/>
                            <a:cs typeface="Times New Roman" panose="02020603050405020304" pitchFamily="18" charset="0"/>
                          </a:rPr>
                          <m:t>500</m:t>
                        </m:r>
                      </m:num>
                      <m:den>
                        <m:r>
                          <a:rPr lang="en-US" sz="2000" i="1" dirty="0" smtClean="0">
                            <a:latin typeface="Cambria Math" panose="02040503050406030204" pitchFamily="18" charset="0"/>
                            <a:ea typeface="Times New Roman" panose="02020603050405020304" pitchFamily="18" charset="0"/>
                            <a:cs typeface="Times New Roman" panose="02020603050405020304" pitchFamily="18" charset="0"/>
                          </a:rPr>
                          <m:t>30,000</m:t>
                        </m:r>
                      </m:den>
                    </m:f>
                    <m:r>
                      <a:rPr lang="en-US" sz="2000" i="1" dirty="0" smtClean="0">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dirty="0"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dirty="0" smtClean="0">
                            <a:latin typeface="Cambria Math" panose="02040503050406030204" pitchFamily="18" charset="0"/>
                            <a:ea typeface="Times New Roman" panose="02020603050405020304" pitchFamily="18" charset="0"/>
                            <a:cs typeface="Times New Roman" panose="02020603050405020304" pitchFamily="18" charset="0"/>
                          </a:rPr>
                          <m:t>1</m:t>
                        </m:r>
                      </m:num>
                      <m:den>
                        <m:r>
                          <a:rPr lang="en-US" sz="2000" i="1" dirty="0" smtClean="0">
                            <a:latin typeface="Cambria Math" panose="02040503050406030204" pitchFamily="18" charset="0"/>
                            <a:ea typeface="Times New Roman" panose="02020603050405020304" pitchFamily="18" charset="0"/>
                            <a:cs typeface="Times New Roman" panose="02020603050405020304" pitchFamily="18" charset="0"/>
                          </a:rPr>
                          <m:t>60</m:t>
                        </m:r>
                      </m:den>
                    </m:f>
                  </m:oMath>
                </a14:m>
                <a:endParaRPr lang="en-US" sz="20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endParaRPr lang="en-US" sz="20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Suppose we want to have a certain number of grad students (200) and undergraduate students (300) represented, we can stratify.</a:t>
                </a:r>
              </a:p>
              <a:p>
                <a:pPr>
                  <a:lnSpc>
                    <a:spcPct val="115000"/>
                  </a:lnSpc>
                  <a:tabLst>
                    <a:tab pos="457200" algn="l"/>
                  </a:tabLst>
                </a:pPr>
                <a:endParaRPr lang="en-US" sz="2000" dirty="0">
                  <a:latin typeface="+mj-lt"/>
                  <a:ea typeface="Times New Roman" panose="02020603050405020304" pitchFamily="18" charset="0"/>
                  <a:cs typeface="Times New Roman" panose="02020603050405020304" pitchFamily="18" charset="0"/>
                </a:endParaRPr>
              </a:p>
              <a:p>
                <a:pPr>
                  <a:lnSpc>
                    <a:spcPct val="115000"/>
                  </a:lnSpc>
                  <a:tabLst>
                    <a:tab pos="457200" algn="l"/>
                  </a:tabLst>
                </a:pPr>
                <a:r>
                  <a:rPr lang="en-US" sz="2000" dirty="0">
                    <a:latin typeface="+mj-lt"/>
                    <a:ea typeface="Times New Roman" panose="02020603050405020304" pitchFamily="18" charset="0"/>
                    <a:cs typeface="Times New Roman" panose="02020603050405020304" pitchFamily="18" charset="0"/>
                  </a:rPr>
                  <a:t>Use SRS to select 200/3000 grads and 300/</a:t>
                </a:r>
                <a:r>
                  <a:rPr lang="en-US" sz="2000" dirty="0">
                    <a:latin typeface="+mj-lt"/>
                  </a:rPr>
                  <a:t>27000</a:t>
                </a:r>
                <a:r>
                  <a:rPr lang="en-US" sz="2000" dirty="0">
                    <a:latin typeface="+mj-lt"/>
                    <a:ea typeface="Times New Roman" panose="02020603050405020304" pitchFamily="18" charset="0"/>
                    <a:cs typeface="Times New Roman" panose="02020603050405020304" pitchFamily="18" charset="0"/>
                  </a:rPr>
                  <a:t> undergrads. </a:t>
                </a:r>
              </a:p>
              <a:p>
                <a:pPr>
                  <a:lnSpc>
                    <a:spcPct val="115000"/>
                  </a:lnSpc>
                  <a:tabLst>
                    <a:tab pos="457200" algn="l"/>
                  </a:tabLst>
                </a:pPr>
                <a:endParaRPr lang="en-US" sz="2000" dirty="0">
                  <a:latin typeface="+mj-lt"/>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9099A37-8C55-ED84-FC33-2ED0E908227A}"/>
                  </a:ext>
                </a:extLst>
              </p:cNvPr>
              <p:cNvSpPr>
                <a:spLocks noGrp="1" noRot="1" noChangeAspect="1" noMove="1" noResize="1" noEditPoints="1" noAdjustHandles="1" noChangeArrowheads="1" noChangeShapeType="1" noTextEdit="1"/>
              </p:cNvSpPr>
              <p:nvPr>
                <p:ph idx="1"/>
              </p:nvPr>
            </p:nvSpPr>
            <p:spPr>
              <a:blipFill>
                <a:blip r:embed="rId2"/>
                <a:stretch>
                  <a:fillRect l="-370" t="-3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17AC419-383F-5850-0A34-B56FA74E82F5}"/>
              </a:ext>
            </a:extLst>
          </p:cNvPr>
          <p:cNvSpPr>
            <a:spLocks noGrp="1"/>
          </p:cNvSpPr>
          <p:nvPr>
            <p:ph type="sldNum" sz="quarter" idx="12"/>
          </p:nvPr>
        </p:nvSpPr>
        <p:spPr/>
        <p:txBody>
          <a:bodyPr/>
          <a:lstStyle/>
          <a:p>
            <a:pPr>
              <a:defRPr/>
            </a:pPr>
            <a:fld id="{DA742D32-0E77-4B33-A148-E8B7F0AFCF54}" type="slidenum">
              <a:rPr lang="en-US" smtClean="0"/>
              <a:pPr>
                <a:defRPr/>
              </a:pPr>
              <a:t>8</a:t>
            </a:fld>
            <a:endParaRPr lang="en-US" dirty="0"/>
          </a:p>
        </p:txBody>
      </p:sp>
    </p:spTree>
    <p:extLst>
      <p:ext uri="{BB962C8B-B14F-4D97-AF65-F5344CB8AC3E}">
        <p14:creationId xmlns:p14="http://schemas.microsoft.com/office/powerpoint/2010/main" val="395442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Sampling Methods: Snowball Sampling</a:t>
            </a:r>
          </a:p>
        </p:txBody>
      </p:sp>
      <p:sp>
        <p:nvSpPr>
          <p:cNvPr id="3" name="Content Placeholder 2"/>
          <p:cNvSpPr>
            <a:spLocks noGrp="1"/>
          </p:cNvSpPr>
          <p:nvPr>
            <p:ph idx="1"/>
          </p:nvPr>
        </p:nvSpPr>
        <p:spPr/>
        <p:txBody>
          <a:bodyPr/>
          <a:lstStyle/>
          <a:p>
            <a:pPr marL="256032" lvl="1" indent="-256032">
              <a:buFont typeface="Arial" panose="020B0604020202020204" pitchFamily="34" charset="0"/>
              <a:buChar char="•"/>
              <a:defRPr/>
            </a:pPr>
            <a:endParaRPr lang="en-US" dirty="0">
              <a:cs typeface="Times New Roman" pitchFamily="18" charset="0"/>
            </a:endParaRPr>
          </a:p>
          <a:p>
            <a:pPr marL="256032" lvl="1" indent="-256032">
              <a:buFont typeface="Arial" panose="020B0604020202020204" pitchFamily="34" charset="0"/>
              <a:buChar char="•"/>
              <a:defRPr/>
            </a:pPr>
            <a:r>
              <a:rPr lang="en-US" dirty="0">
                <a:cs typeface="Times New Roman" pitchFamily="18" charset="0"/>
              </a:rPr>
              <a:t>An initial group of respondents is selected, usually at random.</a:t>
            </a:r>
          </a:p>
          <a:p>
            <a:pPr marL="256032" lvl="1" indent="-256032">
              <a:buFont typeface="Arial" panose="020B0604020202020204" pitchFamily="34" charset="0"/>
              <a:buChar char="•"/>
              <a:defRPr/>
            </a:pPr>
            <a:r>
              <a:rPr lang="en-US" dirty="0">
                <a:cs typeface="Times New Roman" pitchFamily="18" charset="0"/>
              </a:rPr>
              <a:t>After being interviewed, these respondents are asked to identify others who belong to the target population of interest.</a:t>
            </a:r>
          </a:p>
          <a:p>
            <a:pPr marL="256032" lvl="1" indent="-256032">
              <a:buFont typeface="Arial" panose="020B0604020202020204" pitchFamily="34" charset="0"/>
              <a:buChar char="•"/>
              <a:defRPr/>
            </a:pPr>
            <a:r>
              <a:rPr lang="en-US" dirty="0">
                <a:cs typeface="Times New Roman" pitchFamily="18" charset="0"/>
              </a:rPr>
              <a:t>Subsequent respondents are selected based on the referrals.</a:t>
            </a:r>
          </a:p>
        </p:txBody>
      </p:sp>
      <p:sp>
        <p:nvSpPr>
          <p:cNvPr id="5" name="Slide Number Placeholder 4"/>
          <p:cNvSpPr>
            <a:spLocks noGrp="1"/>
          </p:cNvSpPr>
          <p:nvPr>
            <p:ph type="sldNum" sz="quarter" idx="12"/>
          </p:nvPr>
        </p:nvSpPr>
        <p:spPr/>
        <p:txBody>
          <a:bodyPr/>
          <a:lstStyle/>
          <a:p>
            <a:pPr>
              <a:defRPr/>
            </a:pPr>
            <a:fld id="{DA742D32-0E77-4B33-A148-E8B7F0AFCF54}" type="slidenum">
              <a:rPr lang="en-US" smtClean="0"/>
              <a:pPr>
                <a:defRPr/>
              </a:pPr>
              <a:t>9</a:t>
            </a:fld>
            <a:endParaRPr lang="en-US" dirty="0"/>
          </a:p>
        </p:txBody>
      </p:sp>
      <p:pic>
        <p:nvPicPr>
          <p:cNvPr id="9" name="Picture 8">
            <a:extLst>
              <a:ext uri="{FF2B5EF4-FFF2-40B4-BE49-F238E27FC236}">
                <a16:creationId xmlns:a16="http://schemas.microsoft.com/office/drawing/2014/main" id="{F7765FF7-82F7-007F-6F6E-A12419DB966D}"/>
              </a:ext>
            </a:extLst>
          </p:cNvPr>
          <p:cNvPicPr>
            <a:picLocks noChangeAspect="1"/>
          </p:cNvPicPr>
          <p:nvPr/>
        </p:nvPicPr>
        <p:blipFill>
          <a:blip r:embed="rId3"/>
          <a:stretch>
            <a:fillRect/>
          </a:stretch>
        </p:blipFill>
        <p:spPr>
          <a:xfrm>
            <a:off x="581025" y="3579121"/>
            <a:ext cx="8105775" cy="2562225"/>
          </a:xfrm>
          <a:prstGeom prst="rect">
            <a:avLst/>
          </a:prstGeom>
        </p:spPr>
      </p:pic>
    </p:spTree>
    <p:extLst>
      <p:ext uri="{BB962C8B-B14F-4D97-AF65-F5344CB8AC3E}">
        <p14:creationId xmlns:p14="http://schemas.microsoft.com/office/powerpoint/2010/main" val="1120236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Managing Capacity and Demand&amp;quot;&quot;/&gt;&lt;property id=&quot;20307&quot; value=&quot;273&quot;/&gt;&lt;/object&gt;&lt;object type=&quot;3&quot; unique_id=&quot;10005&quot;&gt;&lt;property id=&quot;20148&quot; value=&quot;5&quot;/&gt;&lt;property id=&quot;20300&quot; value=&quot;Slide 2 - &amp;quot;Learning Objectives&amp;quot;&quot;/&gt;&lt;property id=&quot;20307&quot; value=&quot;270&quot;/&gt;&lt;/object&gt;&lt;object type=&quot;3&quot; unique_id=&quot;10006&quot;&gt;&lt;property id=&quot;20148&quot; value=&quot;5&quot;/&gt;&lt;property id=&quot;20300&quot; value=&quot;Slide 3 - &amp;quot;Level Capacity and Chase Demand &amp;quot;&quot;/&gt;&lt;property id=&quot;20307&quot; value=&quot;274&quot;/&gt;&lt;/object&gt;&lt;object type=&quot;3&quot; unique_id=&quot;10007&quot;&gt;&lt;property id=&quot;20148&quot; value=&quot;5&quot;/&gt;&lt;property id=&quot;20300&quot; value=&quot;Slide 4 - &amp;quot;Strategies for Matching Capacity and Demand for Services&amp;quot;&quot;/&gt;&lt;property id=&quot;20307&quot; value=&quot;257&quot;/&gt;&lt;/object&gt;&lt;object type=&quot;3&quot; unique_id=&quot;10008&quot;&gt;&lt;property id=&quot;20148&quot; value=&quot;5&quot;/&gt;&lt;property id=&quot;20300&quot; value=&quot;Slide 5 - &amp;quot;Customer-Induced Variability&amp;quot;&quot;/&gt;&lt;property id=&quot;20307&quot; value=&quot;275&quot;/&gt;&lt;/object&gt;&lt;object type=&quot;3&quot; unique_id=&quot;10009&quot;&gt;&lt;property id=&quot;20148&quot; value=&quot;5&quot;/&gt;&lt;property id=&quot;20300&quot; value=&quot;Slide 6 - &amp;quot;Strategies for Managing&amp;#x0D;&amp;#x0A;Customer-induced Variability&amp;quot;&quot;/&gt;&lt;property id=&quot;20307&quot; value=&quot;277&quot;/&gt;&lt;/object&gt;&lt;object type=&quot;3&quot; unique_id=&quot;10010&quot;&gt;&lt;property id=&quot;20148&quot; value=&quot;5&quot;/&gt;&lt;property id=&quot;20300&quot; value=&quot;Slide 7 - &amp;quot;Segmenting Demand at a Health Clinic&amp;quot;&quot;/&gt;&lt;property id=&quot;20307&quot; value=&quot;276&quot;/&gt;&lt;/object&gt;&lt;object type=&quot;3&quot; unique_id=&quot;10011&quot;&gt;&lt;property id=&quot;20148&quot; value=&quot;5&quot;/&gt;&lt;property id=&quot;20300&quot; value=&quot;Slide 8 - &amp;quot;Discriminatory Pricing &amp;#x0D;&amp;#x0A;for Camping&amp;quot;&quot;/&gt;&lt;property id=&quot;20307&quot; value=&quot;259&quot;/&gt;&lt;/object&gt;&lt;object type=&quot;3&quot; unique_id=&quot;10012&quot;&gt;&lt;property id=&quot;20148&quot; value=&quot;5&quot;/&gt;&lt;property id=&quot;20300&quot; value=&quot;Slide 9 - &amp;quot;Hotel Overbooking Loss Table&amp;quot;&quot;/&gt;&lt;property id=&quot;20307&quot; value=&quot;260&quot;/&gt;&lt;/object&gt;&lt;object type=&quot;3&quot; unique_id=&quot;10013&quot;&gt;&lt;property id=&quot;20148&quot; value=&quot;5&quot;/&gt;&lt;property id=&quot;20300&quot; value=&quot;Slide 10 - &amp;quot;Daily Scheduling of Telephone Operator Work shifts&amp;quot;&quot;/&gt;&lt;property id=&quot;20307&quot; value=&quot;262&quot;/&gt;&lt;/object&gt;&lt;object type=&quot;3&quot; unique_id=&quot;10015&quot;&gt;&lt;property id=&quot;20148&quot; value=&quot;5&quot;/&gt;&lt;property id=&quot;20300&quot; value=&quot;Slide 13 - &amp;quot;Scheduling Part-time &amp;#x0D;&amp;#x0A;Bank Tellers&amp;quot;&quot;/&gt;&lt;property id=&quot;20307&quot; value=&quot;261&quot;/&gt;&lt;/object&gt;&lt;object type=&quot;3&quot; unique_id=&quot;10016&quot;&gt;&lt;property id=&quot;20148&quot; value=&quot;5&quot;/&gt;&lt;property id=&quot;20300&quot; value=&quot;Slide 14 - &amp;quot;Ideal Characteristics for Yield Management&amp;quot;&quot;/&gt;&lt;property id=&quot;20307&quot; value=&quot;265&quot;/&gt;&lt;/object&gt;&lt;object type=&quot;3&quot; unique_id=&quot;10017&quot;&gt;&lt;property id=&quot;20148&quot; value=&quot;5&quot;/&gt;&lt;property id=&quot;20300&quot; value=&quot;Slide 15 - &amp;quot;Airline Pricing for a Coach Seat&amp;#x0D;&amp;#x0A;Traditional Fixed Price&amp;quot;&quot;/&gt;&lt;property id=&quot;20307&quot; value=&quot;278&quot;/&gt;&lt;/object&gt;&lt;object type=&quot;3&quot; unique_id=&quot;10018&quot;&gt;&lt;property id=&quot;20148&quot; value=&quot;5&quot;/&gt;&lt;property id=&quot;20300&quot; value=&quot;Slide 16 - &amp;quot;Airline Pricing for a Coach Seat Multiple Pricing Using Yield Management&amp;quot;&quot;/&gt;&lt;property id=&quot;20307&quot; value=&quot;279&quot;/&gt;&lt;/object&gt;&lt;object type=&quot;3&quot; unique_id=&quot;10019&quot;&gt;&lt;property id=&quot;20148&quot; value=&quot;5&quot;/&gt;&lt;property id=&quot;20300&quot; value=&quot;Slide 17 - &amp;quot;Seasonal Allocation of Rooms by Service Class for Resort Hotel&amp;quot;&quot;/&gt;&lt;property id=&quot;20307&quot; value=&quot;264&quot;/&gt;&lt;/object&gt;&lt;object type=&quot;3&quot; unique_id=&quot;10020&quot;&gt;&lt;property id=&quot;20148&quot; value=&quot;5&quot;/&gt;&lt;property id=&quot;20300&quot; value=&quot;Slide 18 - &amp;quot;Demand Control Chart for &amp;#x0D;&amp;#x0A;a Hotel&amp;quot;&quot;/&gt;&lt;property id=&quot;20307&quot; value=&quot;266&quot;/&gt;&lt;/object&gt;&lt;object type=&quot;3&quot; unique_id=&quot;10021&quot;&gt;&lt;property id=&quot;20148&quot; value=&quot;5&quot;/&gt;&lt;property id=&quot;20300&quot; value=&quot;Slide 19 - &amp;quot;Yield Management Using the Critical Fractal Model &amp;quot;&quot;/&gt;&lt;property id=&quot;20307&quot; value=&quot;267&quot;/&gt;&lt;/object&gt;&lt;object type=&quot;3&quot; unique_id=&quot;10022&quot;&gt;&lt;property id=&quot;20148&quot; value=&quot;5&quot;/&gt;&lt;property id=&quot;20300&quot; value=&quot;Slide 20 - &amp;quot;Topics for Discussion&amp;quot;&quot;/&gt;&lt;property id=&quot;20307&quot; value=&quot;271&quot;/&gt;&lt;/object&gt;&lt;object type=&quot;3&quot; unique_id=&quot;10023&quot;&gt;&lt;property id=&quot;20148&quot; value=&quot;5&quot;/&gt;&lt;property id=&quot;20300&quot; value=&quot;Slide 21 - &amp;quot;Interactive Exercise&amp;quot;&quot;/&gt;&lt;property id=&quot;20307&quot; value=&quot;272&quot;/&gt;&lt;/object&gt;&lt;object type=&quot;3&quot; unique_id=&quot;10178&quot;&gt;&lt;property id=&quot;20148&quot; value=&quot;5&quot;/&gt;&lt;property id=&quot;20300&quot; value=&quot;Slide 11&quot;/&gt;&lt;property id=&quot;20307&quot; value=&quot;280&quot;/&gt;&lt;/object&gt;&lt;object type=&quot;3&quot; unique_id=&quot;10179&quot;&gt;&lt;property id=&quot;20148&quot; value=&quot;5&quot;/&gt;&lt;property id=&quot;20300&quot; value=&quot;Slide 12 - &amp;quot;LP Solution for Weekly Work Shift Schedule&amp;quot;&quot;/&gt;&lt;property id=&quot;20307&quot; value=&quot;281&quot;/&gt;&lt;/object&gt;&lt;/object&gt;&lt;/object&gt;&lt;/database&gt;"/>
  <p:tag name="SECTOMILLISECCONVERTED" val="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ustom 3">
      <a:dk1>
        <a:sysClr val="windowText" lastClr="000000"/>
      </a:dk1>
      <a:lt1>
        <a:sysClr val="window" lastClr="FFFFFF"/>
      </a:lt1>
      <a:dk2>
        <a:srgbClr val="4E5B6F"/>
      </a:dk2>
      <a:lt2>
        <a:srgbClr val="D6ECFF"/>
      </a:lt2>
      <a:accent1>
        <a:srgbClr val="C00000"/>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14</Pages>
  <Words>853</Words>
  <Application>Microsoft Office PowerPoint</Application>
  <PresentationFormat>Letter Paper (8.5x11 in)</PresentationFormat>
  <Paragraphs>95</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Tahoma</vt:lpstr>
      <vt:lpstr>Times New Roman</vt:lpstr>
      <vt:lpstr>Clarity</vt:lpstr>
      <vt:lpstr>PowerPoint Presentation</vt:lpstr>
      <vt:lpstr>Sample vs. Population</vt:lpstr>
      <vt:lpstr>Sample vs. Population</vt:lpstr>
      <vt:lpstr>Statistic vs. Parameter</vt:lpstr>
      <vt:lpstr>Statistic vs. Parameter</vt:lpstr>
      <vt:lpstr>Simple Random Sample (SRS)</vt:lpstr>
      <vt:lpstr>Other Sampling Methods: Stratified Sampling </vt:lpstr>
      <vt:lpstr>Case: Stratifying a Sample of Students</vt:lpstr>
      <vt:lpstr>Other Sampling Methods: Snowball Sampling</vt:lpstr>
      <vt:lpstr>Other Sampling Methods: Cluster Sampling</vt:lpstr>
      <vt:lpstr>Biased Sample</vt:lpstr>
      <vt:lpstr>Case Study: Write-In Opinion Polls</vt:lpstr>
      <vt:lpstr>Case Study: Write-In Opinion Polls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2017-09-05T04:31:32Z</dcterms:created>
  <dcterms:modified xsi:type="dcterms:W3CDTF">2023-10-07T17:07:08Z</dcterms:modified>
</cp:coreProperties>
</file>