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63" r:id="rId1"/>
  </p:sldMasterIdLst>
  <p:notesMasterIdLst>
    <p:notesMasterId r:id="rId16"/>
  </p:notesMasterIdLst>
  <p:handoutMasterIdLst>
    <p:handoutMasterId r:id="rId17"/>
  </p:handoutMasterIdLst>
  <p:sldIdLst>
    <p:sldId id="270" r:id="rId2"/>
    <p:sldId id="742" r:id="rId3"/>
    <p:sldId id="887" r:id="rId4"/>
    <p:sldId id="886" r:id="rId5"/>
    <p:sldId id="888" r:id="rId6"/>
    <p:sldId id="889" r:id="rId7"/>
    <p:sldId id="890" r:id="rId8"/>
    <p:sldId id="891" r:id="rId9"/>
    <p:sldId id="892" r:id="rId10"/>
    <p:sldId id="893" r:id="rId11"/>
    <p:sldId id="895" r:id="rId12"/>
    <p:sldId id="894" r:id="rId13"/>
    <p:sldId id="751" r:id="rId14"/>
    <p:sldId id="856" r:id="rId15"/>
  </p:sldIdLst>
  <p:sldSz cx="9144000" cy="6858000" type="letter"/>
  <p:notesSz cx="6858000" cy="9028113"/>
  <p:custDataLst>
    <p:tags r:id="rId18"/>
  </p:custDataLst>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17" autoAdjust="0"/>
    <p:restoredTop sz="93969" autoAdjust="0"/>
  </p:normalViewPr>
  <p:slideViewPr>
    <p:cSldViewPr snapToGrid="0">
      <p:cViewPr varScale="1">
        <p:scale>
          <a:sx n="69" d="100"/>
          <a:sy n="69" d="100"/>
        </p:scale>
        <p:origin x="10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34"/>
    </p:cViewPr>
  </p:sorterViewPr>
  <p:notesViewPr>
    <p:cSldViewPr snapToGrid="0">
      <p:cViewPr>
        <p:scale>
          <a:sx n="100" d="100"/>
          <a:sy n="100" d="100"/>
        </p:scale>
        <p:origin x="-1632" y="1734"/>
      </p:cViewPr>
      <p:guideLst>
        <p:guide orient="horz" pos="284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dirty="0">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388620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dirty="0">
                <a:latin typeface="Arial" charset="0"/>
              </a:defRPr>
            </a:lvl1pPr>
          </a:lstStyle>
          <a:p>
            <a:pPr>
              <a:defRPr/>
            </a:pPr>
            <a:endParaRPr lang="en-US"/>
          </a:p>
        </p:txBody>
      </p:sp>
      <p:sp>
        <p:nvSpPr>
          <p:cNvPr id="4100" name="Rectangle 4"/>
          <p:cNvSpPr>
            <a:spLocks noGrp="1" noChangeArrowheads="1"/>
          </p:cNvSpPr>
          <p:nvPr>
            <p:ph type="ftr" sz="quarter" idx="2"/>
          </p:nvPr>
        </p:nvSpPr>
        <p:spPr bwMode="auto">
          <a:xfrm>
            <a:off x="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dirty="0">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388620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Arial" charset="0"/>
              </a:defRPr>
            </a:lvl1pPr>
          </a:lstStyle>
          <a:p>
            <a:pPr>
              <a:defRPr/>
            </a:pPr>
            <a:fld id="{54FC8DD1-0F10-45FA-9DAA-D563E7F64B9E}" type="slidenum">
              <a:rPr lang="en-US"/>
              <a:pPr>
                <a:defRPr/>
              </a:pPr>
              <a:t>‹#›</a:t>
            </a:fld>
            <a:endParaRPr lang="en-US" dirty="0"/>
          </a:p>
        </p:txBody>
      </p:sp>
      <p:sp>
        <p:nvSpPr>
          <p:cNvPr id="4102" name="Rectangle 6"/>
          <p:cNvSpPr>
            <a:spLocks noChangeArrowheads="1"/>
          </p:cNvSpPr>
          <p:nvPr/>
        </p:nvSpPr>
        <p:spPr bwMode="auto">
          <a:xfrm>
            <a:off x="6388100" y="8636000"/>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A69167FF-2F1C-4659-B16A-5D292C91E86C}" type="slidenum">
              <a:rPr lang="en-US" sz="1400">
                <a:latin typeface="Arial" charset="0"/>
              </a:rPr>
              <a:pPr algn="r" eaLnBrk="0" hangingPunct="0">
                <a:defRPr/>
              </a:pPr>
              <a:t>‹#›</a:t>
            </a:fld>
            <a:endParaRPr lang="en-US" sz="1400" dirty="0">
              <a:latin typeface="Arial" charset="0"/>
            </a:endParaRPr>
          </a:p>
        </p:txBody>
      </p:sp>
    </p:spTree>
    <p:extLst>
      <p:ext uri="{BB962C8B-B14F-4D97-AF65-F5344CB8AC3E}">
        <p14:creationId xmlns:p14="http://schemas.microsoft.com/office/powerpoint/2010/main" val="984224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dirty="0">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dirty="0">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dirty="0">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88620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Times New Roman" pitchFamily="18" charset="0"/>
              </a:defRPr>
            </a:lvl1pPr>
          </a:lstStyle>
          <a:p>
            <a:pPr>
              <a:defRPr/>
            </a:pPr>
            <a:fld id="{D9973D08-FACB-4CC5-A23C-A7A9AAB29533}" type="slidenum">
              <a:rPr lang="en-US"/>
              <a:pPr>
                <a:defRPr/>
              </a:pPr>
              <a:t>‹#›</a:t>
            </a:fld>
            <a:endParaRPr lang="en-US" dirty="0"/>
          </a:p>
        </p:txBody>
      </p:sp>
      <p:sp>
        <p:nvSpPr>
          <p:cNvPr id="14342" name="Rectangle 6"/>
          <p:cNvSpPr>
            <a:spLocks noGrp="1" noRot="1" noChangeAspect="1" noChangeArrowheads="1" noTextEdit="1"/>
          </p:cNvSpPr>
          <p:nvPr>
            <p:ph type="sldImg" idx="2"/>
          </p:nvPr>
        </p:nvSpPr>
        <p:spPr bwMode="auto">
          <a:xfrm>
            <a:off x="1177925" y="682625"/>
            <a:ext cx="4502150" cy="3373438"/>
          </a:xfrm>
          <a:prstGeom prst="rect">
            <a:avLst/>
          </a:prstGeom>
          <a:noFill/>
          <a:ln w="12700">
            <a:solidFill>
              <a:schemeClr val="tx1"/>
            </a:solidFill>
            <a:miter lim="800000"/>
            <a:headEnd/>
            <a:tailEnd/>
          </a:ln>
        </p:spPr>
      </p:sp>
      <p:sp>
        <p:nvSpPr>
          <p:cNvPr id="2055" name="Rectangle 7"/>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6" name="Rectangle 8"/>
          <p:cNvSpPr>
            <a:spLocks noChangeArrowheads="1"/>
          </p:cNvSpPr>
          <p:nvPr/>
        </p:nvSpPr>
        <p:spPr bwMode="auto">
          <a:xfrm>
            <a:off x="6388100" y="8636000"/>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CEF5B2FD-4630-4C0C-BFCD-E56ED2BAD74C}" type="slidenum">
              <a:rPr lang="en-US" sz="1400">
                <a:latin typeface="Arial" charset="0"/>
              </a:rPr>
              <a:pPr algn="r" eaLnBrk="0" hangingPunct="0">
                <a:defRPr/>
              </a:pPr>
              <a:t>‹#›</a:t>
            </a:fld>
            <a:endParaRPr lang="en-US" sz="1400" dirty="0">
              <a:latin typeface="Arial" charset="0"/>
            </a:endParaRPr>
          </a:p>
        </p:txBody>
      </p:sp>
    </p:spTree>
    <p:extLst>
      <p:ext uri="{BB962C8B-B14F-4D97-AF65-F5344CB8AC3E}">
        <p14:creationId xmlns:p14="http://schemas.microsoft.com/office/powerpoint/2010/main" val="40002589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179513" y="682625"/>
            <a:ext cx="4498975" cy="3373438"/>
          </a:xfrm>
          <a:ln/>
        </p:spPr>
      </p:sp>
      <p:sp>
        <p:nvSpPr>
          <p:cNvPr id="19458" name="Rectangle 3"/>
          <p:cNvSpPr>
            <a:spLocks noGrp="1" noChangeArrowheads="1"/>
          </p:cNvSpPr>
          <p:nvPr>
            <p:ph type="body" idx="1"/>
          </p:nvPr>
        </p:nvSpPr>
        <p:spPr>
          <a:noFill/>
          <a:ln/>
        </p:spPr>
        <p:txBody>
          <a:bodyPr/>
          <a:lstStyle/>
          <a:p>
            <a:endParaRPr lang="en-US" dirty="0"/>
          </a:p>
        </p:txBody>
      </p:sp>
      <p:sp>
        <p:nvSpPr>
          <p:cNvPr id="4" name="TextBox 3"/>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7"/>
          <p:cNvSpPr>
            <a:spLocks noChangeArrowheads="1"/>
          </p:cNvSpPr>
          <p:nvPr userDrawn="1"/>
        </p:nvSpPr>
        <p:spPr bwMode="auto">
          <a:xfrm>
            <a:off x="4959350" y="6604000"/>
            <a:ext cx="4194175" cy="247650"/>
          </a:xfrm>
          <a:prstGeom prst="rect">
            <a:avLst/>
          </a:prstGeom>
          <a:noFill/>
          <a:ln>
            <a:noFill/>
          </a:ln>
        </p:spPr>
        <p:txBody>
          <a:bodyPr wrap="none" lIns="92075" tIns="46038" rIns="92075" bIns="46038">
            <a:spAutoFit/>
          </a:bodyPr>
          <a:lstStyle/>
          <a:p>
            <a:pPr eaLnBrk="0" hangingPunct="0">
              <a:defRPr/>
            </a:pPr>
            <a:r>
              <a:rPr lang="en-US" sz="1000" b="1" i="1" dirty="0">
                <a:latin typeface="Times New Roman" pitchFamily="18" charset="0"/>
              </a:rPr>
              <a:t>Copyright © 2014 by The McGraw-Hill Companies, Inc. All rights reserved.</a:t>
            </a:r>
          </a:p>
        </p:txBody>
      </p:sp>
      <p:sp>
        <p:nvSpPr>
          <p:cNvPr id="6" name="Rectangle 8"/>
          <p:cNvSpPr>
            <a:spLocks noChangeArrowheads="1"/>
          </p:cNvSpPr>
          <p:nvPr userDrawn="1"/>
        </p:nvSpPr>
        <p:spPr bwMode="auto">
          <a:xfrm>
            <a:off x="77788" y="6607175"/>
            <a:ext cx="1222375" cy="247650"/>
          </a:xfrm>
          <a:prstGeom prst="rect">
            <a:avLst/>
          </a:prstGeom>
          <a:noFill/>
          <a:ln>
            <a:noFill/>
          </a:ln>
        </p:spPr>
        <p:txBody>
          <a:bodyPr wrap="none" lIns="92075" tIns="46038" rIns="92075" bIns="46038">
            <a:spAutoFit/>
          </a:bodyPr>
          <a:lstStyle/>
          <a:p>
            <a:pPr eaLnBrk="0" hangingPunct="0">
              <a:defRPr/>
            </a:pPr>
            <a:r>
              <a:rPr lang="en-US" sz="1000" b="1" i="1" dirty="0">
                <a:latin typeface="Times New Roman" pitchFamily="18" charset="0"/>
              </a:rPr>
              <a:t>McGraw-Hill/Irwin</a:t>
            </a:r>
          </a:p>
        </p:txBody>
      </p: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1DCB343-0103-423A-8A8D-AF382C0D62E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14139E-0F6F-419F-BB81-36276AF7D08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4785BE-5E98-4FF1-8DED-6C28998D8EB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rtlCol="0">
            <a:normAutofit/>
          </a:bodyPr>
          <a:lstStyle/>
          <a:p>
            <a:pPr lvl="0"/>
            <a:endParaRPr lang="en-US" noProof="0"/>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15592FFD-FCF9-4491-A763-F037E383126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742D32-0E77-4B33-A148-E8B7F0AFCF5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5BE587-F5F7-472C-9580-081AFFC5E5E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BBD21E-5D79-4E04-85A1-3A37B7364FF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5F01BF37-6E1B-4B15-9729-77535FB9BAE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896C34F-C849-41F0-BACC-F30D2FD33A0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D49DC63-6B37-4241-85C3-93ED54C16DA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9F0EAADB-9AFB-4773-97DB-50818D691E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ED9226-72B7-42C4-8318-9C1ED764C0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eaLnBrk="0" hangingPunct="0">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eaLnBrk="0" hangingPunct="0">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8610600" y="6529388"/>
            <a:ext cx="1066800" cy="328612"/>
          </a:xfrm>
          <a:prstGeom prst="rect">
            <a:avLst/>
          </a:prstGeom>
        </p:spPr>
        <p:txBody>
          <a:bodyPr vert="horz" lIns="91440" tIns="45720" rIns="91440" bIns="45720" rtlCol="0" anchor="ctr"/>
          <a:lstStyle>
            <a:lvl1pPr algn="l" eaLnBrk="0" hangingPunct="0">
              <a:defRPr sz="1400" b="1" smtClean="0">
                <a:solidFill>
                  <a:schemeClr val="tx1"/>
                </a:solidFill>
              </a:defRPr>
            </a:lvl1pPr>
          </a:lstStyle>
          <a:p>
            <a:pPr>
              <a:defRPr/>
            </a:pPr>
            <a:fld id="{19006789-85B3-4831-B390-902B98F5FF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7" r:id="rId3"/>
    <p:sldLayoutId id="2147483674" r:id="rId4"/>
    <p:sldLayoutId id="2147483678" r:id="rId5"/>
    <p:sldLayoutId id="2147483673" r:id="rId6"/>
    <p:sldLayoutId id="2147483672" r:id="rId7"/>
    <p:sldLayoutId id="2147483679" r:id="rId8"/>
    <p:sldLayoutId id="2147483671" r:id="rId9"/>
    <p:sldLayoutId id="2147483670" r:id="rId10"/>
    <p:sldLayoutId id="2147483669" r:id="rId11"/>
    <p:sldLayoutId id="2147483680" r:id="rId12"/>
  </p:sldLayoutIdLst>
  <p:hf hdr="0" ftr="0" dt="0"/>
  <p:txStyles>
    <p:titleStyle>
      <a:lvl1pPr algn="l" rtl="0" fontAlgn="base">
        <a:spcBef>
          <a:spcPct val="0"/>
        </a:spcBef>
        <a:spcAft>
          <a:spcPct val="0"/>
        </a:spcAft>
        <a:defRPr sz="4000" kern="1200" spc="-1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charset="0"/>
        </a:defRPr>
      </a:lvl2pPr>
      <a:lvl3pPr algn="l" rtl="0" fontAlgn="base">
        <a:spcBef>
          <a:spcPct val="0"/>
        </a:spcBef>
        <a:spcAft>
          <a:spcPct val="0"/>
        </a:spcAft>
        <a:defRPr sz="4000">
          <a:solidFill>
            <a:schemeClr val="tx2"/>
          </a:solidFill>
          <a:latin typeface="Arial" charset="0"/>
        </a:defRPr>
      </a:lvl3pPr>
      <a:lvl4pPr algn="l" rtl="0" fontAlgn="base">
        <a:spcBef>
          <a:spcPct val="0"/>
        </a:spcBef>
        <a:spcAft>
          <a:spcPct val="0"/>
        </a:spcAft>
        <a:defRPr sz="4000">
          <a:solidFill>
            <a:schemeClr val="tx2"/>
          </a:solidFill>
          <a:latin typeface="Arial" charset="0"/>
        </a:defRPr>
      </a:lvl4pPr>
      <a:lvl5pPr algn="l" rtl="0" fontAlgn="base">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lassroom.udacity.com/nanodegrees/nd008t/parts/9cd2f005-f9b1-4953-ba02-ad65805b2a4a/modules/fc4c1ffe-01f6-4c11-b38b-646ecf1d3c59/lessons/dd9abb47-0d43-4653-b9c3-4ac992262e17/concepts/c1a91555-1da3-418d-8a2f-6ea1e17575a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762000" y="1447800"/>
            <a:ext cx="7772400" cy="2819400"/>
          </a:xfrm>
          <a:prstGeom prst="rect">
            <a:avLst/>
          </a:prstGeom>
        </p:spPr>
        <p:txBody>
          <a:bodyPr vert="horz" lIns="91440" tIns="45720" rIns="91440" bIns="45720" rtlCol="0" anchor="ctr">
            <a:normAutofit/>
          </a:bodyPr>
          <a:lstStyle/>
          <a:p>
            <a:pPr lvl="0" algn="ctr" fontAlgn="auto">
              <a:spcAft>
                <a:spcPts val="0"/>
              </a:spcAft>
              <a:defRPr/>
            </a:pPr>
            <a:r>
              <a:rPr lang="en-US" sz="5400" spc="-100" dirty="0">
                <a:solidFill>
                  <a:schemeClr val="tx2"/>
                </a:solidFill>
              </a:rPr>
              <a:t>Module 3 – Data </a:t>
            </a:r>
            <a:r>
              <a:rPr lang="en-US" sz="5400" spc="-100" dirty="0" err="1">
                <a:solidFill>
                  <a:schemeClr val="tx2"/>
                </a:solidFill>
              </a:rPr>
              <a:t>Presentaion</a:t>
            </a:r>
            <a:endParaRPr lang="en-US" sz="5400" spc="-100" dirty="0">
              <a:solidFill>
                <a:schemeClr val="tx2"/>
              </a:solidFill>
            </a:endParaRPr>
          </a:p>
        </p:txBody>
      </p:sp>
      <p:sp>
        <p:nvSpPr>
          <p:cNvPr id="5" name="Slide Number Placeholder 4"/>
          <p:cNvSpPr>
            <a:spLocks noGrp="1"/>
          </p:cNvSpPr>
          <p:nvPr>
            <p:ph type="sldNum" sz="quarter" idx="12"/>
          </p:nvPr>
        </p:nvSpPr>
        <p:spPr/>
        <p:txBody>
          <a:bodyPr/>
          <a:lstStyle/>
          <a:p>
            <a:pPr>
              <a:defRPr/>
            </a:pPr>
            <a:fld id="{DA742D32-0E77-4B33-A148-E8B7F0AFCF54}" type="slidenum">
              <a:rPr lang="en-US" smtClean="0"/>
              <a:pPr>
                <a:defRPr/>
              </a:pPr>
              <a:t>1</a:t>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altLang="en-US" sz="2000" dirty="0"/>
              <a:t>It is possible to take continuous data and turn it into categorical data by grouping values together. Then we can calculate frequencies and percentages for each group to be displayed in a table. </a:t>
            </a:r>
          </a:p>
          <a:p>
            <a:pPr eaLnBrk="1" hangingPunct="1">
              <a:lnSpc>
                <a:spcPct val="90000"/>
              </a:lnSpc>
            </a:pPr>
            <a:endParaRPr lang="en-US" altLang="en-US" sz="2000" dirty="0"/>
          </a:p>
          <a:p>
            <a:pPr eaLnBrk="1" hangingPunct="1">
              <a:lnSpc>
                <a:spcPct val="90000"/>
              </a:lnSpc>
            </a:pPr>
            <a:endParaRPr lang="en-US" altLang="en-US" sz="2000" dirty="0"/>
          </a:p>
        </p:txBody>
      </p:sp>
      <p:sp>
        <p:nvSpPr>
          <p:cNvPr id="2" name="Title 1"/>
          <p:cNvSpPr>
            <a:spLocks noGrp="1"/>
          </p:cNvSpPr>
          <p:nvPr>
            <p:ph type="title"/>
          </p:nvPr>
        </p:nvSpPr>
        <p:spPr/>
        <p:txBody>
          <a:bodyPr>
            <a:normAutofit/>
          </a:bodyPr>
          <a:lstStyle/>
          <a:p>
            <a:r>
              <a:rPr lang="en-US" altLang="en-US" dirty="0"/>
              <a:t>Data Presentation – Numerical Data</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10</a:t>
            </a:fld>
            <a:endParaRPr lang="en-US" dirty="0"/>
          </a:p>
        </p:txBody>
      </p:sp>
      <p:pic>
        <p:nvPicPr>
          <p:cNvPr id="7" name="Picture 6">
            <a:extLst>
              <a:ext uri="{FF2B5EF4-FFF2-40B4-BE49-F238E27FC236}">
                <a16:creationId xmlns:a16="http://schemas.microsoft.com/office/drawing/2014/main" id="{CC4C5B06-2135-0DE0-385C-AA79521676CD}"/>
              </a:ext>
            </a:extLst>
          </p:cNvPr>
          <p:cNvPicPr>
            <a:picLocks noChangeAspect="1"/>
          </p:cNvPicPr>
          <p:nvPr/>
        </p:nvPicPr>
        <p:blipFill>
          <a:blip r:embed="rId2"/>
          <a:stretch>
            <a:fillRect/>
          </a:stretch>
        </p:blipFill>
        <p:spPr>
          <a:xfrm>
            <a:off x="909964" y="2648951"/>
            <a:ext cx="7324071" cy="3880437"/>
          </a:xfrm>
          <a:prstGeom prst="rect">
            <a:avLst/>
          </a:prstGeom>
        </p:spPr>
      </p:pic>
    </p:spTree>
    <p:extLst>
      <p:ext uri="{BB962C8B-B14F-4D97-AF65-F5344CB8AC3E}">
        <p14:creationId xmlns:p14="http://schemas.microsoft.com/office/powerpoint/2010/main" val="197915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altLang="en-US" sz="2000" dirty="0"/>
              <a:t>A histogram is a bar chart presentation of the frequency table.</a:t>
            </a:r>
          </a:p>
          <a:p>
            <a:pPr eaLnBrk="1" hangingPunct="1">
              <a:lnSpc>
                <a:spcPct val="90000"/>
              </a:lnSpc>
            </a:pPr>
            <a:endParaRPr lang="en-US" altLang="en-US" sz="2000" dirty="0"/>
          </a:p>
          <a:p>
            <a:pPr eaLnBrk="1" hangingPunct="1">
              <a:lnSpc>
                <a:spcPct val="90000"/>
              </a:lnSpc>
            </a:pPr>
            <a:r>
              <a:rPr lang="en-US" altLang="en-US" sz="2000" dirty="0"/>
              <a:t>The data is binned and the counts for each bin are displayed graphically. In a histogram, the y-axis is always frequency or the number of data points that fall in the given bin.</a:t>
            </a:r>
          </a:p>
          <a:p>
            <a:pPr eaLnBrk="1" hangingPunct="1">
              <a:lnSpc>
                <a:spcPct val="90000"/>
              </a:lnSpc>
            </a:pPr>
            <a:endParaRPr lang="en-US" altLang="en-US" sz="2000" dirty="0"/>
          </a:p>
        </p:txBody>
      </p:sp>
      <p:sp>
        <p:nvSpPr>
          <p:cNvPr id="2" name="Title 1"/>
          <p:cNvSpPr>
            <a:spLocks noGrp="1"/>
          </p:cNvSpPr>
          <p:nvPr>
            <p:ph type="title"/>
          </p:nvPr>
        </p:nvSpPr>
        <p:spPr/>
        <p:txBody>
          <a:bodyPr>
            <a:normAutofit/>
          </a:bodyPr>
          <a:lstStyle/>
          <a:p>
            <a:r>
              <a:rPr lang="en-US" altLang="en-US" dirty="0"/>
              <a:t>Data Presentation – Distributions</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11</a:t>
            </a:fld>
            <a:endParaRPr lang="en-US" dirty="0"/>
          </a:p>
        </p:txBody>
      </p:sp>
      <p:pic>
        <p:nvPicPr>
          <p:cNvPr id="7" name="Picture 6">
            <a:extLst>
              <a:ext uri="{FF2B5EF4-FFF2-40B4-BE49-F238E27FC236}">
                <a16:creationId xmlns:a16="http://schemas.microsoft.com/office/drawing/2014/main" id="{48A6368C-7DA7-DDDF-EF10-FA382E0E9910}"/>
              </a:ext>
            </a:extLst>
          </p:cNvPr>
          <p:cNvPicPr>
            <a:picLocks noChangeAspect="1"/>
          </p:cNvPicPr>
          <p:nvPr/>
        </p:nvPicPr>
        <p:blipFill>
          <a:blip r:embed="rId2"/>
          <a:stretch>
            <a:fillRect/>
          </a:stretch>
        </p:blipFill>
        <p:spPr>
          <a:xfrm>
            <a:off x="2642955" y="3429000"/>
            <a:ext cx="3858090" cy="3202537"/>
          </a:xfrm>
          <a:prstGeom prst="rect">
            <a:avLst/>
          </a:prstGeom>
        </p:spPr>
      </p:pic>
    </p:spTree>
    <p:extLst>
      <p:ext uri="{BB962C8B-B14F-4D97-AF65-F5344CB8AC3E}">
        <p14:creationId xmlns:p14="http://schemas.microsoft.com/office/powerpoint/2010/main" val="204885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altLang="en-US" sz="2000" dirty="0"/>
              <a:t>Frequency distribution of numerical data shows the frequency of each value of a variable. It can be considered a ‘smoothed’ histogram. </a:t>
            </a:r>
          </a:p>
          <a:p>
            <a:pPr eaLnBrk="1" hangingPunct="1">
              <a:lnSpc>
                <a:spcPct val="90000"/>
              </a:lnSpc>
            </a:pPr>
            <a:endParaRPr lang="en-US" altLang="en-US" sz="2000" dirty="0"/>
          </a:p>
          <a:p>
            <a:pPr>
              <a:lnSpc>
                <a:spcPct val="90000"/>
              </a:lnSpc>
            </a:pPr>
            <a:r>
              <a:rPr lang="en-US" altLang="en-US" sz="2000" dirty="0"/>
              <a:t>Measures such as mean, median, mode, standard deviation, kurtosis can be used to describe the distribution. </a:t>
            </a:r>
          </a:p>
          <a:p>
            <a:pPr eaLnBrk="1" hangingPunct="1">
              <a:lnSpc>
                <a:spcPct val="90000"/>
              </a:lnSpc>
            </a:pPr>
            <a:endParaRPr lang="en-US" altLang="en-US" sz="2000" dirty="0"/>
          </a:p>
          <a:p>
            <a:pPr eaLnBrk="1" hangingPunct="1">
              <a:lnSpc>
                <a:spcPct val="90000"/>
              </a:lnSpc>
            </a:pPr>
            <a:endParaRPr lang="en-US" altLang="en-US" sz="2000" dirty="0"/>
          </a:p>
        </p:txBody>
      </p:sp>
      <p:sp>
        <p:nvSpPr>
          <p:cNvPr id="2" name="Title 1"/>
          <p:cNvSpPr>
            <a:spLocks noGrp="1"/>
          </p:cNvSpPr>
          <p:nvPr>
            <p:ph type="title"/>
          </p:nvPr>
        </p:nvSpPr>
        <p:spPr/>
        <p:txBody>
          <a:bodyPr>
            <a:normAutofit/>
          </a:bodyPr>
          <a:lstStyle/>
          <a:p>
            <a:r>
              <a:rPr lang="en-US" altLang="en-US" dirty="0"/>
              <a:t>Data Presentation – Distributions</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12</a:t>
            </a:fld>
            <a:endParaRPr lang="en-US" dirty="0"/>
          </a:p>
        </p:txBody>
      </p:sp>
      <p:pic>
        <p:nvPicPr>
          <p:cNvPr id="5" name="Picture 4">
            <a:extLst>
              <a:ext uri="{FF2B5EF4-FFF2-40B4-BE49-F238E27FC236}">
                <a16:creationId xmlns:a16="http://schemas.microsoft.com/office/drawing/2014/main" id="{1932C563-C5EE-8ACC-A58E-AA03019C2AAB}"/>
              </a:ext>
            </a:extLst>
          </p:cNvPr>
          <p:cNvPicPr>
            <a:picLocks noChangeAspect="1"/>
          </p:cNvPicPr>
          <p:nvPr/>
        </p:nvPicPr>
        <p:blipFill>
          <a:blip r:embed="rId2"/>
          <a:stretch>
            <a:fillRect/>
          </a:stretch>
        </p:blipFill>
        <p:spPr>
          <a:xfrm>
            <a:off x="1865473" y="3358470"/>
            <a:ext cx="5413054" cy="3194730"/>
          </a:xfrm>
          <a:prstGeom prst="rect">
            <a:avLst/>
          </a:prstGeom>
        </p:spPr>
      </p:pic>
    </p:spTree>
    <p:extLst>
      <p:ext uri="{BB962C8B-B14F-4D97-AF65-F5344CB8AC3E}">
        <p14:creationId xmlns:p14="http://schemas.microsoft.com/office/powerpoint/2010/main" val="2605663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altLang="en-US" dirty="0"/>
              <a:t>Data Presentation – Distributions</a:t>
            </a:r>
            <a:endParaRPr lang="en-US" dirty="0"/>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r>
              <a:rPr lang="en-US" sz="2000" dirty="0"/>
              <a:t>A </a:t>
            </a:r>
            <a:r>
              <a:rPr lang="en-US" sz="2000" b="1" dirty="0">
                <a:solidFill>
                  <a:srgbClr val="8B0000"/>
                </a:solidFill>
              </a:rPr>
              <a:t>boxplot </a:t>
            </a:r>
            <a:r>
              <a:rPr lang="en-US" sz="2000" dirty="0"/>
              <a:t>is a graph of the five-number summary. </a:t>
            </a:r>
          </a:p>
          <a:p>
            <a:pPr lvl="1"/>
            <a:r>
              <a:rPr lang="en-US" dirty="0">
                <a:latin typeface="+mj-lt"/>
                <a:cs typeface="Times New Roman" panose="02020603050405020304" pitchFamily="18" charset="0"/>
              </a:rPr>
              <a:t>A central box spans the quartiles (inter-quartile range, </a:t>
            </a:r>
            <a:r>
              <a:rPr lang="en-US" dirty="0" err="1">
                <a:latin typeface="+mj-lt"/>
                <a:cs typeface="Times New Roman" panose="02020603050405020304" pitchFamily="18" charset="0"/>
              </a:rPr>
              <a:t>IQR</a:t>
            </a:r>
            <a:r>
              <a:rPr lang="en-US" dirty="0">
                <a:latin typeface="+mj-lt"/>
                <a:cs typeface="Times New Roman" panose="02020603050405020304" pitchFamily="18" charset="0"/>
              </a:rPr>
              <a:t>). </a:t>
            </a:r>
          </a:p>
          <a:p>
            <a:pPr lvl="1"/>
            <a:r>
              <a:rPr lang="en-US" dirty="0">
                <a:latin typeface="+mj-lt"/>
                <a:cs typeface="Times New Roman" panose="02020603050405020304" pitchFamily="18" charset="0"/>
              </a:rPr>
              <a:t>A line in the box marks the median. </a:t>
            </a:r>
          </a:p>
          <a:p>
            <a:pPr lvl="1"/>
            <a:r>
              <a:rPr lang="en-US" dirty="0">
                <a:latin typeface="+mj-lt"/>
                <a:cs typeface="Times New Roman" panose="02020603050405020304" pitchFamily="18" charset="0"/>
              </a:rPr>
              <a:t>Lines extend from the box out to the smallest (minimum) and largest (maximum) values. </a:t>
            </a:r>
          </a:p>
          <a:p>
            <a:pPr marL="0" indent="0">
              <a:lnSpc>
                <a:spcPct val="115000"/>
              </a:lnSpc>
              <a:buNone/>
              <a:tabLst>
                <a:tab pos="457200" algn="l"/>
              </a:tabLst>
            </a:pPr>
            <a:endParaRPr lang="en-US" sz="2000" dirty="0">
              <a:latin typeface="+mj-lt"/>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13</a:t>
            </a:fld>
            <a:endParaRPr lang="en-US" dirty="0"/>
          </a:p>
        </p:txBody>
      </p:sp>
      <p:pic>
        <p:nvPicPr>
          <p:cNvPr id="10" name="Picture 9">
            <a:extLst>
              <a:ext uri="{FF2B5EF4-FFF2-40B4-BE49-F238E27FC236}">
                <a16:creationId xmlns:a16="http://schemas.microsoft.com/office/drawing/2014/main" id="{3D316F53-4535-69E2-9C43-D34F9C64C7E3}"/>
              </a:ext>
            </a:extLst>
          </p:cNvPr>
          <p:cNvPicPr>
            <a:picLocks noChangeAspect="1"/>
          </p:cNvPicPr>
          <p:nvPr/>
        </p:nvPicPr>
        <p:blipFill>
          <a:blip r:embed="rId2"/>
          <a:stretch>
            <a:fillRect/>
          </a:stretch>
        </p:blipFill>
        <p:spPr>
          <a:xfrm>
            <a:off x="1454727" y="3706090"/>
            <a:ext cx="6234545" cy="1066800"/>
          </a:xfrm>
          <a:prstGeom prst="rect">
            <a:avLst/>
          </a:prstGeom>
        </p:spPr>
      </p:pic>
    </p:spTree>
    <p:extLst>
      <p:ext uri="{BB962C8B-B14F-4D97-AF65-F5344CB8AC3E}">
        <p14:creationId xmlns:p14="http://schemas.microsoft.com/office/powerpoint/2010/main" val="959365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Presentation – Distributions</a:t>
            </a:r>
            <a:endParaRPr lang="en-US" dirty="0"/>
          </a:p>
        </p:txBody>
      </p:sp>
      <p:sp>
        <p:nvSpPr>
          <p:cNvPr id="3" name="Content Placeholder 2"/>
          <p:cNvSpPr>
            <a:spLocks noGrp="1"/>
          </p:cNvSpPr>
          <p:nvPr>
            <p:ph idx="1"/>
          </p:nvPr>
        </p:nvSpPr>
        <p:spPr/>
        <p:txBody>
          <a:bodyPr/>
          <a:lstStyle/>
          <a:p>
            <a:r>
              <a:rPr lang="en-US" sz="2000" dirty="0"/>
              <a:t>Boxplots can show outliers as dots above and below the whiskers. </a:t>
            </a:r>
          </a:p>
          <a:p>
            <a:r>
              <a:rPr lang="en-US" sz="2000" dirty="0"/>
              <a:t>A data point may be considered an outlier if the distance from the box is 1.5 times the </a:t>
            </a:r>
            <a:r>
              <a:rPr lang="en-US" sz="2000" dirty="0" err="1"/>
              <a:t>IQR</a:t>
            </a:r>
            <a:r>
              <a:rPr lang="en-US" sz="2000" dirty="0"/>
              <a:t> in either direction (less than first quartile – 1.5 </a:t>
            </a:r>
            <a:r>
              <a:rPr lang="en-US" sz="2000" dirty="0" err="1"/>
              <a:t>IQR</a:t>
            </a:r>
            <a:r>
              <a:rPr lang="en-US" sz="2000" dirty="0"/>
              <a:t> or greater than third quartile + 1.5 </a:t>
            </a:r>
            <a:r>
              <a:rPr lang="en-US" sz="2000" dirty="0" err="1"/>
              <a:t>IQR</a:t>
            </a:r>
            <a:r>
              <a:rPr lang="en-US" sz="2000" dirty="0"/>
              <a:t>). </a:t>
            </a:r>
          </a:p>
          <a:p>
            <a:r>
              <a:rPr lang="en-US" sz="2000" dirty="0"/>
              <a:t>e.g. Distribution of nicotine content in a sample of cigarettes. </a:t>
            </a:r>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14</a:t>
            </a:fld>
            <a:endParaRPr lang="en-US" dirty="0"/>
          </a:p>
        </p:txBody>
      </p:sp>
      <p:pic>
        <p:nvPicPr>
          <p:cNvPr id="5" name="Picture 4">
            <a:extLst>
              <a:ext uri="{FF2B5EF4-FFF2-40B4-BE49-F238E27FC236}">
                <a16:creationId xmlns:a16="http://schemas.microsoft.com/office/drawing/2014/main" id="{D8F1EAA9-B92F-95FF-F029-0A34A2DC928D}"/>
              </a:ext>
            </a:extLst>
          </p:cNvPr>
          <p:cNvPicPr>
            <a:picLocks noChangeAspect="1"/>
          </p:cNvPicPr>
          <p:nvPr/>
        </p:nvPicPr>
        <p:blipFill>
          <a:blip r:embed="rId2"/>
          <a:stretch>
            <a:fillRect/>
          </a:stretch>
        </p:blipFill>
        <p:spPr>
          <a:xfrm>
            <a:off x="2242745" y="3558049"/>
            <a:ext cx="4820664" cy="2995152"/>
          </a:xfrm>
          <a:prstGeom prst="rect">
            <a:avLst/>
          </a:prstGeom>
        </p:spPr>
      </p:pic>
    </p:spTree>
    <p:extLst>
      <p:ext uri="{BB962C8B-B14F-4D97-AF65-F5344CB8AC3E}">
        <p14:creationId xmlns:p14="http://schemas.microsoft.com/office/powerpoint/2010/main" val="39149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sz="4000" spc="-100" dirty="0">
                <a:solidFill>
                  <a:schemeClr val="tx2"/>
                </a:solidFill>
              </a:rPr>
              <a:t>Exploratory Data Analysis (EDA)</a:t>
            </a:r>
            <a:endParaRPr lang="en-US" dirty="0"/>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r>
              <a:rPr lang="en-CA" sz="2000" dirty="0"/>
              <a:t>Before the main body of statistical analysis, we need to a give </a:t>
            </a:r>
            <a:r>
              <a:rPr lang="en-US" sz="2000" dirty="0"/>
              <a:t>the stakeholders and researchers (ourselves) a description of the data with visualizations or simple calculations.</a:t>
            </a:r>
          </a:p>
          <a:p>
            <a:endParaRPr lang="en-US" sz="2000" dirty="0"/>
          </a:p>
          <a:p>
            <a:r>
              <a:rPr lang="en-US" sz="2000" dirty="0"/>
              <a:t>Some ways EDA is used for: </a:t>
            </a:r>
          </a:p>
          <a:p>
            <a:pPr lvl="1"/>
            <a:r>
              <a:rPr lang="en-US" dirty="0"/>
              <a:t>Summarize and visualize main characteristics of the data.</a:t>
            </a:r>
          </a:p>
          <a:p>
            <a:pPr lvl="1"/>
            <a:r>
              <a:rPr lang="en-US" dirty="0"/>
              <a:t>Look for patterns in the data and form hypothesis.</a:t>
            </a:r>
          </a:p>
          <a:p>
            <a:pPr lvl="1"/>
            <a:r>
              <a:rPr lang="en-CA" dirty="0"/>
              <a:t>Narrow in on certain problems to study.</a:t>
            </a:r>
          </a:p>
          <a:p>
            <a:pPr lvl="1"/>
            <a:r>
              <a:rPr lang="en-CA" dirty="0"/>
              <a:t>Find motivations for studying certain problems.</a:t>
            </a:r>
            <a:endParaRPr lang="en-US" dirty="0"/>
          </a:p>
          <a:p>
            <a:pPr lvl="1"/>
            <a:r>
              <a:rPr lang="en-CA" dirty="0"/>
              <a:t>Uncover new opportunities.</a:t>
            </a:r>
            <a:br>
              <a:rPr lang="en-US" b="1" dirty="0">
                <a:hlinkClick r:id="rId2">
                  <a:extLst>
                    <a:ext uri="{A12FA001-AC4F-418D-AE19-62706E023703}">
                      <ahyp:hlinkClr xmlns:ahyp="http://schemas.microsoft.com/office/drawing/2018/hyperlinkcolor" val="tx"/>
                    </a:ext>
                  </a:extLst>
                </a:hlinkClick>
              </a:rPr>
            </a:br>
            <a:endParaRPr lang="en-US" dirty="0"/>
          </a:p>
          <a:p>
            <a:pPr>
              <a:lnSpc>
                <a:spcPct val="115000"/>
              </a:lnSpc>
              <a:tabLst>
                <a:tab pos="457200" algn="l"/>
              </a:tabLst>
            </a:pPr>
            <a:r>
              <a:rPr lang="en-US" sz="2000" dirty="0">
                <a:latin typeface="+mj-lt"/>
                <a:ea typeface="Times New Roman" panose="02020603050405020304" pitchFamily="18" charset="0"/>
                <a:cs typeface="Times New Roman" panose="02020603050405020304" pitchFamily="18" charset="0"/>
              </a:rPr>
              <a:t>The type of visualization or calculation will depend on the type of data.</a:t>
            </a:r>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2</a:t>
            </a:fld>
            <a:endParaRPr lang="en-US" dirty="0"/>
          </a:p>
        </p:txBody>
      </p:sp>
    </p:spTree>
    <p:extLst>
      <p:ext uri="{BB962C8B-B14F-4D97-AF65-F5344CB8AC3E}">
        <p14:creationId xmlns:p14="http://schemas.microsoft.com/office/powerpoint/2010/main" val="23607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Characteristics of Numerical Data</a:t>
            </a:r>
            <a:endParaRPr lang="en-US" dirty="0"/>
          </a:p>
        </p:txBody>
      </p:sp>
      <p:sp>
        <p:nvSpPr>
          <p:cNvPr id="3" name="Content Placeholder 2"/>
          <p:cNvSpPr>
            <a:spLocks noGrp="1"/>
          </p:cNvSpPr>
          <p:nvPr>
            <p:ph idx="1"/>
          </p:nvPr>
        </p:nvSpPr>
        <p:spPr/>
        <p:txBody>
          <a:bodyPr/>
          <a:lstStyle/>
          <a:p>
            <a:pPr eaLnBrk="1" hangingPunct="1">
              <a:lnSpc>
                <a:spcPct val="90000"/>
              </a:lnSpc>
            </a:pPr>
            <a:r>
              <a:rPr lang="en-US" altLang="en-US" sz="2000" dirty="0"/>
              <a:t>Numerical data have 3 main characteristics: center, variability or dispersion, and the shape. </a:t>
            </a:r>
          </a:p>
          <a:p>
            <a:pPr eaLnBrk="1" hangingPunct="1">
              <a:lnSpc>
                <a:spcPct val="90000"/>
              </a:lnSpc>
            </a:pPr>
            <a:endParaRPr lang="en-US" altLang="en-US" sz="2000" dirty="0"/>
          </a:p>
          <a:p>
            <a:pPr eaLnBrk="1" hangingPunct="1">
              <a:lnSpc>
                <a:spcPct val="90000"/>
              </a:lnSpc>
            </a:pPr>
            <a:r>
              <a:rPr lang="en-US" altLang="en-US" sz="2000" dirty="0"/>
              <a:t>Central tendency of the distribution is a measure of where "the middle" is.</a:t>
            </a:r>
          </a:p>
          <a:p>
            <a:pPr eaLnBrk="1" hangingPunct="1">
              <a:lnSpc>
                <a:spcPct val="90000"/>
              </a:lnSpc>
            </a:pPr>
            <a:endParaRPr lang="en-US" altLang="en-US" sz="2000" dirty="0"/>
          </a:p>
          <a:p>
            <a:pPr eaLnBrk="1" hangingPunct="1">
              <a:lnSpc>
                <a:spcPct val="90000"/>
              </a:lnSpc>
            </a:pPr>
            <a:r>
              <a:rPr lang="en-US" altLang="en-US" sz="2000" dirty="0"/>
              <a:t>Dispersion, or spread of the data, is a measure of how far away the data is from the center.</a:t>
            </a:r>
          </a:p>
          <a:p>
            <a:pPr eaLnBrk="1" hangingPunct="1">
              <a:lnSpc>
                <a:spcPct val="90000"/>
              </a:lnSpc>
            </a:pPr>
            <a:endParaRPr lang="en-US" altLang="en-US" sz="2000" dirty="0"/>
          </a:p>
          <a:p>
            <a:pPr eaLnBrk="1" hangingPunct="1">
              <a:lnSpc>
                <a:spcPct val="90000"/>
              </a:lnSpc>
            </a:pPr>
            <a:r>
              <a:rPr lang="en-US" altLang="en-US" sz="2000" dirty="0"/>
              <a:t>Shape is visually shown in the distribution curve and can be described by the peak, skewness, and degree of symmetry.</a:t>
            </a:r>
          </a:p>
          <a:p>
            <a:pPr eaLnBrk="1" hangingPunct="1">
              <a:lnSpc>
                <a:spcPct val="90000"/>
              </a:lnSpc>
            </a:pPr>
            <a:endParaRPr lang="en-US" altLang="en-US" sz="2000" dirty="0"/>
          </a:p>
          <a:p>
            <a:pPr eaLnBrk="1" hangingPunct="1">
              <a:lnSpc>
                <a:spcPct val="90000"/>
              </a:lnSpc>
            </a:pPr>
            <a:endParaRPr lang="en-US" alt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3</a:t>
            </a:fld>
            <a:endParaRPr lang="en-US" dirty="0"/>
          </a:p>
        </p:txBody>
      </p:sp>
    </p:spTree>
    <p:extLst>
      <p:ext uri="{BB962C8B-B14F-4D97-AF65-F5344CB8AC3E}">
        <p14:creationId xmlns:p14="http://schemas.microsoft.com/office/powerpoint/2010/main" val="95291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4AAF29-2BCD-003B-42F3-D06AA76AA2F8}"/>
              </a:ext>
            </a:extLst>
          </p:cNvPr>
          <p:cNvPicPr>
            <a:picLocks noChangeAspect="1"/>
          </p:cNvPicPr>
          <p:nvPr/>
        </p:nvPicPr>
        <p:blipFill>
          <a:blip r:embed="rId2"/>
          <a:stretch>
            <a:fillRect/>
          </a:stretch>
        </p:blipFill>
        <p:spPr>
          <a:xfrm>
            <a:off x="1884248" y="3628617"/>
            <a:ext cx="5763429" cy="2924583"/>
          </a:xfrm>
          <a:prstGeom prst="rect">
            <a:avLst/>
          </a:prstGeom>
        </p:spPr>
      </p:pic>
      <p:sp>
        <p:nvSpPr>
          <p:cNvPr id="2" name="Title 1"/>
          <p:cNvSpPr>
            <a:spLocks noGrp="1"/>
          </p:cNvSpPr>
          <p:nvPr>
            <p:ph type="title"/>
          </p:nvPr>
        </p:nvSpPr>
        <p:spPr/>
        <p:txBody>
          <a:bodyPr>
            <a:normAutofit/>
          </a:bodyPr>
          <a:lstStyle/>
          <a:p>
            <a:r>
              <a:rPr lang="en-US" altLang="en-US" dirty="0"/>
              <a:t>Data Presentation – Numerical Data</a:t>
            </a:r>
            <a:endParaRPr lang="en-US" dirty="0"/>
          </a:p>
        </p:txBody>
      </p:sp>
      <p:sp>
        <p:nvSpPr>
          <p:cNvPr id="3" name="Content Placeholder 2"/>
          <p:cNvSpPr>
            <a:spLocks noGrp="1"/>
          </p:cNvSpPr>
          <p:nvPr>
            <p:ph idx="1"/>
          </p:nvPr>
        </p:nvSpPr>
        <p:spPr/>
        <p:txBody>
          <a:bodyPr/>
          <a:lstStyle/>
          <a:p>
            <a:pPr eaLnBrk="1" hangingPunct="1">
              <a:lnSpc>
                <a:spcPct val="90000"/>
              </a:lnSpc>
            </a:pPr>
            <a:r>
              <a:rPr lang="en-US" altLang="en-US" sz="2000" dirty="0"/>
              <a:t>e.g. A frequency table and histogram can describe the distribution of a single variable (e.g. Age).</a:t>
            </a:r>
          </a:p>
          <a:p>
            <a:pPr eaLnBrk="1" hangingPunct="1">
              <a:lnSpc>
                <a:spcPct val="90000"/>
              </a:lnSpc>
            </a:pPr>
            <a:endParaRPr lang="en-US" altLang="en-US" sz="2000" dirty="0"/>
          </a:p>
          <a:p>
            <a:pPr eaLnBrk="1" hangingPunct="1">
              <a:lnSpc>
                <a:spcPct val="90000"/>
              </a:lnSpc>
            </a:pPr>
            <a:r>
              <a:rPr lang="en-US" altLang="en-US" sz="2000" dirty="0"/>
              <a:t>The histogram shows multiple peaks, one at each of 60, 90, and 130 months. The mean is 90. The standard deviation is 30. We expect to see most of the data within one standard deviation of the mean, between 60 and 120.</a:t>
            </a:r>
          </a:p>
          <a:p>
            <a:pPr eaLnBrk="1" hangingPunct="1">
              <a:lnSpc>
                <a:spcPct val="90000"/>
              </a:lnSpc>
            </a:pPr>
            <a:endParaRPr lang="en-US" altLang="en-US" sz="2000" dirty="0"/>
          </a:p>
          <a:p>
            <a:pPr eaLnBrk="1" hangingPunct="1">
              <a:lnSpc>
                <a:spcPct val="90000"/>
              </a:lnSpc>
            </a:pPr>
            <a:endParaRPr lang="en-US" altLang="en-US" sz="2000"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4</a:t>
            </a:fld>
            <a:endParaRPr lang="en-US" dirty="0"/>
          </a:p>
        </p:txBody>
      </p:sp>
    </p:spTree>
    <p:extLst>
      <p:ext uri="{BB962C8B-B14F-4D97-AF65-F5344CB8AC3E}">
        <p14:creationId xmlns:p14="http://schemas.microsoft.com/office/powerpoint/2010/main" val="380943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altLang="en-US" sz="2000" dirty="0"/>
              <a:t>Categorical data can be described using graphical or tabular visualizations such as a bar chart, pie chart, or table.</a:t>
            </a:r>
          </a:p>
          <a:p>
            <a:pPr eaLnBrk="1" hangingPunct="1">
              <a:lnSpc>
                <a:spcPct val="90000"/>
              </a:lnSpc>
            </a:pPr>
            <a:endParaRPr lang="en-US" altLang="en-US" sz="2000" dirty="0"/>
          </a:p>
          <a:p>
            <a:pPr eaLnBrk="1" hangingPunct="1">
              <a:lnSpc>
                <a:spcPct val="90000"/>
              </a:lnSpc>
            </a:pPr>
            <a:r>
              <a:rPr lang="en-US" altLang="en-US" sz="2000" dirty="0"/>
              <a:t>e.g. A table showing the frequencies or percentages of each level of variable or category. </a:t>
            </a:r>
          </a:p>
        </p:txBody>
      </p:sp>
      <p:sp>
        <p:nvSpPr>
          <p:cNvPr id="2" name="Title 1"/>
          <p:cNvSpPr>
            <a:spLocks noGrp="1"/>
          </p:cNvSpPr>
          <p:nvPr>
            <p:ph type="title"/>
          </p:nvPr>
        </p:nvSpPr>
        <p:spPr/>
        <p:txBody>
          <a:bodyPr>
            <a:normAutofit/>
          </a:bodyPr>
          <a:lstStyle/>
          <a:p>
            <a:r>
              <a:rPr lang="en-US" altLang="en-US" dirty="0"/>
              <a:t>Data Presentation – Categorical Data</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5</a:t>
            </a:fld>
            <a:endParaRPr lang="en-US" dirty="0"/>
          </a:p>
        </p:txBody>
      </p:sp>
      <p:pic>
        <p:nvPicPr>
          <p:cNvPr id="9" name="Picture 8">
            <a:extLst>
              <a:ext uri="{FF2B5EF4-FFF2-40B4-BE49-F238E27FC236}">
                <a16:creationId xmlns:a16="http://schemas.microsoft.com/office/drawing/2014/main" id="{63510CA5-39F7-5535-44F3-C175EC0D39E7}"/>
              </a:ext>
            </a:extLst>
          </p:cNvPr>
          <p:cNvPicPr>
            <a:picLocks noChangeAspect="1"/>
          </p:cNvPicPr>
          <p:nvPr/>
        </p:nvPicPr>
        <p:blipFill>
          <a:blip r:embed="rId2"/>
          <a:stretch>
            <a:fillRect/>
          </a:stretch>
        </p:blipFill>
        <p:spPr>
          <a:xfrm>
            <a:off x="1356578" y="3429000"/>
            <a:ext cx="6430844" cy="2357565"/>
          </a:xfrm>
          <a:prstGeom prst="rect">
            <a:avLst/>
          </a:prstGeom>
        </p:spPr>
      </p:pic>
    </p:spTree>
    <p:extLst>
      <p:ext uri="{BB962C8B-B14F-4D97-AF65-F5344CB8AC3E}">
        <p14:creationId xmlns:p14="http://schemas.microsoft.com/office/powerpoint/2010/main" val="83520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altLang="en-US" sz="2000" dirty="0"/>
              <a:t>A bar chart can show the frequency of categorical variables graphically (called a frequency distribution or frequency chart). </a:t>
            </a:r>
          </a:p>
          <a:p>
            <a:pPr eaLnBrk="1" hangingPunct="1">
              <a:lnSpc>
                <a:spcPct val="90000"/>
              </a:lnSpc>
            </a:pPr>
            <a:endParaRPr lang="en-US" altLang="en-US" sz="2000" dirty="0"/>
          </a:p>
          <a:p>
            <a:pPr eaLnBrk="1" hangingPunct="1">
              <a:lnSpc>
                <a:spcPct val="90000"/>
              </a:lnSpc>
            </a:pPr>
            <a:endParaRPr lang="en-US" altLang="en-US" sz="2000" dirty="0"/>
          </a:p>
        </p:txBody>
      </p:sp>
      <p:sp>
        <p:nvSpPr>
          <p:cNvPr id="2" name="Title 1"/>
          <p:cNvSpPr>
            <a:spLocks noGrp="1"/>
          </p:cNvSpPr>
          <p:nvPr>
            <p:ph type="title"/>
          </p:nvPr>
        </p:nvSpPr>
        <p:spPr/>
        <p:txBody>
          <a:bodyPr>
            <a:normAutofit/>
          </a:bodyPr>
          <a:lstStyle/>
          <a:p>
            <a:r>
              <a:rPr lang="en-US" altLang="en-US" dirty="0"/>
              <a:t>Data Presentation – Categorical Data</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6</a:t>
            </a:fld>
            <a:endParaRPr lang="en-US" dirty="0"/>
          </a:p>
        </p:txBody>
      </p:sp>
      <p:pic>
        <p:nvPicPr>
          <p:cNvPr id="5" name="Picture 4">
            <a:extLst>
              <a:ext uri="{FF2B5EF4-FFF2-40B4-BE49-F238E27FC236}">
                <a16:creationId xmlns:a16="http://schemas.microsoft.com/office/drawing/2014/main" id="{593A16F2-2128-A6AB-CB00-73A6BF61C4DD}"/>
              </a:ext>
            </a:extLst>
          </p:cNvPr>
          <p:cNvPicPr>
            <a:picLocks noChangeAspect="1"/>
          </p:cNvPicPr>
          <p:nvPr/>
        </p:nvPicPr>
        <p:blipFill>
          <a:blip r:embed="rId2"/>
          <a:stretch>
            <a:fillRect/>
          </a:stretch>
        </p:blipFill>
        <p:spPr>
          <a:xfrm>
            <a:off x="1606968" y="2479963"/>
            <a:ext cx="5930063" cy="3588328"/>
          </a:xfrm>
          <a:prstGeom prst="rect">
            <a:avLst/>
          </a:prstGeom>
        </p:spPr>
      </p:pic>
    </p:spTree>
    <p:extLst>
      <p:ext uri="{BB962C8B-B14F-4D97-AF65-F5344CB8AC3E}">
        <p14:creationId xmlns:p14="http://schemas.microsoft.com/office/powerpoint/2010/main" val="351871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altLang="en-US" sz="2000" dirty="0"/>
              <a:t>A pie chart can show the relative proportions of different categories of a variable in percentages or numbers.</a:t>
            </a:r>
          </a:p>
          <a:p>
            <a:pPr marL="0" indent="0" eaLnBrk="1" hangingPunct="1">
              <a:lnSpc>
                <a:spcPct val="90000"/>
              </a:lnSpc>
              <a:buNone/>
            </a:pPr>
            <a:r>
              <a:rPr lang="en-US" altLang="en-US" sz="2000" dirty="0"/>
              <a:t> </a:t>
            </a:r>
          </a:p>
        </p:txBody>
      </p:sp>
      <p:sp>
        <p:nvSpPr>
          <p:cNvPr id="2" name="Title 1"/>
          <p:cNvSpPr>
            <a:spLocks noGrp="1"/>
          </p:cNvSpPr>
          <p:nvPr>
            <p:ph type="title"/>
          </p:nvPr>
        </p:nvSpPr>
        <p:spPr/>
        <p:txBody>
          <a:bodyPr>
            <a:normAutofit/>
          </a:bodyPr>
          <a:lstStyle/>
          <a:p>
            <a:r>
              <a:rPr lang="en-US" altLang="en-US" dirty="0"/>
              <a:t>Data Presentation – Categorical Data</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7</a:t>
            </a:fld>
            <a:endParaRPr lang="en-US" dirty="0"/>
          </a:p>
        </p:txBody>
      </p:sp>
      <p:pic>
        <p:nvPicPr>
          <p:cNvPr id="7" name="Picture 6">
            <a:extLst>
              <a:ext uri="{FF2B5EF4-FFF2-40B4-BE49-F238E27FC236}">
                <a16:creationId xmlns:a16="http://schemas.microsoft.com/office/drawing/2014/main" id="{FC7D81A4-B3D4-F86D-3E78-D5547F8A78E3}"/>
              </a:ext>
            </a:extLst>
          </p:cNvPr>
          <p:cNvPicPr>
            <a:picLocks noChangeAspect="1"/>
          </p:cNvPicPr>
          <p:nvPr/>
        </p:nvPicPr>
        <p:blipFill>
          <a:blip r:embed="rId2"/>
          <a:stretch>
            <a:fillRect/>
          </a:stretch>
        </p:blipFill>
        <p:spPr>
          <a:xfrm>
            <a:off x="2286928" y="2576945"/>
            <a:ext cx="4570144" cy="3622964"/>
          </a:xfrm>
          <a:prstGeom prst="rect">
            <a:avLst/>
          </a:prstGeom>
        </p:spPr>
      </p:pic>
    </p:spTree>
    <p:extLst>
      <p:ext uri="{BB962C8B-B14F-4D97-AF65-F5344CB8AC3E}">
        <p14:creationId xmlns:p14="http://schemas.microsoft.com/office/powerpoint/2010/main" val="420738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altLang="en-US" sz="2000" dirty="0"/>
              <a:t>When we have ordinal data, we can use either frequency and percentage charts or a data table. A pie chart is less helpful for ordinal data because it doesn't have an inherent order, such as left to right or top to bottom.</a:t>
            </a:r>
          </a:p>
          <a:p>
            <a:pPr eaLnBrk="1" hangingPunct="1">
              <a:lnSpc>
                <a:spcPct val="90000"/>
              </a:lnSpc>
            </a:pPr>
            <a:endParaRPr lang="en-US" altLang="en-US" sz="2000" dirty="0"/>
          </a:p>
        </p:txBody>
      </p:sp>
      <p:sp>
        <p:nvSpPr>
          <p:cNvPr id="2" name="Title 1"/>
          <p:cNvSpPr>
            <a:spLocks noGrp="1"/>
          </p:cNvSpPr>
          <p:nvPr>
            <p:ph type="title"/>
          </p:nvPr>
        </p:nvSpPr>
        <p:spPr/>
        <p:txBody>
          <a:bodyPr>
            <a:normAutofit/>
          </a:bodyPr>
          <a:lstStyle/>
          <a:p>
            <a:r>
              <a:rPr lang="en-US" altLang="en-US" dirty="0"/>
              <a:t>Data Presentation – Categorical Data</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8</a:t>
            </a:fld>
            <a:endParaRPr lang="en-US" dirty="0"/>
          </a:p>
        </p:txBody>
      </p:sp>
      <p:pic>
        <p:nvPicPr>
          <p:cNvPr id="13" name="Picture 12">
            <a:extLst>
              <a:ext uri="{FF2B5EF4-FFF2-40B4-BE49-F238E27FC236}">
                <a16:creationId xmlns:a16="http://schemas.microsoft.com/office/drawing/2014/main" id="{969B4AA0-1544-6201-E97E-5C7EB3793442}"/>
              </a:ext>
            </a:extLst>
          </p:cNvPr>
          <p:cNvPicPr>
            <a:picLocks noChangeAspect="1"/>
          </p:cNvPicPr>
          <p:nvPr/>
        </p:nvPicPr>
        <p:blipFill>
          <a:blip r:embed="rId2"/>
          <a:stretch>
            <a:fillRect/>
          </a:stretch>
        </p:blipFill>
        <p:spPr>
          <a:xfrm>
            <a:off x="1511114" y="2759888"/>
            <a:ext cx="6121772" cy="3793312"/>
          </a:xfrm>
          <a:prstGeom prst="rect">
            <a:avLst/>
          </a:prstGeom>
        </p:spPr>
      </p:pic>
    </p:spTree>
    <p:extLst>
      <p:ext uri="{BB962C8B-B14F-4D97-AF65-F5344CB8AC3E}">
        <p14:creationId xmlns:p14="http://schemas.microsoft.com/office/powerpoint/2010/main" val="2830340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altLang="en-US" sz="2000" dirty="0"/>
              <a:t>Frequency or percentage charts can display numerical data. This chart shows the frequency of Injury Severity Scores for a given population of patients.</a:t>
            </a:r>
          </a:p>
          <a:p>
            <a:pPr eaLnBrk="1" hangingPunct="1">
              <a:lnSpc>
                <a:spcPct val="90000"/>
              </a:lnSpc>
            </a:pPr>
            <a:endParaRPr lang="en-US" altLang="en-US" sz="2000" dirty="0"/>
          </a:p>
        </p:txBody>
      </p:sp>
      <p:sp>
        <p:nvSpPr>
          <p:cNvPr id="2" name="Title 1"/>
          <p:cNvSpPr>
            <a:spLocks noGrp="1"/>
          </p:cNvSpPr>
          <p:nvPr>
            <p:ph type="title"/>
          </p:nvPr>
        </p:nvSpPr>
        <p:spPr/>
        <p:txBody>
          <a:bodyPr>
            <a:normAutofit/>
          </a:bodyPr>
          <a:lstStyle/>
          <a:p>
            <a:r>
              <a:rPr lang="en-US" altLang="en-US" dirty="0"/>
              <a:t>Data Presentation – Numerical Data</a:t>
            </a:r>
            <a:endParaRPr lang="en-US" dirty="0"/>
          </a:p>
        </p:txBody>
      </p:sp>
      <p:sp>
        <p:nvSpPr>
          <p:cNvPr id="6" name="Slide Number Placeholder 5"/>
          <p:cNvSpPr>
            <a:spLocks noGrp="1"/>
          </p:cNvSpPr>
          <p:nvPr>
            <p:ph type="sldNum" sz="quarter" idx="12"/>
          </p:nvPr>
        </p:nvSpPr>
        <p:spPr/>
        <p:txBody>
          <a:bodyPr/>
          <a:lstStyle/>
          <a:p>
            <a:pPr>
              <a:defRPr/>
            </a:pPr>
            <a:fld id="{DA742D32-0E77-4B33-A148-E8B7F0AFCF54}" type="slidenum">
              <a:rPr lang="en-US" smtClean="0"/>
              <a:pPr>
                <a:defRPr/>
              </a:pPr>
              <a:t>9</a:t>
            </a:fld>
            <a:endParaRPr lang="en-US" dirty="0"/>
          </a:p>
        </p:txBody>
      </p:sp>
      <p:pic>
        <p:nvPicPr>
          <p:cNvPr id="5" name="Picture 4">
            <a:extLst>
              <a:ext uri="{FF2B5EF4-FFF2-40B4-BE49-F238E27FC236}">
                <a16:creationId xmlns:a16="http://schemas.microsoft.com/office/drawing/2014/main" id="{ED779B2A-382B-99CB-45A5-A24336623979}"/>
              </a:ext>
            </a:extLst>
          </p:cNvPr>
          <p:cNvPicPr>
            <a:picLocks noChangeAspect="1"/>
          </p:cNvPicPr>
          <p:nvPr/>
        </p:nvPicPr>
        <p:blipFill>
          <a:blip r:embed="rId2"/>
          <a:stretch>
            <a:fillRect/>
          </a:stretch>
        </p:blipFill>
        <p:spPr>
          <a:xfrm>
            <a:off x="1513647" y="2717192"/>
            <a:ext cx="6116705" cy="3759808"/>
          </a:xfrm>
          <a:prstGeom prst="rect">
            <a:avLst/>
          </a:prstGeom>
        </p:spPr>
      </p:pic>
    </p:spTree>
    <p:extLst>
      <p:ext uri="{BB962C8B-B14F-4D97-AF65-F5344CB8AC3E}">
        <p14:creationId xmlns:p14="http://schemas.microsoft.com/office/powerpoint/2010/main" val="13902061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anaging Capacity and Demand&amp;quot;&quot;/&gt;&lt;property id=&quot;20307&quot; value=&quot;273&quot;/&gt;&lt;/object&gt;&lt;object type=&quot;3&quot; unique_id=&quot;10005&quot;&gt;&lt;property id=&quot;20148&quot; value=&quot;5&quot;/&gt;&lt;property id=&quot;20300&quot; value=&quot;Slide 2 - &amp;quot;Learning Objectives&amp;quot;&quot;/&gt;&lt;property id=&quot;20307&quot; value=&quot;270&quot;/&gt;&lt;/object&gt;&lt;object type=&quot;3&quot; unique_id=&quot;10006&quot;&gt;&lt;property id=&quot;20148&quot; value=&quot;5&quot;/&gt;&lt;property id=&quot;20300&quot; value=&quot;Slide 3 - &amp;quot;Level Capacity and Chase Demand &amp;quot;&quot;/&gt;&lt;property id=&quot;20307&quot; value=&quot;274&quot;/&gt;&lt;/object&gt;&lt;object type=&quot;3&quot; unique_id=&quot;10007&quot;&gt;&lt;property id=&quot;20148&quot; value=&quot;5&quot;/&gt;&lt;property id=&quot;20300&quot; value=&quot;Slide 4 - &amp;quot;Strategies for Matching Capacity and Demand for Services&amp;quot;&quot;/&gt;&lt;property id=&quot;20307&quot; value=&quot;257&quot;/&gt;&lt;/object&gt;&lt;object type=&quot;3&quot; unique_id=&quot;10008&quot;&gt;&lt;property id=&quot;20148&quot; value=&quot;5&quot;/&gt;&lt;property id=&quot;20300&quot; value=&quot;Slide 5 - &amp;quot;Customer-Induced Variability&amp;quot;&quot;/&gt;&lt;property id=&quot;20307&quot; value=&quot;275&quot;/&gt;&lt;/object&gt;&lt;object type=&quot;3&quot; unique_id=&quot;10009&quot;&gt;&lt;property id=&quot;20148&quot; value=&quot;5&quot;/&gt;&lt;property id=&quot;20300&quot; value=&quot;Slide 6 - &amp;quot;Strategies for Managing&amp;#x0D;&amp;#x0A;Customer-induced Variability&amp;quot;&quot;/&gt;&lt;property id=&quot;20307&quot; value=&quot;277&quot;/&gt;&lt;/object&gt;&lt;object type=&quot;3&quot; unique_id=&quot;10010&quot;&gt;&lt;property id=&quot;20148&quot; value=&quot;5&quot;/&gt;&lt;property id=&quot;20300&quot; value=&quot;Slide 7 - &amp;quot;Segmenting Demand at a Health Clinic&amp;quot;&quot;/&gt;&lt;property id=&quot;20307&quot; value=&quot;276&quot;/&gt;&lt;/object&gt;&lt;object type=&quot;3&quot; unique_id=&quot;10011&quot;&gt;&lt;property id=&quot;20148&quot; value=&quot;5&quot;/&gt;&lt;property id=&quot;20300&quot; value=&quot;Slide 8 - &amp;quot;Discriminatory Pricing &amp;#x0D;&amp;#x0A;for Camping&amp;quot;&quot;/&gt;&lt;property id=&quot;20307&quot; value=&quot;259&quot;/&gt;&lt;/object&gt;&lt;object type=&quot;3&quot; unique_id=&quot;10012&quot;&gt;&lt;property id=&quot;20148&quot; value=&quot;5&quot;/&gt;&lt;property id=&quot;20300&quot; value=&quot;Slide 9 - &amp;quot;Hotel Overbooking Loss Table&amp;quot;&quot;/&gt;&lt;property id=&quot;20307&quot; value=&quot;260&quot;/&gt;&lt;/object&gt;&lt;object type=&quot;3&quot; unique_id=&quot;10013&quot;&gt;&lt;property id=&quot;20148&quot; value=&quot;5&quot;/&gt;&lt;property id=&quot;20300&quot; value=&quot;Slide 10 - &amp;quot;Daily Scheduling of Telephone Operator Work shifts&amp;quot;&quot;/&gt;&lt;property id=&quot;20307&quot; value=&quot;262&quot;/&gt;&lt;/object&gt;&lt;object type=&quot;3&quot; unique_id=&quot;10015&quot;&gt;&lt;property id=&quot;20148&quot; value=&quot;5&quot;/&gt;&lt;property id=&quot;20300&quot; value=&quot;Slide 13 - &amp;quot;Scheduling Part-time &amp;#x0D;&amp;#x0A;Bank Tellers&amp;quot;&quot;/&gt;&lt;property id=&quot;20307&quot; value=&quot;261&quot;/&gt;&lt;/object&gt;&lt;object type=&quot;3&quot; unique_id=&quot;10016&quot;&gt;&lt;property id=&quot;20148&quot; value=&quot;5&quot;/&gt;&lt;property id=&quot;20300&quot; value=&quot;Slide 14 - &amp;quot;Ideal Characteristics for Yield Management&amp;quot;&quot;/&gt;&lt;property id=&quot;20307&quot; value=&quot;265&quot;/&gt;&lt;/object&gt;&lt;object type=&quot;3&quot; unique_id=&quot;10017&quot;&gt;&lt;property id=&quot;20148&quot; value=&quot;5&quot;/&gt;&lt;property id=&quot;20300&quot; value=&quot;Slide 15 - &amp;quot;Airline Pricing for a Coach Seat&amp;#x0D;&amp;#x0A;Traditional Fixed Price&amp;quot;&quot;/&gt;&lt;property id=&quot;20307&quot; value=&quot;278&quot;/&gt;&lt;/object&gt;&lt;object type=&quot;3&quot; unique_id=&quot;10018&quot;&gt;&lt;property id=&quot;20148&quot; value=&quot;5&quot;/&gt;&lt;property id=&quot;20300&quot; value=&quot;Slide 16 - &amp;quot;Airline Pricing for a Coach Seat Multiple Pricing Using Yield Management&amp;quot;&quot;/&gt;&lt;property id=&quot;20307&quot; value=&quot;279&quot;/&gt;&lt;/object&gt;&lt;object type=&quot;3&quot; unique_id=&quot;10019&quot;&gt;&lt;property id=&quot;20148&quot; value=&quot;5&quot;/&gt;&lt;property id=&quot;20300&quot; value=&quot;Slide 17 - &amp;quot;Seasonal Allocation of Rooms by Service Class for Resort Hotel&amp;quot;&quot;/&gt;&lt;property id=&quot;20307&quot; value=&quot;264&quot;/&gt;&lt;/object&gt;&lt;object type=&quot;3&quot; unique_id=&quot;10020&quot;&gt;&lt;property id=&quot;20148&quot; value=&quot;5&quot;/&gt;&lt;property id=&quot;20300&quot; value=&quot;Slide 18 - &amp;quot;Demand Control Chart for &amp;#x0D;&amp;#x0A;a Hotel&amp;quot;&quot;/&gt;&lt;property id=&quot;20307&quot; value=&quot;266&quot;/&gt;&lt;/object&gt;&lt;object type=&quot;3&quot; unique_id=&quot;10021&quot;&gt;&lt;property id=&quot;20148&quot; value=&quot;5&quot;/&gt;&lt;property id=&quot;20300&quot; value=&quot;Slide 19 - &amp;quot;Yield Management Using the Critical Fractal Model &amp;quot;&quot;/&gt;&lt;property id=&quot;20307&quot; value=&quot;267&quot;/&gt;&lt;/object&gt;&lt;object type=&quot;3&quot; unique_id=&quot;10022&quot;&gt;&lt;property id=&quot;20148&quot; value=&quot;5&quot;/&gt;&lt;property id=&quot;20300&quot; value=&quot;Slide 20 - &amp;quot;Topics for Discussion&amp;quot;&quot;/&gt;&lt;property id=&quot;20307&quot; value=&quot;271&quot;/&gt;&lt;/object&gt;&lt;object type=&quot;3&quot; unique_id=&quot;10023&quot;&gt;&lt;property id=&quot;20148&quot; value=&quot;5&quot;/&gt;&lt;property id=&quot;20300&quot; value=&quot;Slide 21 - &amp;quot;Interactive Exercise&amp;quot;&quot;/&gt;&lt;property id=&quot;20307&quot; value=&quot;272&quot;/&gt;&lt;/object&gt;&lt;object type=&quot;3&quot; unique_id=&quot;10178&quot;&gt;&lt;property id=&quot;20148&quot; value=&quot;5&quot;/&gt;&lt;property id=&quot;20300&quot; value=&quot;Slide 11&quot;/&gt;&lt;property id=&quot;20307&quot; value=&quot;280&quot;/&gt;&lt;/object&gt;&lt;object type=&quot;3&quot; unique_id=&quot;10179&quot;&gt;&lt;property id=&quot;20148&quot; value=&quot;5&quot;/&gt;&lt;property id=&quot;20300&quot; value=&quot;Slide 12 - &amp;quot;LP Solution for Weekly Work Shift Schedule&amp;quot;&quot;/&gt;&lt;property id=&quot;20307&quot; value=&quot;281&quot;/&gt;&lt;/object&gt;&lt;/object&gt;&lt;/object&gt;&lt;/database&gt;"/>
  <p:tag name="SECTOMILLISECCONVERTED"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3">
      <a:dk1>
        <a:sysClr val="windowText" lastClr="000000"/>
      </a:dk1>
      <a:lt1>
        <a:sysClr val="window" lastClr="FFFFFF"/>
      </a:lt1>
      <a:dk2>
        <a:srgbClr val="4E5B6F"/>
      </a:dk2>
      <a:lt2>
        <a:srgbClr val="D6ECFF"/>
      </a:lt2>
      <a:accent1>
        <a:srgbClr val="C00000"/>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14</Pages>
  <Words>719</Words>
  <Application>Microsoft Office PowerPoint</Application>
  <PresentationFormat>Letter Paper (8.5x11 in)</PresentationFormat>
  <Paragraphs>69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Tahoma</vt:lpstr>
      <vt:lpstr>Times New Roman</vt:lpstr>
      <vt:lpstr>Clarity</vt:lpstr>
      <vt:lpstr>PowerPoint Presentation</vt:lpstr>
      <vt:lpstr>Exploratory Data Analysis (EDA)</vt:lpstr>
      <vt:lpstr>Characteristics of Numerical Data</vt:lpstr>
      <vt:lpstr>Data Presentation – Numerical Data</vt:lpstr>
      <vt:lpstr>Data Presentation – Categorical Data</vt:lpstr>
      <vt:lpstr>Data Presentation – Categorical Data</vt:lpstr>
      <vt:lpstr>Data Presentation – Categorical Data</vt:lpstr>
      <vt:lpstr>Data Presentation – Categorical Data</vt:lpstr>
      <vt:lpstr>Data Presentation – Numerical Data</vt:lpstr>
      <vt:lpstr>Data Presentation – Numerical Data</vt:lpstr>
      <vt:lpstr>Data Presentation – Distributions</vt:lpstr>
      <vt:lpstr>Data Presentation – Distributions</vt:lpstr>
      <vt:lpstr>Data Presentation – Distributions</vt:lpstr>
      <vt:lpstr>Data Presentation – Distributions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2017-09-05T04:31:32Z</dcterms:created>
  <dcterms:modified xsi:type="dcterms:W3CDTF">2023-10-06T07:49:41Z</dcterms:modified>
</cp:coreProperties>
</file>