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70" r:id="rId2"/>
    <p:sldId id="657" r:id="rId3"/>
    <p:sldId id="671" r:id="rId4"/>
    <p:sldId id="887" r:id="rId5"/>
    <p:sldId id="888" r:id="rId6"/>
    <p:sldId id="889" r:id="rId7"/>
    <p:sldId id="884" r:id="rId8"/>
    <p:sldId id="885" r:id="rId9"/>
    <p:sldId id="755" r:id="rId10"/>
    <p:sldId id="708" r:id="rId11"/>
    <p:sldId id="709" r:id="rId12"/>
    <p:sldId id="886" r:id="rId13"/>
  </p:sldIdLst>
  <p:sldSz cx="9144000" cy="6858000" type="letter"/>
  <p:notesSz cx="6858000" cy="902811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17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0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34"/>
    </p:cViewPr>
  </p:sorterViewPr>
  <p:notesViewPr>
    <p:cSldViewPr snapToGrid="0">
      <p:cViewPr>
        <p:scale>
          <a:sx n="100" d="100"/>
          <a:sy n="100" d="100"/>
        </p:scale>
        <p:origin x="-1632" y="1734"/>
      </p:cViewPr>
      <p:guideLst>
        <p:guide orient="horz" pos="28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54FC8DD1-0F10-45FA-9DAA-D563E7F64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A69167FF-2F1C-4659-B16A-5D292C91E86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24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D9973D08-FACB-4CC5-A23C-A7A9AAB295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2625"/>
            <a:ext cx="4502150" cy="3373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88100" y="8636000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 eaLnBrk="0" hangingPunct="0">
              <a:defRPr/>
            </a:pPr>
            <a:fld id="{CEF5B2FD-4630-4C0C-BFCD-E56ED2BAD74C}" type="slidenum">
              <a:rPr lang="en-US" sz="1400">
                <a:latin typeface="Arial" charset="0"/>
              </a:rPr>
              <a:pPr algn="r" eaLnBrk="0" hangingPunct="0">
                <a:defRPr/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58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2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3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4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4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5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0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6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4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7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27192"/>
            <a:r>
              <a:rPr lang="en-US" dirty="0">
                <a:cs typeface="Arial" pitchFamily="34" charset="0"/>
              </a:rPr>
              <a:t>J.A. Van </a:t>
            </a:r>
            <a:r>
              <a:rPr lang="en-US" dirty="0" err="1">
                <a:cs typeface="Arial" pitchFamily="34" charset="0"/>
              </a:rPr>
              <a:t>Mieghem</a:t>
            </a:r>
            <a:r>
              <a:rPr lang="en-US" dirty="0">
                <a:cs typeface="Arial" pitchFamily="34" charset="0"/>
              </a:rPr>
              <a:t>/Operations/Lean Ops</a:t>
            </a:r>
          </a:p>
        </p:txBody>
      </p:sp>
      <p:sp>
        <p:nvSpPr>
          <p:cNvPr id="77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73A1C-70B6-4A47-8CFC-356DC0A9EC7F}" type="slidenum">
              <a:rPr lang="en-US"/>
              <a:pPr/>
              <a:t>8</a:t>
            </a:fld>
            <a:endParaRPr lang="en-US"/>
          </a:p>
        </p:txBody>
      </p:sp>
      <p:sp>
        <p:nvSpPr>
          <p:cNvPr id="77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2625"/>
            <a:ext cx="4498975" cy="3373438"/>
          </a:xfrm>
          <a:ln cap="flat"/>
        </p:spPr>
      </p:sp>
      <p:sp>
        <p:nvSpPr>
          <p:cNvPr id="774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6098" y="4288653"/>
            <a:ext cx="5485805" cy="4061755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1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959350" y="6604000"/>
            <a:ext cx="41941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Copyright © 2014 by The McGraw-Hill Companies, Inc. All rights reserved.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7788" y="6607175"/>
            <a:ext cx="1222375" cy="2476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000" b="1" i="1" dirty="0">
                <a:latin typeface="Times New Roman" pitchFamily="18" charset="0"/>
              </a:rPr>
              <a:t>McGraw-Hill/Irwin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343-0103-423A-8A8D-AF382C0D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4139E-0F6F-419F-BB81-36276AF7D0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785BE-5E98-4FF1-8DED-6C28998D8E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2FFD-FCF9-4491-A763-F037E3831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42D32-0E77-4B33-A148-E8B7F0AFCF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BE587-F5F7-472C-9580-081AFFC5E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BD21E-5D79-4E04-85A1-3A37B7364F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BF37-6E1B-4B15-9729-77535FB9B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6C34F-C849-41F0-BACC-F30D2FD33A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9DC63-6B37-4241-85C3-93ED54C16D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AADB-9AFB-4773-97DB-50818D691E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D9226-72B7-42C4-8318-9C1ED764C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29388"/>
            <a:ext cx="1066800" cy="328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400" b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006789-85B3-4831-B390-902B98F5FF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7" r:id="rId3"/>
    <p:sldLayoutId id="2147483674" r:id="rId4"/>
    <p:sldLayoutId id="2147483678" r:id="rId5"/>
    <p:sldLayoutId id="2147483673" r:id="rId6"/>
    <p:sldLayoutId id="2147483672" r:id="rId7"/>
    <p:sldLayoutId id="2147483679" r:id="rId8"/>
    <p:sldLayoutId id="2147483671" r:id="rId9"/>
    <p:sldLayoutId id="2147483670" r:id="rId10"/>
    <p:sldLayoutId id="2147483669" r:id="rId11"/>
    <p:sldLayoutId id="214748368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2000" y="1447800"/>
            <a:ext cx="7772400" cy="281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5400" spc="-100">
                <a:solidFill>
                  <a:schemeClr val="tx2"/>
                </a:solidFill>
              </a:rPr>
              <a:t>Module 4 – Data Visualization and Analysis</a:t>
            </a:r>
            <a:endParaRPr lang="en-US" sz="5400" spc="-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Measure of Shape – 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Skewness (coefficient of skewness) : </a:t>
            </a:r>
          </a:p>
          <a:p>
            <a:pPr lvl="1" eaLnBrk="1" hangingPunct="1"/>
            <a:r>
              <a:rPr lang="en-US" altLang="en-US" dirty="0"/>
              <a:t>-0.5 &lt; CS &lt; 0.5 indicates relative symmetry</a:t>
            </a:r>
          </a:p>
          <a:p>
            <a:pPr lvl="1" eaLnBrk="1" hangingPunct="1"/>
            <a:r>
              <a:rPr lang="en-US" altLang="en-US" dirty="0"/>
              <a:t>CS &gt; 1 or CS &lt; -1 indicates a high degree of skewness</a:t>
            </a:r>
          </a:p>
          <a:p>
            <a:pPr lvl="1" eaLnBrk="1" hangingPunct="1"/>
            <a:r>
              <a:rPr lang="en-CA" dirty="0"/>
              <a:t>positive (right) skew (mean &gt; median)</a:t>
            </a:r>
          </a:p>
          <a:p>
            <a:pPr lvl="1" eaLnBrk="1" hangingPunct="1"/>
            <a:r>
              <a:rPr lang="en-CA" dirty="0"/>
              <a:t>negative (left) skew (mean &lt; median)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196" y="3817509"/>
            <a:ext cx="7135607" cy="268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8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Measure of Shape – Kurtosis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(high): the distribution is more peaked than a normal distribution</a:t>
            </a:r>
          </a:p>
          <a:p>
            <a:r>
              <a:rPr lang="en-US" dirty="0"/>
              <a:t>negative (low): the distribution is flatter than a normal distribution</a:t>
            </a:r>
          </a:p>
          <a:p>
            <a:r>
              <a:rPr lang="en-CA" dirty="0"/>
              <a:t>kurtosis = 0: </a:t>
            </a:r>
            <a:r>
              <a:rPr lang="en-US" dirty="0"/>
              <a:t>the distribution is </a:t>
            </a:r>
            <a:r>
              <a:rPr lang="en-CA" dirty="0"/>
              <a:t>normal</a:t>
            </a:r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7320" y="3746217"/>
            <a:ext cx="5142034" cy="281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Measure of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Correlation – a measure of strength of linear relationship between two variables. Correlation is a number between -1 and 1.</a:t>
            </a:r>
          </a:p>
          <a:p>
            <a:pPr lvl="1"/>
            <a:r>
              <a:rPr lang="en-US" altLang="en-US" dirty="0"/>
              <a:t>0: No linear relationship. </a:t>
            </a:r>
          </a:p>
          <a:p>
            <a:pPr lvl="1"/>
            <a:r>
              <a:rPr lang="en-US" altLang="en-US" sz="2000" dirty="0"/>
              <a:t>Greater than 0: </a:t>
            </a:r>
            <a:r>
              <a:rPr lang="en-US" altLang="en-US" dirty="0"/>
              <a:t>Positive relationship (one variable increases as the other also increases) </a:t>
            </a:r>
          </a:p>
          <a:p>
            <a:pPr lvl="1"/>
            <a:r>
              <a:rPr lang="en-US" altLang="en-US" sz="2000" dirty="0"/>
              <a:t>Less than 0: Negative </a:t>
            </a:r>
            <a:r>
              <a:rPr lang="en-US" altLang="en-US" dirty="0"/>
              <a:t>relationship (one variable increases as the other decreases) </a:t>
            </a:r>
          </a:p>
          <a:p>
            <a:pPr lvl="1"/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2F4F6A3-AF76-CA9B-BF8B-92A850691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9636" y="4042139"/>
            <a:ext cx="5522025" cy="252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943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Measure of Central Tendency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Mean:</a:t>
            </a:r>
          </a:p>
          <a:p>
            <a:endParaRPr lang="en-US" sz="2000" dirty="0"/>
          </a:p>
          <a:p>
            <a:r>
              <a:rPr lang="en-US" sz="2000" dirty="0"/>
              <a:t>Median: </a:t>
            </a:r>
            <a:r>
              <a:rPr lang="en-US" altLang="en-US" sz="2000" dirty="0"/>
              <a:t>Middle value when data are ordered from smallest to largest.  This results in an equal number of observations above and below it.</a:t>
            </a:r>
          </a:p>
          <a:p>
            <a:pPr lvl="1" eaLnBrk="1" hangingPunct="1"/>
            <a:r>
              <a:rPr lang="en-US" altLang="en-US" sz="2000" dirty="0"/>
              <a:t>Unique for each set of data</a:t>
            </a:r>
          </a:p>
          <a:p>
            <a:pPr lvl="1" eaLnBrk="1" hangingPunct="1"/>
            <a:r>
              <a:rPr lang="en-US" altLang="en-US" sz="2000" dirty="0"/>
              <a:t>Not affected by extremes</a:t>
            </a:r>
          </a:p>
          <a:p>
            <a:pPr lvl="1" eaLnBrk="1" hangingPunct="1"/>
            <a:r>
              <a:rPr lang="en-US" altLang="en-US" sz="2000" dirty="0"/>
              <a:t>Meaningful for ratio, interval, and ordinal data</a:t>
            </a:r>
          </a:p>
          <a:p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Mode: Observation that occurs most frequently; for grouped data, the midpoint of the cell with the largest frequency (approximate value)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3413E1D2-3643-132F-25BE-F43E27894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1763" y="1711036"/>
          <a:ext cx="1230174" cy="1177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47419" imgH="622030" progId="Equation.3">
                  <p:embed/>
                </p:oleObj>
              </mc:Choice>
              <mc:Fallback>
                <p:oleObj r:id="rId3" imgW="647419" imgH="62203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3413E1D2-3643-132F-25BE-F43E278949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763" y="1711036"/>
                        <a:ext cx="1230174" cy="1177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721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Measure of Dispersion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Dispersion – the degree of variation or spread in the data.  </a:t>
            </a:r>
          </a:p>
          <a:p>
            <a:pPr lvl="1" eaLnBrk="1" hangingPunct="1"/>
            <a:r>
              <a:rPr lang="en-US" altLang="en-US" dirty="0"/>
              <a:t>Example: {48, 49, 50, 51, 52} and {10, 30, 50, 70, 90}</a:t>
            </a:r>
          </a:p>
          <a:p>
            <a:pPr lvl="1" eaLnBrk="1" hangingPunct="1"/>
            <a:r>
              <a:rPr lang="en-US" altLang="en-US" dirty="0"/>
              <a:t>Both means are 50, but the second data set has larger dispersion.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Range – difference between the maximum and minimum observations.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Interquartile range (</a:t>
            </a:r>
            <a:r>
              <a:rPr lang="en-US" altLang="en-US" sz="2000" dirty="0" err="1"/>
              <a:t>IQR</a:t>
            </a:r>
            <a:r>
              <a:rPr lang="en-US" altLang="en-US" sz="2000" dirty="0"/>
              <a:t>): Q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– Q</a:t>
            </a:r>
            <a:r>
              <a:rPr lang="en-US" altLang="en-US" sz="2000" baseline="-25000" dirty="0"/>
              <a:t>1 </a:t>
            </a:r>
          </a:p>
          <a:p>
            <a:pPr lvl="1"/>
            <a:r>
              <a:rPr lang="en-US" altLang="en-US" sz="2000" dirty="0"/>
              <a:t>Quartiles – a division of a data set into four equal parts; shows the points below which 25%, 50%, 75% and 100% of the observations lie (25% is the first quartile, 75% is the third quartile, etc.).</a:t>
            </a:r>
          </a:p>
          <a:p>
            <a:pPr lvl="1" eaLnBrk="1" hangingPunct="1"/>
            <a:r>
              <a:rPr lang="en-US" altLang="en-US" dirty="0" err="1"/>
              <a:t>IQR</a:t>
            </a:r>
            <a:r>
              <a:rPr lang="en-US" altLang="en-US" dirty="0"/>
              <a:t> can avoid problems with outliers.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107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Measure of Dispersion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000" dirty="0"/>
                  <a:t>Variance (population): 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en-US" sz="2000" dirty="0"/>
              </a:p>
              <a:p>
                <a:pPr eaLnBrk="1" hangingPunct="1"/>
                <a:r>
                  <a:rPr lang="en-US" altLang="en-US" sz="2000" dirty="0"/>
                  <a:t>Standard deviation (population): 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en-US" sz="2000" dirty="0"/>
                  <a:t> </a:t>
                </a:r>
              </a:p>
              <a:p>
                <a:pPr marL="0" indent="0" algn="ctr" eaLnBrk="1" hangingPunct="1">
                  <a:buNone/>
                </a:pPr>
                <a:endParaRPr lang="en-US" altLang="en-US" sz="2000" dirty="0"/>
              </a:p>
              <a:p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sz="2000" dirty="0"/>
                  <a:t>: number of elements in a population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sz="2000" dirty="0"/>
                  <a:t>: population mean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000" dirty="0"/>
                  <a:t>: population variance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en-US" sz="2000" dirty="0"/>
                  <a:t>: population standard deviation</a:t>
                </a:r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48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Measure of Dispersion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000" dirty="0"/>
                  <a:t>The sample variance divides by an adjusted sample size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sz="2000" dirty="0"/>
                  <a:t>.</a:t>
                </a:r>
              </a:p>
              <a:p>
                <a:pPr eaLnBrk="1" hangingPunct="1"/>
                <a:endParaRPr lang="en-US" altLang="en-US" sz="2000" dirty="0"/>
              </a:p>
              <a:p>
                <a:pPr eaLnBrk="1" hangingPunct="1"/>
                <a:r>
                  <a:rPr lang="en-US" altLang="en-US" sz="2000" dirty="0"/>
                  <a:t>Variance (sample): 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en-US" sz="2000" dirty="0"/>
              </a:p>
              <a:p>
                <a:pPr eaLnBrk="1" hangingPunct="1"/>
                <a:r>
                  <a:rPr lang="en-US" altLang="en-US" sz="2000" dirty="0"/>
                  <a:t>Standard deviation (sample): 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en-US" sz="2000" dirty="0"/>
                  <a:t> </a:t>
                </a:r>
              </a:p>
              <a:p>
                <a:pPr marL="0" indent="0" algn="ctr" eaLnBrk="1" hangingPunct="1">
                  <a:buNone/>
                </a:pPr>
                <a:endParaRPr lang="en-US" altLang="en-US" sz="2000" dirty="0"/>
              </a:p>
              <a:p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000" dirty="0"/>
                  <a:t>: number of elements in a sample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2000" dirty="0"/>
                  <a:t>: sample mean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000" dirty="0"/>
                  <a:t>: sample variance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sz="2000" dirty="0"/>
                  <a:t>: sample standard deviation</a:t>
                </a:r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6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Measure of Dispersion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000" b="1" dirty="0"/>
                  <a:t>Coefficient of variation</a:t>
                </a:r>
                <a:r>
                  <a:rPr lang="en-US" altLang="en-US" sz="2000" dirty="0"/>
                  <a:t>: A normalized measure that is the standard deviation divided by the mean. </a:t>
                </a:r>
              </a:p>
              <a:p>
                <a:pPr eaLnBrk="1" hangingPunct="1"/>
                <a:endParaRPr lang="en-US" altLang="en-US" sz="2000" dirty="0"/>
              </a:p>
              <a:p>
                <a:pPr eaLnBrk="1" hangingPunct="1"/>
                <a:endParaRPr lang="en-US" altLang="en-US" sz="200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altLang="en-US" sz="2000" dirty="0"/>
              </a:p>
              <a:p>
                <a:pPr eaLnBrk="1" hangingPunct="1"/>
                <a:r>
                  <a:rPr lang="en-US" altLang="en-US" sz="2000" dirty="0"/>
                  <a:t>Percent coefficient of variation:</a:t>
                </a:r>
              </a:p>
              <a:p>
                <a:pPr eaLnBrk="1" hangingPunct="1"/>
                <a:endParaRPr lang="en-US" alt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altLang="en-US" sz="2000" dirty="0"/>
              </a:p>
              <a:p>
                <a:pPr marL="0" indent="0" algn="ctr" eaLnBrk="1" hangingPunct="1"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54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Measure of Location</a:t>
            </a:r>
            <a:endParaRPr lang="en-US" dirty="0"/>
          </a:p>
        </p:txBody>
      </p:sp>
      <p:sp>
        <p:nvSpPr>
          <p:cNvPr id="74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Examples of such measures are the percentile ranking and the z-score. These measures describe where a particular measurement stands compared to the rest of the data.</a:t>
            </a:r>
          </a:p>
          <a:p>
            <a:pPr eaLnBrk="1" hangingPunct="1"/>
            <a:endParaRPr lang="en-US" altLang="en-US" sz="2000" dirty="0"/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en-US" altLang="en-US" sz="2000" dirty="0"/>
              <a:t>The 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normal distribution is symmetrical, single-peaked, and bell-shaped. The exact shape differs based on the mean and standard deviation.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85443-926A-93E8-4CF5-261165117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31" y="3872327"/>
            <a:ext cx="4158338" cy="26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882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Measure of Location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957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15000"/>
                  </a:lnSpc>
                  <a:tabLst>
                    <a:tab pos="457200" algn="l"/>
                  </a:tabLst>
                </a:pPr>
                <a:r>
                  <a:rPr lang="en-US" sz="2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Z-score is a standardized measure to make comparisons easier between variables. The standard score (z-score) for any observation is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observation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mean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)/(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standard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deviation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tabLst>
                    <a:tab pos="457200" algn="l"/>
                  </a:tabLst>
                </a:pPr>
                <a:r>
                  <a:rPr lang="en-US" sz="2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positive (negative) z-score is a value above (below) the mean. </a:t>
                </a:r>
                <a:endParaRPr lang="en-US" sz="20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957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70" t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D2E83-680D-4092-84D7-A10083C6DA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652337-8C90-3872-D7C9-D3906A35C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87" y="3429000"/>
            <a:ext cx="614362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85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8C73-566B-7E85-36DD-77D6AD58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Measure of Location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99A37-8C55-ED84-FC33-2ED0E9082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990600"/>
              </a:xfrm>
            </p:spPr>
            <p:txBody>
              <a:bodyPr/>
              <a:lstStyle/>
              <a:p>
                <a:pPr>
                  <a:lnSpc>
                    <a:spcPct val="115000"/>
                  </a:lnSpc>
                  <a:tabLst>
                    <a:tab pos="457200" algn="l"/>
                  </a:tabLst>
                </a:pPr>
                <a:r>
                  <a:rPr lang="en-US" sz="2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i="1" baseline="30000" dirty="0" err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percentile of a distribution is a value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percent of the observations lie below it and the rest lie above. </a:t>
                </a:r>
              </a:p>
              <a:p>
                <a:pPr>
                  <a:lnSpc>
                    <a:spcPct val="115000"/>
                  </a:lnSpc>
                  <a:tabLst>
                    <a:tab pos="457200" algn="l"/>
                  </a:tabLst>
                </a:pPr>
                <a:endParaRPr lang="en-US" sz="20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99A37-8C55-ED84-FC33-2ED0E9082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990600"/>
              </a:xfrm>
              <a:blipFill>
                <a:blip r:embed="rId2"/>
                <a:stretch>
                  <a:fillRect l="-370" t="-18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C419-383F-5850-0A34-B56FA74E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2D32-0E77-4B33-A148-E8B7F0AFCF5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F9FE22-AAA4-D8F0-05D9-0E54D2869906}"/>
              </a:ext>
            </a:extLst>
          </p:cNvPr>
          <p:cNvSpPr txBox="1">
            <a:spLocks/>
          </p:cNvSpPr>
          <p:nvPr/>
        </p:nvSpPr>
        <p:spPr bwMode="auto">
          <a:xfrm>
            <a:off x="457200" y="2502975"/>
            <a:ext cx="4578626" cy="374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median of any distribution is the 50th percentile, and the quartiles are the 25th and 75th percentiles. </a:t>
            </a: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e.g. A SAT score of 600 is the 84th percentile. </a:t>
            </a: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</a:tabLst>
            </a:pP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32CAB-A219-7589-16EA-D02BCD71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922" y="2502975"/>
            <a:ext cx="3712738" cy="37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7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anaging Capacity and Demand&amp;quot;&quot;/&gt;&lt;property id=&quot;20307&quot; value=&quot;273&quot;/&gt;&lt;/object&gt;&lt;object type=&quot;3&quot; unique_id=&quot;10005&quot;&gt;&lt;property id=&quot;20148&quot; value=&quot;5&quot;/&gt;&lt;property id=&quot;20300&quot; value=&quot;Slide 2 - &amp;quot;Learning Objectives&amp;quot;&quot;/&gt;&lt;property id=&quot;20307&quot; value=&quot;270&quot;/&gt;&lt;/object&gt;&lt;object type=&quot;3&quot; unique_id=&quot;10006&quot;&gt;&lt;property id=&quot;20148&quot; value=&quot;5&quot;/&gt;&lt;property id=&quot;20300&quot; value=&quot;Slide 3 - &amp;quot;Level Capacity and Chase Demand &amp;quot;&quot;/&gt;&lt;property id=&quot;20307&quot; value=&quot;274&quot;/&gt;&lt;/object&gt;&lt;object type=&quot;3&quot; unique_id=&quot;10007&quot;&gt;&lt;property id=&quot;20148&quot; value=&quot;5&quot;/&gt;&lt;property id=&quot;20300&quot; value=&quot;Slide 4 - &amp;quot;Strategies for Matching Capacity and Demand for Services&amp;quot;&quot;/&gt;&lt;property id=&quot;20307&quot; value=&quot;257&quot;/&gt;&lt;/object&gt;&lt;object type=&quot;3&quot; unique_id=&quot;10008&quot;&gt;&lt;property id=&quot;20148&quot; value=&quot;5&quot;/&gt;&lt;property id=&quot;20300&quot; value=&quot;Slide 5 - &amp;quot;Customer-Induced Variability&amp;quot;&quot;/&gt;&lt;property id=&quot;20307&quot; value=&quot;275&quot;/&gt;&lt;/object&gt;&lt;object type=&quot;3&quot; unique_id=&quot;10009&quot;&gt;&lt;property id=&quot;20148&quot; value=&quot;5&quot;/&gt;&lt;property id=&quot;20300&quot; value=&quot;Slide 6 - &amp;quot;Strategies for Managing&amp;#x0D;&amp;#x0A;Customer-induced Variability&amp;quot;&quot;/&gt;&lt;property id=&quot;20307&quot; value=&quot;277&quot;/&gt;&lt;/object&gt;&lt;object type=&quot;3&quot; unique_id=&quot;10010&quot;&gt;&lt;property id=&quot;20148&quot; value=&quot;5&quot;/&gt;&lt;property id=&quot;20300&quot; value=&quot;Slide 7 - &amp;quot;Segmenting Demand at a Health Clinic&amp;quot;&quot;/&gt;&lt;property id=&quot;20307&quot; value=&quot;276&quot;/&gt;&lt;/object&gt;&lt;object type=&quot;3&quot; unique_id=&quot;10011&quot;&gt;&lt;property id=&quot;20148&quot; value=&quot;5&quot;/&gt;&lt;property id=&quot;20300&quot; value=&quot;Slide 8 - &amp;quot;Discriminatory Pricing &amp;#x0D;&amp;#x0A;for Camping&amp;quot;&quot;/&gt;&lt;property id=&quot;20307&quot; value=&quot;259&quot;/&gt;&lt;/object&gt;&lt;object type=&quot;3&quot; unique_id=&quot;10012&quot;&gt;&lt;property id=&quot;20148&quot; value=&quot;5&quot;/&gt;&lt;property id=&quot;20300&quot; value=&quot;Slide 9 - &amp;quot;Hotel Overbooking Loss Table&amp;quot;&quot;/&gt;&lt;property id=&quot;20307&quot; value=&quot;260&quot;/&gt;&lt;/object&gt;&lt;object type=&quot;3&quot; unique_id=&quot;10013&quot;&gt;&lt;property id=&quot;20148&quot; value=&quot;5&quot;/&gt;&lt;property id=&quot;20300&quot; value=&quot;Slide 10 - &amp;quot;Daily Scheduling of Telephone Operator Work shifts&amp;quot;&quot;/&gt;&lt;property id=&quot;20307&quot; value=&quot;262&quot;/&gt;&lt;/object&gt;&lt;object type=&quot;3&quot; unique_id=&quot;10015&quot;&gt;&lt;property id=&quot;20148&quot; value=&quot;5&quot;/&gt;&lt;property id=&quot;20300&quot; value=&quot;Slide 13 - &amp;quot;Scheduling Part-time &amp;#x0D;&amp;#x0A;Bank Tellers&amp;quot;&quot;/&gt;&lt;property id=&quot;20307&quot; value=&quot;261&quot;/&gt;&lt;/object&gt;&lt;object type=&quot;3&quot; unique_id=&quot;10016&quot;&gt;&lt;property id=&quot;20148&quot; value=&quot;5&quot;/&gt;&lt;property id=&quot;20300&quot; value=&quot;Slide 14 - &amp;quot;Ideal Characteristics for Yield Management&amp;quot;&quot;/&gt;&lt;property id=&quot;20307&quot; value=&quot;265&quot;/&gt;&lt;/object&gt;&lt;object type=&quot;3&quot; unique_id=&quot;10017&quot;&gt;&lt;property id=&quot;20148&quot; value=&quot;5&quot;/&gt;&lt;property id=&quot;20300&quot; value=&quot;Slide 15 - &amp;quot;Airline Pricing for a Coach Seat&amp;#x0D;&amp;#x0A;Traditional Fixed Price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Airline Pricing for a Coach Seat Multiple Pricing Using Yield Management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easonal Allocation of Rooms by Service Class for Resort Hotel&amp;quot;&quot;/&gt;&lt;property id=&quot;20307&quot; value=&quot;264&quot;/&gt;&lt;/object&gt;&lt;object type=&quot;3&quot; unique_id=&quot;10020&quot;&gt;&lt;property id=&quot;20148&quot; value=&quot;5&quot;/&gt;&lt;property id=&quot;20300&quot; value=&quot;Slide 18 - &amp;quot;Demand Control Chart for &amp;#x0D;&amp;#x0A;a Hotel&amp;quot;&quot;/&gt;&lt;property id=&quot;20307&quot; value=&quot;266&quot;/&gt;&lt;/object&gt;&lt;object type=&quot;3&quot; unique_id=&quot;10021&quot;&gt;&lt;property id=&quot;20148&quot; value=&quot;5&quot;/&gt;&lt;property id=&quot;20300&quot; value=&quot;Slide 19 - &amp;quot;Yield Management Using the Critical Fractal Model &amp;quot;&quot;/&gt;&lt;property id=&quot;20307&quot; value=&quot;267&quot;/&gt;&lt;/object&gt;&lt;object type=&quot;3&quot; unique_id=&quot;10022&quot;&gt;&lt;property id=&quot;20148&quot; value=&quot;5&quot;/&gt;&lt;property id=&quot;20300&quot; value=&quot;Slide 20 - &amp;quot;Topics for Discussion&amp;quot;&quot;/&gt;&lt;property id=&quot;20307&quot; value=&quot;271&quot;/&gt;&lt;/object&gt;&lt;object type=&quot;3&quot; unique_id=&quot;10023&quot;&gt;&lt;property id=&quot;20148&quot; value=&quot;5&quot;/&gt;&lt;property id=&quot;20300&quot; value=&quot;Slide 21 - &amp;quot;Interactive Exercise&amp;quot;&quot;/&gt;&lt;property id=&quot;20307&quot; value=&quot;272&quot;/&gt;&lt;/object&gt;&lt;object type=&quot;3&quot; unique_id=&quot;10178&quot;&gt;&lt;property id=&quot;20148&quot; value=&quot;5&quot;/&gt;&lt;property id=&quot;20300&quot; value=&quot;Slide 11&quot;/&gt;&lt;property id=&quot;20307&quot; value=&quot;280&quot;/&gt;&lt;/object&gt;&lt;object type=&quot;3&quot; unique_id=&quot;10179&quot;&gt;&lt;property id=&quot;20148&quot; value=&quot;5&quot;/&gt;&lt;property id=&quot;20300&quot; value=&quot;Slide 12 - &amp;quot;LP Solution for Weekly Work Shift Schedule&amp;quot;&quot;/&gt;&lt;property id=&quot;20307&quot; value=&quot;281&quot;/&gt;&lt;/object&gt;&lt;/object&gt;&lt;/object&gt;&lt;/database&gt;"/>
  <p:tag name="SECTOMILLISECCONVERTED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C00000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14</Pages>
  <Words>754</Words>
  <Application>Microsoft Office PowerPoint</Application>
  <PresentationFormat>Letter Paper (8.5x11 in)</PresentationFormat>
  <Paragraphs>116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Tahoma</vt:lpstr>
      <vt:lpstr>Times New Roman</vt:lpstr>
      <vt:lpstr>Clarity</vt:lpstr>
      <vt:lpstr>Equation.3</vt:lpstr>
      <vt:lpstr>PowerPoint Presentation</vt:lpstr>
      <vt:lpstr>Measure of Central Tendency</vt:lpstr>
      <vt:lpstr>Measure of Dispersion</vt:lpstr>
      <vt:lpstr>Measure of Dispersion</vt:lpstr>
      <vt:lpstr>Measure of Dispersion</vt:lpstr>
      <vt:lpstr>Measure of Dispersion</vt:lpstr>
      <vt:lpstr>Measure of Location</vt:lpstr>
      <vt:lpstr>Measure of Location</vt:lpstr>
      <vt:lpstr>Measure of Location</vt:lpstr>
      <vt:lpstr>Measure of Shape – Skewness</vt:lpstr>
      <vt:lpstr>Measure of Shape – Kurtosis</vt:lpstr>
      <vt:lpstr>Measure of Association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2017-09-05T04:31:32Z</dcterms:created>
  <dcterms:modified xsi:type="dcterms:W3CDTF">2023-08-30T19:48:43Z</dcterms:modified>
</cp:coreProperties>
</file>