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63" r:id="rId1"/>
  </p:sldMasterIdLst>
  <p:notesMasterIdLst>
    <p:notesMasterId r:id="rId13"/>
  </p:notesMasterIdLst>
  <p:handoutMasterIdLst>
    <p:handoutMasterId r:id="rId14"/>
  </p:handoutMasterIdLst>
  <p:sldIdLst>
    <p:sldId id="270" r:id="rId2"/>
    <p:sldId id="710" r:id="rId3"/>
    <p:sldId id="712" r:id="rId4"/>
    <p:sldId id="259" r:id="rId5"/>
    <p:sldId id="713" r:id="rId6"/>
    <p:sldId id="714" r:id="rId7"/>
    <p:sldId id="715" r:id="rId8"/>
    <p:sldId id="716" r:id="rId9"/>
    <p:sldId id="717" r:id="rId10"/>
    <p:sldId id="718" r:id="rId11"/>
    <p:sldId id="719" r:id="rId12"/>
  </p:sldIdLst>
  <p:sldSz cx="9144000" cy="6858000" type="letter"/>
  <p:notesSz cx="6858000" cy="9028113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17" autoAdjust="0"/>
    <p:restoredTop sz="93969" autoAdjust="0"/>
  </p:normalViewPr>
  <p:slideViewPr>
    <p:cSldViewPr snapToGrid="0">
      <p:cViewPr varScale="1">
        <p:scale>
          <a:sx n="69" d="100"/>
          <a:sy n="69" d="100"/>
        </p:scale>
        <p:origin x="109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34"/>
    </p:cViewPr>
  </p:sorterViewPr>
  <p:notesViewPr>
    <p:cSldViewPr snapToGrid="0">
      <p:cViewPr>
        <p:scale>
          <a:sx n="100" d="100"/>
          <a:sy n="100" d="100"/>
        </p:scale>
        <p:origin x="-1632" y="1734"/>
      </p:cViewPr>
      <p:guideLst>
        <p:guide orient="horz" pos="28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75675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75675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Arial" charset="0"/>
              </a:defRPr>
            </a:lvl1pPr>
          </a:lstStyle>
          <a:p>
            <a:pPr>
              <a:defRPr/>
            </a:pPr>
            <a:fld id="{54FC8DD1-0F10-45FA-9DAA-D563E7F64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388100" y="8636000"/>
            <a:ext cx="401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 eaLnBrk="0" hangingPunct="0">
              <a:defRPr/>
            </a:pPr>
            <a:fld id="{A69167FF-2F1C-4659-B16A-5D292C91E86C}" type="slidenum">
              <a:rPr lang="en-US" sz="1400">
                <a:latin typeface="Arial" charset="0"/>
              </a:rPr>
              <a:pPr algn="r" eaLnBrk="0" hangingPunct="0">
                <a:defRPr/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224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 dirty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 dirty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75675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 dirty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75675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D9973D08-FACB-4CC5-A23C-A7A9AAB295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342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82625"/>
            <a:ext cx="4502150" cy="3373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87838"/>
            <a:ext cx="502920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388100" y="8636000"/>
            <a:ext cx="401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 eaLnBrk="0" hangingPunct="0">
              <a:defRPr/>
            </a:pPr>
            <a:fld id="{CEF5B2FD-4630-4C0C-BFCD-E56ED2BAD74C}" type="slidenum">
              <a:rPr lang="en-US" sz="1400">
                <a:latin typeface="Arial" charset="0"/>
              </a:rPr>
              <a:pPr algn="r" eaLnBrk="0" hangingPunct="0">
                <a:defRPr/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258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9513" y="682625"/>
            <a:ext cx="4498975" cy="337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7C953-863B-418B-800D-0BB9606FF8A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24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9513" y="682625"/>
            <a:ext cx="4498975" cy="337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7C953-863B-418B-800D-0BB9606FF8A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90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9513" y="682625"/>
            <a:ext cx="4498975" cy="337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7C953-863B-418B-800D-0BB9606FF8A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05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9513" y="682625"/>
            <a:ext cx="4498975" cy="337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7C953-863B-418B-800D-0BB9606FF8A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07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9513" y="682625"/>
            <a:ext cx="4498975" cy="337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7C953-863B-418B-800D-0BB9606FF8A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89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9513" y="682625"/>
            <a:ext cx="4498975" cy="337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7C953-863B-418B-800D-0BB9606FF8A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88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9513" y="682625"/>
            <a:ext cx="4498975" cy="337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7C953-863B-418B-800D-0BB9606FF8A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8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9513" y="682625"/>
            <a:ext cx="4498975" cy="337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7C953-863B-418B-800D-0BB9606FF8A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4959350" y="6604000"/>
            <a:ext cx="4194175" cy="24765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000" b="1" i="1" dirty="0">
                <a:latin typeface="Times New Roman" pitchFamily="18" charset="0"/>
              </a:rPr>
              <a:t>Copyright © 2014 by The McGraw-Hill Companies, Inc. All rights reserved.</a:t>
            </a: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77788" y="6607175"/>
            <a:ext cx="1222375" cy="24765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000" b="1" i="1" dirty="0">
                <a:latin typeface="Times New Roman" pitchFamily="18" charset="0"/>
              </a:rPr>
              <a:t>McGraw-Hill/Irwin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CB343-0103-423A-8A8D-AF382C0D6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4139E-0F6F-419F-BB81-36276AF7D0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785BE-5E98-4FF1-8DED-6C28998D8E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92FFD-FCF9-4491-A763-F037E38312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42D32-0E77-4B33-A148-E8B7F0AFCF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BE587-F5F7-472C-9580-081AFFC5E5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BD21E-5D79-4E04-85A1-3A37B7364F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1BF37-6E1B-4B15-9729-77535FB9BA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6C34F-C849-41F0-BACC-F30D2FD33A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9DC63-6B37-4241-85C3-93ED54C16D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EAADB-9AFB-4773-97DB-50818D691E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D9226-72B7-42C4-8318-9C1ED764C0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29388"/>
            <a:ext cx="1066800" cy="328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400" b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9006789-85B3-4831-B390-902B98F5FF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5" r:id="rId2"/>
    <p:sldLayoutId id="2147483677" r:id="rId3"/>
    <p:sldLayoutId id="2147483674" r:id="rId4"/>
    <p:sldLayoutId id="2147483678" r:id="rId5"/>
    <p:sldLayoutId id="2147483673" r:id="rId6"/>
    <p:sldLayoutId id="2147483672" r:id="rId7"/>
    <p:sldLayoutId id="2147483679" r:id="rId8"/>
    <p:sldLayoutId id="2147483671" r:id="rId9"/>
    <p:sldLayoutId id="2147483670" r:id="rId10"/>
    <p:sldLayoutId id="2147483669" r:id="rId11"/>
    <p:sldLayoutId id="2147483680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762000" y="1447800"/>
            <a:ext cx="7772400" cy="2819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5400" spc="-100">
                <a:solidFill>
                  <a:schemeClr val="tx2"/>
                </a:solidFill>
              </a:rPr>
              <a:t>Module 5 – Probability and Counting</a:t>
            </a:r>
            <a:endParaRPr lang="en-US" sz="5400" spc="-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6781800" cy="365760"/>
          </a:xfrm>
        </p:spPr>
        <p:txBody>
          <a:bodyPr/>
          <a:lstStyle/>
          <a:p>
            <a:r>
              <a:rPr lang="en-US" dirty="0"/>
              <a:t>Copyright © 2022 McGraw-Hill Education. All rights reserved. No reproduction or distribution without the prior written consent of McGraw-Hill Education.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When events that are not independent, conditional probabilities are needed.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Conditional probability: The likelihood an event will happen, given that another event has already happened.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 conditional probability has the notation P(</a:t>
                </a:r>
                <a:r>
                  <a:rPr lang="en-US" sz="2000" dirty="0" err="1"/>
                  <a:t>B|A</a:t>
                </a:r>
                <a:r>
                  <a:rPr lang="en-US" sz="2000" dirty="0"/>
                  <a:t>), representing the probability of event B given that event A has happened.</a:t>
                </a:r>
              </a:p>
              <a:p>
                <a:endParaRPr lang="en-US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0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370" t="-625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5-</a:t>
            </a:r>
            <a:fld id="{F38DF745-7D3F-47F4-83A3-874385CFAA6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0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Probability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6781800" cy="365760"/>
          </a:xfrm>
        </p:spPr>
        <p:txBody>
          <a:bodyPr/>
          <a:lstStyle/>
          <a:p>
            <a:r>
              <a:rPr lang="en-US" dirty="0"/>
              <a:t>Copyright © 2022 McGraw-Hill Education. All rights reserved. No reproduction or distribution without the prior written consent of McGraw-Hill Education.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Suppose A golfer has 12 golf shirts in his closet, and 9 of these shirts are white and the others are blue. He gets dressed in the dark, so he just grabs a shirt and puts in on. He plays golf two days in a row and does not return the shirts to the closet. What is the probability both shirts are white?</a:t>
                </a:r>
              </a:p>
              <a:p>
                <a:endParaRPr lang="en-US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000" i="0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 dirty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 dirty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000" i="0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m:rPr>
                          <m:sty m:val="p"/>
                        </m:rPr>
                        <a:rPr lang="en-US" sz="2000" i="0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000" i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i="0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sz="2000" i="0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000" i="0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000" i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i="0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sz="2000" i="0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000" i="0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sz="2000" i="0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en-US" sz="2000" i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den>
                          </m:f>
                        </m:e>
                      </m:d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.55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370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5-</a:t>
            </a:r>
            <a:fld id="{F38DF745-7D3F-47F4-83A3-874385CFAA6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6BD58-06BA-375F-790F-C9AE1292C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100" y="4467785"/>
            <a:ext cx="6019800" cy="188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9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Probability: A number between 0 and 1 (inclusive) to indicate how likely an event will occur.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Experiment: A process that leads to the occurrence of one and only one of several possible results.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Outcome: A particular result of an experiment.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Event: A collection of one or more outcomes of an experiment.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Sample space: The collection of all possible outcomes. Suppose a coin is flipped, the sample space is S = {T, H}.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Suppose 2 coins are flipped, there are 4 possible outcomes, so the sample space is S = {TT, TH, HT, HH }.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BC4825-5122-E7CF-C0A7-409320EB2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50" y="1651000"/>
            <a:ext cx="7418899" cy="47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5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Probability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6781800" cy="365760"/>
          </a:xfrm>
        </p:spPr>
        <p:txBody>
          <a:bodyPr/>
          <a:lstStyle/>
          <a:p>
            <a:r>
              <a:rPr lang="en-US" dirty="0"/>
              <a:t>Copyright © 2022 McGraw-Hill Education. All rights reserved. No reproduction or distribution without the prior written consent of McGraw-Hill Education.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sz="2000" i="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an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event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panose="02040503050406030204" pitchFamily="18" charset="0"/>
                            </a:rPr>
                            <m:t>favorable</m:t>
                          </m:r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0" dirty="0" smtClean="0">
                              <a:latin typeface="Cambria Math" panose="02040503050406030204" pitchFamily="18" charset="0"/>
                            </a:rPr>
                            <m:t>outcomes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a:rPr lang="en-US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panose="02040503050406030204" pitchFamily="18" charset="0"/>
                            </a:rPr>
                            <m:t>possible</m:t>
                          </m:r>
                          <m:r>
                            <a:rPr lang="en-US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panose="02040503050406030204" pitchFamily="18" charset="0"/>
                            </a:rPr>
                            <m:t>outcomes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Mutually exclusive: The occurrence of one event means that none of the other events can occur at the same time.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 rules of addition refer to the probability that any two or more events can occur.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When the events are </a:t>
                </a:r>
                <a:r>
                  <a:rPr lang="en-US" sz="2000" b="1" dirty="0"/>
                  <a:t>mutually exclusive: </a:t>
                </a:r>
              </a:p>
              <a:p>
                <a:endParaRPr lang="en-US" sz="2000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000" b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or</m:t>
                          </m:r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000" b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5-</a:t>
            </a:r>
            <a:fld id="{F38DF745-7D3F-47F4-83A3-874385CFAA6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CC09BA-3232-D8C9-D62C-27837DE27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784" y="0"/>
            <a:ext cx="3927216" cy="158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4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Addition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6781800" cy="365760"/>
          </a:xfrm>
        </p:spPr>
        <p:txBody>
          <a:bodyPr/>
          <a:lstStyle/>
          <a:p>
            <a:r>
              <a:rPr lang="en-US" dirty="0"/>
              <a:t>Copyright © 2022 McGraw-Hill Education. All rights reserved. No reproduction or distribution without the prior written consent of McGraw-Hill Education.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A machine fills plastic bags with a mixture of beans, broccoli, and other vegetables. Each package’s weight is 1 of 3 categories: Underweight, Satisfactory, or Overweight. A check of 4,000 packages filled in the past month revealed: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>
                  <a:spcBef>
                    <a:spcPts val="600"/>
                  </a:spcBef>
                  <a:buSzPct val="76000"/>
                  <a:defRPr/>
                </a:pPr>
                <a:r>
                  <a:rPr lang="en-US" sz="2000" dirty="0"/>
                  <a:t>The probability that a particular package will be either underweight or overweight is </a:t>
                </a:r>
              </a:p>
              <a:p>
                <a:pPr marL="0" indent="0">
                  <a:spcBef>
                    <a:spcPts val="600"/>
                  </a:spcBef>
                  <a:buSzPct val="76000"/>
                  <a:buNone/>
                  <a:defRPr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600"/>
                  </a:spcBef>
                  <a:buSzPct val="76000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) = 0.025 + 0.075 = 0.1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370" t="-625" r="-222" b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5-</a:t>
            </a:r>
            <a:fld id="{F38DF745-7D3F-47F4-83A3-874385CFAA6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Screen Shot 2020-10-23 at 1.05.58 PM.png">
            <a:extLst>
              <a:ext uri="{FF2B5EF4-FFF2-40B4-BE49-F238E27FC236}">
                <a16:creationId xmlns:a16="http://schemas.microsoft.com/office/drawing/2014/main" id="{FEE27633-DD17-F58B-302C-3175EE7224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27" y="3064786"/>
            <a:ext cx="6005945" cy="187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8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 Rule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6781800" cy="365760"/>
          </a:xfrm>
        </p:spPr>
        <p:txBody>
          <a:bodyPr/>
          <a:lstStyle/>
          <a:p>
            <a:r>
              <a:rPr lang="en-US" dirty="0"/>
              <a:t>Copyright © 2022 McGraw-Hill Education. All rights reserved. No reproduction or distribution without the prior written consent of McGraw-Hill Education.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The complement rule is used to determine the probability of an event happening by subtracting the probability of an event not happening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  <a:p>
                <a:endParaRPr lang="en-US" sz="2000" dirty="0"/>
              </a:p>
              <a:p>
                <a:r>
                  <a:rPr lang="en-US" sz="2000" dirty="0"/>
                  <a:t>e.g. Usings the complement rule,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(~</m:t>
                      </m:r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) = 1 − </m:t>
                      </m:r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) = 1 −0.9 =0.1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370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5-</a:t>
            </a:r>
            <a:fld id="{F38DF745-7D3F-47F4-83A3-874385CFAA6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Screen Shot 2020-10-23 at 1.05.58 PM.png">
            <a:extLst>
              <a:ext uri="{FF2B5EF4-FFF2-40B4-BE49-F238E27FC236}">
                <a16:creationId xmlns:a16="http://schemas.microsoft.com/office/drawing/2014/main" id="{7A1C74A2-5D3F-F3E9-EBC9-8FD909B176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349" y="4615217"/>
            <a:ext cx="5565192" cy="17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1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 of Addition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6781800" cy="365760"/>
          </a:xfrm>
        </p:spPr>
        <p:txBody>
          <a:bodyPr/>
          <a:lstStyle/>
          <a:p>
            <a:r>
              <a:rPr lang="en-US" dirty="0"/>
              <a:t>Copyright © 2022 McGraw-Hill Education. All rights reserved. No reproduction or distribution without the prior written consent of McGraw-Hill Education.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The general rule of addition is used when the events are </a:t>
                </a:r>
                <a:r>
                  <a:rPr lang="en-US" sz="2000" i="1" dirty="0"/>
                  <a:t>not</a:t>
                </a:r>
                <a:r>
                  <a:rPr lang="en-US" sz="2000" dirty="0"/>
                  <a:t> mutually exclusive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000" b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or</m:t>
                          </m:r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000" b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000" b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000" b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and</m:t>
                          </m:r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  <a:p>
                <a:endParaRPr lang="en-US" sz="2000" dirty="0"/>
              </a:p>
              <a:p>
                <a:r>
                  <a:rPr lang="en-US" sz="2000" dirty="0"/>
                  <a:t>Joint probability: A probability that measures the likelihood two or more events will happen concurrently. 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370" t="-625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5-</a:t>
            </a:r>
            <a:fld id="{F38DF745-7D3F-47F4-83A3-874385CFAA6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Screen Shot 2019-06-14 at 3.15.45 PM.png">
            <a:extLst>
              <a:ext uri="{FF2B5EF4-FFF2-40B4-BE49-F238E27FC236}">
                <a16:creationId xmlns:a16="http://schemas.microsoft.com/office/drawing/2014/main" id="{8462CADA-3D20-5CC4-2C10-6B8A0B268D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119" y="4064201"/>
            <a:ext cx="3709762" cy="248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2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Rule of Addition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6781800" cy="365760"/>
          </a:xfrm>
        </p:spPr>
        <p:txBody>
          <a:bodyPr/>
          <a:lstStyle/>
          <a:p>
            <a:r>
              <a:rPr lang="en-US" dirty="0"/>
              <a:t>Copyright © 2022 McGraw-Hill Education. All rights reserved. No reproduction or distribution without the prior written consent of McGraw-Hill Education.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A sample of 200 tourists in Florida shows 120 went to Disney, 100 went to Busch Gardens, and 60 visited both.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2000" dirty="0"/>
              <a:t>P(Disney) = 120/200 = 0.6</a:t>
            </a:r>
          </a:p>
          <a:p>
            <a:r>
              <a:rPr lang="en-US" sz="2000" dirty="0"/>
              <a:t>P(Busch) = 100/200 = 0.5</a:t>
            </a:r>
          </a:p>
          <a:p>
            <a:r>
              <a:rPr lang="en-US" sz="2000" dirty="0"/>
              <a:t>P(Disney and Busch) = 60/200 = 0.3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P(Disney or Busch) = P(Disney) + P(Busch) − P (Disney and Busch) </a:t>
            </a:r>
          </a:p>
          <a:p>
            <a:pPr marL="0" indent="0" algn="ctr">
              <a:buNone/>
            </a:pPr>
            <a:r>
              <a:rPr lang="en-US" sz="2000" dirty="0"/>
              <a:t>= 0.60 + 0.50 − 0.30 = 0.80</a:t>
            </a:r>
          </a:p>
          <a:p>
            <a:endParaRPr lang="en-US" sz="2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5-</a:t>
            </a:r>
            <a:fld id="{F38DF745-7D3F-47F4-83A3-874385CFAA6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0BDC3-3DFA-6981-0E6F-8FC5A14C6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525" y="2479963"/>
            <a:ext cx="3303047" cy="223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7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Independent Events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6781800" cy="365760"/>
          </a:xfrm>
        </p:spPr>
        <p:txBody>
          <a:bodyPr/>
          <a:lstStyle/>
          <a:p>
            <a:r>
              <a:rPr lang="en-US" dirty="0"/>
              <a:t>Copyright © 2022 McGraw-Hill Education. All rights reserved. No reproduction or distribution without the prior written consent of McGraw-Hill Education.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The rules of multiplication are applied when two or more events occur simultaneously.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Independence: The occurrence of one event has no effect on the probability of the occurrence of another event.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If events A and B are independent,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e.g. A survey revealed 60% of a company’s customers made airline reservations last year. 2 members are selected at random. What is the probability both made airline reservations last year?</a:t>
                </a:r>
              </a:p>
              <a:p>
                <a:endParaRPr lang="en-US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2000" i="0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2000" i="0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2000" i="0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2000" i="0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.60)(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.60) =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.36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370" t="-625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5-</a:t>
            </a:r>
            <a:fld id="{F38DF745-7D3F-47F4-83A3-874385CFAA6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546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anaging Capacity and Demand&amp;quot;&quot;/&gt;&lt;property id=&quot;20307&quot; value=&quot;273&quot;/&gt;&lt;/object&gt;&lt;object type=&quot;3&quot; unique_id=&quot;10005&quot;&gt;&lt;property id=&quot;20148&quot; value=&quot;5&quot;/&gt;&lt;property id=&quot;20300&quot; value=&quot;Slide 2 - &amp;quot;Learning Objectives&amp;quot;&quot;/&gt;&lt;property id=&quot;20307&quot; value=&quot;270&quot;/&gt;&lt;/object&gt;&lt;object type=&quot;3&quot; unique_id=&quot;10006&quot;&gt;&lt;property id=&quot;20148&quot; value=&quot;5&quot;/&gt;&lt;property id=&quot;20300&quot; value=&quot;Slide 3 - &amp;quot;Level Capacity and Chase Demand &amp;quot;&quot;/&gt;&lt;property id=&quot;20307&quot; value=&quot;274&quot;/&gt;&lt;/object&gt;&lt;object type=&quot;3&quot; unique_id=&quot;10007&quot;&gt;&lt;property id=&quot;20148&quot; value=&quot;5&quot;/&gt;&lt;property id=&quot;20300&quot; value=&quot;Slide 4 - &amp;quot;Strategies for Matching Capacity and Demand for Services&amp;quot;&quot;/&gt;&lt;property id=&quot;20307&quot; value=&quot;257&quot;/&gt;&lt;/object&gt;&lt;object type=&quot;3&quot; unique_id=&quot;10008&quot;&gt;&lt;property id=&quot;20148&quot; value=&quot;5&quot;/&gt;&lt;property id=&quot;20300&quot; value=&quot;Slide 5 - &amp;quot;Customer-Induced Variability&amp;quot;&quot;/&gt;&lt;property id=&quot;20307&quot; value=&quot;275&quot;/&gt;&lt;/object&gt;&lt;object type=&quot;3&quot; unique_id=&quot;10009&quot;&gt;&lt;property id=&quot;20148&quot; value=&quot;5&quot;/&gt;&lt;property id=&quot;20300&quot; value=&quot;Slide 6 - &amp;quot;Strategies for Managing&amp;#x0D;&amp;#x0A;Customer-induced Variability&amp;quot;&quot;/&gt;&lt;property id=&quot;20307&quot; value=&quot;277&quot;/&gt;&lt;/object&gt;&lt;object type=&quot;3&quot; unique_id=&quot;10010&quot;&gt;&lt;property id=&quot;20148&quot; value=&quot;5&quot;/&gt;&lt;property id=&quot;20300&quot; value=&quot;Slide 7 - &amp;quot;Segmenting Demand at a Health Clinic&amp;quot;&quot;/&gt;&lt;property id=&quot;20307&quot; value=&quot;276&quot;/&gt;&lt;/object&gt;&lt;object type=&quot;3&quot; unique_id=&quot;10011&quot;&gt;&lt;property id=&quot;20148&quot; value=&quot;5&quot;/&gt;&lt;property id=&quot;20300&quot; value=&quot;Slide 8 - &amp;quot;Discriminatory Pricing &amp;#x0D;&amp;#x0A;for Camping&amp;quot;&quot;/&gt;&lt;property id=&quot;20307&quot; value=&quot;259&quot;/&gt;&lt;/object&gt;&lt;object type=&quot;3&quot; unique_id=&quot;10012&quot;&gt;&lt;property id=&quot;20148&quot; value=&quot;5&quot;/&gt;&lt;property id=&quot;20300&quot; value=&quot;Slide 9 - &amp;quot;Hotel Overbooking Loss Table&amp;quot;&quot;/&gt;&lt;property id=&quot;20307&quot; value=&quot;260&quot;/&gt;&lt;/object&gt;&lt;object type=&quot;3&quot; unique_id=&quot;10013&quot;&gt;&lt;property id=&quot;20148&quot; value=&quot;5&quot;/&gt;&lt;property id=&quot;20300&quot; value=&quot;Slide 10 - &amp;quot;Daily Scheduling of Telephone Operator Work shifts&amp;quot;&quot;/&gt;&lt;property id=&quot;20307&quot; value=&quot;262&quot;/&gt;&lt;/object&gt;&lt;object type=&quot;3&quot; unique_id=&quot;10015&quot;&gt;&lt;property id=&quot;20148&quot; value=&quot;5&quot;/&gt;&lt;property id=&quot;20300&quot; value=&quot;Slide 13 - &amp;quot;Scheduling Part-time &amp;#x0D;&amp;#x0A;Bank Tellers&amp;quot;&quot;/&gt;&lt;property id=&quot;20307&quot; value=&quot;261&quot;/&gt;&lt;/object&gt;&lt;object type=&quot;3&quot; unique_id=&quot;10016&quot;&gt;&lt;property id=&quot;20148&quot; value=&quot;5&quot;/&gt;&lt;property id=&quot;20300&quot; value=&quot;Slide 14 - &amp;quot;Ideal Characteristics for Yield Management&amp;quot;&quot;/&gt;&lt;property id=&quot;20307&quot; value=&quot;265&quot;/&gt;&lt;/object&gt;&lt;object type=&quot;3&quot; unique_id=&quot;10017&quot;&gt;&lt;property id=&quot;20148&quot; value=&quot;5&quot;/&gt;&lt;property id=&quot;20300&quot; value=&quot;Slide 15 - &amp;quot;Airline Pricing for a Coach Seat&amp;#x0D;&amp;#x0A;Traditional Fixed Price&amp;quot;&quot;/&gt;&lt;property id=&quot;20307&quot; value=&quot;278&quot;/&gt;&lt;/object&gt;&lt;object type=&quot;3&quot; unique_id=&quot;10018&quot;&gt;&lt;property id=&quot;20148&quot; value=&quot;5&quot;/&gt;&lt;property id=&quot;20300&quot; value=&quot;Slide 16 - &amp;quot;Airline Pricing for a Coach Seat Multiple Pricing Using Yield Management&amp;quot;&quot;/&gt;&lt;property id=&quot;20307&quot; value=&quot;279&quot;/&gt;&lt;/object&gt;&lt;object type=&quot;3&quot; unique_id=&quot;10019&quot;&gt;&lt;property id=&quot;20148&quot; value=&quot;5&quot;/&gt;&lt;property id=&quot;20300&quot; value=&quot;Slide 17 - &amp;quot;Seasonal Allocation of Rooms by Service Class for Resort Hotel&amp;quot;&quot;/&gt;&lt;property id=&quot;20307&quot; value=&quot;264&quot;/&gt;&lt;/object&gt;&lt;object type=&quot;3&quot; unique_id=&quot;10020&quot;&gt;&lt;property id=&quot;20148&quot; value=&quot;5&quot;/&gt;&lt;property id=&quot;20300&quot; value=&quot;Slide 18 - &amp;quot;Demand Control Chart for &amp;#x0D;&amp;#x0A;a Hotel&amp;quot;&quot;/&gt;&lt;property id=&quot;20307&quot; value=&quot;266&quot;/&gt;&lt;/object&gt;&lt;object type=&quot;3&quot; unique_id=&quot;10021&quot;&gt;&lt;property id=&quot;20148&quot; value=&quot;5&quot;/&gt;&lt;property id=&quot;20300&quot; value=&quot;Slide 19 - &amp;quot;Yield Management Using the Critical Fractal Model &amp;quot;&quot;/&gt;&lt;property id=&quot;20307&quot; value=&quot;267&quot;/&gt;&lt;/object&gt;&lt;object type=&quot;3&quot; unique_id=&quot;10022&quot;&gt;&lt;property id=&quot;20148&quot; value=&quot;5&quot;/&gt;&lt;property id=&quot;20300&quot; value=&quot;Slide 20 - &amp;quot;Topics for Discussion&amp;quot;&quot;/&gt;&lt;property id=&quot;20307&quot; value=&quot;271&quot;/&gt;&lt;/object&gt;&lt;object type=&quot;3&quot; unique_id=&quot;10023&quot;&gt;&lt;property id=&quot;20148&quot; value=&quot;5&quot;/&gt;&lt;property id=&quot;20300&quot; value=&quot;Slide 21 - &amp;quot;Interactive Exercise&amp;quot;&quot;/&gt;&lt;property id=&quot;20307&quot; value=&quot;272&quot;/&gt;&lt;/object&gt;&lt;object type=&quot;3&quot; unique_id=&quot;10178&quot;&gt;&lt;property id=&quot;20148&quot; value=&quot;5&quot;/&gt;&lt;property id=&quot;20300&quot; value=&quot;Slide 11&quot;/&gt;&lt;property id=&quot;20307&quot; value=&quot;280&quot;/&gt;&lt;/object&gt;&lt;object type=&quot;3&quot; unique_id=&quot;10179&quot;&gt;&lt;property id=&quot;20148&quot; value=&quot;5&quot;/&gt;&lt;property id=&quot;20300&quot; value=&quot;Slide 12 - &amp;quot;LP Solution for Weekly Work Shift Schedule&amp;quot;&quot;/&gt;&lt;property id=&quot;20307&quot; value=&quot;281&quot;/&gt;&lt;/object&gt;&lt;/object&gt;&lt;/object&gt;&lt;/database&gt;"/>
  <p:tag name="SECTOMILLISECCONVERTED" val="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3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C00000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14</Pages>
  <Words>944</Words>
  <Application>Microsoft Office PowerPoint</Application>
  <PresentationFormat>Letter Paper (8.5x11 in)</PresentationFormat>
  <Paragraphs>119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Tahoma</vt:lpstr>
      <vt:lpstr>Times New Roman</vt:lpstr>
      <vt:lpstr>Clarity</vt:lpstr>
      <vt:lpstr>PowerPoint Presentation</vt:lpstr>
      <vt:lpstr>Terminologies</vt:lpstr>
      <vt:lpstr>Example</vt:lpstr>
      <vt:lpstr>Classical Probability</vt:lpstr>
      <vt:lpstr>Rules of Addition Example</vt:lpstr>
      <vt:lpstr>Complement Rule</vt:lpstr>
      <vt:lpstr>General Rule of Addition</vt:lpstr>
      <vt:lpstr>General Rule of Addition Example</vt:lpstr>
      <vt:lpstr>Independent Events</vt:lpstr>
      <vt:lpstr>Conditional Probability</vt:lpstr>
      <vt:lpstr>Conditional Probability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2017-09-05T04:31:32Z</dcterms:created>
  <dcterms:modified xsi:type="dcterms:W3CDTF">2023-09-01T07:44:23Z</dcterms:modified>
</cp:coreProperties>
</file>