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63" r:id="rId1"/>
  </p:sldMasterIdLst>
  <p:notesMasterIdLst>
    <p:notesMasterId r:id="rId29"/>
  </p:notesMasterIdLst>
  <p:handoutMasterIdLst>
    <p:handoutMasterId r:id="rId30"/>
  </p:handoutMasterIdLst>
  <p:sldIdLst>
    <p:sldId id="270" r:id="rId2"/>
    <p:sldId id="629" r:id="rId3"/>
    <p:sldId id="758" r:id="rId4"/>
    <p:sldId id="631" r:id="rId5"/>
    <p:sldId id="759" r:id="rId6"/>
    <p:sldId id="749" r:id="rId7"/>
    <p:sldId id="755" r:id="rId8"/>
    <p:sldId id="756" r:id="rId9"/>
    <p:sldId id="757" r:id="rId10"/>
    <p:sldId id="640" r:id="rId11"/>
    <p:sldId id="630" r:id="rId12"/>
    <p:sldId id="652" r:id="rId13"/>
    <p:sldId id="634" r:id="rId14"/>
    <p:sldId id="635" r:id="rId15"/>
    <p:sldId id="637" r:id="rId16"/>
    <p:sldId id="633" r:id="rId17"/>
    <p:sldId id="656" r:id="rId18"/>
    <p:sldId id="651" r:id="rId19"/>
    <p:sldId id="649" r:id="rId20"/>
    <p:sldId id="650" r:id="rId21"/>
    <p:sldId id="627" r:id="rId22"/>
    <p:sldId id="658" r:id="rId23"/>
    <p:sldId id="628" r:id="rId24"/>
    <p:sldId id="659" r:id="rId25"/>
    <p:sldId id="639" r:id="rId26"/>
    <p:sldId id="747" r:id="rId27"/>
    <p:sldId id="748" r:id="rId28"/>
  </p:sldIdLst>
  <p:sldSz cx="9144000" cy="6858000" type="letter"/>
  <p:notesSz cx="6858000" cy="9028113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91" autoAdjust="0"/>
    <p:restoredTop sz="93969" autoAdjust="0"/>
  </p:normalViewPr>
  <p:slideViewPr>
    <p:cSldViewPr snapToGrid="0">
      <p:cViewPr varScale="1">
        <p:scale>
          <a:sx n="77" d="100"/>
          <a:sy n="77" d="100"/>
        </p:scale>
        <p:origin x="68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34"/>
    </p:cViewPr>
  </p:sorterViewPr>
  <p:notesViewPr>
    <p:cSldViewPr snapToGrid="0">
      <p:cViewPr>
        <p:scale>
          <a:sx n="100" d="100"/>
          <a:sy n="100" d="100"/>
        </p:scale>
        <p:origin x="-1632" y="1734"/>
      </p:cViewPr>
      <p:guideLst>
        <p:guide orient="horz" pos="28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75675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575675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Arial" charset="0"/>
              </a:defRPr>
            </a:lvl1pPr>
          </a:lstStyle>
          <a:p>
            <a:pPr>
              <a:defRPr/>
            </a:pPr>
            <a:fld id="{54FC8DD1-0F10-45FA-9DAA-D563E7F64B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388100" y="8636000"/>
            <a:ext cx="401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 eaLnBrk="0" hangingPunct="0">
              <a:defRPr/>
            </a:pPr>
            <a:fld id="{A69167FF-2F1C-4659-B16A-5D292C91E86C}" type="slidenum">
              <a:rPr lang="en-US" sz="1400">
                <a:latin typeface="Arial" charset="0"/>
              </a:rPr>
              <a:pPr algn="r" eaLnBrk="0" hangingPunct="0">
                <a:defRPr/>
              </a:pPr>
              <a:t>‹#›</a:t>
            </a:fld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224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 dirty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 dirty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75675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 dirty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575675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D9973D08-FACB-4CC5-A23C-A7A9AAB295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342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82625"/>
            <a:ext cx="4502150" cy="3373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5" name="Rectangle 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287838"/>
            <a:ext cx="5029200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388100" y="8636000"/>
            <a:ext cx="401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 eaLnBrk="0" hangingPunct="0">
              <a:defRPr/>
            </a:pPr>
            <a:fld id="{CEF5B2FD-4630-4C0C-BFCD-E56ED2BAD74C}" type="slidenum">
              <a:rPr lang="en-US" sz="1400">
                <a:latin typeface="Arial" charset="0"/>
              </a:rPr>
              <a:pPr algn="r" eaLnBrk="0" hangingPunct="0">
                <a:defRPr/>
              </a:pPr>
              <a:t>‹#›</a:t>
            </a:fld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2589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10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00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11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57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12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03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13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15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14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79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15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87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16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842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17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16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18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32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19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20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2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61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20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317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21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067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22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98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23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207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24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978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25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634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27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31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3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4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41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5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66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6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7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98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8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9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5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4959350" y="6604000"/>
            <a:ext cx="4194175" cy="247650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1000" b="1" i="1" dirty="0">
                <a:latin typeface="Times New Roman" pitchFamily="18" charset="0"/>
              </a:rPr>
              <a:t>Copyright © 2014 by The McGraw-Hill Companies, Inc. All rights reserved.</a:t>
            </a: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77788" y="6607175"/>
            <a:ext cx="1222375" cy="247650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1000" b="1" i="1" dirty="0">
                <a:latin typeface="Times New Roman" pitchFamily="18" charset="0"/>
              </a:rPr>
              <a:t>McGraw-Hill/Irwin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CB343-0103-423A-8A8D-AF382C0D6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4139E-0F6F-419F-BB81-36276AF7D0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785BE-5E98-4FF1-8DED-6C28998D8E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92FFD-FCF9-4491-A763-F037E38312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42D32-0E77-4B33-A148-E8B7F0AFCF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BE587-F5F7-472C-9580-081AFFC5E5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BD21E-5D79-4E04-85A1-3A37B7364F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1BF37-6E1B-4B15-9729-77535FB9BA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6C34F-C849-41F0-BACC-F30D2FD33A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9DC63-6B37-4241-85C3-93ED54C16D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EAADB-9AFB-4773-97DB-50818D691E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D9226-72B7-42C4-8318-9C1ED764C0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29388"/>
            <a:ext cx="1066800" cy="328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400" b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9006789-85B3-4831-B390-902B98F5FF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5" r:id="rId2"/>
    <p:sldLayoutId id="2147483677" r:id="rId3"/>
    <p:sldLayoutId id="2147483674" r:id="rId4"/>
    <p:sldLayoutId id="2147483678" r:id="rId5"/>
    <p:sldLayoutId id="2147483673" r:id="rId6"/>
    <p:sldLayoutId id="2147483672" r:id="rId7"/>
    <p:sldLayoutId id="2147483679" r:id="rId8"/>
    <p:sldLayoutId id="2147483671" r:id="rId9"/>
    <p:sldLayoutId id="2147483670" r:id="rId10"/>
    <p:sldLayoutId id="2147483669" r:id="rId11"/>
    <p:sldLayoutId id="2147483680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762000" y="1447800"/>
            <a:ext cx="7772400" cy="2819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lang="en-US" sz="5400" spc="-100" dirty="0">
                <a:solidFill>
                  <a:schemeClr val="tx2"/>
                </a:solidFill>
              </a:rPr>
              <a:t>Module 6 – Probability Distributions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Variance of a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9572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000" b="0" dirty="0"/>
                  <a:t>e.g. Let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b="0" dirty="0"/>
                  <a:t> represent the # of defects when 3 items are sampled. The probability distribution of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b="0" dirty="0"/>
                  <a:t> is</a:t>
                </a:r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To find the variance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, we need to find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4957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370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C5B1BA-4758-CA25-666C-EAE14EE4C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205" y="2532969"/>
            <a:ext cx="4807589" cy="727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758F68-9A5F-6E8E-1949-A5942AB70D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766" y="4325031"/>
            <a:ext cx="7616466" cy="156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0026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Binomial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9572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Used in situations where the outcome is binary (e.g. Cured by a drug or not, getting a disease or not, successful or failure in an event, </a:t>
                </a:r>
                <a:r>
                  <a:rPr lang="en-US" sz="2000" dirty="0" err="1"/>
                  <a:t>etc</a:t>
                </a:r>
                <a:r>
                  <a:rPr lang="en-US" sz="2000" dirty="0"/>
                  <a:t>).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The Bernoulli Process: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1. The experiment consists of repeated trials.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2. Each trial results in an outcome that may be classified as a success or a failure.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3. The probability of success, denoted by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, is constant for all trials.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4. The repeated trials are independent</a:t>
                </a:r>
              </a:p>
            </p:txBody>
          </p:sp>
        </mc:Choice>
        <mc:Fallback xmlns="">
          <p:sp>
            <p:nvSpPr>
              <p:cNvPr id="74957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370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8852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Binomial Distribution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7AA565-B2C7-8446-741C-86C73C179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697" y="1628775"/>
            <a:ext cx="71056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4775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Binomial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957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r>
                  <a:rPr lang="en-US" sz="2000" dirty="0"/>
                  <a:t>The number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of successes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Bernoulli trials is called a binomial random variable.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The probability distribution of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(probabilities of success and failure) is called the binomial distribution.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Specifically, probability of success is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, while probability of failure is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 = 1− 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Probability of getting a particular combination of successes/failures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fr-FR" sz="2000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p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 is the combination of having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successes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trials.</a:t>
                </a:r>
              </a:p>
            </p:txBody>
          </p:sp>
        </mc:Choice>
        <mc:Fallback xmlns="">
          <p:sp>
            <p:nvSpPr>
              <p:cNvPr id="74957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229600" cy="4876800"/>
              </a:xfrm>
              <a:blipFill>
                <a:blip r:embed="rId3"/>
                <a:stretch>
                  <a:fillRect l="-370" t="-625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7465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Binomial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957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r>
                  <a:rPr lang="en-US" sz="2000" dirty="0"/>
                  <a:t>e.g. The probability that a component will pass a test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The probability that exactly 2 of the next 4 components passing the test is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fr-FR" sz="2000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4−2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4!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2!2!</m:t>
                        </m:r>
                      </m:den>
                    </m:f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27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128</m:t>
                        </m:r>
                      </m:den>
                    </m:f>
                  </m:oMath>
                </a14:m>
                <a:endParaRPr lang="en-US" sz="2000" i="1" dirty="0"/>
              </a:p>
              <a:p>
                <a:endParaRPr lang="en-US" sz="2000" i="1" dirty="0"/>
              </a:p>
              <a:p>
                <a:r>
                  <a:rPr lang="en-US" sz="2000" dirty="0"/>
                  <a:t>e.g. The probability that a patient recovers from a disease is 0.4. If 15 people are get this disease.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The probability that from 3 to 8 survive is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i="1" dirty="0"/>
              </a:p>
              <a:p>
                <a:endParaRPr lang="en-US" sz="2000" i="1" dirty="0"/>
              </a:p>
            </p:txBody>
          </p:sp>
        </mc:Choice>
        <mc:Fallback xmlns="">
          <p:sp>
            <p:nvSpPr>
              <p:cNvPr id="74957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229600" cy="4876800"/>
              </a:xfrm>
              <a:blipFill>
                <a:blip r:embed="rId3"/>
                <a:stretch>
                  <a:fillRect l="-370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A90D6-51C8-938E-2590-F3A271768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79" y="5092529"/>
            <a:ext cx="7720842" cy="128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5843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Applications of Binomial Distribution</a:t>
            </a:r>
          </a:p>
        </p:txBody>
      </p:sp>
      <p:sp>
        <p:nvSpPr>
          <p:cNvPr id="74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endParaRPr lang="en-US" sz="2000" dirty="0"/>
          </a:p>
          <a:p>
            <a:r>
              <a:rPr lang="en-US" sz="2000" dirty="0"/>
              <a:t>Used when the outcome of an event is binary. e.g. </a:t>
            </a:r>
          </a:p>
          <a:p>
            <a:endParaRPr lang="en-US" sz="2000" dirty="0"/>
          </a:p>
          <a:p>
            <a:r>
              <a:rPr lang="en-US" sz="2000" dirty="0"/>
              <a:t>Finding probability of certain number or range of defects (manufacturing). </a:t>
            </a:r>
          </a:p>
          <a:p>
            <a:endParaRPr lang="en-US" sz="2000" dirty="0"/>
          </a:p>
          <a:p>
            <a:r>
              <a:rPr lang="en-US" sz="2000" dirty="0"/>
              <a:t>Outcome of a clinical experiment (healthcare). </a:t>
            </a:r>
          </a:p>
          <a:p>
            <a:endParaRPr lang="en-US" sz="2000" dirty="0"/>
          </a:p>
          <a:p>
            <a:r>
              <a:rPr lang="en-US" sz="2000" dirty="0"/>
              <a:t>Winning the lottery or a bet (gaming). </a:t>
            </a:r>
          </a:p>
          <a:p>
            <a:endParaRPr lang="en-US" sz="2000" dirty="0"/>
          </a:p>
          <a:p>
            <a:r>
              <a:rPr lang="en-US" sz="2000" dirty="0"/>
              <a:t>Winning a game or not (sports), a flight on time or not (transportation)…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5532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Poisson Distribution and the Poisson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9572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800" dirty="0"/>
                  <a:t>Poisson distribution is used to model the number of events that happen over a period of time. 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Poisson process is memoryless. i.e. The number of events in the past does not affect the probability of getting an event in the current period. 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be the number of events in a period of time. The Poisson probability distribution of the random variable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is 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800" dirty="0"/>
                  <a:t> is the average number of events per unit time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= 2.71828</m:t>
                    </m:r>
                  </m:oMath>
                </a14:m>
                <a:r>
                  <a:rPr lang="en-US" sz="1800" dirty="0"/>
                  <a:t>…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The mean and variance of Poisson distribution are both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74957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222" t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8498F0-CA1B-90A4-CB9D-F35334D38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275" y="4127500"/>
            <a:ext cx="47434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6428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Poisson Distribution and the Poisson Process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627F3A-20F5-A537-5AC2-DBB025ABF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021" y="1688306"/>
            <a:ext cx="6187957" cy="463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4935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Poisson Distribution and the Poisson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9572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800" dirty="0"/>
                  <a:t>e.g. During a lab experiment, an average of 4 radioactive particles are captured per millisecond. What is the probability that 6 particles enter the counter in a millisecond?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The time unit is </a:t>
                </a:r>
                <a:r>
                  <a:rPr lang="en-US" sz="1800" dirty="0" err="1"/>
                  <a:t>ms.</a:t>
                </a:r>
                <a:r>
                  <a:rPr lang="en-US" sz="1800" dirty="0"/>
                  <a:t> We want to find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=6)</m:t>
                    </m:r>
                  </m:oMath>
                </a14:m>
                <a:r>
                  <a:rPr lang="en-US" sz="1800" dirty="0"/>
                  <a:t> given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e.g. An average of 10 oil tankers arrive each day at a sea port. The capacity of the port is 15 tankers. What is the probability that on a given day tankers have to be turned away?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The time unit is day. We want to find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&gt;15)</m:t>
                    </m:r>
                  </m:oMath>
                </a14:m>
                <a:r>
                  <a:rPr lang="en-US" sz="1800" dirty="0"/>
                  <a:t> given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74957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222" t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73D5C1-41E0-35DC-C3A8-030D678B5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785" y="3203575"/>
            <a:ext cx="7026430" cy="835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64F287-B483-4DD6-A46D-790B9E55E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250" y="5760244"/>
            <a:ext cx="66675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9160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Poisson Distribution and the Poisson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9572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The shape of the Poisson distribution changes with the parameter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Most Poisson distributions are right-skewed (tail on the right). </a:t>
                </a:r>
              </a:p>
              <a:p>
                <a:r>
                  <a:rPr lang="en-US" sz="2000" dirty="0"/>
                  <a:t>e.g. In insurance industry, majority get into 0 or 1 accidents per year. </a:t>
                </a:r>
              </a:p>
            </p:txBody>
          </p:sp>
        </mc:Choice>
        <mc:Fallback xmlns="">
          <p:sp>
            <p:nvSpPr>
              <p:cNvPr id="74957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370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3" name="Picture 7" descr="05_01">
            <a:extLst>
              <a:ext uri="{FF2B5EF4-FFF2-40B4-BE49-F238E27FC236}">
                <a16:creationId xmlns:a16="http://schemas.microsoft.com/office/drawing/2014/main" id="{A7280FF3-53EA-6F5E-63C1-082EE7FD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" y="2927350"/>
            <a:ext cx="7858125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8130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Motivation</a:t>
            </a:r>
          </a:p>
        </p:txBody>
      </p:sp>
      <p:sp>
        <p:nvSpPr>
          <p:cNvPr id="7495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Probability, statistics, and data analytics in general are used to describe real-life phenomena, which follow different distributions. </a:t>
            </a:r>
          </a:p>
          <a:p>
            <a:endParaRPr lang="en-US" sz="2000" dirty="0"/>
          </a:p>
          <a:p>
            <a:r>
              <a:rPr lang="en-US" sz="2000" dirty="0"/>
              <a:t>e.g. In healthcare, the outcome of patients cured by a drug can follow a binomial distribution. </a:t>
            </a:r>
          </a:p>
          <a:p>
            <a:endParaRPr lang="en-US" sz="2000" dirty="0"/>
          </a:p>
          <a:p>
            <a:r>
              <a:rPr lang="en-US" sz="2000" dirty="0"/>
              <a:t>In insurance industry, the number of cars involved in an accident each month can follow a Poisson distribution. </a:t>
            </a:r>
          </a:p>
          <a:p>
            <a:endParaRPr lang="en-US" sz="2000" dirty="0"/>
          </a:p>
          <a:p>
            <a:r>
              <a:rPr lang="en-US" sz="2000" dirty="0"/>
              <a:t>In manufacturing, the lifetime of machines in a sample can follow a normal distribution. </a:t>
            </a:r>
          </a:p>
          <a:p>
            <a:endParaRPr lang="en-US" sz="2000" dirty="0"/>
          </a:p>
          <a:p>
            <a:r>
              <a:rPr lang="en-US" sz="2000" dirty="0"/>
              <a:t>For each random variable, we can calculate the mean (expected value), variance, and standard deviation. </a:t>
            </a:r>
          </a:p>
          <a:p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8734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Application of Poisson Distribution</a:t>
            </a:r>
          </a:p>
        </p:txBody>
      </p:sp>
      <p:sp>
        <p:nvSpPr>
          <p:cNvPr id="7495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Find number of calls received per hour by a call center, which can be used for scheduling purposes. </a:t>
            </a:r>
          </a:p>
          <a:p>
            <a:endParaRPr lang="en-US" sz="2000" dirty="0"/>
          </a:p>
          <a:p>
            <a:r>
              <a:rPr lang="en-US" sz="2000" dirty="0"/>
              <a:t>Find number of patients coming to emergency per hour, which again can be used for scheduling medical staff.</a:t>
            </a:r>
          </a:p>
          <a:p>
            <a:endParaRPr lang="en-US" sz="2000" dirty="0"/>
          </a:p>
          <a:p>
            <a:r>
              <a:rPr lang="en-US" sz="2000" dirty="0"/>
              <a:t>Find number of car accidents someone gets into per year, which can be used to model insurance premiums and amounts insured. </a:t>
            </a:r>
          </a:p>
          <a:p>
            <a:endParaRPr lang="en-US" sz="2000" dirty="0"/>
          </a:p>
          <a:p>
            <a:r>
              <a:rPr lang="en-US" sz="2000" dirty="0"/>
              <a:t>Find number of games postponed due to rain during a baseball season.</a:t>
            </a:r>
          </a:p>
          <a:p>
            <a:endParaRPr lang="en-US" sz="2000" dirty="0"/>
          </a:p>
          <a:p>
            <a:r>
              <a:rPr lang="en-US" sz="2000" dirty="0"/>
              <a:t>…and more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5141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9572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Assumes a symmetric (bell-curve) distribution of possible values of random variable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74957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370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2" name="Picture 7" descr="06_02">
            <a:extLst>
              <a:ext uri="{FF2B5EF4-FFF2-40B4-BE49-F238E27FC236}">
                <a16:creationId xmlns:a16="http://schemas.microsoft.com/office/drawing/2014/main" id="{EC82B916-D391-4A13-C0D7-AACA4A803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915" y="2266121"/>
            <a:ext cx="3704782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92F1DA-11F1-A50A-EA2F-859C72D91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156" y="4412421"/>
            <a:ext cx="6210300" cy="1285875"/>
          </a:xfrm>
          <a:prstGeom prst="rect">
            <a:avLst/>
          </a:prstGeom>
        </p:spPr>
      </p:pic>
      <p:pic>
        <p:nvPicPr>
          <p:cNvPr id="5" name="Picture 4" descr="Th06_02">
            <a:extLst>
              <a:ext uri="{FF2B5EF4-FFF2-40B4-BE49-F238E27FC236}">
                <a16:creationId xmlns:a16="http://schemas.microsoft.com/office/drawing/2014/main" id="{8D8F8A31-2BA2-04FA-9356-10696E10E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5662542"/>
            <a:ext cx="81819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112657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Standardized Normal Distribution</a:t>
            </a:r>
          </a:p>
        </p:txBody>
      </p:sp>
      <p:sp>
        <p:nvSpPr>
          <p:cNvPr id="7495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Normal distributions for different variables can be difficult to compare against each other. </a:t>
            </a:r>
          </a:p>
          <a:p>
            <a:endParaRPr lang="en-US" sz="2000" dirty="0"/>
          </a:p>
          <a:p>
            <a:r>
              <a:rPr lang="en-US" sz="2000" dirty="0"/>
              <a:t>e.g. The distribution of age and income would </a:t>
            </a:r>
            <a:r>
              <a:rPr lang="en-US" sz="2000"/>
              <a:t>have means that are </a:t>
            </a:r>
            <a:r>
              <a:rPr lang="en-US" sz="2000" dirty="0"/>
              <a:t>much different. </a:t>
            </a:r>
          </a:p>
          <a:p>
            <a:endParaRPr lang="en-US" sz="2000" dirty="0"/>
          </a:p>
          <a:p>
            <a:r>
              <a:rPr lang="en-US" sz="2000" dirty="0"/>
              <a:t>A convenient way is to standardize the distributions to mean 0 and variance 1 -&gt; The standard normal distribution.</a:t>
            </a:r>
          </a:p>
          <a:p>
            <a:endParaRPr lang="en-US" sz="2000" dirty="0"/>
          </a:p>
          <a:p>
            <a:r>
              <a:rPr lang="en-US" sz="2000" dirty="0"/>
              <a:t>All values x in the original distribution can be converted into a standardized measure, the Z-score: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1B9F51-CCF9-23E8-AEA1-1C8845F61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5576888"/>
            <a:ext cx="19812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4713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Areas Under the Normal Curve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9572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Probability of a range of values of random variable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in a continuous distribution must be obtained by integration under the pdf. 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74957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370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E2B9ED-F436-3FDB-4374-7FCDFB8C0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431370"/>
            <a:ext cx="8106007" cy="990600"/>
          </a:xfrm>
          <a:prstGeom prst="rect">
            <a:avLst/>
          </a:prstGeom>
        </p:spPr>
      </p:pic>
      <p:pic>
        <p:nvPicPr>
          <p:cNvPr id="6" name="Picture 6" descr="06_06">
            <a:extLst>
              <a:ext uri="{FF2B5EF4-FFF2-40B4-BE49-F238E27FC236}">
                <a16:creationId xmlns:a16="http://schemas.microsoft.com/office/drawing/2014/main" id="{8DA37FAC-6AF4-8B7E-50A8-9D172E369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171" y="3498170"/>
            <a:ext cx="5493657" cy="256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89137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Areas Under the Normal Curve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9572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If we convert the values of random variable X into Z-scores, it’s much easier to calculate the area under the normal curve using pre-determined numbers that correspond to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74957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370" t="-625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76845E-5A3B-BC4B-250A-88DD24A70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247" y="3048000"/>
            <a:ext cx="4457118" cy="26309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8F9649E4-323C-B0B0-0A5D-53F2CC7B6D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2736511"/>
                <a:ext cx="3805047" cy="3957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182563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0250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90000"/>
                  <a:buFont typeface="Arial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4888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7450" indent="-1365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e.g. The area under the standard normal curve to the right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1.84 </m:t>
                    </m:r>
                  </m:oMath>
                </a14:m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&gt;1.84</m:t>
                        </m:r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≤1.84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=1 − 0.9671 = 0.0329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The area under the standard normal curve between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−1.97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=0.86 </m:t>
                    </m:r>
                  </m:oMath>
                </a14:m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≤0.86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≤−1.97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=0.8051 − 0.0244 = 0.7807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8F9649E4-323C-B0B0-0A5D-53F2CC7B6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2736511"/>
                <a:ext cx="3805047" cy="3957183"/>
              </a:xfrm>
              <a:prstGeom prst="rect">
                <a:avLst/>
              </a:prstGeom>
              <a:blipFill>
                <a:blip r:embed="rId5"/>
                <a:stretch>
                  <a:fillRect l="-801" t="-770" b="-924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5708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Areas Under the Normal Curve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9572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e.g. </a:t>
                </a:r>
                <a:r>
                  <a:rPr lang="en-US" altLang="zh-TW" sz="2000" dirty="0"/>
                  <a:t>Find the</a:t>
                </a:r>
                <a:r>
                  <a:rPr lang="en-US" sz="2000" dirty="0"/>
                  <a:t> probability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is</a:t>
                </a:r>
                <a:r>
                  <a:rPr lang="zh-CN" altLang="en-US" sz="2000" dirty="0"/>
                  <a:t> </a:t>
                </a:r>
                <a:r>
                  <a:rPr lang="en-US" sz="2000" dirty="0"/>
                  <a:t>between 45 and 62 under a normal distribution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50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10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Find z-scores: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l-PL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000" i="1" dirty="0" smtClean="0">
                            <a:latin typeface="Cambria Math" panose="02040503050406030204" pitchFamily="18" charset="0"/>
                          </a:rPr>
                          <m:t>45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−50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−0.5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sz="2000" i="1" dirty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62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−50</m:t>
                        </m:r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1.2</m:t>
                    </m:r>
                  </m:oMath>
                </a14:m>
                <a:endParaRPr lang="pl-PL" sz="2000" dirty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(45 &lt;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&lt; 62) = 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(−0.5 &lt;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&lt; 1.2) = 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 &lt; 1.2) − 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 &lt; −0.5) = 0.8849 − 0.3085 = 0.5764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e.g. Given a normal distribution with μ = 40 and σ = 6, find the value of x that has 45% of the area to the left (the z-score is –0.13).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Using the equation of z-score,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(6)(−0.13) + 40 = 39.2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74957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370" t="-6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347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8C73-566B-7E85-36DD-77D6AD58C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68–95–99.7%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99A37-8C55-ED84-FC33-2ED0E9082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491948" cy="4876800"/>
          </a:xfrm>
        </p:spPr>
        <p:txBody>
          <a:bodyPr/>
          <a:lstStyle/>
          <a:p>
            <a:pPr>
              <a:lnSpc>
                <a:spcPct val="115000"/>
              </a:lnSpc>
              <a:tabLst>
                <a:tab pos="457200" algn="l"/>
              </a:tabLst>
            </a:pPr>
            <a:r>
              <a:rPr lang="en-US" sz="1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any normal distribution, approximately: </a:t>
            </a:r>
          </a:p>
          <a:p>
            <a:pPr>
              <a:lnSpc>
                <a:spcPct val="115000"/>
              </a:lnSpc>
              <a:tabLst>
                <a:tab pos="457200" algn="l"/>
              </a:tabLst>
            </a:pPr>
            <a:endParaRPr lang="en-US" sz="18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57200" algn="l"/>
              </a:tabLst>
            </a:pPr>
            <a:r>
              <a:rPr lang="en-US" sz="1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68% of the observations fall within one standard deviation of the mean. </a:t>
            </a:r>
          </a:p>
          <a:p>
            <a:pPr>
              <a:lnSpc>
                <a:spcPct val="115000"/>
              </a:lnSpc>
              <a:tabLst>
                <a:tab pos="457200" algn="l"/>
              </a:tabLst>
            </a:pPr>
            <a:endParaRPr lang="en-US" sz="18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57200" algn="l"/>
              </a:tabLst>
            </a:pPr>
            <a:r>
              <a:rPr lang="en-US" sz="1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95% of the observations fall within two standard deviations of the mean. </a:t>
            </a:r>
          </a:p>
          <a:p>
            <a:pPr>
              <a:lnSpc>
                <a:spcPct val="115000"/>
              </a:lnSpc>
              <a:tabLst>
                <a:tab pos="457200" algn="l"/>
              </a:tabLst>
            </a:pPr>
            <a:endParaRPr lang="en-US" sz="18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57200" algn="l"/>
              </a:tabLst>
            </a:pPr>
            <a:r>
              <a:rPr lang="en-US" sz="1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99.7% of the observations fall within three standard deviations of the mean.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AC419-383F-5850-0A34-B56FA74E8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32563-DD80-CDC5-E2E8-1D359DB392A5}"/>
              </a:ext>
            </a:extLst>
          </p:cNvPr>
          <p:cNvSpPr txBox="1"/>
          <p:nvPr/>
        </p:nvSpPr>
        <p:spPr>
          <a:xfrm>
            <a:off x="3783039" y="1596885"/>
            <a:ext cx="4837042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tabLst>
                <a:tab pos="457200" algn="l"/>
              </a:tabLst>
            </a:pPr>
            <a:r>
              <a:rPr lang="en-US" sz="1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Total area under the curve is 100%.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235DDF-F463-52FF-8E10-98201FA1D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935" y="2289629"/>
            <a:ext cx="39052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89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Applications of the Normal Distribution</a:t>
            </a:r>
          </a:p>
        </p:txBody>
      </p:sp>
      <p:sp>
        <p:nvSpPr>
          <p:cNvPr id="7495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Normal distribution may be the probability distribution with the most applications. </a:t>
            </a:r>
          </a:p>
          <a:p>
            <a:endParaRPr lang="en-US" sz="2000" dirty="0"/>
          </a:p>
          <a:p>
            <a:r>
              <a:rPr lang="en-US" sz="2000" dirty="0"/>
              <a:t>It’s also used as the assumption of many statistical methods such as linear regression. </a:t>
            </a:r>
          </a:p>
          <a:p>
            <a:endParaRPr lang="en-US" sz="2000" dirty="0"/>
          </a:p>
          <a:p>
            <a:r>
              <a:rPr lang="en-US" sz="2000" dirty="0"/>
              <a:t>It can be applied in virtually all industries to model life of devices and machines, height and weight of people and animals, economic measures, production, stock returns, educational scores, and more.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3340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9572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e.g. 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 be the random variable whose value corresponds to the number red balls drawn in 2 draws.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the actual value of the random variable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. 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Random variables are defined by specifying the particular values and corresponding condition(s).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74957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370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" name="Picture 9" descr="D03_01">
            <a:extLst>
              <a:ext uri="{FF2B5EF4-FFF2-40B4-BE49-F238E27FC236}">
                <a16:creationId xmlns:a16="http://schemas.microsoft.com/office/drawing/2014/main" id="{253E61C3-AB7F-D451-C723-F5DE1AF6C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" y="1524000"/>
            <a:ext cx="808037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666D6F-7880-AAE9-E66E-E79DA5B38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9547" y="4525203"/>
            <a:ext cx="2464904" cy="161759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9572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A Bernoulli random variable takes on a value of 0 or 1. </a:t>
                </a:r>
              </a:p>
              <a:p>
                <a:r>
                  <a:rPr lang="en-US" sz="2000" b="0" dirty="0"/>
                  <a:t>e.g.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customer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male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female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b="0" dirty="0"/>
                  <a:t>e.g.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user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clicks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on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an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ad</m:t>
                            </m:r>
                          </m:e>
                          <m:e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74957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370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2" name="Picture 9" descr="D03_03">
            <a:extLst>
              <a:ext uri="{FF2B5EF4-FFF2-40B4-BE49-F238E27FC236}">
                <a16:creationId xmlns:a16="http://schemas.microsoft.com/office/drawing/2014/main" id="{01E7DCDF-BD02-798A-8CA5-49DAFEF35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7" y="5257800"/>
            <a:ext cx="80994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 descr="D03_02">
            <a:extLst>
              <a:ext uri="{FF2B5EF4-FFF2-40B4-BE49-F238E27FC236}">
                <a16:creationId xmlns:a16="http://schemas.microsoft.com/office/drawing/2014/main" id="{E187D356-79D5-F00E-382F-961920BD8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3923540"/>
            <a:ext cx="81089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757918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Discrete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9572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Property 1: All probabilities must be greater than or equal 0. </a:t>
                </a:r>
              </a:p>
              <a:p>
                <a:r>
                  <a:rPr lang="en-US" sz="2000" dirty="0"/>
                  <a:t>Property 2: Sum of all probabilities of values of a </a:t>
                </a:r>
                <a:r>
                  <a:rPr lang="en-US" sz="2000" dirty="0" err="1"/>
                  <a:t>r.v.</a:t>
                </a:r>
                <a:r>
                  <a:rPr lang="en-US" sz="2000" dirty="0"/>
                  <a:t> is 1.</a:t>
                </a:r>
              </a:p>
              <a:p>
                <a:r>
                  <a:rPr lang="en-US" sz="2000" dirty="0"/>
                  <a:t>Property 3: The notation specifying the probability of the </a:t>
                </a:r>
                <a:r>
                  <a:rPr lang="en-US" sz="2000" dirty="0" err="1"/>
                  <a:t>r.v.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taking the value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74957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2" name="Picture 5" descr="D03_04">
            <a:extLst>
              <a:ext uri="{FF2B5EF4-FFF2-40B4-BE49-F238E27FC236}">
                <a16:creationId xmlns:a16="http://schemas.microsoft.com/office/drawing/2014/main" id="{7E76C19A-E927-571B-5439-996A50FB1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1600200"/>
            <a:ext cx="80803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8858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Mean of a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9572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None/>
                </a:pPr>
                <a:endParaRPr lang="en-US" sz="2000" dirty="0"/>
              </a:p>
              <a:p>
                <a:pPr>
                  <a:buNone/>
                </a:pPr>
                <a:endParaRPr lang="en-US" sz="2000" dirty="0"/>
              </a:p>
              <a:p>
                <a:pPr>
                  <a:buNone/>
                </a:pPr>
                <a:endParaRPr lang="en-US" sz="2000" dirty="0"/>
              </a:p>
              <a:p>
                <a:pPr>
                  <a:buNone/>
                </a:pPr>
                <a:endParaRPr lang="en-US" sz="2000" dirty="0"/>
              </a:p>
              <a:p>
                <a:pPr>
                  <a:buNone/>
                </a:pPr>
                <a:endParaRPr lang="en-US" sz="2000" dirty="0"/>
              </a:p>
              <a:p>
                <a:r>
                  <a:rPr lang="en-US" sz="2000" dirty="0"/>
                  <a:t>e.g. 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be the number of heads when a coin is tossed twice. 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𝐻𝐻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𝐻𝑇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𝑇𝐻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𝑇𝑇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= 0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=2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= 1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l-GR" sz="2000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l-GR" sz="20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i="1" dirty="0">
                        <a:latin typeface="Cambria Math" panose="02040503050406030204" pitchFamily="18" charset="0"/>
                      </a:rPr>
                      <m:t>  + 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 dirty="0">
                        <a:latin typeface="Cambria Math" panose="02040503050406030204" pitchFamily="18" charset="0"/>
                      </a:rPr>
                      <m:t>  + 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i="1" dirty="0">
                        <a:latin typeface="Cambria Math" panose="02040503050406030204" pitchFamily="18" charset="0"/>
                      </a:rPr>
                      <m:t>  = 1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4957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B8D205-4D7C-8F4C-0CE3-B0B839668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591301"/>
            <a:ext cx="7924800" cy="150349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Variance of a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9572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None/>
                </a:pPr>
                <a:endParaRPr lang="en-US" sz="2000" dirty="0"/>
              </a:p>
              <a:p>
                <a:pPr>
                  <a:buNone/>
                </a:pPr>
                <a:endParaRPr lang="en-US" sz="2000" dirty="0"/>
              </a:p>
              <a:p>
                <a:pPr>
                  <a:buNone/>
                </a:pPr>
                <a:endParaRPr lang="en-US" sz="2000" dirty="0"/>
              </a:p>
              <a:p>
                <a:pPr>
                  <a:buNone/>
                </a:pPr>
                <a:endParaRPr lang="en-US" sz="2000" dirty="0"/>
              </a:p>
              <a:p>
                <a:pPr>
                  <a:buNone/>
                </a:pPr>
                <a:endParaRPr lang="en-US" sz="2000" dirty="0"/>
              </a:p>
              <a:p>
                <a:pPr>
                  <a:buNone/>
                </a:pPr>
                <a:endParaRPr lang="en-US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000" dirty="0"/>
                  <a:t> is the population variance of X.</a:t>
                </a: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b="0" dirty="0"/>
                  <a:t> is the </a:t>
                </a:r>
                <a:r>
                  <a:rPr lang="en-US" sz="2000" dirty="0"/>
                  <a:t>population </a:t>
                </a:r>
                <a:r>
                  <a:rPr lang="en-US" sz="2000" b="0" dirty="0"/>
                  <a:t>standard </a:t>
                </a:r>
                <a:r>
                  <a:rPr lang="en-US" sz="2000" dirty="0"/>
                  <a:t>deviation of X.</a:t>
                </a: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2000" dirty="0"/>
                  <a:t> is the sample variance, which is divided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 to correct for bias. </a:t>
                </a:r>
              </a:p>
              <a:p>
                <a:endParaRPr lang="en-US" sz="2000" dirty="0"/>
              </a:p>
              <a:p>
                <a:endParaRPr lang="en-US" sz="2000" b="0" dirty="0"/>
              </a:p>
            </p:txBody>
          </p:sp>
        </mc:Choice>
        <mc:Fallback xmlns="">
          <p:sp>
            <p:nvSpPr>
              <p:cNvPr id="74957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5DEC1-61FE-DE15-EFD5-BD0302654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07" y="1739900"/>
            <a:ext cx="7980786" cy="187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5207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Variance of a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9572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e.g. 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be # of cars used for business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on any given day. The probability distribution is 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pPr>
                  <a:buNone/>
                </a:pPr>
                <a:endParaRPr lang="en-US" sz="2000" dirty="0"/>
              </a:p>
              <a:p>
                <a:r>
                  <a:rPr lang="en-US" sz="2000" dirty="0"/>
                  <a:t>The </a:t>
                </a:r>
                <a:r>
                  <a:rPr lang="en-US" altLang="ja-JP" sz="2000" dirty="0"/>
                  <a:t>expected </a:t>
                </a:r>
                <a:r>
                  <a:rPr lang="en-US" sz="2000" dirty="0"/>
                  <a:t># of cars used on any given day is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The variance of # of cars used on any given day is </a:t>
                </a:r>
              </a:p>
              <a:p>
                <a:endParaRPr lang="en-US" sz="2000" b="0" dirty="0"/>
              </a:p>
            </p:txBody>
          </p:sp>
        </mc:Choice>
        <mc:Fallback xmlns="">
          <p:sp>
            <p:nvSpPr>
              <p:cNvPr id="74957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370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3775C3-DC0E-12C8-9008-FAD2458ED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414" y="2365829"/>
            <a:ext cx="2774849" cy="624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6C64BA-9C76-B176-FEEA-5660D904E2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175" y="5203032"/>
            <a:ext cx="7972425" cy="866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FF32F-1EB3-7073-13EB-47D30DEC8D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7150" y="3867831"/>
            <a:ext cx="56102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6796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Variance of a Random Variable</a:t>
            </a:r>
          </a:p>
        </p:txBody>
      </p:sp>
      <p:sp>
        <p:nvSpPr>
          <p:cNvPr id="7495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r>
              <a:rPr lang="en-US" sz="2000" dirty="0"/>
              <a:t>Proof:</a:t>
            </a:r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r>
              <a:rPr lang="en-US" sz="2000" b="0" dirty="0"/>
              <a:t>Using the following properties</a:t>
            </a:r>
          </a:p>
          <a:p>
            <a:endParaRPr lang="en-US" sz="2000" dirty="0"/>
          </a:p>
          <a:p>
            <a:endParaRPr lang="en-US" sz="2000" b="0" dirty="0"/>
          </a:p>
          <a:p>
            <a:r>
              <a:rPr lang="en-US" sz="2000" dirty="0"/>
              <a:t>We have </a:t>
            </a:r>
            <a:endParaRPr lang="en-US" sz="2000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2" name="Picture 4" descr="Th04_02">
            <a:extLst>
              <a:ext uri="{FF2B5EF4-FFF2-40B4-BE49-F238E27FC236}">
                <a16:creationId xmlns:a16="http://schemas.microsoft.com/office/drawing/2014/main" id="{811F4864-0DE1-18A5-1266-10EB8A43A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547812"/>
            <a:ext cx="81724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2C751A-6D29-2898-771B-54F7ED274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026" y="2641995"/>
            <a:ext cx="5983948" cy="15740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A7B2E2-FB82-1731-B9F0-77F8A03F9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8143" y="5626326"/>
            <a:ext cx="5414895" cy="9268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48E003-30CD-4C38-F391-0EA9FC4883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6782" y="4600602"/>
            <a:ext cx="4110977" cy="65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6833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anaging Capacity and Demand&amp;quot;&quot;/&gt;&lt;property id=&quot;20307&quot; value=&quot;273&quot;/&gt;&lt;/object&gt;&lt;object type=&quot;3&quot; unique_id=&quot;10005&quot;&gt;&lt;property id=&quot;20148&quot; value=&quot;5&quot;/&gt;&lt;property id=&quot;20300&quot; value=&quot;Slide 2 - &amp;quot;Learning Objectives&amp;quot;&quot;/&gt;&lt;property id=&quot;20307&quot; value=&quot;270&quot;/&gt;&lt;/object&gt;&lt;object type=&quot;3&quot; unique_id=&quot;10006&quot;&gt;&lt;property id=&quot;20148&quot; value=&quot;5&quot;/&gt;&lt;property id=&quot;20300&quot; value=&quot;Slide 3 - &amp;quot;Level Capacity and Chase Demand &amp;quot;&quot;/&gt;&lt;property id=&quot;20307&quot; value=&quot;274&quot;/&gt;&lt;/object&gt;&lt;object type=&quot;3&quot; unique_id=&quot;10007&quot;&gt;&lt;property id=&quot;20148&quot; value=&quot;5&quot;/&gt;&lt;property id=&quot;20300&quot; value=&quot;Slide 4 - &amp;quot;Strategies for Matching Capacity and Demand for Services&amp;quot;&quot;/&gt;&lt;property id=&quot;20307&quot; value=&quot;257&quot;/&gt;&lt;/object&gt;&lt;object type=&quot;3&quot; unique_id=&quot;10008&quot;&gt;&lt;property id=&quot;20148&quot; value=&quot;5&quot;/&gt;&lt;property id=&quot;20300&quot; value=&quot;Slide 5 - &amp;quot;Customer-Induced Variability&amp;quot;&quot;/&gt;&lt;property id=&quot;20307&quot; value=&quot;275&quot;/&gt;&lt;/object&gt;&lt;object type=&quot;3&quot; unique_id=&quot;10009&quot;&gt;&lt;property id=&quot;20148&quot; value=&quot;5&quot;/&gt;&lt;property id=&quot;20300&quot; value=&quot;Slide 6 - &amp;quot;Strategies for Managing&amp;#x0D;&amp;#x0A;Customer-induced Variability&amp;quot;&quot;/&gt;&lt;property id=&quot;20307&quot; value=&quot;277&quot;/&gt;&lt;/object&gt;&lt;object type=&quot;3&quot; unique_id=&quot;10010&quot;&gt;&lt;property id=&quot;20148&quot; value=&quot;5&quot;/&gt;&lt;property id=&quot;20300&quot; value=&quot;Slide 7 - &amp;quot;Segmenting Demand at a Health Clinic&amp;quot;&quot;/&gt;&lt;property id=&quot;20307&quot; value=&quot;276&quot;/&gt;&lt;/object&gt;&lt;object type=&quot;3&quot; unique_id=&quot;10011&quot;&gt;&lt;property id=&quot;20148&quot; value=&quot;5&quot;/&gt;&lt;property id=&quot;20300&quot; value=&quot;Slide 8 - &amp;quot;Discriminatory Pricing &amp;#x0D;&amp;#x0A;for Camping&amp;quot;&quot;/&gt;&lt;property id=&quot;20307&quot; value=&quot;259&quot;/&gt;&lt;/object&gt;&lt;object type=&quot;3&quot; unique_id=&quot;10012&quot;&gt;&lt;property id=&quot;20148&quot; value=&quot;5&quot;/&gt;&lt;property id=&quot;20300&quot; value=&quot;Slide 9 - &amp;quot;Hotel Overbooking Loss Table&amp;quot;&quot;/&gt;&lt;property id=&quot;20307&quot; value=&quot;260&quot;/&gt;&lt;/object&gt;&lt;object type=&quot;3&quot; unique_id=&quot;10013&quot;&gt;&lt;property id=&quot;20148&quot; value=&quot;5&quot;/&gt;&lt;property id=&quot;20300&quot; value=&quot;Slide 10 - &amp;quot;Daily Scheduling of Telephone Operator Work shifts&amp;quot;&quot;/&gt;&lt;property id=&quot;20307&quot; value=&quot;262&quot;/&gt;&lt;/object&gt;&lt;object type=&quot;3&quot; unique_id=&quot;10015&quot;&gt;&lt;property id=&quot;20148&quot; value=&quot;5&quot;/&gt;&lt;property id=&quot;20300&quot; value=&quot;Slide 13 - &amp;quot;Scheduling Part-time &amp;#x0D;&amp;#x0A;Bank Tellers&amp;quot;&quot;/&gt;&lt;property id=&quot;20307&quot; value=&quot;261&quot;/&gt;&lt;/object&gt;&lt;object type=&quot;3&quot; unique_id=&quot;10016&quot;&gt;&lt;property id=&quot;20148&quot; value=&quot;5&quot;/&gt;&lt;property id=&quot;20300&quot; value=&quot;Slide 14 - &amp;quot;Ideal Characteristics for Yield Management&amp;quot;&quot;/&gt;&lt;property id=&quot;20307&quot; value=&quot;265&quot;/&gt;&lt;/object&gt;&lt;object type=&quot;3&quot; unique_id=&quot;10017&quot;&gt;&lt;property id=&quot;20148&quot; value=&quot;5&quot;/&gt;&lt;property id=&quot;20300&quot; value=&quot;Slide 15 - &amp;quot;Airline Pricing for a Coach Seat&amp;#x0D;&amp;#x0A;Traditional Fixed Price&amp;quot;&quot;/&gt;&lt;property id=&quot;20307&quot; value=&quot;278&quot;/&gt;&lt;/object&gt;&lt;object type=&quot;3&quot; unique_id=&quot;10018&quot;&gt;&lt;property id=&quot;20148&quot; value=&quot;5&quot;/&gt;&lt;property id=&quot;20300&quot; value=&quot;Slide 16 - &amp;quot;Airline Pricing for a Coach Seat Multiple Pricing Using Yield Management&amp;quot;&quot;/&gt;&lt;property id=&quot;20307&quot; value=&quot;279&quot;/&gt;&lt;/object&gt;&lt;object type=&quot;3&quot; unique_id=&quot;10019&quot;&gt;&lt;property id=&quot;20148&quot; value=&quot;5&quot;/&gt;&lt;property id=&quot;20300&quot; value=&quot;Slide 17 - &amp;quot;Seasonal Allocation of Rooms by Service Class for Resort Hotel&amp;quot;&quot;/&gt;&lt;property id=&quot;20307&quot; value=&quot;264&quot;/&gt;&lt;/object&gt;&lt;object type=&quot;3&quot; unique_id=&quot;10020&quot;&gt;&lt;property id=&quot;20148&quot; value=&quot;5&quot;/&gt;&lt;property id=&quot;20300&quot; value=&quot;Slide 18 - &amp;quot;Demand Control Chart for &amp;#x0D;&amp;#x0A;a Hotel&amp;quot;&quot;/&gt;&lt;property id=&quot;20307&quot; value=&quot;266&quot;/&gt;&lt;/object&gt;&lt;object type=&quot;3&quot; unique_id=&quot;10021&quot;&gt;&lt;property id=&quot;20148&quot; value=&quot;5&quot;/&gt;&lt;property id=&quot;20300&quot; value=&quot;Slide 19 - &amp;quot;Yield Management Using the Critical Fractal Model &amp;quot;&quot;/&gt;&lt;property id=&quot;20307&quot; value=&quot;267&quot;/&gt;&lt;/object&gt;&lt;object type=&quot;3&quot; unique_id=&quot;10022&quot;&gt;&lt;property id=&quot;20148&quot; value=&quot;5&quot;/&gt;&lt;property id=&quot;20300&quot; value=&quot;Slide 20 - &amp;quot;Topics for Discussion&amp;quot;&quot;/&gt;&lt;property id=&quot;20307&quot; value=&quot;271&quot;/&gt;&lt;/object&gt;&lt;object type=&quot;3&quot; unique_id=&quot;10023&quot;&gt;&lt;property id=&quot;20148&quot; value=&quot;5&quot;/&gt;&lt;property id=&quot;20300&quot; value=&quot;Slide 21 - &amp;quot;Interactive Exercise&amp;quot;&quot;/&gt;&lt;property id=&quot;20307&quot; value=&quot;272&quot;/&gt;&lt;/object&gt;&lt;object type=&quot;3&quot; unique_id=&quot;10178&quot;&gt;&lt;property id=&quot;20148&quot; value=&quot;5&quot;/&gt;&lt;property id=&quot;20300&quot; value=&quot;Slide 11&quot;/&gt;&lt;property id=&quot;20307&quot; value=&quot;280&quot;/&gt;&lt;/object&gt;&lt;object type=&quot;3&quot; unique_id=&quot;10179&quot;&gt;&lt;property id=&quot;20148&quot; value=&quot;5&quot;/&gt;&lt;property id=&quot;20300&quot; value=&quot;Slide 12 - &amp;quot;LP Solution for Weekly Work Shift Schedule&amp;quot;&quot;/&gt;&lt;property id=&quot;20307&quot; value=&quot;281&quot;/&gt;&lt;/object&gt;&lt;/object&gt;&lt;/object&gt;&lt;/database&gt;"/>
  <p:tag name="SECTOMILLISECCONVERTED" val="1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3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C00000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14</Pages>
  <Words>1962</Words>
  <Application>Microsoft Office PowerPoint</Application>
  <PresentationFormat>Letter Paper (8.5x11 in)</PresentationFormat>
  <Paragraphs>292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Cambria Math</vt:lpstr>
      <vt:lpstr>Tahoma</vt:lpstr>
      <vt:lpstr>Times New Roman</vt:lpstr>
      <vt:lpstr>Clarity</vt:lpstr>
      <vt:lpstr>PowerPoint Presentation</vt:lpstr>
      <vt:lpstr>Motivation</vt:lpstr>
      <vt:lpstr>Random Variable</vt:lpstr>
      <vt:lpstr>Random Variable</vt:lpstr>
      <vt:lpstr>Discrete Probability Distributions</vt:lpstr>
      <vt:lpstr>Mean of a Random Variable</vt:lpstr>
      <vt:lpstr>Variance of a Random Variable</vt:lpstr>
      <vt:lpstr>Variance of a Random Variable</vt:lpstr>
      <vt:lpstr>Variance of a Random Variable</vt:lpstr>
      <vt:lpstr>Variance of a Random Variable</vt:lpstr>
      <vt:lpstr>Binomial Distribution</vt:lpstr>
      <vt:lpstr>Binomial Distribution</vt:lpstr>
      <vt:lpstr>Binomial Distribution</vt:lpstr>
      <vt:lpstr>Binomial Distribution</vt:lpstr>
      <vt:lpstr>Applications of Binomial Distribution</vt:lpstr>
      <vt:lpstr>Poisson Distribution and the Poisson Process</vt:lpstr>
      <vt:lpstr>Poisson Distribution and the Poisson Process</vt:lpstr>
      <vt:lpstr>Poisson Distribution and the Poisson Process</vt:lpstr>
      <vt:lpstr>Poisson Distribution and the Poisson Process</vt:lpstr>
      <vt:lpstr>Application of Poisson Distribution</vt:lpstr>
      <vt:lpstr>Normal Distribution</vt:lpstr>
      <vt:lpstr>Standardized Normal Distribution</vt:lpstr>
      <vt:lpstr>Areas Under the Normal Curve</vt:lpstr>
      <vt:lpstr>Areas Under the Normal Curve</vt:lpstr>
      <vt:lpstr>Areas Under the Normal Curve</vt:lpstr>
      <vt:lpstr>The 68–95–99.7% Rule</vt:lpstr>
      <vt:lpstr>Applications of the Normal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2017-09-05T04:31:32Z</dcterms:created>
  <dcterms:modified xsi:type="dcterms:W3CDTF">2023-10-28T17:27:49Z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61b8e0-b6c1-41d8-b7bb-a3855b55efbf_Enabled">
    <vt:lpwstr>true</vt:lpwstr>
  </property>
  <property fmtid="{D5CDD505-2E9C-101B-9397-08002B2CF9AE}" pid="3" name="MSIP_Label_9961b8e0-b6c1-41d8-b7bb-a3855b55efbf_SetDate">
    <vt:lpwstr>2023-10-28T17:27:46Z</vt:lpwstr>
  </property>
  <property fmtid="{D5CDD505-2E9C-101B-9397-08002B2CF9AE}" pid="4" name="MSIP_Label_9961b8e0-b6c1-41d8-b7bb-a3855b55efbf_Method">
    <vt:lpwstr>Standard</vt:lpwstr>
  </property>
  <property fmtid="{D5CDD505-2E9C-101B-9397-08002B2CF9AE}" pid="5" name="MSIP_Label_9961b8e0-b6c1-41d8-b7bb-a3855b55efbf_Name">
    <vt:lpwstr>Personal</vt:lpwstr>
  </property>
  <property fmtid="{D5CDD505-2E9C-101B-9397-08002B2CF9AE}" pid="6" name="MSIP_Label_9961b8e0-b6c1-41d8-b7bb-a3855b55efbf_SiteId">
    <vt:lpwstr>27610e39-e1af-42c6-b20f-80ca8c8579c6</vt:lpwstr>
  </property>
  <property fmtid="{D5CDD505-2E9C-101B-9397-08002B2CF9AE}" pid="7" name="MSIP_Label_9961b8e0-b6c1-41d8-b7bb-a3855b55efbf_ActionId">
    <vt:lpwstr>fc29b959-7770-46ec-b85b-7c94e9254204</vt:lpwstr>
  </property>
  <property fmtid="{D5CDD505-2E9C-101B-9397-08002B2CF9AE}" pid="8" name="MSIP_Label_9961b8e0-b6c1-41d8-b7bb-a3855b55efbf_ContentBits">
    <vt:lpwstr>0</vt:lpwstr>
  </property>
</Properties>
</file>