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3" r:id="rId1"/>
  </p:sldMasterIdLst>
  <p:notesMasterIdLst>
    <p:notesMasterId r:id="rId19"/>
  </p:notesMasterIdLst>
  <p:handoutMasterIdLst>
    <p:handoutMasterId r:id="rId20"/>
  </p:handoutMasterIdLst>
  <p:sldIdLst>
    <p:sldId id="270" r:id="rId2"/>
    <p:sldId id="626" r:id="rId3"/>
    <p:sldId id="627" r:id="rId4"/>
    <p:sldId id="628" r:id="rId5"/>
    <p:sldId id="763" r:id="rId6"/>
    <p:sldId id="749" r:id="rId7"/>
    <p:sldId id="746" r:id="rId8"/>
    <p:sldId id="748" r:id="rId9"/>
    <p:sldId id="747" r:id="rId10"/>
    <p:sldId id="690" r:id="rId11"/>
    <p:sldId id="687" r:id="rId12"/>
    <p:sldId id="688" r:id="rId13"/>
    <p:sldId id="682" r:id="rId14"/>
    <p:sldId id="765" r:id="rId15"/>
    <p:sldId id="767" r:id="rId16"/>
    <p:sldId id="752" r:id="rId17"/>
    <p:sldId id="764" r:id="rId18"/>
  </p:sldIdLst>
  <p:sldSz cx="9144000" cy="6858000" type="letter"/>
  <p:notesSz cx="6858000" cy="9028113"/>
  <p:custDataLst>
    <p:tags r:id="rId21"/>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91" autoAdjust="0"/>
    <p:restoredTop sz="93969" autoAdjust="0"/>
  </p:normalViewPr>
  <p:slideViewPr>
    <p:cSldViewPr snapToGrid="0">
      <p:cViewPr>
        <p:scale>
          <a:sx n="66" d="100"/>
          <a:sy n="66" d="100"/>
        </p:scale>
        <p:origin x="118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34"/>
    </p:cViewPr>
  </p:sorterViewPr>
  <p:notesViewPr>
    <p:cSldViewPr snapToGrid="0">
      <p:cViewPr>
        <p:scale>
          <a:sx n="100" d="100"/>
          <a:sy n="100" d="100"/>
        </p:scale>
        <p:origin x="-1632" y="1734"/>
      </p:cViewPr>
      <p:guideLst>
        <p:guide orient="horz" pos="28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54FC8DD1-0F10-45FA-9DAA-D563E7F64B9E}" type="slidenum">
              <a:rPr lang="en-US"/>
              <a:pPr>
                <a:defRPr/>
              </a:pPr>
              <a:t>‹#›</a:t>
            </a:fld>
            <a:endParaRPr lang="en-US" dirty="0"/>
          </a:p>
        </p:txBody>
      </p:sp>
      <p:sp>
        <p:nvSpPr>
          <p:cNvPr id="4102" name="Rectangle 6"/>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A69167FF-2F1C-4659-B16A-5D292C91E86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984224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D9973D08-FACB-4CC5-A23C-A7A9AAB29533}" type="slidenum">
              <a:rPr lang="en-US"/>
              <a:pPr>
                <a:defRPr/>
              </a:pPr>
              <a:t>‹#›</a:t>
            </a:fld>
            <a:endParaRPr lang="en-US" dirty="0"/>
          </a:p>
        </p:txBody>
      </p:sp>
      <p:sp>
        <p:nvSpPr>
          <p:cNvPr id="14342" name="Rectangle 6"/>
          <p:cNvSpPr>
            <a:spLocks noGrp="1" noRot="1" noChangeAspect="1" noChangeArrowheads="1" noTextEdit="1"/>
          </p:cNvSpPr>
          <p:nvPr>
            <p:ph type="sldImg" idx="2"/>
          </p:nvPr>
        </p:nvSpPr>
        <p:spPr bwMode="auto">
          <a:xfrm>
            <a:off x="1177925" y="682625"/>
            <a:ext cx="4502150" cy="3373438"/>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CEF5B2FD-4630-4C0C-BFCD-E56ED2BAD74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400025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79513" y="682625"/>
            <a:ext cx="4498975" cy="3373438"/>
          </a:xfrm>
          <a:ln/>
        </p:spPr>
      </p:sp>
      <p:sp>
        <p:nvSpPr>
          <p:cNvPr id="19458" name="Rectangle 3"/>
          <p:cNvSpPr>
            <a:spLocks noGrp="1" noChangeArrowheads="1"/>
          </p:cNvSpPr>
          <p:nvPr>
            <p:ph type="body" idx="1"/>
          </p:nvPr>
        </p:nvSpPr>
        <p:spPr>
          <a:noFill/>
          <a:ln/>
        </p:spPr>
        <p:txBody>
          <a:bodyPr/>
          <a:lstStyle/>
          <a:p>
            <a:endParaRPr lang="en-US" dirty="0"/>
          </a:p>
        </p:txBody>
      </p:sp>
      <p:sp>
        <p:nvSpPr>
          <p:cNvPr id="4" name="TextBox 3"/>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2</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3</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extLst>
      <p:ext uri="{BB962C8B-B14F-4D97-AF65-F5344CB8AC3E}">
        <p14:creationId xmlns:p14="http://schemas.microsoft.com/office/powerpoint/2010/main" val="320521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4</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extLst>
      <p:ext uri="{BB962C8B-B14F-4D97-AF65-F5344CB8AC3E}">
        <p14:creationId xmlns:p14="http://schemas.microsoft.com/office/powerpoint/2010/main" val="112293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ChangeArrowheads="1"/>
          </p:cNvSpPr>
          <p:nvPr userDrawn="1"/>
        </p:nvSpPr>
        <p:spPr bwMode="auto">
          <a:xfrm>
            <a:off x="4959350" y="6604000"/>
            <a:ext cx="41941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Copyright © 2014 by The McGraw-Hill Companies, Inc. All rights reserved.</a:t>
            </a:r>
          </a:p>
        </p:txBody>
      </p:sp>
      <p:sp>
        <p:nvSpPr>
          <p:cNvPr id="6" name="Rectangle 8"/>
          <p:cNvSpPr>
            <a:spLocks noChangeArrowheads="1"/>
          </p:cNvSpPr>
          <p:nvPr userDrawn="1"/>
        </p:nvSpPr>
        <p:spPr bwMode="auto">
          <a:xfrm>
            <a:off x="77788" y="6607175"/>
            <a:ext cx="12223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McGraw-Hill/Irwin</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DCB343-0103-423A-8A8D-AF382C0D62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4139E-0F6F-419F-BB81-36276AF7D0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4785BE-5E98-4FF1-8DED-6C28998D8E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5592FFD-FCF9-4491-A763-F037E38312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42D32-0E77-4B33-A148-E8B7F0AFCF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5BE587-F5F7-472C-9580-081AFFC5E5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D21E-5D79-4E04-85A1-3A37B7364FF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F01BF37-6E1B-4B15-9729-77535FB9BA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96C34F-C849-41F0-BACC-F30D2FD33A0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D49DC63-6B37-4241-85C3-93ED54C16DA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F0EAADB-9AFB-4773-97DB-50818D691E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ED9226-72B7-42C4-8318-9C1ED764C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0" hangingPunct="0">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0" hangingPunct="0">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610600" y="6529388"/>
            <a:ext cx="1066800" cy="328612"/>
          </a:xfrm>
          <a:prstGeom prst="rect">
            <a:avLst/>
          </a:prstGeom>
        </p:spPr>
        <p:txBody>
          <a:bodyPr vert="horz" lIns="91440" tIns="45720" rIns="91440" bIns="45720" rtlCol="0" anchor="ctr"/>
          <a:lstStyle>
            <a:lvl1pPr algn="l" eaLnBrk="0" hangingPunct="0">
              <a:defRPr sz="1400" b="1" smtClean="0">
                <a:solidFill>
                  <a:schemeClr val="tx1"/>
                </a:solidFill>
              </a:defRPr>
            </a:lvl1pPr>
          </a:lstStyle>
          <a:p>
            <a:pPr>
              <a:defRPr/>
            </a:pPr>
            <a:fld id="{19006789-85B3-4831-B390-902B98F5FF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7" r:id="rId3"/>
    <p:sldLayoutId id="2147483674" r:id="rId4"/>
    <p:sldLayoutId id="2147483678" r:id="rId5"/>
    <p:sldLayoutId id="2147483673" r:id="rId6"/>
    <p:sldLayoutId id="2147483672" r:id="rId7"/>
    <p:sldLayoutId id="2147483679" r:id="rId8"/>
    <p:sldLayoutId id="2147483671" r:id="rId9"/>
    <p:sldLayoutId id="2147483670" r:id="rId10"/>
    <p:sldLayoutId id="2147483669" r:id="rId11"/>
    <p:sldLayoutId id="2147483680" r:id="rId12"/>
  </p:sldLayoutIdLst>
  <p:hf hdr="0" ftr="0" dt="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762000" y="1447800"/>
            <a:ext cx="7772400" cy="2819400"/>
          </a:xfrm>
          <a:prstGeom prst="rect">
            <a:avLst/>
          </a:prstGeom>
        </p:spPr>
        <p:txBody>
          <a:bodyPr vert="horz" lIns="91440" tIns="45720" rIns="91440" bIns="45720" rtlCol="0" anchor="ctr">
            <a:normAutofit/>
          </a:bodyPr>
          <a:lstStyle/>
          <a:p>
            <a:pPr lvl="0" algn="ctr" fontAlgn="auto">
              <a:spcAft>
                <a:spcPts val="0"/>
              </a:spcAft>
              <a:defRPr/>
            </a:pPr>
            <a:r>
              <a:rPr lang="en-US" sz="5400" spc="-100" dirty="0">
                <a:solidFill>
                  <a:schemeClr val="tx2"/>
                </a:solidFill>
              </a:rPr>
              <a:t>Module 2 – Confidence Intervals</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Confidence Interval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rPr>
                  <a:t>Suppose different samples are drawn repeatedly using the same method (e.g. simple random sampling).</a:t>
                </a:r>
              </a:p>
              <a:p>
                <a:pPr>
                  <a:lnSpc>
                    <a:spcPct val="115000"/>
                  </a:lnSpc>
                  <a:spcAft>
                    <a:spcPts val="1000"/>
                  </a:spcAft>
                </a:pPr>
                <a:r>
                  <a:rPr lang="en-US" sz="2000" dirty="0">
                    <a:latin typeface="+mj-lt"/>
                  </a:rPr>
                  <a:t>Each sample generates its own sample mean and margin of error. </a:t>
                </a:r>
              </a:p>
              <a:p>
                <a:pPr>
                  <a:lnSpc>
                    <a:spcPct val="115000"/>
                  </a:lnSpc>
                  <a:spcAft>
                    <a:spcPts val="1000"/>
                  </a:spcAft>
                </a:pPr>
                <a:r>
                  <a:rPr lang="en-US" sz="2000" dirty="0">
                    <a:latin typeface="+mj-lt"/>
                  </a:rPr>
                  <a:t>MOE is often used as part of a confidence interval: </a:t>
                </a:r>
              </a:p>
              <a:p>
                <a:pPr marL="0" indent="0">
                  <a:lnSpc>
                    <a:spcPct val="115000"/>
                  </a:lnSpc>
                  <a:spcAft>
                    <a:spcPts val="1000"/>
                  </a:spcAft>
                  <a:buNone/>
                </a:pPr>
                <a14:m>
                  <m:oMathPara xmlns:m="http://schemas.openxmlformats.org/officeDocument/2006/math">
                    <m:oMathParaPr>
                      <m:jc m:val="center"/>
                    </m:oMathParaPr>
                    <m:oMath xmlns:m="http://schemas.openxmlformats.org/officeDocument/2006/math">
                      <m:r>
                        <m:rPr>
                          <m:sty m:val="p"/>
                        </m:rPr>
                        <a:rPr lang="en-US" sz="2000" b="0" i="0" dirty="0" smtClean="0">
                          <a:latin typeface="Cambria Math" panose="02040503050406030204" pitchFamily="18" charset="0"/>
                        </a:rPr>
                        <m:t>parameter</m:t>
                      </m:r>
                      <m:r>
                        <a:rPr lang="en-US" sz="2000" b="0" i="0" dirty="0" smtClean="0">
                          <a:latin typeface="Cambria Math" panose="02040503050406030204" pitchFamily="18" charset="0"/>
                        </a:rPr>
                        <m:t> </m:t>
                      </m:r>
                      <m:r>
                        <m:rPr>
                          <m:sty m:val="p"/>
                        </m:rPr>
                        <a:rPr lang="en-US" sz="2000" i="0" dirty="0" smtClean="0">
                          <a:latin typeface="Cambria Math" panose="02040503050406030204" pitchFamily="18" charset="0"/>
                        </a:rPr>
                        <m:t>estimate</m:t>
                      </m:r>
                      <m:r>
                        <a:rPr lang="en-US" sz="2000" i="0" dirty="0" smtClean="0">
                          <a:latin typeface="Cambria Math" panose="02040503050406030204" pitchFamily="18" charset="0"/>
                        </a:rPr>
                        <m:t> ±</m:t>
                      </m:r>
                      <m:r>
                        <m:rPr>
                          <m:sty m:val="p"/>
                        </m:rPr>
                        <a:rPr lang="en-US" sz="2000" i="0" dirty="0" smtClean="0">
                          <a:latin typeface="Cambria Math" panose="02040503050406030204" pitchFamily="18" charset="0"/>
                        </a:rPr>
                        <m:t>MOE</m:t>
                      </m:r>
                    </m:oMath>
                  </m:oMathPara>
                </a14:m>
                <a:endParaRPr lang="en-US" sz="2000" dirty="0">
                  <a:latin typeface="+mj-lt"/>
                </a:endParaRPr>
              </a:p>
              <a:p>
                <a:pPr>
                  <a:lnSpc>
                    <a:spcPct val="115000"/>
                  </a:lnSpc>
                  <a:spcAft>
                    <a:spcPts val="1000"/>
                  </a:spcAft>
                </a:pPr>
                <a:r>
                  <a:rPr lang="en-US" sz="2000" dirty="0">
                    <a:latin typeface="+mj-lt"/>
                  </a:rPr>
                  <a:t>Confidence level (90%, 95%, or 99%) is the overall success rate of the procedure in generating confidence intervals that capture the true value of the population parameter.</a:t>
                </a:r>
              </a:p>
              <a:p>
                <a:pPr>
                  <a:lnSpc>
                    <a:spcPct val="115000"/>
                  </a:lnSpc>
                  <a:spcAft>
                    <a:spcPts val="1000"/>
                  </a:spcAft>
                </a:pPr>
                <a:endParaRPr lang="en-US" sz="2000" dirty="0">
                  <a:latin typeface="+mj-lt"/>
                </a:endParaRPr>
              </a:p>
              <a:p>
                <a:pPr marL="0" indent="0">
                  <a:lnSpc>
                    <a:spcPct val="115000"/>
                  </a:lnSpc>
                  <a:spcAft>
                    <a:spcPts val="1000"/>
                  </a:spcAft>
                  <a:buNone/>
                </a:pPr>
                <a:endParaRPr lang="en-US" sz="2000"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375" r="-2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10</a:t>
            </a:fld>
            <a:endParaRPr lang="en-US" dirty="0"/>
          </a:p>
        </p:txBody>
      </p:sp>
    </p:spTree>
    <p:extLst>
      <p:ext uri="{BB962C8B-B14F-4D97-AF65-F5344CB8AC3E}">
        <p14:creationId xmlns:p14="http://schemas.microsoft.com/office/powerpoint/2010/main" val="66055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Confidence Interval</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a:xfrm>
            <a:off x="457199" y="1600200"/>
            <a:ext cx="3324225" cy="4876800"/>
          </a:xfrm>
        </p:spPr>
        <p:txBody>
          <a:bodyPr/>
          <a:lstStyle/>
          <a:p>
            <a:pPr>
              <a:lnSpc>
                <a:spcPct val="115000"/>
              </a:lnSpc>
              <a:spcAft>
                <a:spcPts val="1000"/>
              </a:spcAft>
            </a:pPr>
            <a:r>
              <a:rPr lang="en-US" dirty="0">
                <a:latin typeface="+mj-lt"/>
              </a:rPr>
              <a:t>Suppose we draw 20 samples -&gt; then we have 20 sample means, 20 </a:t>
            </a:r>
            <a:r>
              <a:rPr lang="en-US" dirty="0" err="1">
                <a:latin typeface="+mj-lt"/>
              </a:rPr>
              <a:t>MOE’s</a:t>
            </a:r>
            <a:r>
              <a:rPr lang="en-US" dirty="0">
                <a:latin typeface="+mj-lt"/>
              </a:rPr>
              <a:t>, and 20 CI’s.</a:t>
            </a:r>
          </a:p>
          <a:p>
            <a:pPr>
              <a:lnSpc>
                <a:spcPct val="115000"/>
              </a:lnSpc>
              <a:spcAft>
                <a:spcPts val="1000"/>
              </a:spcAft>
            </a:pPr>
            <a:r>
              <a:rPr lang="en-US" dirty="0">
                <a:latin typeface="+mj-lt"/>
              </a:rPr>
              <a:t>If we use 95% confidence level, then 19 of the 20 CI’s would include the true mean. </a:t>
            </a:r>
          </a:p>
          <a:p>
            <a:pPr>
              <a:lnSpc>
                <a:spcPct val="115000"/>
              </a:lnSpc>
              <a:spcAft>
                <a:spcPts val="1000"/>
              </a:spcAft>
            </a:pPr>
            <a:endParaRPr lang="en-US" dirty="0">
              <a:latin typeface="+mj-lt"/>
            </a:endParaRPr>
          </a:p>
          <a:p>
            <a:pPr>
              <a:lnSpc>
                <a:spcPct val="115000"/>
              </a:lnSpc>
              <a:spcAft>
                <a:spcPts val="1000"/>
              </a:spcAft>
            </a:pPr>
            <a:endParaRPr lang="en-US" dirty="0">
              <a:latin typeface="Cambria Math" panose="02040503050406030204" pitchFamily="18" charset="0"/>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11</a:t>
            </a:fld>
            <a:endParaRPr lang="en-US" dirty="0"/>
          </a:p>
        </p:txBody>
      </p:sp>
      <p:pic>
        <p:nvPicPr>
          <p:cNvPr id="8" name="Picture 7">
            <a:extLst>
              <a:ext uri="{FF2B5EF4-FFF2-40B4-BE49-F238E27FC236}">
                <a16:creationId xmlns:a16="http://schemas.microsoft.com/office/drawing/2014/main" id="{C7BED6E2-208B-71C7-CDD4-88AF2024F636}"/>
              </a:ext>
            </a:extLst>
          </p:cNvPr>
          <p:cNvPicPr>
            <a:picLocks noChangeAspect="1"/>
          </p:cNvPicPr>
          <p:nvPr/>
        </p:nvPicPr>
        <p:blipFill>
          <a:blip r:embed="rId2"/>
          <a:stretch>
            <a:fillRect/>
          </a:stretch>
        </p:blipFill>
        <p:spPr>
          <a:xfrm>
            <a:off x="4059720" y="1524000"/>
            <a:ext cx="4829175" cy="4629150"/>
          </a:xfrm>
          <a:prstGeom prst="rect">
            <a:avLst/>
          </a:prstGeom>
        </p:spPr>
      </p:pic>
    </p:spTree>
    <p:extLst>
      <p:ext uri="{BB962C8B-B14F-4D97-AF65-F5344CB8AC3E}">
        <p14:creationId xmlns:p14="http://schemas.microsoft.com/office/powerpoint/2010/main" val="1969515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Confidence Interval</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a:xfrm>
            <a:off x="457199" y="1600200"/>
            <a:ext cx="3324225" cy="4876800"/>
          </a:xfrm>
        </p:spPr>
        <p:txBody>
          <a:bodyPr/>
          <a:lstStyle/>
          <a:p>
            <a:pPr>
              <a:lnSpc>
                <a:spcPct val="115000"/>
              </a:lnSpc>
              <a:spcAft>
                <a:spcPts val="1000"/>
              </a:spcAft>
            </a:pPr>
            <a:r>
              <a:rPr lang="en-US" sz="2200" dirty="0">
                <a:latin typeface="+mj-lt"/>
              </a:rPr>
              <a:t>If draw another sample, we should be quite (95%) confident that this new CI also includes the true mean.</a:t>
            </a:r>
          </a:p>
          <a:p>
            <a:pPr>
              <a:lnSpc>
                <a:spcPct val="115000"/>
              </a:lnSpc>
              <a:spcAft>
                <a:spcPts val="1000"/>
              </a:spcAft>
            </a:pPr>
            <a:r>
              <a:rPr lang="en-US" sz="2200" dirty="0">
                <a:latin typeface="+mj-lt"/>
              </a:rPr>
              <a:t>i.e. Any confidence interval we get from a new sample should be quite reliable for describing the population and practical applications. </a:t>
            </a:r>
            <a:endParaRPr lang="en-US" sz="2200" dirty="0">
              <a:latin typeface="Cambria Math" panose="02040503050406030204" pitchFamily="18" charset="0"/>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12</a:t>
            </a:fld>
            <a:endParaRPr lang="en-US" dirty="0"/>
          </a:p>
        </p:txBody>
      </p:sp>
      <p:pic>
        <p:nvPicPr>
          <p:cNvPr id="8" name="Picture 7">
            <a:extLst>
              <a:ext uri="{FF2B5EF4-FFF2-40B4-BE49-F238E27FC236}">
                <a16:creationId xmlns:a16="http://schemas.microsoft.com/office/drawing/2014/main" id="{C7BED6E2-208B-71C7-CDD4-88AF2024F636}"/>
              </a:ext>
            </a:extLst>
          </p:cNvPr>
          <p:cNvPicPr>
            <a:picLocks noChangeAspect="1"/>
          </p:cNvPicPr>
          <p:nvPr/>
        </p:nvPicPr>
        <p:blipFill>
          <a:blip r:embed="rId2"/>
          <a:stretch>
            <a:fillRect/>
          </a:stretch>
        </p:blipFill>
        <p:spPr>
          <a:xfrm>
            <a:off x="4059720" y="1524000"/>
            <a:ext cx="4829175" cy="4629150"/>
          </a:xfrm>
          <a:prstGeom prst="rect">
            <a:avLst/>
          </a:prstGeom>
        </p:spPr>
      </p:pic>
    </p:spTree>
    <p:extLst>
      <p:ext uri="{BB962C8B-B14F-4D97-AF65-F5344CB8AC3E}">
        <p14:creationId xmlns:p14="http://schemas.microsoft.com/office/powerpoint/2010/main" val="366280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Case Study: Smartphone Usage </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rPr>
              <a:t>A survey finds that 52% plus or minus 1% of American smartphone owners check their devices several times an hour or more frequently. </a:t>
            </a:r>
          </a:p>
          <a:p>
            <a:pPr>
              <a:lnSpc>
                <a:spcPct val="115000"/>
              </a:lnSpc>
              <a:spcAft>
                <a:spcPts val="1000"/>
              </a:spcAft>
            </a:pPr>
            <a:r>
              <a:rPr lang="en-US" sz="2000" dirty="0">
                <a:latin typeface="+mj-lt"/>
              </a:rPr>
              <a:t>The confidence interval is then 52% ± 1%, so 51% &lt; p &lt; 53%.</a:t>
            </a:r>
          </a:p>
          <a:p>
            <a:pPr>
              <a:lnSpc>
                <a:spcPct val="115000"/>
              </a:lnSpc>
              <a:spcAft>
                <a:spcPts val="1000"/>
              </a:spcAft>
            </a:pPr>
            <a:r>
              <a:rPr lang="en-US" sz="2000" dirty="0">
                <a:latin typeface="+mj-lt"/>
              </a:rPr>
              <a:t>Confidence statement (about the population): </a:t>
            </a:r>
          </a:p>
          <a:p>
            <a:pPr>
              <a:lnSpc>
                <a:spcPct val="115000"/>
              </a:lnSpc>
              <a:spcAft>
                <a:spcPts val="1000"/>
              </a:spcAft>
            </a:pPr>
            <a:r>
              <a:rPr lang="en-US" sz="2000" i="1" dirty="0">
                <a:solidFill>
                  <a:srgbClr val="FF0000"/>
                </a:solidFill>
                <a:latin typeface="+mj-lt"/>
              </a:rPr>
              <a:t>We are 95% confident that the percent of all American smartphone owners who check their devices several times an hour or more frequently is between 51% and 53%.</a:t>
            </a:r>
          </a:p>
          <a:p>
            <a:pPr>
              <a:lnSpc>
                <a:spcPct val="115000"/>
              </a:lnSpc>
              <a:spcAft>
                <a:spcPts val="1000"/>
              </a:spcAft>
            </a:pPr>
            <a:r>
              <a:rPr lang="en-US" sz="2000" dirty="0">
                <a:latin typeface="+mj-lt"/>
              </a:rPr>
              <a:t>-OR-</a:t>
            </a:r>
          </a:p>
          <a:p>
            <a:pPr>
              <a:lnSpc>
                <a:spcPct val="115000"/>
              </a:lnSpc>
              <a:spcAft>
                <a:spcPts val="1000"/>
              </a:spcAft>
            </a:pPr>
            <a:r>
              <a:rPr lang="en-US" sz="2000" i="1" dirty="0">
                <a:solidFill>
                  <a:srgbClr val="FF0000"/>
                </a:solidFill>
                <a:latin typeface="+mj-lt"/>
              </a:rPr>
              <a:t>We are 95% confident that between 51% and 53% of all American smartphone owners check their devices several times an hour or more frequently.</a:t>
            </a:r>
            <a:endParaRPr lang="en-US" sz="2000" dirty="0">
              <a:latin typeface="+mj-lt"/>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13</a:t>
            </a:fld>
            <a:endParaRPr lang="en-US" dirty="0"/>
          </a:p>
        </p:txBody>
      </p:sp>
    </p:spTree>
    <p:extLst>
      <p:ext uri="{BB962C8B-B14F-4D97-AF65-F5344CB8AC3E}">
        <p14:creationId xmlns:p14="http://schemas.microsoft.com/office/powerpoint/2010/main" val="249865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fontScale="90000"/>
          </a:bodyPr>
          <a:lstStyle/>
          <a:p>
            <a:r>
              <a:rPr lang="en-US" dirty="0"/>
              <a:t>Confidence Interval for Population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rPr>
                  <a:t>Confidence intervals are calculated differently for different population parameters. </a:t>
                </a:r>
              </a:p>
              <a:p>
                <a:pPr>
                  <a:lnSpc>
                    <a:spcPct val="115000"/>
                  </a:lnSpc>
                  <a:spcAft>
                    <a:spcPts val="1000"/>
                  </a:spcAft>
                </a:pPr>
                <a:r>
                  <a:rPr lang="en-US" sz="2000" dirty="0">
                    <a:latin typeface="+mj-lt"/>
                  </a:rPr>
                  <a:t>For population mean </a:t>
                </a:r>
                <a14:m>
                  <m:oMath xmlns:m="http://schemas.openxmlformats.org/officeDocument/2006/math">
                    <m:r>
                      <a:rPr lang="en-US" sz="2000" b="0" i="1" smtClean="0">
                        <a:latin typeface="Cambria Math" panose="02040503050406030204" pitchFamily="18" charset="0"/>
                      </a:rPr>
                      <m:t>𝜇</m:t>
                    </m:r>
                  </m:oMath>
                </a14:m>
                <a:r>
                  <a:rPr lang="en-US" sz="2000" dirty="0">
                    <a:latin typeface="+mj-lt"/>
                  </a:rPr>
                  <a:t>, the confidence interval is </a:t>
                </a:r>
              </a:p>
              <a:p>
                <a:pPr marL="0" indent="0" algn="ctr">
                  <a:lnSpc>
                    <a:spcPct val="115000"/>
                  </a:lnSpc>
                  <a:spcAft>
                    <a:spcPts val="1000"/>
                  </a:spcAft>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𝑐</m:t>
                        </m:r>
                      </m:sub>
                    </m:sSub>
                    <m:f>
                      <m:fPr>
                        <m:ctrlPr>
                          <a:rPr lang="en-US" i="1">
                            <a:latin typeface="Cambria Math" panose="02040503050406030204" pitchFamily="18" charset="0"/>
                          </a:rPr>
                        </m:ctrlPr>
                      </m:fPr>
                      <m:num>
                        <m:r>
                          <a:rPr lang="en-US" i="1">
                            <a:latin typeface="Cambria Math" panose="02040503050406030204" pitchFamily="18" charset="0"/>
                          </a:rPr>
                          <m:t>𝑠</m:t>
                        </m:r>
                      </m:num>
                      <m:den>
                        <m:r>
                          <a:rPr lang="en-US" i="1">
                            <a:latin typeface="Cambria Math" panose="02040503050406030204" pitchFamily="18" charset="0"/>
                          </a:rPr>
                          <m:t>√</m:t>
                        </m:r>
                        <m:r>
                          <a:rPr lang="en-US" i="1">
                            <a:latin typeface="Cambria Math" panose="02040503050406030204" pitchFamily="18" charset="0"/>
                          </a:rPr>
                          <m:t>𝑛</m:t>
                        </m:r>
                      </m:den>
                    </m:f>
                  </m:oMath>
                </a14:m>
                <a:r>
                  <a:rPr lang="en-US" dirty="0"/>
                  <a:t>  for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≥30</m:t>
                    </m:r>
                  </m:oMath>
                </a14:m>
                <a:r>
                  <a:rPr lang="en-US" dirty="0"/>
                  <a:t> (the z-statistic is used)</a:t>
                </a:r>
              </a:p>
              <a:p>
                <a:pPr marL="0" indent="0" algn="ctr">
                  <a:lnSpc>
                    <a:spcPct val="115000"/>
                  </a:lnSpc>
                  <a:spcAft>
                    <a:spcPts val="1000"/>
                  </a:spcAft>
                  <a:buNone/>
                </a:pP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𝑋</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𝑐</m:t>
                        </m:r>
                      </m:sub>
                    </m:sSub>
                    <m:f>
                      <m:fPr>
                        <m:ctrlPr>
                          <a:rPr lang="en-US" i="1">
                            <a:latin typeface="Cambria Math" panose="02040503050406030204" pitchFamily="18" charset="0"/>
                          </a:rPr>
                        </m:ctrlPr>
                      </m:fPr>
                      <m:num>
                        <m:r>
                          <a:rPr lang="en-US" i="1">
                            <a:latin typeface="Cambria Math" panose="02040503050406030204" pitchFamily="18" charset="0"/>
                          </a:rPr>
                          <m:t>𝑠</m:t>
                        </m:r>
                      </m:num>
                      <m:den>
                        <m:r>
                          <a:rPr lang="en-US" i="1">
                            <a:latin typeface="Cambria Math" panose="02040503050406030204" pitchFamily="18" charset="0"/>
                          </a:rPr>
                          <m:t>√</m:t>
                        </m:r>
                        <m:r>
                          <a:rPr lang="en-US" i="1">
                            <a:latin typeface="Cambria Math" panose="02040503050406030204" pitchFamily="18" charset="0"/>
                          </a:rPr>
                          <m:t>𝑛</m:t>
                        </m:r>
                      </m:den>
                    </m:f>
                  </m:oMath>
                </a14:m>
                <a:r>
                  <a:rPr lang="en-US" dirty="0"/>
                  <a:t>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&lt;30</m:t>
                    </m:r>
                  </m:oMath>
                </a14:m>
                <a:r>
                  <a:rPr lang="en-US" dirty="0"/>
                  <a:t> (the t-statistic is used)</a:t>
                </a:r>
              </a:p>
              <a:p>
                <a:pPr>
                  <a:lnSpc>
                    <a:spcPct val="115000"/>
                  </a:lnSpc>
                  <a:spcAft>
                    <a:spcPts val="1000"/>
                  </a:spcAft>
                </a:pPr>
                <a:r>
                  <a:rPr lang="en-US" sz="2000" dirty="0">
                    <a:latin typeface="+mj-lt"/>
                  </a:rPr>
                  <a:t>The test statistic is a critical value based on the confidence level (90%, 95%, 99%).</a:t>
                </a:r>
              </a:p>
              <a:p>
                <a:pPr>
                  <a:lnSpc>
                    <a:spcPct val="115000"/>
                  </a:lnSpc>
                  <a:spcAft>
                    <a:spcPts val="1000"/>
                  </a:spcAft>
                </a:pPr>
                <a:r>
                  <a:rPr lang="en-US" sz="2000" dirty="0">
                    <a:latin typeface="+mj-lt"/>
                  </a:rPr>
                  <a:t>e.g. The z-statistic is 1.65, 1.96, 2.58 for confidence level 90%, 95%, and 99% respectively.</a:t>
                </a:r>
              </a:p>
            </p:txBody>
          </p:sp>
        </mc:Choice>
        <mc:Fallback>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14</a:t>
            </a:fld>
            <a:endParaRPr lang="en-US" dirty="0"/>
          </a:p>
        </p:txBody>
      </p:sp>
    </p:spTree>
    <p:extLst>
      <p:ext uri="{BB962C8B-B14F-4D97-AF65-F5344CB8AC3E}">
        <p14:creationId xmlns:p14="http://schemas.microsoft.com/office/powerpoint/2010/main" val="388477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fontScale="90000"/>
          </a:bodyPr>
          <a:lstStyle/>
          <a:p>
            <a:r>
              <a:rPr lang="en-US" dirty="0"/>
              <a:t>Confidence Interval for Population Proportion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Take a simple random sample of size </a:t>
                </a:r>
                <a:r>
                  <a:rPr lang="en-US" sz="2000" i="1" dirty="0"/>
                  <a:t>n</a:t>
                </a:r>
                <a:r>
                  <a:rPr lang="en-US" sz="2000" dirty="0"/>
                  <a:t> from a large population that contains proportion </a:t>
                </a:r>
                <a14:m>
                  <m:oMath xmlns:m="http://schemas.openxmlformats.org/officeDocument/2006/math">
                    <m:r>
                      <a:rPr lang="en-US" sz="2000" i="1" dirty="0">
                        <a:latin typeface="Cambria Math" panose="02040503050406030204" pitchFamily="18" charset="0"/>
                      </a:rPr>
                      <m:t>𝑝</m:t>
                    </m:r>
                  </m:oMath>
                </a14:m>
                <a:r>
                  <a:rPr lang="en-US" sz="2000" dirty="0"/>
                  <a:t> of successes. </a:t>
                </a:r>
              </a:p>
              <a:p>
                <a:pPr fontAlgn="auto">
                  <a:spcBef>
                    <a:spcPts val="0"/>
                  </a:spcBef>
                  <a:spcAft>
                    <a:spcPts val="0"/>
                  </a:spcAft>
                  <a:defRPr/>
                </a:pPr>
                <a:endParaRPr lang="en-US" sz="2000" dirty="0"/>
              </a:p>
              <a:p>
                <a:pPr fontAlgn="auto">
                  <a:spcBef>
                    <a:spcPts val="0"/>
                  </a:spcBef>
                  <a:spcAft>
                    <a:spcPts val="0"/>
                  </a:spcAft>
                  <a:defRPr/>
                </a:pPr>
                <a:r>
                  <a:rPr lang="en-US" sz="2000" dirty="0"/>
                  <a:t>Let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 </m:t>
                    </m:r>
                  </m:oMath>
                </a14:m>
                <a:r>
                  <a:rPr lang="en-US" sz="2000" dirty="0"/>
                  <a:t>be the sample proportion of successes:</a:t>
                </a:r>
              </a:p>
              <a:p>
                <a:pPr fontAlgn="auto">
                  <a:spcBef>
                    <a:spcPts val="0"/>
                  </a:spcBef>
                  <a:spcAft>
                    <a:spcPts val="0"/>
                  </a:spcAft>
                  <a:defRPr/>
                </a:pPr>
                <a:endParaRPr lang="en-US" sz="2000" dirty="0"/>
              </a:p>
              <a:p>
                <a:pPr marL="0" indent="0" fontAlgn="auto">
                  <a:spcBef>
                    <a:spcPts val="0"/>
                  </a:spcBef>
                  <a:spcAft>
                    <a:spcPts val="0"/>
                  </a:spcAft>
                  <a:buNone/>
                  <a:defRPr/>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f>
                        <m:fPr>
                          <m:ctrlPr>
                            <a:rPr lang="en-US" sz="2000" i="1">
                              <a:latin typeface="Cambria Math" panose="02040503050406030204" pitchFamily="18" charset="0"/>
                            </a:rPr>
                          </m:ctrlPr>
                        </m:fPr>
                        <m:num>
                          <m:r>
                            <m:rPr>
                              <m:sty m:val="p"/>
                            </m:rPr>
                            <a:rPr lang="en-US" sz="2000">
                              <a:latin typeface="Cambria Math" panose="02040503050406030204" pitchFamily="18" charset="0"/>
                            </a:rPr>
                            <m:t>count</m:t>
                          </m:r>
                          <m:r>
                            <a:rPr lang="en-US" sz="2000">
                              <a:latin typeface="Cambria Math" panose="02040503050406030204" pitchFamily="18" charset="0"/>
                            </a:rPr>
                            <m:t> </m:t>
                          </m:r>
                          <m:r>
                            <m:rPr>
                              <m:sty m:val="p"/>
                            </m:rPr>
                            <a:rPr lang="en-US" sz="2000">
                              <a:latin typeface="Cambria Math" panose="02040503050406030204" pitchFamily="18" charset="0"/>
                            </a:rPr>
                            <m:t>of</m:t>
                          </m:r>
                          <m:r>
                            <a:rPr lang="en-US" sz="2000">
                              <a:latin typeface="Cambria Math" panose="02040503050406030204" pitchFamily="18" charset="0"/>
                            </a:rPr>
                            <m:t> </m:t>
                          </m:r>
                          <m:r>
                            <m:rPr>
                              <m:sty m:val="p"/>
                            </m:rPr>
                            <a:rPr lang="en-US" sz="2000">
                              <a:latin typeface="Cambria Math" panose="02040503050406030204" pitchFamily="18" charset="0"/>
                            </a:rPr>
                            <m:t>successes</m:t>
                          </m:r>
                          <m:r>
                            <a:rPr lang="en-US" sz="200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sty m:val="p"/>
                            </m:rPr>
                            <a:rPr lang="en-US" sz="2000">
                              <a:latin typeface="Cambria Math" panose="02040503050406030204" pitchFamily="18" charset="0"/>
                            </a:rPr>
                            <m:t>sample</m:t>
                          </m:r>
                        </m:num>
                        <m:den>
                          <m:r>
                            <m:rPr>
                              <m:sty m:val="p"/>
                            </m:rPr>
                            <a:rPr lang="en-US" sz="2000">
                              <a:latin typeface="Cambria Math" panose="02040503050406030204" pitchFamily="18" charset="0"/>
                            </a:rPr>
                            <m:t>n</m:t>
                          </m:r>
                        </m:den>
                      </m:f>
                      <m:r>
                        <a:rPr lang="en-US" sz="2000" i="0">
                          <a:latin typeface="Cambria Math" panose="02040503050406030204" pitchFamily="18" charset="0"/>
                        </a:rPr>
                        <m:t> </m:t>
                      </m:r>
                    </m:oMath>
                  </m:oMathPara>
                </a14:m>
                <a:endParaRPr lang="en-US" sz="2000" dirty="0">
                  <a:latin typeface="+mj-lt"/>
                </a:endParaRPr>
              </a:p>
              <a:p>
                <a:pPr marL="0" indent="0" fontAlgn="auto">
                  <a:spcBef>
                    <a:spcPts val="0"/>
                  </a:spcBef>
                  <a:spcAft>
                    <a:spcPts val="0"/>
                  </a:spcAft>
                  <a:buNone/>
                  <a:defRPr/>
                </a:pPr>
                <a:endParaRPr lang="en-US" sz="2000" dirty="0">
                  <a:latin typeface="+mj-lt"/>
                </a:endParaRPr>
              </a:p>
              <a:p>
                <a:pPr fontAlgn="auto">
                  <a:spcBef>
                    <a:spcPts val="0"/>
                  </a:spcBef>
                  <a:spcAft>
                    <a:spcPts val="0"/>
                  </a:spcAft>
                  <a:defRPr/>
                </a:pPr>
                <a:r>
                  <a:rPr lang="en-US" sz="2000" dirty="0"/>
                  <a:t>The confidence interval for population proportion is:</a:t>
                </a:r>
              </a:p>
              <a:p>
                <a:pPr marL="0" indent="0" algn="ctr">
                  <a:lnSpc>
                    <a:spcPct val="115000"/>
                  </a:lnSpc>
                  <a:spcAft>
                    <a:spcPts val="1000"/>
                  </a:spcAft>
                  <a:buNone/>
                </a:pP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𝑐</m:t>
                        </m:r>
                      </m:sub>
                    </m:sSub>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𝑝</m:t>
                                </m:r>
                              </m:e>
                            </m:acc>
                            <m:r>
                              <a:rPr lang="en-US" sz="2000" i="1">
                                <a:latin typeface="Cambria Math" panose="02040503050406030204" pitchFamily="18" charset="0"/>
                                <a:ea typeface="Cambria Math" panose="02040503050406030204" pitchFamily="18" charset="0"/>
                              </a:rPr>
                              <m:t>(1−</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𝑝</m:t>
                                </m:r>
                              </m:e>
                            </m:acc>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𝑛</m:t>
                            </m:r>
                          </m:den>
                        </m:f>
                      </m:e>
                    </m:rad>
                  </m:oMath>
                </a14:m>
                <a:r>
                  <a:rPr lang="en-US" sz="2000" dirty="0"/>
                  <a:t> </a:t>
                </a:r>
              </a:p>
              <a:p>
                <a:pPr>
                  <a:lnSpc>
                    <a:spcPct val="115000"/>
                  </a:lnSpc>
                  <a:spcAft>
                    <a:spcPts val="1000"/>
                  </a:spcAft>
                </a:pPr>
                <a14:m>
                  <m:oMath xmlns:m="http://schemas.openxmlformats.org/officeDocument/2006/math">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𝑝</m:t>
                                </m:r>
                              </m:e>
                            </m:acc>
                            <m:r>
                              <a:rPr lang="en-US" sz="2000" i="1">
                                <a:latin typeface="Cambria Math" panose="02040503050406030204" pitchFamily="18" charset="0"/>
                                <a:ea typeface="Cambria Math" panose="02040503050406030204" pitchFamily="18" charset="0"/>
                              </a:rPr>
                              <m:t>(1−</m:t>
                            </m:r>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𝑝</m:t>
                                </m:r>
                              </m:e>
                            </m:acc>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𝑛</m:t>
                            </m:r>
                          </m:den>
                        </m:f>
                      </m:e>
                    </m:rad>
                  </m:oMath>
                </a14:m>
                <a:r>
                  <a:rPr lang="en-US" sz="2000" dirty="0"/>
                  <a:t> is called the standard error (standard deviation of the sampling distribution).</a:t>
                </a:r>
              </a:p>
            </p:txBody>
          </p:sp>
        </mc:Choice>
        <mc:Fallback>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625" b="-31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15</a:t>
            </a:fld>
            <a:endParaRPr lang="en-US" dirty="0"/>
          </a:p>
        </p:txBody>
      </p:sp>
    </p:spTree>
    <p:extLst>
      <p:ext uri="{BB962C8B-B14F-4D97-AF65-F5344CB8AC3E}">
        <p14:creationId xmlns:p14="http://schemas.microsoft.com/office/powerpoint/2010/main" val="4133633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Case: Graduation Plans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The sample of 23,915 college seniors found that 5,038 planned to go to graduate or professional school, a sample proportion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oMath>
                </a14:m>
                <a:r>
                  <a:rPr lang="en-US" sz="2000" dirty="0"/>
                  <a:t> = 0.211.</a:t>
                </a:r>
              </a:p>
              <a:p>
                <a:pPr fontAlgn="auto">
                  <a:spcBef>
                    <a:spcPts val="0"/>
                  </a:spcBef>
                  <a:spcAft>
                    <a:spcPts val="0"/>
                  </a:spcAft>
                  <a:defRPr/>
                </a:pPr>
                <a:endParaRPr lang="en-US" sz="2000" dirty="0"/>
              </a:p>
              <a:p>
                <a:pPr fontAlgn="auto">
                  <a:spcBef>
                    <a:spcPts val="0"/>
                  </a:spcBef>
                  <a:spcAft>
                    <a:spcPts val="0"/>
                  </a:spcAft>
                  <a:defRPr/>
                </a:pPr>
                <a:r>
                  <a:rPr lang="en-US" sz="2000" dirty="0"/>
                  <a:t>The 95% confidence interval for the proportion of all college seniors from the United States and Canada who plan to go to graduate or professional school is </a:t>
                </a:r>
              </a:p>
              <a:p>
                <a:pPr marL="0" indent="0" fontAlgn="auto">
                  <a:spcBef>
                    <a:spcPts val="0"/>
                  </a:spcBef>
                  <a:spcAft>
                    <a:spcPts val="0"/>
                  </a:spcAft>
                  <a:buNone/>
                  <a:defRPr/>
                </a:pPr>
                <a:endParaRPr lang="en-US" sz="2000" i="1" dirty="0">
                  <a:latin typeface="Cambria Math" panose="02040503050406030204" pitchFamily="18" charset="0"/>
                </a:endParaRPr>
              </a:p>
              <a:p>
                <a:pPr marL="0" indent="0" algn="ctr" fontAlgn="auto">
                  <a:spcBef>
                    <a:spcPts val="0"/>
                  </a:spcBef>
                  <a:spcAft>
                    <a:spcPts val="0"/>
                  </a:spcAft>
                  <a:buNone/>
                  <a:defRPr/>
                </a:pP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1.96</m:t>
                    </m:r>
                    <m:rad>
                      <m:radPr>
                        <m:degHide m:val="on"/>
                        <m:ctrlPr>
                          <a:rPr lang="en-US" sz="2000" b="0" i="1" smtClean="0">
                            <a:latin typeface="Cambria Math" panose="02040503050406030204" pitchFamily="18" charset="0"/>
                            <a:ea typeface="Cambria Math" panose="02040503050406030204" pitchFamily="18" charset="0"/>
                          </a:rPr>
                        </m:ctrlPr>
                      </m:radPr>
                      <m:deg/>
                      <m:e>
                        <m:f>
                          <m:fPr>
                            <m:ctrlPr>
                              <a:rPr lang="en-US" sz="2000" b="0" i="1" smtClean="0">
                                <a:latin typeface="Cambria Math" panose="02040503050406030204" pitchFamily="18" charset="0"/>
                                <a:ea typeface="Cambria Math" panose="02040503050406030204" pitchFamily="18" charset="0"/>
                              </a:rPr>
                            </m:ctrlPr>
                          </m:fPr>
                          <m:num>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𝑝</m:t>
                                </m:r>
                              </m:e>
                            </m:acc>
                            <m:r>
                              <a:rPr lang="en-US" sz="2000" b="0" i="1" smtClean="0">
                                <a:latin typeface="Cambria Math" panose="02040503050406030204" pitchFamily="18" charset="0"/>
                                <a:ea typeface="Cambria Math" panose="02040503050406030204" pitchFamily="18" charset="0"/>
                              </a:rPr>
                              <m:t>(1−</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𝑝</m:t>
                                </m:r>
                              </m:e>
                            </m:acc>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𝑛</m:t>
                            </m:r>
                          </m:den>
                        </m:f>
                      </m:e>
                    </m:rad>
                    <m:r>
                      <a:rPr lang="en-US" sz="2000" dirty="0">
                        <a:latin typeface="Cambria Math" panose="02040503050406030204" pitchFamily="18" charset="0"/>
                      </a:rPr>
                      <m:t>→</m:t>
                    </m:r>
                    <m:r>
                      <a:rPr lang="en-US" sz="2000" b="0" i="0" dirty="0" smtClean="0">
                        <a:latin typeface="Cambria Math" panose="02040503050406030204" pitchFamily="18" charset="0"/>
                      </a:rPr>
                      <m:t>0.211</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1.96</m:t>
                    </m:r>
                    <m:rad>
                      <m:radPr>
                        <m:degHide m:val="on"/>
                        <m:ctrlPr>
                          <a:rPr lang="en-US" sz="2000" i="1">
                            <a:latin typeface="Cambria Math" panose="02040503050406030204" pitchFamily="18" charset="0"/>
                            <a:ea typeface="Cambria Math" panose="02040503050406030204" pitchFamily="18" charset="0"/>
                          </a:rPr>
                        </m:ctrlPr>
                      </m:radPr>
                      <m:deg/>
                      <m:e>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0.211</m:t>
                            </m:r>
                            <m:r>
                              <a:rPr lang="en-US" sz="200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0.211</m:t>
                            </m:r>
                            <m:r>
                              <a:rPr lang="en-US" sz="2000" i="1">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23,915</m:t>
                            </m:r>
                          </m:den>
                        </m:f>
                      </m:e>
                    </m:rad>
                  </m:oMath>
                </a14:m>
                <a:r>
                  <a:rPr lang="en-US" sz="2000" dirty="0"/>
                  <a:t> </a:t>
                </a:r>
              </a:p>
              <a:p>
                <a:pPr marL="0" indent="0" algn="ctr" fontAlgn="auto">
                  <a:spcBef>
                    <a:spcPts val="0"/>
                  </a:spcBef>
                  <a:spcAft>
                    <a:spcPts val="0"/>
                  </a:spcAft>
                  <a:buNone/>
                  <a:defRPr/>
                </a:pPr>
                <a:endParaRPr lang="en-US" sz="2000" dirty="0"/>
              </a:p>
              <a:p>
                <a:pPr marL="0" indent="0" algn="ctr" fontAlgn="auto">
                  <a:spcBef>
                    <a:spcPts val="0"/>
                  </a:spcBef>
                  <a:spcAft>
                    <a:spcPts val="0"/>
                  </a:spcAft>
                  <a:buNone/>
                  <a:defRPr/>
                </a:pPr>
                <a:r>
                  <a:rPr lang="en-US" sz="2000" dirty="0"/>
                  <a:t>which is 0.206 to 0.216</a:t>
                </a:r>
              </a:p>
              <a:p>
                <a:pPr marL="0" indent="0" algn="ctr" fontAlgn="auto">
                  <a:spcBef>
                    <a:spcPts val="0"/>
                  </a:spcBef>
                  <a:spcAft>
                    <a:spcPts val="0"/>
                  </a:spcAft>
                  <a:buNone/>
                  <a:defRPr/>
                </a:pPr>
                <a:endParaRPr lang="en-US" sz="2000" dirty="0"/>
              </a:p>
              <a:p>
                <a:pPr fontAlgn="auto">
                  <a:spcBef>
                    <a:spcPts val="0"/>
                  </a:spcBef>
                  <a:spcAft>
                    <a:spcPts val="0"/>
                  </a:spcAft>
                  <a:defRPr/>
                </a:pPr>
                <a:r>
                  <a:rPr lang="en-US" sz="2000" dirty="0"/>
                  <a:t>Conclusion: </a:t>
                </a:r>
                <a:r>
                  <a:rPr lang="en-US" sz="2000" i="1" dirty="0">
                    <a:solidFill>
                      <a:srgbClr val="FF0000"/>
                    </a:solidFill>
                  </a:rPr>
                  <a:t>We are 95% confident that between 20.6% and 21.6% of all college seniors in the United States and Canada plan to go to graduate or professional school.</a:t>
                </a:r>
              </a:p>
              <a:p>
                <a:pPr marL="0" indent="0" algn="ctr" fontAlgn="auto">
                  <a:spcBef>
                    <a:spcPts val="0"/>
                  </a:spcBef>
                  <a:spcAft>
                    <a:spcPts val="0"/>
                  </a:spcAft>
                  <a:buNone/>
                  <a:defRPr/>
                </a:pPr>
                <a:endParaRPr lang="en-US" sz="2000" dirty="0"/>
              </a:p>
            </p:txBody>
          </p:sp>
        </mc:Choice>
        <mc:Fallback>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625" r="-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16</a:t>
            </a:fld>
            <a:endParaRPr lang="en-US" dirty="0"/>
          </a:p>
        </p:txBody>
      </p:sp>
    </p:spTree>
    <p:extLst>
      <p:ext uri="{BB962C8B-B14F-4D97-AF65-F5344CB8AC3E}">
        <p14:creationId xmlns:p14="http://schemas.microsoft.com/office/powerpoint/2010/main" val="204619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fontScale="90000"/>
          </a:bodyPr>
          <a:lstStyle/>
          <a:p>
            <a:r>
              <a:rPr lang="en-US" dirty="0"/>
              <a:t>Confidence Intervals for Linear Regression Coefficients</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rPr>
              <a:t>Confidence intervals are also given for each coefficient in a linear regression. Each coefficient is an estimate of the population parameter, and the confidence interval is a measure of the error. </a:t>
            </a: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17</a:t>
            </a:fld>
            <a:endParaRPr lang="en-US" dirty="0"/>
          </a:p>
        </p:txBody>
      </p:sp>
      <p:pic>
        <p:nvPicPr>
          <p:cNvPr id="6" name="Picture 5">
            <a:extLst>
              <a:ext uri="{FF2B5EF4-FFF2-40B4-BE49-F238E27FC236}">
                <a16:creationId xmlns:a16="http://schemas.microsoft.com/office/drawing/2014/main" id="{BF7178BF-818A-8AC1-FB13-FDCD9D4B0009}"/>
              </a:ext>
            </a:extLst>
          </p:cNvPr>
          <p:cNvPicPr>
            <a:picLocks noChangeAspect="1"/>
          </p:cNvPicPr>
          <p:nvPr/>
        </p:nvPicPr>
        <p:blipFill>
          <a:blip r:embed="rId2"/>
          <a:stretch>
            <a:fillRect/>
          </a:stretch>
        </p:blipFill>
        <p:spPr>
          <a:xfrm>
            <a:off x="1204685" y="2766538"/>
            <a:ext cx="6498821" cy="3558062"/>
          </a:xfrm>
          <a:prstGeom prst="rect">
            <a:avLst/>
          </a:prstGeom>
        </p:spPr>
      </p:pic>
    </p:spTree>
    <p:extLst>
      <p:ext uri="{BB962C8B-B14F-4D97-AF65-F5344CB8AC3E}">
        <p14:creationId xmlns:p14="http://schemas.microsoft.com/office/powerpoint/2010/main" val="414445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a:bodyPr>
          <a:lstStyle/>
          <a:p>
            <a:pPr eaLnBrk="1" hangingPunct="1"/>
            <a:r>
              <a:rPr lang="en-US" dirty="0"/>
              <a:t>Statistical Inference</a:t>
            </a:r>
          </a:p>
        </p:txBody>
      </p:sp>
      <mc:AlternateContent xmlns:mc="http://schemas.openxmlformats.org/markup-compatibility/2006">
        <mc:Choice xmlns:a14="http://schemas.microsoft.com/office/drawing/2010/main" Requires="a14">
          <p:sp>
            <p:nvSpPr>
              <p:cNvPr id="749572" name="Rectangle 3"/>
              <p:cNvSpPr>
                <a:spLocks noGrp="1" noChangeArrowheads="1"/>
              </p:cNvSpPr>
              <p:nvPr>
                <p:ph type="body" idx="1"/>
              </p:nvPr>
            </p:nvSpPr>
            <p:spPr/>
            <p:txBody>
              <a:bodyPr/>
              <a:lstStyle/>
              <a:p>
                <a:r>
                  <a:rPr lang="en-US" sz="1800" dirty="0"/>
                  <a:t>Statistical inference is the inferring of population parameters using sample statistics from a sample. </a:t>
                </a:r>
              </a:p>
              <a:p>
                <a:endParaRPr lang="en-US" sz="1800" dirty="0"/>
              </a:p>
              <a:p>
                <a:r>
                  <a:rPr lang="en-US" sz="1800" dirty="0"/>
                  <a:t>Population parameter: A hypothesized true value about the population</a:t>
                </a:r>
              </a:p>
              <a:p>
                <a:endParaRPr lang="en-US" sz="1800" dirty="0"/>
              </a:p>
              <a:p>
                <a:r>
                  <a:rPr lang="en-US" sz="1800" dirty="0"/>
                  <a:t>Sample statistic: A value obtained from a sample of the population</a:t>
                </a:r>
              </a:p>
              <a:p>
                <a:endParaRPr lang="en-US" sz="1800" dirty="0"/>
              </a:p>
              <a:p>
                <a:r>
                  <a:rPr lang="en-US" sz="1800" dirty="0"/>
                  <a:t>Estimator: A sample statistic used to estimate a population parameter</a:t>
                </a:r>
              </a:p>
              <a:p>
                <a:endParaRPr lang="en-US" sz="1800" dirty="0"/>
              </a:p>
              <a:p>
                <a:r>
                  <a:rPr lang="en-US" sz="1800" dirty="0"/>
                  <a:t>For example, the sample mean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𝑋</m:t>
                        </m:r>
                      </m:e>
                    </m:acc>
                  </m:oMath>
                </a14:m>
                <a:r>
                  <a:rPr lang="en-US" sz="1800" dirty="0"/>
                  <a:t> is the average value of the sample data for a variable. It is also an estimate of the population mean in inferential statistics.</a:t>
                </a:r>
              </a:p>
              <a:p>
                <a:endParaRPr lang="en-US" sz="1800" dirty="0"/>
              </a:p>
              <a:p>
                <a:r>
                  <a:rPr lang="en-US" sz="1800" dirty="0"/>
                  <a:t>Hypothesis testing: A test of the assumed hypothesis</a:t>
                </a:r>
              </a:p>
              <a:p>
                <a:endParaRPr lang="en-US" sz="1800" dirty="0"/>
              </a:p>
              <a:p>
                <a:endParaRPr lang="en-US" sz="1800" dirty="0"/>
              </a:p>
            </p:txBody>
          </p:sp>
        </mc:Choice>
        <mc:Fallback>
          <p:sp>
            <p:nvSpPr>
              <p:cNvPr id="749572" name="Rectangle 3"/>
              <p:cNvSpPr>
                <a:spLocks noGrp="1" noRot="1" noChangeAspect="1" noMove="1" noResize="1" noEditPoints="1" noAdjustHandles="1" noChangeArrowheads="1" noChangeShapeType="1" noTextEdit="1"/>
              </p:cNvSpPr>
              <p:nvPr>
                <p:ph type="body" idx="1"/>
              </p:nvPr>
            </p:nvSpPr>
            <p:spPr>
              <a:blipFill>
                <a:blip r:embed="rId3"/>
                <a:stretch>
                  <a:fillRect l="-222" t="-75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2</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fontScale="90000"/>
          </a:bodyPr>
          <a:lstStyle/>
          <a:p>
            <a:pPr eaLnBrk="1" hangingPunct="1"/>
            <a:r>
              <a:rPr lang="en-US" dirty="0"/>
              <a:t>Sample Distributions vs. Sampling Distribution</a:t>
            </a:r>
          </a:p>
        </p:txBody>
      </p:sp>
      <mc:AlternateContent xmlns:mc="http://schemas.openxmlformats.org/markup-compatibility/2006">
        <mc:Choice xmlns:a14="http://schemas.microsoft.com/office/drawing/2010/main" Requires="a14">
          <p:sp>
            <p:nvSpPr>
              <p:cNvPr id="749572" name="Rectangle 3"/>
              <p:cNvSpPr>
                <a:spLocks noGrp="1" noChangeArrowheads="1"/>
              </p:cNvSpPr>
              <p:nvPr>
                <p:ph type="body" idx="1"/>
              </p:nvPr>
            </p:nvSpPr>
            <p:spPr/>
            <p:txBody>
              <a:bodyPr/>
              <a:lstStyle/>
              <a:p>
                <a:r>
                  <a:rPr lang="en-US" sz="1800" dirty="0"/>
                  <a:t>A </a:t>
                </a:r>
                <a:r>
                  <a:rPr lang="en-US" sz="1800" b="1" dirty="0"/>
                  <a:t>sample distribution </a:t>
                </a:r>
                <a:r>
                  <a:rPr lang="en-US" sz="1800" dirty="0"/>
                  <a:t>describes the probability distribution of a random variable, </a:t>
                </a:r>
                <a14:m>
                  <m:oMath xmlns:m="http://schemas.openxmlformats.org/officeDocument/2006/math">
                    <m:r>
                      <a:rPr lang="en-US" sz="1800" i="1" dirty="0" smtClean="0">
                        <a:latin typeface="Cambria Math" panose="02040503050406030204" pitchFamily="18" charset="0"/>
                      </a:rPr>
                      <m:t>𝑋</m:t>
                    </m:r>
                  </m:oMath>
                </a14:m>
                <a:r>
                  <a:rPr lang="en-US" sz="1800" dirty="0"/>
                  <a:t>, in terms of the mean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𝑋</m:t>
                        </m:r>
                      </m:e>
                    </m:acc>
                  </m:oMath>
                </a14:m>
                <a:r>
                  <a:rPr lang="en-US" sz="1800" dirty="0"/>
                  <a:t> and standard deviation of </a:t>
                </a:r>
                <a14:m>
                  <m:oMath xmlns:m="http://schemas.openxmlformats.org/officeDocument/2006/math">
                    <m:r>
                      <a:rPr lang="en-US" sz="1800" i="1" dirty="0">
                        <a:latin typeface="Cambria Math" panose="02040503050406030204" pitchFamily="18" charset="0"/>
                      </a:rPr>
                      <m:t>𝑋</m:t>
                    </m:r>
                  </m:oMath>
                </a14:m>
                <a:r>
                  <a:rPr lang="en-US" sz="1800" dirty="0"/>
                  <a:t>.</a:t>
                </a:r>
              </a:p>
              <a:p>
                <a:endParaRPr lang="en-US" sz="1800" dirty="0"/>
              </a:p>
              <a:p>
                <a:r>
                  <a:rPr lang="en-US" sz="1800" dirty="0"/>
                  <a:t>A </a:t>
                </a:r>
                <a:r>
                  <a:rPr lang="en-US" sz="1800" b="1" dirty="0"/>
                  <a:t>sampling distribution </a:t>
                </a:r>
                <a:r>
                  <a:rPr lang="en-US" sz="1800" dirty="0"/>
                  <a:t>describes the probability distribution of the sample mean in terms of the (mean of samples means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oMath>
                </a14:m>
                <a:r>
                  <a:rPr lang="en-US" sz="1800" dirty="0"/>
                  <a:t> and standard deviation of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oMath>
                </a14:m>
                <a:r>
                  <a:rPr lang="en-US" sz="1800" dirty="0"/>
                  <a:t>.</a:t>
                </a:r>
              </a:p>
              <a:p>
                <a:endParaRPr lang="en-US" sz="1800" dirty="0"/>
              </a:p>
              <a:p>
                <a:r>
                  <a:rPr lang="en-US" sz="1800" dirty="0"/>
                  <a:t>The sample distribution needs multiple samples </a:t>
                </a:r>
                <a14:m>
                  <m:oMath xmlns:m="http://schemas.openxmlformats.org/officeDocument/2006/math">
                    <m:acc>
                      <m:accPr>
                        <m:chr m:val="̅"/>
                        <m:ctrlPr>
                          <a:rPr lang="en-US" sz="1800" i="1">
                            <a:latin typeface="Cambria Math" panose="02040503050406030204" pitchFamily="18" charset="0"/>
                          </a:rPr>
                        </m:ctrlPr>
                      </m:accPr>
                      <m:e>
                        <m:sSub>
                          <m:sSubPr>
                            <m:ctrlPr>
                              <a:rPr lang="en-US" sz="1800" b="0" i="1" smtClean="0">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1</m:t>
                            </m:r>
                          </m:sub>
                        </m:sSub>
                      </m:e>
                    </m:acc>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b="0" i="1" smtClean="0">
                                <a:latin typeface="Cambria Math" panose="02040503050406030204" pitchFamily="18" charset="0"/>
                              </a:rPr>
                              <m:t>𝑛</m:t>
                            </m:r>
                          </m:sub>
                        </m:sSub>
                      </m:e>
                    </m:acc>
                  </m:oMath>
                </a14:m>
                <a:r>
                  <a:rPr lang="en-US" sz="1800" dirty="0"/>
                  <a:t> drawn from the population. </a:t>
                </a:r>
              </a:p>
              <a:p>
                <a:endParaRPr lang="en-US" sz="1800" dirty="0"/>
              </a:p>
              <a:p>
                <a:r>
                  <a:rPr lang="en-US" sz="1800" dirty="0"/>
                  <a:t>The mean of sample means = </a:t>
                </a:r>
                <a14:m>
                  <m:oMath xmlns:m="http://schemas.openxmlformats.org/officeDocument/2006/math">
                    <m:f>
                      <m:fPr>
                        <m:ctrlPr>
                          <a:rPr lang="en-US" sz="1800" i="1">
                            <a:latin typeface="Cambria Math" panose="02040503050406030204" pitchFamily="18" charset="0"/>
                          </a:rPr>
                        </m:ctrlPr>
                      </m:fPr>
                      <m:num>
                        <m:r>
                          <a:rPr lang="en-US" sz="1800">
                            <a:latin typeface="Cambria Math" panose="02040503050406030204" pitchFamily="18" charset="0"/>
                          </a:rPr>
                          <m:t>1</m:t>
                        </m:r>
                      </m:num>
                      <m:den>
                        <m:r>
                          <m:rPr>
                            <m:sty m:val="p"/>
                          </m:rPr>
                          <a:rPr lang="en-US" sz="1800">
                            <a:latin typeface="Cambria Math" panose="02040503050406030204" pitchFamily="18" charset="0"/>
                          </a:rPr>
                          <m:t>n</m:t>
                        </m:r>
                      </m:den>
                    </m:f>
                    <m:d>
                      <m:dPr>
                        <m:ctrlPr>
                          <a:rPr lang="en-US" sz="1800" i="1">
                            <a:latin typeface="Cambria Math" panose="02040503050406030204" pitchFamily="18" charset="0"/>
                          </a:rPr>
                        </m:ctrlPr>
                      </m:dPr>
                      <m:e>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acc>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e>
                        </m:acc>
                      </m:e>
                    </m:d>
                  </m:oMath>
                </a14:m>
                <a:endParaRPr lang="en-US" sz="1800" dirty="0"/>
              </a:p>
              <a:p>
                <a:endParaRPr lang="en-US" sz="1800" dirty="0"/>
              </a:p>
              <a:p>
                <a:r>
                  <a:rPr lang="en-US" sz="1800" dirty="0"/>
                  <a:t>The variance of sample means = </a:t>
                </a:r>
                <a14:m>
                  <m:oMath xmlns:m="http://schemas.openxmlformats.org/officeDocument/2006/math">
                    <m:r>
                      <a:rPr lang="en-US" sz="1800" i="1">
                        <a:latin typeface="Cambria Math" panose="02040503050406030204" pitchFamily="18" charset="0"/>
                      </a:rPr>
                      <m:t>𝑉𝑎𝑟</m:t>
                    </m:r>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1</m:t>
                                    </m:r>
                                  </m:sub>
                                </m:sSub>
                              </m:e>
                            </m:acc>
                            <m:r>
                              <a:rPr lang="en-US" sz="1800" i="1">
                                <a:latin typeface="Cambria Math" panose="02040503050406030204" pitchFamily="18" charset="0"/>
                              </a:rPr>
                              <m:t>+…+</m:t>
                            </m:r>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𝑛</m:t>
                                    </m:r>
                                  </m:sub>
                                </m:sSub>
                              </m:e>
                            </m:acc>
                          </m:num>
                          <m:den>
                            <m:r>
                              <a:rPr lang="en-US" sz="1800" i="1">
                                <a:latin typeface="Cambria Math" panose="02040503050406030204" pitchFamily="18" charset="0"/>
                              </a:rPr>
                              <m:t>𝑛</m:t>
                            </m:r>
                          </m:den>
                        </m:f>
                      </m:e>
                    </m:d>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𝑉𝑎𝑟</m:t>
                        </m:r>
                        <m:d>
                          <m:dPr>
                            <m:ctrlPr>
                              <a:rPr lang="en-US" sz="1800" i="1">
                                <a:latin typeface="Cambria Math" panose="02040503050406030204" pitchFamily="18" charset="0"/>
                              </a:rPr>
                            </m:ctrlPr>
                          </m:dPr>
                          <m:e>
                            <m:r>
                              <a:rPr lang="en-US" sz="1800" i="1">
                                <a:latin typeface="Cambria Math" panose="02040503050406030204" pitchFamily="18" charset="0"/>
                              </a:rPr>
                              <m:t>𝑋</m:t>
                            </m:r>
                          </m:e>
                        </m:d>
                      </m:num>
                      <m:den>
                        <m:r>
                          <a:rPr lang="en-US" sz="1800" i="1">
                            <a:latin typeface="Cambria Math" panose="02040503050406030204" pitchFamily="18" charset="0"/>
                          </a:rPr>
                          <m:t>𝑛</m:t>
                        </m:r>
                      </m:den>
                    </m:f>
                  </m:oMath>
                </a14:m>
                <a:endParaRPr lang="en-US" sz="1800" dirty="0"/>
              </a:p>
              <a:p>
                <a:endParaRPr lang="en-US" sz="1800" dirty="0"/>
              </a:p>
              <a:p>
                <a:r>
                  <a:rPr lang="en-US" sz="1800" dirty="0"/>
                  <a:t>The standard deviation of sample means = </a:t>
                </a:r>
                <a14:m>
                  <m:oMath xmlns:m="http://schemas.openxmlformats.org/officeDocument/2006/math">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𝑆𝐷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num>
                      <m:den>
                        <m:r>
                          <a:rPr lang="en-US" sz="1800" b="0" i="1" smtClean="0">
                            <a:latin typeface="Cambria Math" panose="02040503050406030204" pitchFamily="18" charset="0"/>
                          </a:rPr>
                          <m:t>√</m:t>
                        </m:r>
                        <m:r>
                          <a:rPr lang="en-US" sz="1800" b="0" i="1" smtClean="0">
                            <a:latin typeface="Cambria Math" panose="02040503050406030204" pitchFamily="18" charset="0"/>
                          </a:rPr>
                          <m:t>𝑛</m:t>
                        </m:r>
                      </m:den>
                    </m:f>
                  </m:oMath>
                </a14:m>
                <a:endParaRPr lang="en-US" sz="1800" dirty="0"/>
              </a:p>
              <a:p>
                <a:endParaRPr lang="en-US" sz="1800" dirty="0"/>
              </a:p>
              <a:p>
                <a:endParaRPr lang="en-US" sz="1800" dirty="0"/>
              </a:p>
              <a:p>
                <a:endParaRPr lang="en-US" sz="1800" dirty="0"/>
              </a:p>
            </p:txBody>
          </p:sp>
        </mc:Choice>
        <mc:Fallback>
          <p:sp>
            <p:nvSpPr>
              <p:cNvPr id="749572" name="Rectangle 3"/>
              <p:cNvSpPr>
                <a:spLocks noGrp="1" noRot="1" noChangeAspect="1" noMove="1" noResize="1" noEditPoints="1" noAdjustHandles="1" noChangeArrowheads="1" noChangeShapeType="1" noTextEdit="1"/>
              </p:cNvSpPr>
              <p:nvPr>
                <p:ph type="body" idx="1"/>
              </p:nvPr>
            </p:nvSpPr>
            <p:spPr>
              <a:blipFill>
                <a:blip r:embed="rId3"/>
                <a:stretch>
                  <a:fillRect l="-222" t="-750" r="-1852" b="-250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3</a:t>
            </a:fld>
            <a:endParaRPr lang="en-US"/>
          </a:p>
        </p:txBody>
      </p:sp>
    </p:spTree>
    <p:extLst>
      <p:ext uri="{BB962C8B-B14F-4D97-AF65-F5344CB8AC3E}">
        <p14:creationId xmlns:p14="http://schemas.microsoft.com/office/powerpoint/2010/main" val="31739770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fontScale="90000"/>
          </a:bodyPr>
          <a:lstStyle/>
          <a:p>
            <a:pPr eaLnBrk="1" hangingPunct="1"/>
            <a:r>
              <a:rPr lang="en-US" dirty="0"/>
              <a:t>Sample Distributions vs. Sampling Distribution</a:t>
            </a:r>
          </a:p>
        </p:txBody>
      </p:sp>
      <mc:AlternateContent xmlns:mc="http://schemas.openxmlformats.org/markup-compatibility/2006">
        <mc:Choice xmlns:a14="http://schemas.microsoft.com/office/drawing/2010/main" Requires="a14">
          <p:sp>
            <p:nvSpPr>
              <p:cNvPr id="749572" name="Rectangle 3"/>
              <p:cNvSpPr>
                <a:spLocks noGrp="1" noChangeArrowheads="1"/>
              </p:cNvSpPr>
              <p:nvPr>
                <p:ph type="body" idx="1"/>
              </p:nvPr>
            </p:nvSpPr>
            <p:spPr/>
            <p:txBody>
              <a:bodyPr/>
              <a:lstStyle/>
              <a:p>
                <a:r>
                  <a:rPr lang="en-US" sz="1800" dirty="0"/>
                  <a:t>The graph below compares the distributions of </a:t>
                </a:r>
                <a14:m>
                  <m:oMath xmlns:m="http://schemas.openxmlformats.org/officeDocument/2006/math">
                    <m:r>
                      <a:rPr lang="en-US" sz="1800" i="1" dirty="0" smtClean="0">
                        <a:latin typeface="Cambria Math" panose="02040503050406030204" pitchFamily="18" charset="0"/>
                      </a:rPr>
                      <m:t>𝑋</m:t>
                    </m:r>
                  </m:oMath>
                </a14:m>
                <a:r>
                  <a:rPr lang="en-US" sz="1800" dirty="0"/>
                  <a:t> and </a:t>
                </a:r>
                <a14:m>
                  <m:oMath xmlns:m="http://schemas.openxmlformats.org/officeDocument/2006/math">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𝑋</m:t>
                        </m:r>
                      </m:e>
                    </m:acc>
                  </m:oMath>
                </a14:m>
                <a:r>
                  <a:rPr lang="en-US" sz="1800" dirty="0"/>
                  <a:t>.</a:t>
                </a:r>
              </a:p>
              <a:p>
                <a:r>
                  <a:rPr lang="en-US" sz="1800" dirty="0"/>
                  <a:t>The distribution of random variable </a:t>
                </a:r>
                <a14:m>
                  <m:oMath xmlns:m="http://schemas.openxmlformats.org/officeDocument/2006/math">
                    <m:r>
                      <a:rPr lang="en-US" sz="1800" i="1" dirty="0">
                        <a:latin typeface="Cambria Math" panose="02040503050406030204" pitchFamily="18" charset="0"/>
                      </a:rPr>
                      <m:t>𝑋</m:t>
                    </m:r>
                    <m:r>
                      <a:rPr lang="en-US" sz="1800" i="1" dirty="0">
                        <a:latin typeface="Cambria Math" panose="02040503050406030204" pitchFamily="18" charset="0"/>
                      </a:rPr>
                      <m:t> </m:t>
                    </m:r>
                  </m:oMath>
                </a14:m>
                <a:r>
                  <a:rPr lang="en-US" sz="1800" dirty="0"/>
                  <a:t>is not always normal. </a:t>
                </a:r>
              </a:p>
              <a:p>
                <a:r>
                  <a:rPr lang="en-US" sz="1800" dirty="0"/>
                  <a:t>The distribution of random variable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𝑋</m:t>
                        </m:r>
                      </m:e>
                    </m:acc>
                  </m:oMath>
                </a14:m>
                <a:r>
                  <a:rPr lang="en-US" sz="1800" dirty="0"/>
                  <a:t> approaches normal when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&gt;30</m:t>
                    </m:r>
                  </m:oMath>
                </a14:m>
                <a:r>
                  <a:rPr lang="en-US" sz="1800" dirty="0"/>
                  <a:t> based on the Central Limit Theorem.</a:t>
                </a:r>
              </a:p>
              <a:p>
                <a:endParaRPr lang="en-US" sz="1800" dirty="0"/>
              </a:p>
              <a:p>
                <a:pPr marL="0" indent="0">
                  <a:buNone/>
                </a:pPr>
                <a:r>
                  <a:rPr lang="en-US" sz="1800" dirty="0"/>
                  <a:t> </a:t>
                </a:r>
              </a:p>
              <a:p>
                <a:endParaRPr lang="en-US" sz="1800" dirty="0"/>
              </a:p>
            </p:txBody>
          </p:sp>
        </mc:Choice>
        <mc:Fallback>
          <p:sp>
            <p:nvSpPr>
              <p:cNvPr id="749572" name="Rectangle 3"/>
              <p:cNvSpPr>
                <a:spLocks noGrp="1" noRot="1" noChangeAspect="1" noMove="1" noResize="1" noEditPoints="1" noAdjustHandles="1" noChangeArrowheads="1" noChangeShapeType="1" noTextEdit="1"/>
              </p:cNvSpPr>
              <p:nvPr>
                <p:ph type="body" idx="1"/>
              </p:nvPr>
            </p:nvSpPr>
            <p:spPr>
              <a:blipFill>
                <a:blip r:embed="rId3"/>
                <a:stretch>
                  <a:fillRect l="-222" t="-750" r="-59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4</a:t>
            </a:fld>
            <a:endParaRPr lang="en-US"/>
          </a:p>
        </p:txBody>
      </p:sp>
      <p:pic>
        <p:nvPicPr>
          <p:cNvPr id="3" name="Picture 2">
            <a:extLst>
              <a:ext uri="{FF2B5EF4-FFF2-40B4-BE49-F238E27FC236}">
                <a16:creationId xmlns:a16="http://schemas.microsoft.com/office/drawing/2014/main" id="{6E365855-8F29-CE21-F96A-0C9FFA90DC93}"/>
              </a:ext>
            </a:extLst>
          </p:cNvPr>
          <p:cNvPicPr>
            <a:picLocks noChangeAspect="1"/>
          </p:cNvPicPr>
          <p:nvPr/>
        </p:nvPicPr>
        <p:blipFill>
          <a:blip r:embed="rId4"/>
          <a:stretch>
            <a:fillRect/>
          </a:stretch>
        </p:blipFill>
        <p:spPr>
          <a:xfrm>
            <a:off x="1565849" y="3034145"/>
            <a:ext cx="6012301" cy="3442855"/>
          </a:xfrm>
          <a:prstGeom prst="rect">
            <a:avLst/>
          </a:prstGeom>
        </p:spPr>
      </p:pic>
    </p:spTree>
    <p:extLst>
      <p:ext uri="{BB962C8B-B14F-4D97-AF65-F5344CB8AC3E}">
        <p14:creationId xmlns:p14="http://schemas.microsoft.com/office/powerpoint/2010/main" val="18639655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Central Limit Theorem</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The process above illustrates the </a:t>
            </a:r>
            <a:r>
              <a:rPr lang="en-US" sz="2000" b="1" dirty="0">
                <a:solidFill>
                  <a:srgbClr val="8B0000"/>
                </a:solidFill>
              </a:rPr>
              <a:t>central limit theorem</a:t>
            </a:r>
            <a:r>
              <a:rPr lang="en-US" sz="2000" dirty="0"/>
              <a:t>, which says that as we take more and more simple random samples (SRS) from a population, the distribution of the mean of these observations eventually gets close to a normal distribution. </a:t>
            </a:r>
          </a:p>
          <a:p>
            <a:pPr fontAlgn="auto">
              <a:spcBef>
                <a:spcPts val="0"/>
              </a:spcBef>
              <a:spcAft>
                <a:spcPts val="0"/>
              </a:spcAft>
              <a:defRPr/>
            </a:pPr>
            <a:endParaRPr lang="en-US" sz="2000" dirty="0"/>
          </a:p>
          <a:p>
            <a:pPr fontAlgn="auto">
              <a:spcBef>
                <a:spcPts val="0"/>
              </a:spcBef>
              <a:spcAft>
                <a:spcPts val="0"/>
              </a:spcAft>
              <a:defRPr/>
            </a:pPr>
            <a:r>
              <a:rPr lang="en-US" sz="2000" dirty="0"/>
              <a:t>The central limit theorem lies behind the use of normal sampling distributions for sample means.</a:t>
            </a:r>
          </a:p>
          <a:p>
            <a:pPr fontAlgn="auto">
              <a:spcBef>
                <a:spcPts val="0"/>
              </a:spcBef>
              <a:spcAft>
                <a:spcPts val="0"/>
              </a:spcAft>
              <a:defRPr/>
            </a:pPr>
            <a:endParaRPr lang="en-US" sz="2000" dirty="0"/>
          </a:p>
          <a:p>
            <a:pPr fontAlgn="auto">
              <a:spcBef>
                <a:spcPts val="0"/>
              </a:spcBef>
              <a:spcAft>
                <a:spcPts val="0"/>
              </a:spcAft>
              <a:defRPr/>
            </a:pPr>
            <a:endParaRPr lang="en-US" sz="2000" dirty="0"/>
          </a:p>
          <a:p>
            <a:pPr fontAlgn="auto">
              <a:spcBef>
                <a:spcPts val="0"/>
              </a:spcBef>
              <a:spcAft>
                <a:spcPts val="0"/>
              </a:spcAft>
              <a:defRPr/>
            </a:pPr>
            <a:endParaRPr lang="en-US" sz="2000" dirty="0"/>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5</a:t>
            </a:fld>
            <a:endParaRPr lang="en-US" dirty="0"/>
          </a:p>
        </p:txBody>
      </p:sp>
      <p:pic>
        <p:nvPicPr>
          <p:cNvPr id="9" name="Picture 8">
            <a:extLst>
              <a:ext uri="{FF2B5EF4-FFF2-40B4-BE49-F238E27FC236}">
                <a16:creationId xmlns:a16="http://schemas.microsoft.com/office/drawing/2014/main" id="{579898B0-D7DC-D16C-601F-D1B0600E679C}"/>
              </a:ext>
            </a:extLst>
          </p:cNvPr>
          <p:cNvPicPr>
            <a:picLocks noChangeAspect="1"/>
          </p:cNvPicPr>
          <p:nvPr/>
        </p:nvPicPr>
        <p:blipFill>
          <a:blip r:embed="rId2"/>
          <a:stretch>
            <a:fillRect/>
          </a:stretch>
        </p:blipFill>
        <p:spPr>
          <a:xfrm>
            <a:off x="958042" y="3871719"/>
            <a:ext cx="7449590" cy="2772162"/>
          </a:xfrm>
          <a:prstGeom prst="rect">
            <a:avLst/>
          </a:prstGeom>
        </p:spPr>
      </p:pic>
    </p:spTree>
    <p:extLst>
      <p:ext uri="{BB962C8B-B14F-4D97-AF65-F5344CB8AC3E}">
        <p14:creationId xmlns:p14="http://schemas.microsoft.com/office/powerpoint/2010/main" val="376233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fontScale="90000"/>
          </a:bodyPr>
          <a:lstStyle/>
          <a:p>
            <a:r>
              <a:rPr lang="en-US" dirty="0"/>
              <a:t>Law of Averages (Law of Large Numbers)</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a:xfrm>
            <a:off x="457200" y="1600200"/>
            <a:ext cx="8229600" cy="4724400"/>
          </a:xfrm>
        </p:spPr>
        <p:txBody>
          <a:bodyPr/>
          <a:lstStyle/>
          <a:p>
            <a:pPr fontAlgn="auto">
              <a:spcBef>
                <a:spcPts val="0"/>
              </a:spcBef>
              <a:spcAft>
                <a:spcPts val="0"/>
              </a:spcAft>
              <a:defRPr/>
            </a:pPr>
            <a:r>
              <a:rPr lang="en-US" sz="2000" b="1" dirty="0">
                <a:solidFill>
                  <a:srgbClr val="8B0000"/>
                </a:solidFill>
              </a:rPr>
              <a:t>The law of large numbers</a:t>
            </a:r>
            <a:r>
              <a:rPr lang="en-US" sz="2000" dirty="0"/>
              <a:t> states that in a large number of “independent” repetitions of a random phenomenon (such as coin tossing), averages or proportions are likely to become more stable as the number of trials increases, whereas sums or counts are likely to become more variable. </a:t>
            </a:r>
          </a:p>
          <a:p>
            <a:pPr fontAlgn="auto">
              <a:spcBef>
                <a:spcPts val="0"/>
              </a:spcBef>
              <a:spcAft>
                <a:spcPts val="0"/>
              </a:spcAft>
              <a:defRPr/>
            </a:pPr>
            <a:endParaRPr lang="en-US" sz="2000" dirty="0"/>
          </a:p>
          <a:p>
            <a:pPr fontAlgn="auto">
              <a:spcBef>
                <a:spcPts val="0"/>
              </a:spcBef>
              <a:spcAft>
                <a:spcPts val="0"/>
              </a:spcAft>
              <a:defRPr/>
            </a:pPr>
            <a:r>
              <a:rPr lang="en-US" sz="2000" dirty="0"/>
              <a:t>i.e. As the number of identically distributed, randomly generated variables increases, their sample mean approaches their theoretical mean.</a:t>
            </a:r>
          </a:p>
          <a:p>
            <a:pPr fontAlgn="auto">
              <a:spcBef>
                <a:spcPts val="0"/>
              </a:spcBef>
              <a:spcAft>
                <a:spcPts val="0"/>
              </a:spcAft>
              <a:defRPr/>
            </a:pPr>
            <a:endParaRPr lang="en-US" sz="2000" dirty="0"/>
          </a:p>
          <a:p>
            <a:pPr fontAlgn="auto">
              <a:spcBef>
                <a:spcPts val="0"/>
              </a:spcBef>
              <a:spcAft>
                <a:spcPts val="0"/>
              </a:spcAft>
              <a:defRPr/>
            </a:pPr>
            <a:r>
              <a:rPr lang="en-US" sz="2000" dirty="0"/>
              <a:t>e.g. We saw that the proportion of heads gradually becomes closer and closer to 0.5 as the number of tosses increases. </a:t>
            </a:r>
          </a:p>
          <a:p>
            <a:pPr fontAlgn="auto">
              <a:spcBef>
                <a:spcPts val="0"/>
              </a:spcBef>
              <a:spcAft>
                <a:spcPts val="0"/>
              </a:spcAft>
              <a:defRPr/>
            </a:pPr>
            <a:endParaRPr lang="en-US" sz="2000" dirty="0"/>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6</a:t>
            </a:fld>
            <a:endParaRPr lang="en-US" dirty="0"/>
          </a:p>
        </p:txBody>
      </p:sp>
    </p:spTree>
    <p:extLst>
      <p:ext uri="{BB962C8B-B14F-4D97-AF65-F5344CB8AC3E}">
        <p14:creationId xmlns:p14="http://schemas.microsoft.com/office/powerpoint/2010/main" val="63257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sz="4000" spc="-100" dirty="0">
                <a:solidFill>
                  <a:schemeClr val="tx2"/>
                </a:solidFill>
              </a:rPr>
              <a:t>Case: Casinos</a:t>
            </a:r>
            <a:endParaRPr lang="en-US" dirty="0"/>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The law of large numbers explains why gambling, which is a recreation or an addiction for individuals, is a business for a casino. </a:t>
            </a:r>
          </a:p>
          <a:p>
            <a:pPr fontAlgn="auto">
              <a:spcBef>
                <a:spcPts val="0"/>
              </a:spcBef>
              <a:spcAft>
                <a:spcPts val="0"/>
              </a:spcAft>
              <a:defRPr/>
            </a:pPr>
            <a:endParaRPr lang="en-US" sz="2000" dirty="0"/>
          </a:p>
          <a:p>
            <a:pPr fontAlgn="auto">
              <a:spcBef>
                <a:spcPts val="0"/>
              </a:spcBef>
              <a:spcAft>
                <a:spcPts val="0"/>
              </a:spcAft>
              <a:defRPr/>
            </a:pPr>
            <a:r>
              <a:rPr lang="en-US" sz="2000" dirty="0"/>
              <a:t>The “house” in a gambling operation is not gambling at all. The average winnings of a large number of customers will be quite close to the expected value. </a:t>
            </a:r>
          </a:p>
          <a:p>
            <a:pPr fontAlgn="auto">
              <a:spcBef>
                <a:spcPts val="0"/>
              </a:spcBef>
              <a:spcAft>
                <a:spcPts val="0"/>
              </a:spcAft>
              <a:defRPr/>
            </a:pPr>
            <a:endParaRPr lang="en-US" sz="2000" dirty="0"/>
          </a:p>
          <a:p>
            <a:pPr fontAlgn="auto">
              <a:spcBef>
                <a:spcPts val="0"/>
              </a:spcBef>
              <a:spcAft>
                <a:spcPts val="0"/>
              </a:spcAft>
              <a:defRPr/>
            </a:pPr>
            <a:r>
              <a:rPr lang="en-US" sz="2000" dirty="0"/>
              <a:t>The house has calculated the expected value ahead of time and knows what its take will be in the long run. </a:t>
            </a: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7</a:t>
            </a:fld>
            <a:endParaRPr lang="en-US" dirty="0"/>
          </a:p>
        </p:txBody>
      </p:sp>
    </p:spTree>
    <p:extLst>
      <p:ext uri="{BB962C8B-B14F-4D97-AF65-F5344CB8AC3E}">
        <p14:creationId xmlns:p14="http://schemas.microsoft.com/office/powerpoint/2010/main" val="204656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sz="4000" spc="-100" dirty="0">
                <a:solidFill>
                  <a:schemeClr val="tx2"/>
                </a:solidFill>
              </a:rPr>
              <a:t>Case: Casinos</a:t>
            </a:r>
            <a:endParaRPr lang="en-US" dirty="0"/>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Serious gamblers often follow a system of betting in which the amount bet on each play depends on the outcome of previous plays. </a:t>
            </a:r>
          </a:p>
          <a:p>
            <a:pPr fontAlgn="auto">
              <a:spcBef>
                <a:spcPts val="0"/>
              </a:spcBef>
              <a:spcAft>
                <a:spcPts val="0"/>
              </a:spcAft>
              <a:defRPr/>
            </a:pPr>
            <a:endParaRPr lang="en-US" sz="2000" dirty="0"/>
          </a:p>
          <a:p>
            <a:pPr fontAlgn="auto">
              <a:spcBef>
                <a:spcPts val="0"/>
              </a:spcBef>
              <a:spcAft>
                <a:spcPts val="0"/>
              </a:spcAft>
              <a:defRPr/>
            </a:pPr>
            <a:r>
              <a:rPr lang="en-US" sz="2000" dirty="0"/>
              <a:t>You might, for example, double your bet on each spin of the roulette wheel until you win – or, of course, until your fortune is exhausted. </a:t>
            </a:r>
          </a:p>
          <a:p>
            <a:pPr fontAlgn="auto">
              <a:spcBef>
                <a:spcPts val="0"/>
              </a:spcBef>
              <a:spcAft>
                <a:spcPts val="0"/>
              </a:spcAft>
              <a:defRPr/>
            </a:pPr>
            <a:endParaRPr lang="en-US" sz="2000" dirty="0"/>
          </a:p>
          <a:p>
            <a:pPr fontAlgn="auto">
              <a:spcBef>
                <a:spcPts val="0"/>
              </a:spcBef>
              <a:spcAft>
                <a:spcPts val="0"/>
              </a:spcAft>
              <a:defRPr/>
            </a:pPr>
            <a:r>
              <a:rPr lang="en-US" sz="2000" dirty="0"/>
              <a:t>Such a system tries to take advantage of the fact that you have a memory even though the roulette wheel does not. </a:t>
            </a:r>
          </a:p>
          <a:p>
            <a:pPr fontAlgn="auto">
              <a:spcBef>
                <a:spcPts val="0"/>
              </a:spcBef>
              <a:spcAft>
                <a:spcPts val="0"/>
              </a:spcAft>
              <a:defRPr/>
            </a:pPr>
            <a:endParaRPr lang="en-US" sz="2000" dirty="0"/>
          </a:p>
          <a:p>
            <a:pPr fontAlgn="auto">
              <a:spcBef>
                <a:spcPts val="0"/>
              </a:spcBef>
              <a:spcAft>
                <a:spcPts val="0"/>
              </a:spcAft>
              <a:defRPr/>
            </a:pPr>
            <a:r>
              <a:rPr lang="en-US" sz="2000" dirty="0"/>
              <a:t>Can you beat the odds with a system? No. </a:t>
            </a:r>
          </a:p>
          <a:p>
            <a:pPr fontAlgn="auto">
              <a:spcBef>
                <a:spcPts val="0"/>
              </a:spcBef>
              <a:spcAft>
                <a:spcPts val="0"/>
              </a:spcAft>
              <a:defRPr/>
            </a:pPr>
            <a:endParaRPr lang="en-US" sz="2000" dirty="0"/>
          </a:p>
          <a:p>
            <a:pPr fontAlgn="auto">
              <a:spcBef>
                <a:spcPts val="0"/>
              </a:spcBef>
              <a:spcAft>
                <a:spcPts val="0"/>
              </a:spcAft>
              <a:defRPr/>
            </a:pPr>
            <a:r>
              <a:rPr lang="en-US" sz="2000" dirty="0"/>
              <a:t>Mathematicians have shown that if you do not have an infinite fortune to gamble with, your average winnings (the expected value) remain the same, and you will eventually go broke if you keep increasing your bets. </a:t>
            </a:r>
          </a:p>
          <a:p>
            <a:pPr fontAlgn="auto">
              <a:spcBef>
                <a:spcPts val="0"/>
              </a:spcBef>
              <a:spcAft>
                <a:spcPts val="0"/>
              </a:spcAft>
              <a:defRPr/>
            </a:pPr>
            <a:endParaRPr lang="en-US" sz="2000" dirty="0"/>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8</a:t>
            </a:fld>
            <a:endParaRPr lang="en-US" dirty="0"/>
          </a:p>
        </p:txBody>
      </p:sp>
    </p:spTree>
    <p:extLst>
      <p:ext uri="{BB962C8B-B14F-4D97-AF65-F5344CB8AC3E}">
        <p14:creationId xmlns:p14="http://schemas.microsoft.com/office/powerpoint/2010/main" val="121128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sz="4000" spc="-100" dirty="0">
                <a:solidFill>
                  <a:schemeClr val="tx2"/>
                </a:solidFill>
              </a:rPr>
              <a:t>Case: </a:t>
            </a:r>
            <a:r>
              <a:rPr lang="en-US" sz="4000" dirty="0"/>
              <a:t>Insurance Companies </a:t>
            </a:r>
            <a:endParaRPr lang="en-US" dirty="0"/>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fontAlgn="auto">
              <a:spcBef>
                <a:spcPts val="0"/>
              </a:spcBef>
              <a:spcAft>
                <a:spcPts val="0"/>
              </a:spcAft>
              <a:defRPr/>
            </a:pPr>
            <a:r>
              <a:rPr lang="en-US" sz="2000" dirty="0"/>
              <a:t>Life insurance companies operate much like casinos: they bet that the people who buy insurance will not die. </a:t>
            </a:r>
          </a:p>
          <a:p>
            <a:pPr fontAlgn="auto">
              <a:spcBef>
                <a:spcPts val="0"/>
              </a:spcBef>
              <a:spcAft>
                <a:spcPts val="0"/>
              </a:spcAft>
              <a:defRPr/>
            </a:pPr>
            <a:endParaRPr lang="en-US" sz="1600" dirty="0"/>
          </a:p>
          <a:p>
            <a:pPr fontAlgn="auto">
              <a:spcBef>
                <a:spcPts val="0"/>
              </a:spcBef>
              <a:spcAft>
                <a:spcPts val="0"/>
              </a:spcAft>
              <a:defRPr/>
            </a:pPr>
            <a:r>
              <a:rPr lang="en-US" sz="2000" dirty="0"/>
              <a:t>Some do die, of course, but the insurance company knows the probabilities and relies on the law of large numbers to predict the average amount it will have to pay out. </a:t>
            </a:r>
          </a:p>
          <a:p>
            <a:pPr fontAlgn="auto">
              <a:spcBef>
                <a:spcPts val="0"/>
              </a:spcBef>
              <a:spcAft>
                <a:spcPts val="0"/>
              </a:spcAft>
              <a:defRPr/>
            </a:pPr>
            <a:endParaRPr lang="en-US" sz="2000" dirty="0"/>
          </a:p>
          <a:p>
            <a:pPr fontAlgn="auto">
              <a:spcBef>
                <a:spcPts val="0"/>
              </a:spcBef>
              <a:spcAft>
                <a:spcPts val="0"/>
              </a:spcAft>
              <a:defRPr/>
            </a:pPr>
            <a:r>
              <a:rPr lang="en-US" sz="2000" dirty="0"/>
              <a:t>Then the company sets its premiums high enough to guarantee a profit.</a:t>
            </a:r>
            <a:endParaRPr lang="en-US" sz="2000" baseline="-25000" dirty="0"/>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9</a:t>
            </a:fld>
            <a:endParaRPr lang="en-US" dirty="0"/>
          </a:p>
        </p:txBody>
      </p:sp>
    </p:spTree>
    <p:extLst>
      <p:ext uri="{BB962C8B-B14F-4D97-AF65-F5344CB8AC3E}">
        <p14:creationId xmlns:p14="http://schemas.microsoft.com/office/powerpoint/2010/main" val="3896382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Capacity and Demand&amp;quot;&quot;/&gt;&lt;property id=&quot;20307&quot; value=&quot;273&quot;/&gt;&lt;/object&gt;&lt;object type=&quot;3&quot; unique_id=&quot;10005&quot;&gt;&lt;property id=&quot;20148&quot; value=&quot;5&quot;/&gt;&lt;property id=&quot;20300&quot; value=&quot;Slide 2 - &amp;quot;Learning Objectives&amp;quot;&quot;/&gt;&lt;property id=&quot;20307&quot; value=&quot;270&quot;/&gt;&lt;/object&gt;&lt;object type=&quot;3&quot; unique_id=&quot;10006&quot;&gt;&lt;property id=&quot;20148&quot; value=&quot;5&quot;/&gt;&lt;property id=&quot;20300&quot; value=&quot;Slide 3 - &amp;quot;Level Capacity and Chase Demand &amp;quot;&quot;/&gt;&lt;property id=&quot;20307&quot; value=&quot;274&quot;/&gt;&lt;/object&gt;&lt;object type=&quot;3&quot; unique_id=&quot;10007&quot;&gt;&lt;property id=&quot;20148&quot; value=&quot;5&quot;/&gt;&lt;property id=&quot;20300&quot; value=&quot;Slide 4 - &amp;quot;Strategies for Matching Capacity and Demand for Services&amp;quot;&quot;/&gt;&lt;property id=&quot;20307&quot; value=&quot;257&quot;/&gt;&lt;/object&gt;&lt;object type=&quot;3&quot; unique_id=&quot;10008&quot;&gt;&lt;property id=&quot;20148&quot; value=&quot;5&quot;/&gt;&lt;property id=&quot;20300&quot; value=&quot;Slide 5 - &amp;quot;Customer-Induced Variability&amp;quot;&quot;/&gt;&lt;property id=&quot;20307&quot; value=&quot;275&quot;/&gt;&lt;/object&gt;&lt;object type=&quot;3&quot; unique_id=&quot;10009&quot;&gt;&lt;property id=&quot;20148&quot; value=&quot;5&quot;/&gt;&lt;property id=&quot;20300&quot; value=&quot;Slide 6 - &amp;quot;Strategies for Managing&amp;#x0D;&amp;#x0A;Customer-induced Variability&amp;quot;&quot;/&gt;&lt;property id=&quot;20307&quot; value=&quot;277&quot;/&gt;&lt;/object&gt;&lt;object type=&quot;3&quot; unique_id=&quot;10010&quot;&gt;&lt;property id=&quot;20148&quot; value=&quot;5&quot;/&gt;&lt;property id=&quot;20300&quot; value=&quot;Slide 7 - &amp;quot;Segmenting Demand at a Health Clinic&amp;quot;&quot;/&gt;&lt;property id=&quot;20307&quot; value=&quot;276&quot;/&gt;&lt;/object&gt;&lt;object type=&quot;3&quot; unique_id=&quot;10011&quot;&gt;&lt;property id=&quot;20148&quot; value=&quot;5&quot;/&gt;&lt;property id=&quot;20300&quot; value=&quot;Slide 8 - &amp;quot;Discriminatory Pricing &amp;#x0D;&amp;#x0A;for Camping&amp;quot;&quot;/&gt;&lt;property id=&quot;20307&quot; value=&quot;259&quot;/&gt;&lt;/object&gt;&lt;object type=&quot;3&quot; unique_id=&quot;10012&quot;&gt;&lt;property id=&quot;20148&quot; value=&quot;5&quot;/&gt;&lt;property id=&quot;20300&quot; value=&quot;Slide 9 - &amp;quot;Hotel Overbooking Loss Table&amp;quot;&quot;/&gt;&lt;property id=&quot;20307&quot; value=&quot;260&quot;/&gt;&lt;/object&gt;&lt;object type=&quot;3&quot; unique_id=&quot;10013&quot;&gt;&lt;property id=&quot;20148&quot; value=&quot;5&quot;/&gt;&lt;property id=&quot;20300&quot; value=&quot;Slide 10 - &amp;quot;Daily Scheduling of Telephone Operator Work shifts&amp;quot;&quot;/&gt;&lt;property id=&quot;20307&quot; value=&quot;262&quot;/&gt;&lt;/object&gt;&lt;object type=&quot;3&quot; unique_id=&quot;10015&quot;&gt;&lt;property id=&quot;20148&quot; value=&quot;5&quot;/&gt;&lt;property id=&quot;20300&quot; value=&quot;Slide 13 - &amp;quot;Scheduling Part-time &amp;#x0D;&amp;#x0A;Bank Tellers&amp;quot;&quot;/&gt;&lt;property id=&quot;20307&quot; value=&quot;261&quot;/&gt;&lt;/object&gt;&lt;object type=&quot;3&quot; unique_id=&quot;10016&quot;&gt;&lt;property id=&quot;20148&quot; value=&quot;5&quot;/&gt;&lt;property id=&quot;20300&quot; value=&quot;Slide 14 - &amp;quot;Ideal Characteristics for Yield Management&amp;quot;&quot;/&gt;&lt;property id=&quot;20307&quot; value=&quot;265&quot;/&gt;&lt;/object&gt;&lt;object type=&quot;3&quot; unique_id=&quot;10017&quot;&gt;&lt;property id=&quot;20148&quot; value=&quot;5&quot;/&gt;&lt;property id=&quot;20300&quot; value=&quot;Slide 15 - &amp;quot;Airline Pricing for a Coach Seat&amp;#x0D;&amp;#x0A;Traditional Fixed Price&amp;quot;&quot;/&gt;&lt;property id=&quot;20307&quot; value=&quot;278&quot;/&gt;&lt;/object&gt;&lt;object type=&quot;3&quot; unique_id=&quot;10018&quot;&gt;&lt;property id=&quot;20148&quot; value=&quot;5&quot;/&gt;&lt;property id=&quot;20300&quot; value=&quot;Slide 16 - &amp;quot;Airline Pricing for a Coach Seat Multiple Pricing Using Yield Management&amp;quot;&quot;/&gt;&lt;property id=&quot;20307&quot; value=&quot;279&quot;/&gt;&lt;/object&gt;&lt;object type=&quot;3&quot; unique_id=&quot;10019&quot;&gt;&lt;property id=&quot;20148&quot; value=&quot;5&quot;/&gt;&lt;property id=&quot;20300&quot; value=&quot;Slide 17 - &amp;quot;Seasonal Allocation of Rooms by Service Class for Resort Hotel&amp;quot;&quot;/&gt;&lt;property id=&quot;20307&quot; value=&quot;264&quot;/&gt;&lt;/object&gt;&lt;object type=&quot;3&quot; unique_id=&quot;10020&quot;&gt;&lt;property id=&quot;20148&quot; value=&quot;5&quot;/&gt;&lt;property id=&quot;20300&quot; value=&quot;Slide 18 - &amp;quot;Demand Control Chart for &amp;#x0D;&amp;#x0A;a Hotel&amp;quot;&quot;/&gt;&lt;property id=&quot;20307&quot; value=&quot;266&quot;/&gt;&lt;/object&gt;&lt;object type=&quot;3&quot; unique_id=&quot;10021&quot;&gt;&lt;property id=&quot;20148&quot; value=&quot;5&quot;/&gt;&lt;property id=&quot;20300&quot; value=&quot;Slide 19 - &amp;quot;Yield Management Using the Critical Fractal Model &amp;quot;&quot;/&gt;&lt;property id=&quot;20307&quot; value=&quot;267&quot;/&gt;&lt;/object&gt;&lt;object type=&quot;3&quot; unique_id=&quot;10022&quot;&gt;&lt;property id=&quot;20148&quot; value=&quot;5&quot;/&gt;&lt;property id=&quot;20300&quot; value=&quot;Slide 20 - &amp;quot;Topics for Discussion&amp;quot;&quot;/&gt;&lt;property id=&quot;20307&quot; value=&quot;271&quot;/&gt;&lt;/object&gt;&lt;object type=&quot;3&quot; unique_id=&quot;10023&quot;&gt;&lt;property id=&quot;20148&quot; value=&quot;5&quot;/&gt;&lt;property id=&quot;20300&quot; value=&quot;Slide 21 - &amp;quot;Interactive Exercise&amp;quot;&quot;/&gt;&lt;property id=&quot;20307&quot; value=&quot;272&quot;/&gt;&lt;/object&gt;&lt;object type=&quot;3&quot; unique_id=&quot;10178&quot;&gt;&lt;property id=&quot;20148&quot; value=&quot;5&quot;/&gt;&lt;property id=&quot;20300&quot; value=&quot;Slide 11&quot;/&gt;&lt;property id=&quot;20307&quot; value=&quot;280&quot;/&gt;&lt;/object&gt;&lt;object type=&quot;3&quot; unique_id=&quot;10179&quot;&gt;&lt;property id=&quot;20148&quot; value=&quot;5&quot;/&gt;&lt;property id=&quot;20300&quot; value=&quot;Slide 12 - &amp;quot;LP Solution for Weekly Work Shift Schedule&amp;quot;&quot;/&gt;&lt;property id=&quot;20307&quot; value=&quot;281&quot;/&gt;&lt;/object&gt;&lt;/object&gt;&lt;/object&gt;&lt;/database&gt;"/>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ysClr val="windowText" lastClr="000000"/>
      </a:dk1>
      <a:lt1>
        <a:sysClr val="window" lastClr="FFFFFF"/>
      </a:lt1>
      <a:dk2>
        <a:srgbClr val="4E5B6F"/>
      </a:dk2>
      <a:lt2>
        <a:srgbClr val="D6ECFF"/>
      </a:lt2>
      <a:accent1>
        <a:srgbClr val="C00000"/>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14</Pages>
  <Words>1346</Words>
  <Application>Microsoft Office PowerPoint</Application>
  <PresentationFormat>Letter Paper (8.5x11 in)</PresentationFormat>
  <Paragraphs>136</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Tahoma</vt:lpstr>
      <vt:lpstr>Times New Roman</vt:lpstr>
      <vt:lpstr>Clarity</vt:lpstr>
      <vt:lpstr>PowerPoint Presentation</vt:lpstr>
      <vt:lpstr>Statistical Inference</vt:lpstr>
      <vt:lpstr>Sample Distributions vs. Sampling Distribution</vt:lpstr>
      <vt:lpstr>Sample Distributions vs. Sampling Distribution</vt:lpstr>
      <vt:lpstr>Central Limit Theorem</vt:lpstr>
      <vt:lpstr>Law of Averages (Law of Large Numbers)</vt:lpstr>
      <vt:lpstr>Case: Casinos</vt:lpstr>
      <vt:lpstr>Case: Casinos</vt:lpstr>
      <vt:lpstr>Case: Insurance Companies </vt:lpstr>
      <vt:lpstr>Confidence Interval</vt:lpstr>
      <vt:lpstr>Confidence Interval</vt:lpstr>
      <vt:lpstr>Confidence Interval</vt:lpstr>
      <vt:lpstr>Case Study: Smartphone Usage </vt:lpstr>
      <vt:lpstr>Confidence Interval for Population Mean</vt:lpstr>
      <vt:lpstr>Confidence Interval for Population Proportion</vt:lpstr>
      <vt:lpstr>Case: Graduation Plans</vt:lpstr>
      <vt:lpstr>Confidence Intervals for Linear Regression Coefficients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2017-09-05T04:31:32Z</dcterms:created>
  <dcterms:modified xsi:type="dcterms:W3CDTF">2023-11-18T18:15:02Z</dcterms:modified>
</cp:coreProperties>
</file>