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3" r:id="rId1"/>
  </p:sldMasterIdLst>
  <p:notesMasterIdLst>
    <p:notesMasterId r:id="rId29"/>
  </p:notesMasterIdLst>
  <p:handoutMasterIdLst>
    <p:handoutMasterId r:id="rId30"/>
  </p:handoutMasterIdLst>
  <p:sldIdLst>
    <p:sldId id="270" r:id="rId2"/>
    <p:sldId id="756" r:id="rId3"/>
    <p:sldId id="789" r:id="rId4"/>
    <p:sldId id="790" r:id="rId5"/>
    <p:sldId id="791" r:id="rId6"/>
    <p:sldId id="792" r:id="rId7"/>
    <p:sldId id="795" r:id="rId8"/>
    <p:sldId id="798" r:id="rId9"/>
    <p:sldId id="799" r:id="rId10"/>
    <p:sldId id="801" r:id="rId11"/>
    <p:sldId id="804" r:id="rId12"/>
    <p:sldId id="805" r:id="rId13"/>
    <p:sldId id="807" r:id="rId14"/>
    <p:sldId id="854" r:id="rId15"/>
    <p:sldId id="717" r:id="rId16"/>
    <p:sldId id="856" r:id="rId17"/>
    <p:sldId id="857" r:id="rId18"/>
    <p:sldId id="858" r:id="rId19"/>
    <p:sldId id="859" r:id="rId20"/>
    <p:sldId id="860" r:id="rId21"/>
    <p:sldId id="861" r:id="rId22"/>
    <p:sldId id="867" r:id="rId23"/>
    <p:sldId id="863" r:id="rId24"/>
    <p:sldId id="865" r:id="rId25"/>
    <p:sldId id="862" r:id="rId26"/>
    <p:sldId id="866" r:id="rId27"/>
    <p:sldId id="868" r:id="rId28"/>
  </p:sldIdLst>
  <p:sldSz cx="9144000" cy="6858000" type="letter"/>
  <p:notesSz cx="6858000" cy="9028113"/>
  <p:custDataLst>
    <p:tags r:id="rId31"/>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3969" autoAdjust="0"/>
  </p:normalViewPr>
  <p:slideViewPr>
    <p:cSldViewPr snapToGrid="0">
      <p:cViewPr varScale="1">
        <p:scale>
          <a:sx n="69" d="100"/>
          <a:sy n="69" d="100"/>
        </p:scale>
        <p:origin x="62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34"/>
    </p:cViewPr>
  </p:sorterViewPr>
  <p:notesViewPr>
    <p:cSldViewPr snapToGrid="0">
      <p:cViewPr>
        <p:scale>
          <a:sx n="100" d="100"/>
          <a:sy n="100" d="100"/>
        </p:scale>
        <p:origin x="-1632" y="1734"/>
      </p:cViewPr>
      <p:guideLst>
        <p:guide orient="horz" pos="284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54FC8DD1-0F10-45FA-9DAA-D563E7F64B9E}" type="slidenum">
              <a:rPr lang="en-US"/>
              <a:pPr>
                <a:defRPr/>
              </a:pPr>
              <a:t>‹#›</a:t>
            </a:fld>
            <a:endParaRPr lang="en-US" dirty="0"/>
          </a:p>
        </p:txBody>
      </p:sp>
      <p:sp>
        <p:nvSpPr>
          <p:cNvPr id="4102" name="Rectangle 6"/>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A69167FF-2F1C-4659-B16A-5D292C91E86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984224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D9973D08-FACB-4CC5-A23C-A7A9AAB29533}" type="slidenum">
              <a:rPr lang="en-US"/>
              <a:pPr>
                <a:defRPr/>
              </a:pPr>
              <a:t>‹#›</a:t>
            </a:fld>
            <a:endParaRPr lang="en-US" dirty="0"/>
          </a:p>
        </p:txBody>
      </p:sp>
      <p:sp>
        <p:nvSpPr>
          <p:cNvPr id="14342" name="Rectangle 6"/>
          <p:cNvSpPr>
            <a:spLocks noGrp="1" noRot="1" noChangeAspect="1" noChangeArrowheads="1" noTextEdit="1"/>
          </p:cNvSpPr>
          <p:nvPr>
            <p:ph type="sldImg" idx="2"/>
          </p:nvPr>
        </p:nvSpPr>
        <p:spPr bwMode="auto">
          <a:xfrm>
            <a:off x="1177925" y="682625"/>
            <a:ext cx="4502150" cy="3373438"/>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CEF5B2FD-4630-4C0C-BFCD-E56ED2BAD74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400025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79513" y="682625"/>
            <a:ext cx="4498975" cy="3373438"/>
          </a:xfrm>
          <a:ln/>
        </p:spPr>
      </p:sp>
      <p:sp>
        <p:nvSpPr>
          <p:cNvPr id="19458" name="Rectangle 3"/>
          <p:cNvSpPr>
            <a:spLocks noGrp="1" noChangeArrowheads="1"/>
          </p:cNvSpPr>
          <p:nvPr>
            <p:ph type="body" idx="1"/>
          </p:nvPr>
        </p:nvSpPr>
        <p:spPr>
          <a:noFill/>
          <a:ln/>
        </p:spPr>
        <p:txBody>
          <a:bodyPr/>
          <a:lstStyle/>
          <a:p>
            <a:endParaRPr lang="en-US" dirty="0"/>
          </a:p>
        </p:txBody>
      </p:sp>
      <p:sp>
        <p:nvSpPr>
          <p:cNvPr id="4" name="TextBox 3"/>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82625"/>
            <a:ext cx="4498975" cy="3373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18AF5E-E470-4C1A-A10D-3E5F772E4D50}" type="slidenum">
              <a:rPr lang="en-GB" smtClean="0"/>
              <a:pPr/>
              <a:t>14</a:t>
            </a:fld>
            <a:endParaRPr lang="en-GB"/>
          </a:p>
        </p:txBody>
      </p:sp>
    </p:spTree>
    <p:extLst>
      <p:ext uri="{BB962C8B-B14F-4D97-AF65-F5344CB8AC3E}">
        <p14:creationId xmlns:p14="http://schemas.microsoft.com/office/powerpoint/2010/main" val="73977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ChangeArrowheads="1"/>
          </p:cNvSpPr>
          <p:nvPr userDrawn="1"/>
        </p:nvSpPr>
        <p:spPr bwMode="auto">
          <a:xfrm>
            <a:off x="4959350" y="6604000"/>
            <a:ext cx="41941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Copyright © 2014 by The McGraw-Hill Companies, Inc. All rights reserved.</a:t>
            </a:r>
          </a:p>
        </p:txBody>
      </p:sp>
      <p:sp>
        <p:nvSpPr>
          <p:cNvPr id="6" name="Rectangle 8"/>
          <p:cNvSpPr>
            <a:spLocks noChangeArrowheads="1"/>
          </p:cNvSpPr>
          <p:nvPr userDrawn="1"/>
        </p:nvSpPr>
        <p:spPr bwMode="auto">
          <a:xfrm>
            <a:off x="77788" y="6607175"/>
            <a:ext cx="12223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McGraw-Hill/Irwin</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DCB343-0103-423A-8A8D-AF382C0D62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4139E-0F6F-419F-BB81-36276AF7D0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4785BE-5E98-4FF1-8DED-6C28998D8E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5592FFD-FCF9-4491-A763-F037E38312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42D32-0E77-4B33-A148-E8B7F0AFCF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5BE587-F5F7-472C-9580-081AFFC5E5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D21E-5D79-4E04-85A1-3A37B7364FF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F01BF37-6E1B-4B15-9729-77535FB9BA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96C34F-C849-41F0-BACC-F30D2FD33A0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D49DC63-6B37-4241-85C3-93ED54C16DA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F0EAADB-9AFB-4773-97DB-50818D691E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ED9226-72B7-42C4-8318-9C1ED764C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0" hangingPunct="0">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0" hangingPunct="0">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610600" y="6529388"/>
            <a:ext cx="1066800" cy="328612"/>
          </a:xfrm>
          <a:prstGeom prst="rect">
            <a:avLst/>
          </a:prstGeom>
        </p:spPr>
        <p:txBody>
          <a:bodyPr vert="horz" lIns="91440" tIns="45720" rIns="91440" bIns="45720" rtlCol="0" anchor="ctr"/>
          <a:lstStyle>
            <a:lvl1pPr algn="l" eaLnBrk="0" hangingPunct="0">
              <a:defRPr sz="1400" b="1" smtClean="0">
                <a:solidFill>
                  <a:schemeClr val="tx1"/>
                </a:solidFill>
              </a:defRPr>
            </a:lvl1pPr>
          </a:lstStyle>
          <a:p>
            <a:pPr>
              <a:defRPr/>
            </a:pPr>
            <a:fld id="{19006789-85B3-4831-B390-902B98F5FF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7" r:id="rId3"/>
    <p:sldLayoutId id="2147483674" r:id="rId4"/>
    <p:sldLayoutId id="2147483678" r:id="rId5"/>
    <p:sldLayoutId id="2147483673" r:id="rId6"/>
    <p:sldLayoutId id="2147483672" r:id="rId7"/>
    <p:sldLayoutId id="2147483679" r:id="rId8"/>
    <p:sldLayoutId id="2147483671" r:id="rId9"/>
    <p:sldLayoutId id="2147483670" r:id="rId10"/>
    <p:sldLayoutId id="2147483669" r:id="rId11"/>
    <p:sldLayoutId id="2147483680" r:id="rId12"/>
  </p:sldLayoutIdLst>
  <p:hf hdr="0" ftr="0" dt="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762000" y="1447800"/>
            <a:ext cx="7772400" cy="2819400"/>
          </a:xfrm>
          <a:prstGeom prst="rect">
            <a:avLst/>
          </a:prstGeom>
        </p:spPr>
        <p:txBody>
          <a:bodyPr vert="horz" lIns="91440" tIns="45720" rIns="91440" bIns="45720" rtlCol="0" anchor="ctr">
            <a:normAutofit/>
          </a:bodyPr>
          <a:lstStyle/>
          <a:p>
            <a:pPr lvl="0" algn="ctr" fontAlgn="auto">
              <a:spcAft>
                <a:spcPts val="0"/>
              </a:spcAft>
              <a:defRPr/>
            </a:pPr>
            <a:r>
              <a:rPr lang="en-US" sz="5400" spc="-100" dirty="0">
                <a:solidFill>
                  <a:schemeClr val="tx2"/>
                </a:solidFill>
              </a:rPr>
              <a:t>Module 4 – Hypothesis Testing II</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Two Sample Z-Test for Proportions</a:t>
            </a:r>
          </a:p>
        </p:txBody>
      </p:sp>
      <p:sp>
        <p:nvSpPr>
          <p:cNvPr id="3" name="Content Placeholder 2"/>
          <p:cNvSpPr>
            <a:spLocks noGrp="1"/>
          </p:cNvSpPr>
          <p:nvPr>
            <p:ph idx="1"/>
          </p:nvPr>
        </p:nvSpPr>
        <p:spPr>
          <a:xfrm>
            <a:off x="457200" y="1600200"/>
            <a:ext cx="8229600" cy="4747846"/>
          </a:xfrm>
        </p:spPr>
        <p:txBody>
          <a:bodyPr/>
          <a:lstStyle/>
          <a:p>
            <a:r>
              <a:rPr lang="en-US" sz="2000" dirty="0"/>
              <a:t>Suppose we wanted to find </a:t>
            </a:r>
            <a:r>
              <a:rPr lang="en-US" sz="2000" dirty="0">
                <a:solidFill>
                  <a:srgbClr val="FF0000"/>
                </a:solidFill>
              </a:rPr>
              <a:t>whether the proportion of respondents using the Internet for shopping the same for males and females</a:t>
            </a:r>
            <a:r>
              <a:rPr lang="en-US" sz="2000" dirty="0"/>
              <a:t>. A confidence level of 95% is selected.</a:t>
            </a:r>
          </a:p>
          <a:p>
            <a:endParaRPr lang="en-US" sz="2000" dirty="0"/>
          </a:p>
          <a:p>
            <a:pPr>
              <a:spcBef>
                <a:spcPts val="600"/>
              </a:spcBef>
              <a:defRPr/>
            </a:pPr>
            <a:r>
              <a:rPr lang="en-CA" sz="2000" dirty="0"/>
              <a:t>State the null and alternative hypotheses:</a:t>
            </a:r>
          </a:p>
          <a:p>
            <a:pPr>
              <a:spcBef>
                <a:spcPts val="600"/>
              </a:spcBef>
              <a:defRPr/>
            </a:pPr>
            <a:r>
              <a:rPr lang="en-US" sz="2000" dirty="0"/>
              <a:t>H</a:t>
            </a:r>
            <a:r>
              <a:rPr lang="en-US" sz="2000" baseline="-25000" dirty="0"/>
              <a:t>0</a:t>
            </a:r>
            <a:r>
              <a:rPr lang="en-US" sz="2000" dirty="0"/>
              <a:t>: Proportion of male Internet shoppers </a:t>
            </a:r>
            <a:r>
              <a:rPr lang="en-CA" sz="2000" dirty="0"/>
              <a:t>= </a:t>
            </a:r>
            <a:r>
              <a:rPr lang="en-US" sz="2000" dirty="0"/>
              <a:t>Proportion of female Internet shoppers </a:t>
            </a:r>
          </a:p>
          <a:p>
            <a:pPr>
              <a:spcBef>
                <a:spcPts val="600"/>
              </a:spcBef>
              <a:defRPr/>
            </a:pPr>
            <a:r>
              <a:rPr lang="en-US" sz="2000" dirty="0"/>
              <a:t>H</a:t>
            </a:r>
            <a:r>
              <a:rPr lang="en-US" sz="2000" baseline="-25000" dirty="0"/>
              <a:t>a</a:t>
            </a:r>
            <a:r>
              <a:rPr lang="en-US" sz="2000" dirty="0"/>
              <a:t>: Proportion of male Internet shoppers ≠ Proportion of female Internet shoppers </a:t>
            </a:r>
          </a:p>
          <a:p>
            <a:pPr>
              <a:spcBef>
                <a:spcPts val="600"/>
              </a:spcBef>
              <a:defRPr/>
            </a:pPr>
            <a:endParaRPr lang="en-CA" sz="2000" dirty="0"/>
          </a:p>
          <a:p>
            <a:r>
              <a:rPr lang="en-CA" sz="2000" dirty="0">
                <a:solidFill>
                  <a:srgbClr val="FF0000"/>
                </a:solidFill>
              </a:rPr>
              <a:t>p-value = 0.065 &gt; 0.05</a:t>
            </a:r>
            <a:r>
              <a:rPr lang="en-CA" sz="2000" dirty="0"/>
              <a:t>. </a:t>
            </a:r>
            <a:r>
              <a:rPr lang="en-CA" sz="2000" dirty="0">
                <a:solidFill>
                  <a:srgbClr val="FF0000"/>
                </a:solidFill>
              </a:rPr>
              <a:t>Do not reject null hypothesis </a:t>
            </a:r>
            <a:r>
              <a:rPr lang="en-CA" sz="2000" dirty="0"/>
              <a:t>that p</a:t>
            </a:r>
            <a:r>
              <a:rPr lang="en-US" sz="2000" dirty="0" err="1"/>
              <a:t>roportion</a:t>
            </a:r>
            <a:r>
              <a:rPr lang="en-US" sz="2000" dirty="0"/>
              <a:t> of male Internet shoppers </a:t>
            </a:r>
            <a:r>
              <a:rPr lang="en-CA" sz="2000" dirty="0"/>
              <a:t>= p</a:t>
            </a:r>
            <a:r>
              <a:rPr lang="en-US" sz="2000" dirty="0" err="1"/>
              <a:t>roportion</a:t>
            </a:r>
            <a:r>
              <a:rPr lang="en-US" sz="2000" dirty="0"/>
              <a:t> of female Internet shoppers </a:t>
            </a:r>
          </a:p>
          <a:p>
            <a:pPr>
              <a:spcBef>
                <a:spcPts val="600"/>
              </a:spcBef>
              <a:defRPr/>
            </a:pPr>
            <a:endParaRPr lang="en-CA" sz="2000" dirty="0"/>
          </a:p>
          <a:p>
            <a:pPr>
              <a:spcBef>
                <a:spcPts val="600"/>
              </a:spcBef>
              <a:defRPr/>
            </a:pPr>
            <a:endParaRPr lang="en-CA" sz="2000" dirty="0"/>
          </a:p>
          <a:p>
            <a:pPr>
              <a:spcBef>
                <a:spcPts val="600"/>
              </a:spcBef>
              <a:defRPr/>
            </a:pPr>
            <a:endParaRPr lang="en-US"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10</a:t>
            </a:fld>
            <a:endParaRPr lang="en-US" dirty="0"/>
          </a:p>
        </p:txBody>
      </p:sp>
    </p:spTree>
    <p:extLst>
      <p:ext uri="{BB962C8B-B14F-4D97-AF65-F5344CB8AC3E}">
        <p14:creationId xmlns:p14="http://schemas.microsoft.com/office/powerpoint/2010/main" val="257377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Paired T-Test for Two Samples</a:t>
            </a:r>
          </a:p>
        </p:txBody>
      </p:sp>
      <p:sp>
        <p:nvSpPr>
          <p:cNvPr id="3" name="Content Placeholder 2"/>
          <p:cNvSpPr>
            <a:spLocks noGrp="1"/>
          </p:cNvSpPr>
          <p:nvPr>
            <p:ph idx="1"/>
          </p:nvPr>
        </p:nvSpPr>
        <p:spPr>
          <a:xfrm>
            <a:off x="457200" y="1600200"/>
            <a:ext cx="8229600" cy="4747846"/>
          </a:xfrm>
        </p:spPr>
        <p:txBody>
          <a:bodyPr/>
          <a:lstStyle/>
          <a:p>
            <a:r>
              <a:rPr lang="en-CA" sz="2000" dirty="0"/>
              <a:t>Purpose: </a:t>
            </a:r>
          </a:p>
          <a:p>
            <a:endParaRPr lang="en-CA" sz="2000" dirty="0"/>
          </a:p>
          <a:p>
            <a:r>
              <a:rPr lang="en-US" sz="2000" dirty="0"/>
              <a:t>In many data analytics applications, we often need to compare  answers to different questions from the same respondents</a:t>
            </a:r>
          </a:p>
          <a:p>
            <a:endParaRPr lang="en-US" sz="2000" dirty="0"/>
          </a:p>
          <a:p>
            <a:r>
              <a:rPr lang="en-US" sz="2000" dirty="0"/>
              <a:t>Example: </a:t>
            </a:r>
          </a:p>
          <a:p>
            <a:endParaRPr lang="en-US" sz="2000" dirty="0"/>
          </a:p>
          <a:p>
            <a:r>
              <a:rPr lang="en-US" sz="2000" dirty="0"/>
              <a:t>A sample of respondents may rate two competing brands, indicate the relative importance of two attributes of a product, or evaluate a brand at two different times.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11</a:t>
            </a:fld>
            <a:endParaRPr lang="en-US" dirty="0"/>
          </a:p>
        </p:txBody>
      </p:sp>
    </p:spTree>
    <p:extLst>
      <p:ext uri="{BB962C8B-B14F-4D97-AF65-F5344CB8AC3E}">
        <p14:creationId xmlns:p14="http://schemas.microsoft.com/office/powerpoint/2010/main" val="132379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Paired T-Test for Two Samples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State the null and alternative hypotheses</a:t>
            </a:r>
          </a:p>
          <a:p>
            <a:pPr>
              <a:spcBef>
                <a:spcPts val="600"/>
              </a:spcBef>
              <a:defRPr/>
            </a:pPr>
            <a:r>
              <a:rPr lang="en-US" sz="2000" dirty="0"/>
              <a:t>Null hypothesis, </a:t>
            </a:r>
            <a:r>
              <a:rPr lang="en-US" sz="2000" dirty="0">
                <a:solidFill>
                  <a:srgbClr val="FF0000"/>
                </a:solidFill>
              </a:rPr>
              <a:t>H</a:t>
            </a:r>
            <a:r>
              <a:rPr lang="en-US" sz="2000" baseline="-25000" dirty="0">
                <a:solidFill>
                  <a:srgbClr val="FF0000"/>
                </a:solidFill>
              </a:rPr>
              <a:t>0</a:t>
            </a:r>
            <a:r>
              <a:rPr lang="en-US" sz="2000" dirty="0">
                <a:solidFill>
                  <a:srgbClr val="FF0000"/>
                </a:solidFill>
              </a:rPr>
              <a:t>: </a:t>
            </a:r>
            <a:r>
              <a:rPr lang="en-CA" sz="2000" dirty="0">
                <a:solidFill>
                  <a:srgbClr val="FF0000"/>
                </a:solidFill>
              </a:rPr>
              <a:t>Difference between means of 2 variables from same respondents = 0</a:t>
            </a:r>
            <a:endParaRPr lang="en-US" sz="2000" dirty="0">
              <a:solidFill>
                <a:srgbClr val="FF0000"/>
              </a:solidFill>
            </a:endParaRPr>
          </a:p>
          <a:p>
            <a:pPr>
              <a:spcBef>
                <a:spcPts val="600"/>
              </a:spcBef>
              <a:defRPr/>
            </a:pPr>
            <a:r>
              <a:rPr lang="en-US" sz="2000" dirty="0"/>
              <a:t>Alternate hypothesis, </a:t>
            </a:r>
            <a:r>
              <a:rPr lang="en-US" sz="2000" dirty="0">
                <a:solidFill>
                  <a:srgbClr val="FF0000"/>
                </a:solidFill>
              </a:rPr>
              <a:t>H</a:t>
            </a:r>
            <a:r>
              <a:rPr lang="en-US" sz="2000" baseline="-25000" dirty="0">
                <a:solidFill>
                  <a:srgbClr val="FF0000"/>
                </a:solidFill>
              </a:rPr>
              <a:t>a</a:t>
            </a:r>
            <a:r>
              <a:rPr lang="en-US" sz="2000" dirty="0">
                <a:solidFill>
                  <a:srgbClr val="FF0000"/>
                </a:solidFill>
              </a:rPr>
              <a:t>: </a:t>
            </a:r>
            <a:r>
              <a:rPr lang="en-CA" sz="2000" dirty="0">
                <a:solidFill>
                  <a:srgbClr val="FF0000"/>
                </a:solidFill>
              </a:rPr>
              <a:t>Difference between means of 2 variables from same respondents </a:t>
            </a:r>
            <a:r>
              <a:rPr lang="en-US" sz="2000" dirty="0">
                <a:solidFill>
                  <a:srgbClr val="FF0000"/>
                </a:solidFill>
              </a:rPr>
              <a:t>≠ </a:t>
            </a:r>
            <a:r>
              <a:rPr lang="en-CA" sz="2000" dirty="0">
                <a:solidFill>
                  <a:srgbClr val="FF0000"/>
                </a:solidFill>
              </a:rPr>
              <a:t>0</a:t>
            </a:r>
          </a:p>
          <a:p>
            <a:pPr>
              <a:spcBef>
                <a:spcPts val="600"/>
              </a:spcBef>
              <a:defRPr/>
            </a:pPr>
            <a:endParaRPr lang="en-CA" sz="2000" dirty="0"/>
          </a:p>
          <a:p>
            <a:pPr>
              <a:spcBef>
                <a:spcPts val="600"/>
              </a:spcBef>
              <a:defRPr/>
            </a:pPr>
            <a:r>
              <a:rPr lang="en-CA" sz="2000" dirty="0"/>
              <a:t>Choose a level of confidence. Use p-value to decide whether to reject null hypothesis. </a:t>
            </a:r>
          </a:p>
          <a:p>
            <a:pPr>
              <a:spcBef>
                <a:spcPts val="600"/>
              </a:spcBef>
              <a:defRPr/>
            </a:pPr>
            <a:r>
              <a:rPr lang="en-CA" sz="2000" dirty="0"/>
              <a:t>If we use confidence interval of 95%:</a:t>
            </a:r>
            <a:endParaRPr lang="en-CA" dirty="0"/>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a:p>
            <a:pPr>
              <a:spcBef>
                <a:spcPts val="600"/>
              </a:spcBef>
              <a:defRPr/>
            </a:pPr>
            <a:endParaRPr lang="en-CA" sz="2000" dirty="0"/>
          </a:p>
          <a:p>
            <a:pPr>
              <a:spcBef>
                <a:spcPts val="600"/>
              </a:spcBef>
              <a:defRPr/>
            </a:pPr>
            <a:endParaRPr lang="en-CA" sz="2000" dirty="0"/>
          </a:p>
          <a:p>
            <a:pPr>
              <a:spcBef>
                <a:spcPts val="600"/>
              </a:spcBef>
              <a:defRPr/>
            </a:pPr>
            <a:endParaRPr lang="en-CA"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12</a:t>
            </a:fld>
            <a:endParaRPr lang="en-US" dirty="0"/>
          </a:p>
        </p:txBody>
      </p:sp>
    </p:spTree>
    <p:extLst>
      <p:ext uri="{BB962C8B-B14F-4D97-AF65-F5344CB8AC3E}">
        <p14:creationId xmlns:p14="http://schemas.microsoft.com/office/powerpoint/2010/main" val="100412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Paired T-Test for Two Samples</a:t>
            </a:r>
          </a:p>
        </p:txBody>
      </p:sp>
      <p:sp>
        <p:nvSpPr>
          <p:cNvPr id="3" name="Content Placeholder 2"/>
          <p:cNvSpPr>
            <a:spLocks noGrp="1"/>
          </p:cNvSpPr>
          <p:nvPr>
            <p:ph idx="1"/>
          </p:nvPr>
        </p:nvSpPr>
        <p:spPr>
          <a:xfrm>
            <a:off x="457200" y="1600200"/>
            <a:ext cx="8229600" cy="4747846"/>
          </a:xfrm>
        </p:spPr>
        <p:txBody>
          <a:bodyPr/>
          <a:lstStyle/>
          <a:p>
            <a:r>
              <a:rPr lang="en-US" sz="2000" dirty="0"/>
              <a:t>Suppose we wanted to </a:t>
            </a:r>
            <a:r>
              <a:rPr lang="en-US" sz="2000" dirty="0">
                <a:solidFill>
                  <a:srgbClr val="FF0000"/>
                </a:solidFill>
              </a:rPr>
              <a:t>find whether the respondents differ in their attitude toward the Internet and attitude toward technology</a:t>
            </a:r>
            <a:r>
              <a:rPr lang="en-US" sz="2000" dirty="0"/>
              <a:t>. A significance level of a = 0.05 (confidence level of 95%) is selected.</a:t>
            </a:r>
          </a:p>
          <a:p>
            <a:endParaRPr lang="en-US" sz="2000" dirty="0"/>
          </a:p>
          <a:p>
            <a:pPr>
              <a:spcBef>
                <a:spcPts val="600"/>
              </a:spcBef>
              <a:defRPr/>
            </a:pPr>
            <a:r>
              <a:rPr lang="en-CA" sz="2000" dirty="0"/>
              <a:t>State the null and alternative hypotheses:</a:t>
            </a:r>
          </a:p>
          <a:p>
            <a:pPr>
              <a:spcBef>
                <a:spcPts val="600"/>
              </a:spcBef>
              <a:defRPr/>
            </a:pPr>
            <a:r>
              <a:rPr lang="en-US" sz="2000" dirty="0"/>
              <a:t>H</a:t>
            </a:r>
            <a:r>
              <a:rPr lang="en-US" sz="2000" baseline="-25000" dirty="0"/>
              <a:t>0</a:t>
            </a:r>
            <a:r>
              <a:rPr lang="en-US" sz="2000" dirty="0"/>
              <a:t>: There is no difference between mean attitude toward the Internet and technology</a:t>
            </a:r>
          </a:p>
          <a:p>
            <a:pPr>
              <a:spcBef>
                <a:spcPts val="600"/>
              </a:spcBef>
              <a:defRPr/>
            </a:pPr>
            <a:r>
              <a:rPr lang="en-US" sz="2000" dirty="0"/>
              <a:t>H</a:t>
            </a:r>
            <a:r>
              <a:rPr lang="en-US" sz="2000" baseline="-25000" dirty="0"/>
              <a:t>a</a:t>
            </a:r>
            <a:r>
              <a:rPr lang="en-US" sz="2000" dirty="0"/>
              <a:t>: There is a difference between mean attitude toward the Internet and technology</a:t>
            </a:r>
          </a:p>
          <a:p>
            <a:pPr>
              <a:spcBef>
                <a:spcPts val="600"/>
              </a:spcBef>
              <a:defRPr/>
            </a:pPr>
            <a:endParaRPr lang="en-CA" sz="2000" dirty="0"/>
          </a:p>
          <a:p>
            <a:r>
              <a:rPr lang="en-CA" sz="2000" dirty="0"/>
              <a:t>p-value ~ 0 &lt; 0.05</a:t>
            </a:r>
          </a:p>
          <a:p>
            <a:r>
              <a:rPr lang="en-CA" sz="2000" dirty="0">
                <a:solidFill>
                  <a:srgbClr val="FF0000"/>
                </a:solidFill>
              </a:rPr>
              <a:t>Reject </a:t>
            </a:r>
            <a:r>
              <a:rPr lang="en-US" sz="2000" dirty="0">
                <a:solidFill>
                  <a:srgbClr val="FF0000"/>
                </a:solidFill>
              </a:rPr>
              <a:t>H</a:t>
            </a:r>
            <a:r>
              <a:rPr lang="en-US" sz="2000" baseline="-25000" dirty="0">
                <a:solidFill>
                  <a:srgbClr val="FF0000"/>
                </a:solidFill>
              </a:rPr>
              <a:t>0</a:t>
            </a:r>
            <a:r>
              <a:rPr lang="en-US" sz="2000" dirty="0"/>
              <a:t> that there is no difference between mean attitude toward the Internet and technology. </a:t>
            </a:r>
            <a:r>
              <a:rPr lang="en-US" sz="2000" dirty="0">
                <a:solidFill>
                  <a:srgbClr val="FF0000"/>
                </a:solidFill>
              </a:rPr>
              <a:t>Conclude that there is a difference between mean attitude toward the Internet and technology.</a:t>
            </a:r>
          </a:p>
          <a:p>
            <a:pPr>
              <a:spcBef>
                <a:spcPts val="600"/>
              </a:spcBef>
              <a:defRPr/>
            </a:pPr>
            <a:endParaRPr lang="en-CA" sz="2000" dirty="0"/>
          </a:p>
          <a:p>
            <a:pPr>
              <a:spcBef>
                <a:spcPts val="600"/>
              </a:spcBef>
              <a:defRPr/>
            </a:pPr>
            <a:endParaRPr lang="en-CA" sz="2000" dirty="0"/>
          </a:p>
          <a:p>
            <a:pPr>
              <a:spcBef>
                <a:spcPts val="600"/>
              </a:spcBef>
              <a:defRPr/>
            </a:pPr>
            <a:endParaRPr lang="en-CA" sz="2000" dirty="0"/>
          </a:p>
          <a:p>
            <a:pPr>
              <a:spcBef>
                <a:spcPts val="600"/>
              </a:spcBef>
              <a:defRPr/>
            </a:pPr>
            <a:endParaRPr lang="en-US"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13</a:t>
            </a:fld>
            <a:endParaRPr lang="en-US" dirty="0"/>
          </a:p>
        </p:txBody>
      </p:sp>
    </p:spTree>
    <p:extLst>
      <p:ext uri="{BB962C8B-B14F-4D97-AF65-F5344CB8AC3E}">
        <p14:creationId xmlns:p14="http://schemas.microsoft.com/office/powerpoint/2010/main" val="25195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06086901-355F-49FB-8FCC-BA6CFA9A5D22}"/>
              </a:ext>
            </a:extLst>
          </p:cNvPr>
          <p:cNvSpPr txBox="1">
            <a:spLocks/>
          </p:cNvSpPr>
          <p:nvPr/>
        </p:nvSpPr>
        <p:spPr bwMode="auto">
          <a:xfrm>
            <a:off x="473529" y="3602832"/>
            <a:ext cx="3679782" cy="27503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a:t>A frequency distribution shows the distribution of values for one variable.</a:t>
            </a:r>
          </a:p>
          <a:p>
            <a:endParaRPr lang="en-US" sz="2000" dirty="0"/>
          </a:p>
          <a:p>
            <a:r>
              <a:rPr lang="en-US" sz="2000" dirty="0"/>
              <a:t>The frequencies can be used to construct a histogram.</a:t>
            </a:r>
          </a:p>
          <a:p>
            <a:endParaRPr lang="en-US" sz="2000" dirty="0"/>
          </a:p>
          <a:p>
            <a:endParaRPr lang="en-US" sz="2000" dirty="0"/>
          </a:p>
        </p:txBody>
      </p:sp>
      <p:sp>
        <p:nvSpPr>
          <p:cNvPr id="3" name="Title 2"/>
          <p:cNvSpPr>
            <a:spLocks noGrp="1"/>
          </p:cNvSpPr>
          <p:nvPr>
            <p:ph type="title"/>
          </p:nvPr>
        </p:nvSpPr>
        <p:spPr/>
        <p:txBody>
          <a:bodyPr>
            <a:normAutofit/>
          </a:bodyPr>
          <a:lstStyle/>
          <a:p>
            <a:pPr lvl="0" fontAlgn="auto">
              <a:spcAft>
                <a:spcPts val="0"/>
              </a:spcAft>
              <a:defRPr/>
            </a:pPr>
            <a:r>
              <a:rPr lang="en-US" sz="4000" spc="-100" dirty="0">
                <a:solidFill>
                  <a:schemeClr val="tx2"/>
                </a:solidFill>
              </a:rPr>
              <a:t>Frequency Distribution </a:t>
            </a:r>
          </a:p>
        </p:txBody>
      </p:sp>
      <p:sp>
        <p:nvSpPr>
          <p:cNvPr id="5" name="Slide Number Placeholder 4"/>
          <p:cNvSpPr>
            <a:spLocks noGrp="1"/>
          </p:cNvSpPr>
          <p:nvPr>
            <p:ph type="sldNum" sz="quarter" idx="12"/>
          </p:nvPr>
        </p:nvSpPr>
        <p:spPr/>
        <p:txBody>
          <a:bodyPr>
            <a:normAutofit/>
          </a:bodyPr>
          <a:lstStyle/>
          <a:p>
            <a:fld id="{D63A1463-8DB8-49E3-BCCB-A074F94D7A43}" type="slidenum">
              <a:rPr lang="en-GB" smtClean="0"/>
              <a:pPr/>
              <a:t>14</a:t>
            </a:fld>
            <a:endParaRPr lang="en-GB"/>
          </a:p>
        </p:txBody>
      </p:sp>
      <p:pic>
        <p:nvPicPr>
          <p:cNvPr id="4" name="Picture 3">
            <a:extLst>
              <a:ext uri="{FF2B5EF4-FFF2-40B4-BE49-F238E27FC236}">
                <a16:creationId xmlns:a16="http://schemas.microsoft.com/office/drawing/2014/main" id="{3822466D-4BDB-FDA0-DD99-6FDDC74EEB68}"/>
              </a:ext>
            </a:extLst>
          </p:cNvPr>
          <p:cNvPicPr>
            <a:picLocks noChangeAspect="1"/>
          </p:cNvPicPr>
          <p:nvPr/>
        </p:nvPicPr>
        <p:blipFill>
          <a:blip r:embed="rId3"/>
          <a:stretch>
            <a:fillRect/>
          </a:stretch>
        </p:blipFill>
        <p:spPr>
          <a:xfrm>
            <a:off x="4224337" y="1690688"/>
            <a:ext cx="4362450" cy="4838700"/>
          </a:xfrm>
          <a:prstGeom prst="rect">
            <a:avLst/>
          </a:prstGeom>
        </p:spPr>
      </p:pic>
      <p:pic>
        <p:nvPicPr>
          <p:cNvPr id="6" name="Picture 5">
            <a:extLst>
              <a:ext uri="{FF2B5EF4-FFF2-40B4-BE49-F238E27FC236}">
                <a16:creationId xmlns:a16="http://schemas.microsoft.com/office/drawing/2014/main" id="{72033131-DF78-DBCB-A838-B2A9D9CCF39C}"/>
              </a:ext>
            </a:extLst>
          </p:cNvPr>
          <p:cNvPicPr>
            <a:picLocks noChangeAspect="1"/>
          </p:cNvPicPr>
          <p:nvPr/>
        </p:nvPicPr>
        <p:blipFill>
          <a:blip r:embed="rId4"/>
          <a:stretch>
            <a:fillRect/>
          </a:stretch>
        </p:blipFill>
        <p:spPr>
          <a:xfrm>
            <a:off x="498092" y="1712119"/>
            <a:ext cx="3667125" cy="1543050"/>
          </a:xfrm>
          <a:prstGeom prst="rect">
            <a:avLst/>
          </a:prstGeom>
        </p:spPr>
      </p:pic>
    </p:spTree>
    <p:extLst>
      <p:ext uri="{BB962C8B-B14F-4D97-AF65-F5344CB8AC3E}">
        <p14:creationId xmlns:p14="http://schemas.microsoft.com/office/powerpoint/2010/main" val="164964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pPr>
              <a:spcBef>
                <a:spcPct val="100000"/>
              </a:spcBef>
              <a:defRPr/>
            </a:pPr>
            <a:r>
              <a:rPr lang="en-US" sz="2000" dirty="0"/>
              <a:t>While a frequency distribution describes one variable at a time, a two-way table (cross-tabulation) describes 2 categorical variables (with 2 or more categories) simultaneously by showing the joint distribution. </a:t>
            </a:r>
          </a:p>
          <a:p>
            <a:pPr>
              <a:spcBef>
                <a:spcPct val="100000"/>
              </a:spcBef>
              <a:defRPr/>
            </a:pPr>
            <a:r>
              <a:rPr lang="en-CA" sz="2000" dirty="0"/>
              <a:t>e.g. </a:t>
            </a:r>
            <a:r>
              <a:rPr lang="en-US" sz="2000" dirty="0"/>
              <a:t>The following two-way table shows the percentages of students completing a bachelor’s degree within 6 years by race/ethnicity:</a:t>
            </a:r>
          </a:p>
          <a:p>
            <a:pPr>
              <a:spcBef>
                <a:spcPct val="100000"/>
              </a:spcBef>
              <a:defRPr/>
            </a:pPr>
            <a:endParaRPr lang="en-US" sz="2000" dirty="0"/>
          </a:p>
          <a:p>
            <a:pPr>
              <a:spcBef>
                <a:spcPct val="100000"/>
              </a:spcBef>
              <a:defRPr/>
            </a:pPr>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15</a:t>
            </a:fld>
            <a:endParaRPr lang="en-US" dirty="0"/>
          </a:p>
        </p:txBody>
      </p:sp>
      <p:graphicFrame>
        <p:nvGraphicFramePr>
          <p:cNvPr id="9" name="Table 8">
            <a:extLst>
              <a:ext uri="{FF2B5EF4-FFF2-40B4-BE49-F238E27FC236}">
                <a16:creationId xmlns:a16="http://schemas.microsoft.com/office/drawing/2014/main" id="{FFC01F63-F2AA-9EFB-335B-5526FD29EC11}"/>
              </a:ext>
            </a:extLst>
          </p:cNvPr>
          <p:cNvGraphicFramePr>
            <a:graphicFrameLocks noGrp="1"/>
          </p:cNvGraphicFramePr>
          <p:nvPr/>
        </p:nvGraphicFramePr>
        <p:xfrm>
          <a:off x="457200" y="3754120"/>
          <a:ext cx="8368747" cy="2570480"/>
        </p:xfrm>
        <a:graphic>
          <a:graphicData uri="http://schemas.openxmlformats.org/drawingml/2006/table">
            <a:tbl>
              <a:tblPr firstRow="1" bandRow="1">
                <a:tableStyleId>{5C22544A-7EE6-4342-B048-85BDC9FD1C3A}</a:tableStyleId>
              </a:tblPr>
              <a:tblGrid>
                <a:gridCol w="1285709">
                  <a:extLst>
                    <a:ext uri="{9D8B030D-6E8A-4147-A177-3AD203B41FA5}">
                      <a16:colId xmlns:a16="http://schemas.microsoft.com/office/drawing/2014/main" val="20000"/>
                    </a:ext>
                  </a:extLst>
                </a:gridCol>
                <a:gridCol w="902324">
                  <a:extLst>
                    <a:ext uri="{9D8B030D-6E8A-4147-A177-3AD203B41FA5}">
                      <a16:colId xmlns:a16="http://schemas.microsoft.com/office/drawing/2014/main" val="20001"/>
                    </a:ext>
                  </a:extLst>
                </a:gridCol>
                <a:gridCol w="821539">
                  <a:extLst>
                    <a:ext uri="{9D8B030D-6E8A-4147-A177-3AD203B41FA5}">
                      <a16:colId xmlns:a16="http://schemas.microsoft.com/office/drawing/2014/main" val="20002"/>
                    </a:ext>
                  </a:extLst>
                </a:gridCol>
                <a:gridCol w="1189863">
                  <a:extLst>
                    <a:ext uri="{9D8B030D-6E8A-4147-A177-3AD203B41FA5}">
                      <a16:colId xmlns:a16="http://schemas.microsoft.com/office/drawing/2014/main" val="20003"/>
                    </a:ext>
                  </a:extLst>
                </a:gridCol>
                <a:gridCol w="821539">
                  <a:extLst>
                    <a:ext uri="{9D8B030D-6E8A-4147-A177-3AD203B41FA5}">
                      <a16:colId xmlns:a16="http://schemas.microsoft.com/office/drawing/2014/main" val="20004"/>
                    </a:ext>
                  </a:extLst>
                </a:gridCol>
                <a:gridCol w="1578725">
                  <a:extLst>
                    <a:ext uri="{9D8B030D-6E8A-4147-A177-3AD203B41FA5}">
                      <a16:colId xmlns:a16="http://schemas.microsoft.com/office/drawing/2014/main" val="20005"/>
                    </a:ext>
                  </a:extLst>
                </a:gridCol>
                <a:gridCol w="832493">
                  <a:extLst>
                    <a:ext uri="{9D8B030D-6E8A-4147-A177-3AD203B41FA5}">
                      <a16:colId xmlns:a16="http://schemas.microsoft.com/office/drawing/2014/main" val="20006"/>
                    </a:ext>
                  </a:extLst>
                </a:gridCol>
                <a:gridCol w="936555">
                  <a:extLst>
                    <a:ext uri="{9D8B030D-6E8A-4147-A177-3AD203B41FA5}">
                      <a16:colId xmlns:a16="http://schemas.microsoft.com/office/drawing/2014/main" val="20007"/>
                    </a:ext>
                  </a:extLst>
                </a:gridCol>
              </a:tblGrid>
              <a:tr h="434230">
                <a:tc>
                  <a:txBody>
                    <a:bodyPr/>
                    <a:lstStyle/>
                    <a:p>
                      <a:pPr algn="ctr"/>
                      <a:r>
                        <a:rPr lang="en-US" dirty="0"/>
                        <a:t>Race/</a:t>
                      </a:r>
                    </a:p>
                    <a:p>
                      <a:pPr algn="ctr"/>
                      <a:r>
                        <a:rPr lang="en-US" dirty="0"/>
                        <a:t>Ethnicity</a:t>
                      </a:r>
                    </a:p>
                  </a:txBody>
                  <a:tcPr anchor="b"/>
                </a:tc>
                <a:tc>
                  <a:txBody>
                    <a:bodyPr/>
                    <a:lstStyle/>
                    <a:p>
                      <a:pPr algn="ctr"/>
                      <a:r>
                        <a:rPr lang="en-US" dirty="0"/>
                        <a:t>White</a:t>
                      </a:r>
                    </a:p>
                  </a:txBody>
                  <a:tcPr anchor="b"/>
                </a:tc>
                <a:tc>
                  <a:txBody>
                    <a:bodyPr/>
                    <a:lstStyle/>
                    <a:p>
                      <a:pPr algn="ctr"/>
                      <a:r>
                        <a:rPr lang="en-US" dirty="0"/>
                        <a:t>Black</a:t>
                      </a:r>
                    </a:p>
                  </a:txBody>
                  <a:tcPr anchor="b"/>
                </a:tc>
                <a:tc>
                  <a:txBody>
                    <a:bodyPr/>
                    <a:lstStyle/>
                    <a:p>
                      <a:pPr algn="ctr"/>
                      <a:r>
                        <a:rPr lang="en-US" dirty="0"/>
                        <a:t>Hispanic</a:t>
                      </a:r>
                    </a:p>
                  </a:txBody>
                  <a:tcPr anchor="b"/>
                </a:tc>
                <a:tc>
                  <a:txBody>
                    <a:bodyPr/>
                    <a:lstStyle/>
                    <a:p>
                      <a:pPr algn="ctr"/>
                      <a:r>
                        <a:rPr lang="en-US" dirty="0"/>
                        <a:t>Asian</a:t>
                      </a:r>
                    </a:p>
                  </a:txBody>
                  <a:tcPr anchor="b"/>
                </a:tc>
                <a:tc>
                  <a:txBody>
                    <a:bodyPr/>
                    <a:lstStyle/>
                    <a:p>
                      <a:pPr algn="ctr"/>
                      <a:r>
                        <a:rPr lang="en-US" dirty="0"/>
                        <a:t>American</a:t>
                      </a:r>
                      <a:r>
                        <a:rPr lang="en-US" baseline="0" dirty="0"/>
                        <a:t> Indian/</a:t>
                      </a:r>
                    </a:p>
                    <a:p>
                      <a:pPr algn="ctr"/>
                      <a:r>
                        <a:rPr lang="en-US" baseline="0" dirty="0"/>
                        <a:t>Alaska Native</a:t>
                      </a:r>
                      <a:endParaRPr lang="en-US" dirty="0"/>
                    </a:p>
                  </a:txBody>
                  <a:tcPr anchor="b"/>
                </a:tc>
                <a:tc>
                  <a:txBody>
                    <a:bodyPr/>
                    <a:lstStyle/>
                    <a:p>
                      <a:pPr algn="ctr"/>
                      <a:r>
                        <a:rPr lang="en-US" dirty="0"/>
                        <a:t>Two or more races</a:t>
                      </a:r>
                    </a:p>
                  </a:txBody>
                  <a:tcPr anchor="b"/>
                </a:tc>
                <a:tc>
                  <a:txBody>
                    <a:bodyPr/>
                    <a:lstStyle/>
                    <a:p>
                      <a:pPr algn="ctr"/>
                      <a:r>
                        <a:rPr lang="en-US" dirty="0"/>
                        <a:t>Total</a:t>
                      </a:r>
                    </a:p>
                  </a:txBody>
                  <a:tcPr anchor="b"/>
                </a:tc>
                <a:extLst>
                  <a:ext uri="{0D108BD9-81ED-4DB2-BD59-A6C34878D82A}">
                    <a16:rowId xmlns:a16="http://schemas.microsoft.com/office/drawing/2014/main" val="10000"/>
                  </a:ext>
                </a:extLst>
              </a:tr>
              <a:tr h="370840">
                <a:tc>
                  <a:txBody>
                    <a:bodyPr/>
                    <a:lstStyle/>
                    <a:p>
                      <a:pPr algn="ctr"/>
                      <a:r>
                        <a:rPr lang="en-US" dirty="0"/>
                        <a:t>Graduated</a:t>
                      </a:r>
                    </a:p>
                  </a:txBody>
                  <a:tcPr/>
                </a:tc>
                <a:tc>
                  <a:txBody>
                    <a:bodyPr/>
                    <a:lstStyle/>
                    <a:p>
                      <a:pPr algn="ctr"/>
                      <a:r>
                        <a:rPr lang="en-US" dirty="0"/>
                        <a:t>6963</a:t>
                      </a:r>
                    </a:p>
                  </a:txBody>
                  <a:tcPr/>
                </a:tc>
                <a:tc>
                  <a:txBody>
                    <a:bodyPr/>
                    <a:lstStyle/>
                    <a:p>
                      <a:pPr algn="ctr"/>
                      <a:r>
                        <a:rPr lang="en-US" dirty="0"/>
                        <a:t>1063</a:t>
                      </a:r>
                    </a:p>
                  </a:txBody>
                  <a:tcPr/>
                </a:tc>
                <a:tc>
                  <a:txBody>
                    <a:bodyPr/>
                    <a:lstStyle/>
                    <a:p>
                      <a:pPr algn="ctr"/>
                      <a:r>
                        <a:rPr lang="en-US" dirty="0"/>
                        <a:t>1388</a:t>
                      </a:r>
                    </a:p>
                  </a:txBody>
                  <a:tcPr/>
                </a:tc>
                <a:tc>
                  <a:txBody>
                    <a:bodyPr/>
                    <a:lstStyle/>
                    <a:p>
                      <a:pPr algn="ctr"/>
                      <a:r>
                        <a:rPr lang="en-US" dirty="0"/>
                        <a:t>792</a:t>
                      </a:r>
                    </a:p>
                  </a:txBody>
                  <a:tcPr/>
                </a:tc>
                <a:tc>
                  <a:txBody>
                    <a:bodyPr/>
                    <a:lstStyle/>
                    <a:p>
                      <a:pPr algn="ctr"/>
                      <a:r>
                        <a:rPr lang="en-US" dirty="0"/>
                        <a:t>69</a:t>
                      </a:r>
                    </a:p>
                  </a:txBody>
                  <a:tcPr/>
                </a:tc>
                <a:tc>
                  <a:txBody>
                    <a:bodyPr/>
                    <a:lstStyle/>
                    <a:p>
                      <a:pPr algn="ctr"/>
                      <a:r>
                        <a:rPr lang="en-US" dirty="0"/>
                        <a:t>175</a:t>
                      </a:r>
                    </a:p>
                  </a:txBody>
                  <a:tcPr/>
                </a:tc>
                <a:tc>
                  <a:txBody>
                    <a:bodyPr/>
                    <a:lstStyle/>
                    <a:p>
                      <a:pPr algn="ctr"/>
                      <a:r>
                        <a:rPr lang="en-US" dirty="0"/>
                        <a:t>10,450</a:t>
                      </a:r>
                    </a:p>
                  </a:txBody>
                  <a:tcPr/>
                </a:tc>
                <a:extLst>
                  <a:ext uri="{0D108BD9-81ED-4DB2-BD59-A6C34878D82A}">
                    <a16:rowId xmlns:a16="http://schemas.microsoft.com/office/drawing/2014/main" val="10001"/>
                  </a:ext>
                </a:extLst>
              </a:tr>
              <a:tr h="370840">
                <a:tc>
                  <a:txBody>
                    <a:bodyPr/>
                    <a:lstStyle/>
                    <a:p>
                      <a:pPr algn="ctr"/>
                      <a:r>
                        <a:rPr lang="en-US" dirty="0"/>
                        <a:t>Did not graduate</a:t>
                      </a:r>
                    </a:p>
                  </a:txBody>
                  <a:tcPr/>
                </a:tc>
                <a:tc>
                  <a:txBody>
                    <a:bodyPr/>
                    <a:lstStyle/>
                    <a:p>
                      <a:pPr algn="ctr"/>
                      <a:r>
                        <a:rPr lang="en-US" dirty="0"/>
                        <a:t>3933</a:t>
                      </a:r>
                    </a:p>
                  </a:txBody>
                  <a:tcPr/>
                </a:tc>
                <a:tc>
                  <a:txBody>
                    <a:bodyPr/>
                    <a:lstStyle/>
                    <a:p>
                      <a:pPr algn="ctr"/>
                      <a:r>
                        <a:rPr lang="en-US" dirty="0"/>
                        <a:t>1614</a:t>
                      </a:r>
                    </a:p>
                  </a:txBody>
                  <a:tcPr/>
                </a:tc>
                <a:tc>
                  <a:txBody>
                    <a:bodyPr/>
                    <a:lstStyle/>
                    <a:p>
                      <a:pPr algn="ctr"/>
                      <a:r>
                        <a:rPr lang="en-US" dirty="0"/>
                        <a:t>1163</a:t>
                      </a:r>
                    </a:p>
                  </a:txBody>
                  <a:tcPr/>
                </a:tc>
                <a:tc>
                  <a:txBody>
                    <a:bodyPr/>
                    <a:lstStyle/>
                    <a:p>
                      <a:pPr algn="ctr"/>
                      <a:r>
                        <a:rPr lang="en-US" dirty="0"/>
                        <a:t>295</a:t>
                      </a:r>
                    </a:p>
                  </a:txBody>
                  <a:tcPr/>
                </a:tc>
                <a:tc>
                  <a:txBody>
                    <a:bodyPr/>
                    <a:lstStyle/>
                    <a:p>
                      <a:pPr algn="ctr"/>
                      <a:r>
                        <a:rPr lang="en-US" dirty="0"/>
                        <a:t>110</a:t>
                      </a:r>
                    </a:p>
                  </a:txBody>
                  <a:tcPr/>
                </a:tc>
                <a:tc>
                  <a:txBody>
                    <a:bodyPr/>
                    <a:lstStyle/>
                    <a:p>
                      <a:pPr algn="ctr"/>
                      <a:r>
                        <a:rPr lang="en-US" dirty="0"/>
                        <a:t>119</a:t>
                      </a:r>
                    </a:p>
                  </a:txBody>
                  <a:tcPr/>
                </a:tc>
                <a:tc>
                  <a:txBody>
                    <a:bodyPr/>
                    <a:lstStyle/>
                    <a:p>
                      <a:pPr algn="ctr"/>
                      <a:r>
                        <a:rPr lang="en-US" dirty="0"/>
                        <a:t>7234</a:t>
                      </a:r>
                    </a:p>
                  </a:txBody>
                  <a:tcPr/>
                </a:tc>
                <a:extLst>
                  <a:ext uri="{0D108BD9-81ED-4DB2-BD59-A6C34878D82A}">
                    <a16:rowId xmlns:a16="http://schemas.microsoft.com/office/drawing/2014/main" val="10002"/>
                  </a:ext>
                </a:extLst>
              </a:tr>
              <a:tr h="370840">
                <a:tc>
                  <a:txBody>
                    <a:bodyPr/>
                    <a:lstStyle/>
                    <a:p>
                      <a:pPr algn="ctr"/>
                      <a:r>
                        <a:rPr lang="en-US" dirty="0"/>
                        <a:t>Total</a:t>
                      </a:r>
                    </a:p>
                  </a:txBody>
                  <a:tcPr/>
                </a:tc>
                <a:tc>
                  <a:txBody>
                    <a:bodyPr/>
                    <a:lstStyle/>
                    <a:p>
                      <a:pPr algn="ctr"/>
                      <a:r>
                        <a:rPr lang="en-US" dirty="0"/>
                        <a:t>10,896</a:t>
                      </a:r>
                    </a:p>
                  </a:txBody>
                  <a:tcPr/>
                </a:tc>
                <a:tc>
                  <a:txBody>
                    <a:bodyPr/>
                    <a:lstStyle/>
                    <a:p>
                      <a:pPr algn="ctr"/>
                      <a:r>
                        <a:rPr lang="en-US" dirty="0"/>
                        <a:t>2667</a:t>
                      </a:r>
                    </a:p>
                  </a:txBody>
                  <a:tcPr/>
                </a:tc>
                <a:tc>
                  <a:txBody>
                    <a:bodyPr/>
                    <a:lstStyle/>
                    <a:p>
                      <a:pPr algn="ctr"/>
                      <a:r>
                        <a:rPr lang="en-US" dirty="0"/>
                        <a:t>2551</a:t>
                      </a:r>
                    </a:p>
                  </a:txBody>
                  <a:tcPr/>
                </a:tc>
                <a:tc>
                  <a:txBody>
                    <a:bodyPr/>
                    <a:lstStyle/>
                    <a:p>
                      <a:pPr algn="ctr"/>
                      <a:r>
                        <a:rPr lang="en-US" dirty="0"/>
                        <a:t>1087</a:t>
                      </a:r>
                    </a:p>
                  </a:txBody>
                  <a:tcPr/>
                </a:tc>
                <a:tc>
                  <a:txBody>
                    <a:bodyPr/>
                    <a:lstStyle/>
                    <a:p>
                      <a:pPr algn="ctr"/>
                      <a:r>
                        <a:rPr lang="en-US" dirty="0"/>
                        <a:t>179</a:t>
                      </a:r>
                    </a:p>
                  </a:txBody>
                  <a:tcPr/>
                </a:tc>
                <a:tc>
                  <a:txBody>
                    <a:bodyPr/>
                    <a:lstStyle/>
                    <a:p>
                      <a:pPr algn="ctr"/>
                      <a:r>
                        <a:rPr lang="en-US" dirty="0"/>
                        <a:t>294</a:t>
                      </a:r>
                    </a:p>
                  </a:txBody>
                  <a:tcPr/>
                </a:tc>
                <a:tc>
                  <a:txBody>
                    <a:bodyPr/>
                    <a:lstStyle/>
                    <a:p>
                      <a:pPr algn="ctr"/>
                      <a:r>
                        <a:rPr lang="en-US" dirty="0"/>
                        <a:t>17,684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4583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r>
              <a:rPr lang="en-US" sz="2000" dirty="0"/>
              <a:t>Percentages can be calculated for each category of either categorical variable. e.g. We can report the distribution of race as:</a:t>
            </a:r>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16</a:t>
            </a:fld>
            <a:endParaRPr lang="en-US" dirty="0"/>
          </a:p>
        </p:txBody>
      </p:sp>
      <p:pic>
        <p:nvPicPr>
          <p:cNvPr id="4" name="Picture 3" descr="There are six equations, each on a separate line. The first reads, percentage white equals (10,896 over 17,684) multiplied by 100 percent equals 0.616 multiplied by 100 percent equals 61.6 percent. The second line reads, percentage black equals (2677 over 17,684) multiplied by 100 percent equals 0.151 multiplied by 100 percent equals 15.1 percent. The third line reads, percentage Hispanic equals (2551 over 17,684) multiplied by 100 percent equals 0.144 multiplied by 100 percent equals 14.4 percent. The fourth line reads, percentage Asian equals (1087 over 17,684) multiplied by 100 percent equals 0.061 multiplied by 100 percent equals 6.1 percent. The fifth line reads, percentage American Indian / Alaska Native equals (179 over 17,684) multiplied by 100 percent equals 0.017 multiplied by 100 percent equals 1.0 percent. The sixth line reads, percentage two or more races equals (294 over 17,684) multiplied by 100 percent equals 0.010 multiplied by 100 percent equals 1.7 percent">
            <a:extLst>
              <a:ext uri="{FF2B5EF4-FFF2-40B4-BE49-F238E27FC236}">
                <a16:creationId xmlns:a16="http://schemas.microsoft.com/office/drawing/2014/main" id="{59BA942B-3E2B-3245-DB96-D4FECD0E5CFE}"/>
              </a:ext>
            </a:extLst>
          </p:cNvPr>
          <p:cNvPicPr>
            <a:picLocks noChangeAspect="1"/>
          </p:cNvPicPr>
          <p:nvPr/>
        </p:nvPicPr>
        <p:blipFill>
          <a:blip r:embed="rId2"/>
          <a:stretch>
            <a:fillRect/>
          </a:stretch>
        </p:blipFill>
        <p:spPr>
          <a:xfrm>
            <a:off x="466725" y="2667000"/>
            <a:ext cx="8450848" cy="3581400"/>
          </a:xfrm>
          <a:prstGeom prst="rect">
            <a:avLst/>
          </a:prstGeom>
        </p:spPr>
      </p:pic>
    </p:spTree>
    <p:extLst>
      <p:ext uri="{BB962C8B-B14F-4D97-AF65-F5344CB8AC3E}">
        <p14:creationId xmlns:p14="http://schemas.microsoft.com/office/powerpoint/2010/main" val="62274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r>
              <a:rPr lang="en-US" sz="2000" dirty="0"/>
              <a:t>We can see the relationship between race and graduation status by comparing the percentages of those who completed a bachelor’s degree within 6 years for each race: </a:t>
            </a:r>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17</a:t>
            </a:fld>
            <a:endParaRPr lang="en-US" dirty="0"/>
          </a:p>
        </p:txBody>
      </p:sp>
      <p:pic>
        <p:nvPicPr>
          <p:cNvPr id="9" name="Picture 8">
            <a:extLst>
              <a:ext uri="{FF2B5EF4-FFF2-40B4-BE49-F238E27FC236}">
                <a16:creationId xmlns:a16="http://schemas.microsoft.com/office/drawing/2014/main" id="{5208BDD2-D74A-100F-D22B-98DBE34B177A}"/>
              </a:ext>
            </a:extLst>
          </p:cNvPr>
          <p:cNvPicPr>
            <a:picLocks noChangeAspect="1"/>
          </p:cNvPicPr>
          <p:nvPr/>
        </p:nvPicPr>
        <p:blipFill>
          <a:blip r:embed="rId2"/>
          <a:stretch>
            <a:fillRect/>
          </a:stretch>
        </p:blipFill>
        <p:spPr>
          <a:xfrm>
            <a:off x="833022" y="2800350"/>
            <a:ext cx="7462839" cy="3196603"/>
          </a:xfrm>
          <a:prstGeom prst="rect">
            <a:avLst/>
          </a:prstGeom>
        </p:spPr>
      </p:pic>
    </p:spTree>
    <p:extLst>
      <p:ext uri="{BB962C8B-B14F-4D97-AF65-F5344CB8AC3E}">
        <p14:creationId xmlns:p14="http://schemas.microsoft.com/office/powerpoint/2010/main" val="90624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Inference for a Two-Way Table</a:t>
            </a:r>
            <a:endParaRPr lang="en-US" dirty="0"/>
          </a:p>
        </p:txBody>
      </p:sp>
      <p:sp>
        <p:nvSpPr>
          <p:cNvPr id="3" name="Content Placeholder 2"/>
          <p:cNvSpPr>
            <a:spLocks noGrp="1"/>
          </p:cNvSpPr>
          <p:nvPr>
            <p:ph idx="1"/>
          </p:nvPr>
        </p:nvSpPr>
        <p:spPr/>
        <p:txBody>
          <a:bodyPr/>
          <a:lstStyle/>
          <a:p>
            <a:r>
              <a:rPr lang="en-US" sz="2000" dirty="0"/>
              <a:t>To decide whether the association in the sample is evidence of an association between these variables in the entire population, we need to conduct a hypothesis test.</a:t>
            </a:r>
          </a:p>
          <a:p>
            <a:endParaRPr lang="en-US" sz="2000" dirty="0"/>
          </a:p>
          <a:p>
            <a:pPr>
              <a:spcBef>
                <a:spcPts val="600"/>
              </a:spcBef>
              <a:defRPr/>
            </a:pPr>
            <a:r>
              <a:rPr lang="en-US" sz="2000" dirty="0"/>
              <a:t>This hypothesis test is called a chi-squared test.</a:t>
            </a:r>
          </a:p>
          <a:p>
            <a:pPr>
              <a:spcBef>
                <a:spcPts val="600"/>
              </a:spcBef>
              <a:defRPr/>
            </a:pPr>
            <a:endParaRPr lang="en-CA" sz="2000" dirty="0"/>
          </a:p>
          <a:p>
            <a:pPr>
              <a:spcBef>
                <a:spcPts val="600"/>
              </a:spcBef>
              <a:defRPr/>
            </a:pPr>
            <a:r>
              <a:rPr lang="en-CA" sz="2000" dirty="0"/>
              <a:t>Idea: Compare the observed counts in the data to the expected counts.</a:t>
            </a:r>
          </a:p>
          <a:p>
            <a:pPr>
              <a:spcBef>
                <a:spcPts val="600"/>
              </a:spcBef>
              <a:defRPr/>
            </a:pPr>
            <a:endParaRPr lang="en-CA" sz="2000" dirty="0"/>
          </a:p>
          <a:p>
            <a:pPr>
              <a:spcBef>
                <a:spcPts val="600"/>
              </a:spcBef>
              <a:defRPr/>
            </a:pPr>
            <a:r>
              <a:rPr lang="en-CA" sz="2000" dirty="0"/>
              <a:t>If the difference is large enough, we conclude that there is a </a:t>
            </a:r>
            <a:r>
              <a:rPr lang="en-US" sz="2000" dirty="0"/>
              <a:t>statistically significant association between the variables.</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18</a:t>
            </a:fld>
            <a:endParaRPr lang="en-US" dirty="0"/>
          </a:p>
        </p:txBody>
      </p:sp>
    </p:spTree>
    <p:extLst>
      <p:ext uri="{BB962C8B-B14F-4D97-AF65-F5344CB8AC3E}">
        <p14:creationId xmlns:p14="http://schemas.microsoft.com/office/powerpoint/2010/main" val="388834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Case: Treating Cocaine Addiction</a:t>
            </a:r>
            <a:endParaRPr lang="en-US" dirty="0"/>
          </a:p>
        </p:txBody>
      </p:sp>
      <p:sp>
        <p:nvSpPr>
          <p:cNvPr id="3" name="Content Placeholder 2"/>
          <p:cNvSpPr>
            <a:spLocks noGrp="1"/>
          </p:cNvSpPr>
          <p:nvPr>
            <p:ph idx="1"/>
          </p:nvPr>
        </p:nvSpPr>
        <p:spPr/>
        <p:txBody>
          <a:bodyPr/>
          <a:lstStyle/>
          <a:p>
            <a:r>
              <a:rPr lang="en-US" sz="2000" dirty="0"/>
              <a:t>Cocaine addicts need the drug to feel pleasure. Perhaps, giving them a medication that fights depression will help them resist cocaine. </a:t>
            </a:r>
          </a:p>
          <a:p>
            <a:endParaRPr lang="en-US" sz="2000" dirty="0"/>
          </a:p>
          <a:p>
            <a:r>
              <a:rPr lang="en-US" sz="2000" dirty="0"/>
              <a:t>The subjects were 72 chronic users of cocaine who wanted to break their drug habit. An equal number of the subjects were randomly assigned to each treatment. </a:t>
            </a:r>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19</a:t>
            </a:fld>
            <a:endParaRPr lang="en-US" dirty="0"/>
          </a:p>
        </p:txBody>
      </p:sp>
      <p:pic>
        <p:nvPicPr>
          <p:cNvPr id="4" name="Picture 3" descr="The table shows a sample proportions of subjects who did not use cocaine. It has 5 columns and 4 rows. Column 1, 2, 3, 4 and 5 are labeled &quot;Group,&quot; &quot;Treatment,&quot; &quot;Subjects,&quot; &quot;Successes,&quot; and &quot;Percent,&quot; respectively. Row 2 mentions &quot;Successes&quot; value 14, &quot;Subjects&quot; value 24, &quot;Percent&quot; value 58.3 for Group 1 with Treatment &quot;Desipramine.&quot; Similarly, Row 3 mentions &quot;Successes&quot; value 6, &quot;Subjects&quot; value 24, &quot;Percent&quot; value 25.0 for Group 2 with Treatment &quot;Lithium.&quot; Row 4 mentions &quot;Successes&quot; value 4, &quot;Subjects&quot; value 24, &quot;Percent&quot; value 16.7 for Group 3 with Treatment &quot;Placebo.&quot;">
            <a:extLst>
              <a:ext uri="{FF2B5EF4-FFF2-40B4-BE49-F238E27FC236}">
                <a16:creationId xmlns:a16="http://schemas.microsoft.com/office/drawing/2014/main" id="{0ECF2568-BDB3-A42E-04FA-7757DC39701A}"/>
              </a:ext>
            </a:extLst>
          </p:cNvPr>
          <p:cNvPicPr>
            <a:picLocks noChangeAspect="1"/>
          </p:cNvPicPr>
          <p:nvPr/>
        </p:nvPicPr>
        <p:blipFill>
          <a:blip r:embed="rId2" cstate="print"/>
          <a:stretch>
            <a:fillRect/>
          </a:stretch>
        </p:blipFill>
        <p:spPr>
          <a:xfrm>
            <a:off x="622852" y="4038600"/>
            <a:ext cx="7676836" cy="1877828"/>
          </a:xfrm>
          <a:prstGeom prst="rect">
            <a:avLst/>
          </a:prstGeom>
        </p:spPr>
      </p:pic>
    </p:spTree>
    <p:extLst>
      <p:ext uri="{BB962C8B-B14F-4D97-AF65-F5344CB8AC3E}">
        <p14:creationId xmlns:p14="http://schemas.microsoft.com/office/powerpoint/2010/main" val="26724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Hypothesis Tests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8532487"/>
              </p:ext>
            </p:extLst>
          </p:nvPr>
        </p:nvGraphicFramePr>
        <p:xfrm>
          <a:off x="539259" y="1695938"/>
          <a:ext cx="7690339" cy="3310322"/>
        </p:xfrm>
        <a:graphic>
          <a:graphicData uri="http://schemas.openxmlformats.org/drawingml/2006/table">
            <a:tbl>
              <a:tblPr firstRow="1" bandRow="1">
                <a:tableStyleId>{2D5ABB26-0587-4C30-8999-92F81FD0307C}</a:tableStyleId>
              </a:tblPr>
              <a:tblGrid>
                <a:gridCol w="2716559">
                  <a:extLst>
                    <a:ext uri="{9D8B030D-6E8A-4147-A177-3AD203B41FA5}">
                      <a16:colId xmlns:a16="http://schemas.microsoft.com/office/drawing/2014/main" val="20000"/>
                    </a:ext>
                  </a:extLst>
                </a:gridCol>
                <a:gridCol w="4973780">
                  <a:extLst>
                    <a:ext uri="{9D8B030D-6E8A-4147-A177-3AD203B41FA5}">
                      <a16:colId xmlns:a16="http://schemas.microsoft.com/office/drawing/2014/main" val="20001"/>
                    </a:ext>
                  </a:extLst>
                </a:gridCol>
              </a:tblGrid>
              <a:tr h="297538">
                <a:tc>
                  <a:txBody>
                    <a:bodyPr/>
                    <a:lstStyle/>
                    <a:p>
                      <a:pPr algn="ctr">
                        <a:lnSpc>
                          <a:spcPct val="115000"/>
                        </a:lnSpc>
                        <a:spcAft>
                          <a:spcPts val="0"/>
                        </a:spcAft>
                      </a:pPr>
                      <a:r>
                        <a:rPr lang="en-US" sz="1600" b="1" i="0" dirty="0">
                          <a:effectLst/>
                          <a:latin typeface="+mn-lt"/>
                          <a:ea typeface="Calibri"/>
                          <a:cs typeface="Times New Roman"/>
                        </a:rPr>
                        <a:t>Test</a:t>
                      </a: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i="0" dirty="0">
                          <a:effectLst/>
                          <a:latin typeface="+mn-lt"/>
                          <a:ea typeface="Calibri"/>
                          <a:cs typeface="AvenirLTPro-Medium"/>
                        </a:rPr>
                        <a:t>Application</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1910">
                <a:tc>
                  <a:txBody>
                    <a:bodyPr/>
                    <a:lstStyle/>
                    <a:p>
                      <a:pPr algn="ctr">
                        <a:lnSpc>
                          <a:spcPct val="115000"/>
                        </a:lnSpc>
                        <a:spcAft>
                          <a:spcPts val="0"/>
                        </a:spcAft>
                      </a:pPr>
                      <a:r>
                        <a:rPr lang="en-US" sz="1600" i="0" dirty="0">
                          <a:effectLst/>
                          <a:latin typeface="+mn-lt"/>
                          <a:ea typeface="Calibri"/>
                          <a:cs typeface="TimesLTPro-Italic"/>
                        </a:rPr>
                        <a:t>one-sample t-</a:t>
                      </a:r>
                      <a:r>
                        <a:rPr lang="en-US" sz="1600" i="0" dirty="0">
                          <a:effectLst/>
                          <a:latin typeface="+mn-lt"/>
                          <a:ea typeface="Calibri"/>
                          <a:cs typeface="TimesLTPro-Roman"/>
                        </a:rPr>
                        <a:t>test </a:t>
                      </a:r>
                    </a:p>
                    <a:p>
                      <a:pPr algn="ctr">
                        <a:lnSpc>
                          <a:spcPct val="115000"/>
                        </a:lnSpc>
                        <a:spcAft>
                          <a:spcPts val="0"/>
                        </a:spcAft>
                      </a:pPr>
                      <a:r>
                        <a:rPr lang="en-US" sz="1600" i="0" dirty="0">
                          <a:effectLst/>
                          <a:latin typeface="+mn-lt"/>
                          <a:ea typeface="Calibri"/>
                          <a:cs typeface="Times New Roman"/>
                        </a:rPr>
                        <a:t>(see module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variable in 1 sample to a number</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1910">
                <a:tc>
                  <a:txBody>
                    <a:bodyPr/>
                    <a:lstStyle/>
                    <a:p>
                      <a:pPr algn="ctr">
                        <a:lnSpc>
                          <a:spcPct val="115000"/>
                        </a:lnSpc>
                        <a:spcAft>
                          <a:spcPts val="0"/>
                        </a:spcAft>
                      </a:pPr>
                      <a:r>
                        <a:rPr lang="en-US" sz="1600" i="0" dirty="0">
                          <a:effectLst/>
                          <a:latin typeface="+mn-lt"/>
                          <a:ea typeface="Calibri"/>
                          <a:cs typeface="TimesLTPro-Roman"/>
                        </a:rPr>
                        <a:t>two-sample </a:t>
                      </a:r>
                      <a:r>
                        <a:rPr lang="en-US" sz="1600" i="0" dirty="0">
                          <a:effectLst/>
                          <a:latin typeface="+mn-lt"/>
                          <a:ea typeface="Calibri"/>
                          <a:cs typeface="TimesLTPro-Italic"/>
                        </a:rPr>
                        <a:t>t-</a:t>
                      </a:r>
                      <a:r>
                        <a:rPr lang="en-US" sz="1600" i="0" dirty="0">
                          <a:effectLst/>
                          <a:latin typeface="+mn-lt"/>
                          <a:ea typeface="Calibri"/>
                          <a:cs typeface="TimesLTPro-Roman"/>
                        </a:rPr>
                        <a:t>test</a:t>
                      </a: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variable in 2 samples</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7538">
                <a:tc>
                  <a:txBody>
                    <a:bodyPr/>
                    <a:lstStyle/>
                    <a:p>
                      <a:pPr algn="ctr">
                        <a:lnSpc>
                          <a:spcPct val="115000"/>
                        </a:lnSpc>
                        <a:spcAft>
                          <a:spcPts val="0"/>
                        </a:spcAft>
                      </a:pPr>
                      <a:r>
                        <a:rPr lang="en-US" sz="1600" i="0" dirty="0">
                          <a:effectLst/>
                          <a:latin typeface="+mn-lt"/>
                          <a:ea typeface="Calibri"/>
                          <a:cs typeface="TimesLTPro-Italic"/>
                        </a:rPr>
                        <a:t>two-sample z-</a:t>
                      </a:r>
                      <a:r>
                        <a:rPr lang="en-US" sz="1600" i="0" dirty="0">
                          <a:effectLst/>
                          <a:latin typeface="+mn-lt"/>
                          <a:ea typeface="Calibri"/>
                          <a:cs typeface="TimesLTPro-Roman"/>
                        </a:rPr>
                        <a:t>test</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proportions (percentages) of a variable in 2 samples</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1910">
                <a:tc>
                  <a:txBody>
                    <a:bodyPr/>
                    <a:lstStyle/>
                    <a:p>
                      <a:pPr algn="ctr">
                        <a:lnSpc>
                          <a:spcPct val="115000"/>
                        </a:lnSpc>
                        <a:spcAft>
                          <a:spcPts val="0"/>
                        </a:spcAft>
                      </a:pPr>
                      <a:r>
                        <a:rPr lang="en-US" sz="1600" i="0" dirty="0">
                          <a:effectLst/>
                          <a:latin typeface="+mn-lt"/>
                          <a:ea typeface="Calibri"/>
                          <a:cs typeface="TimesLTPro-Roman"/>
                        </a:rPr>
                        <a:t>paired </a:t>
                      </a:r>
                      <a:r>
                        <a:rPr lang="en-US" sz="1600" i="0" dirty="0">
                          <a:effectLst/>
                          <a:latin typeface="+mn-lt"/>
                          <a:ea typeface="Calibri"/>
                          <a:cs typeface="TimesLTPro-Italic"/>
                        </a:rPr>
                        <a:t>t-</a:t>
                      </a:r>
                      <a:r>
                        <a:rPr lang="en-US" sz="1600" i="0" dirty="0">
                          <a:effectLst/>
                          <a:latin typeface="+mn-lt"/>
                          <a:ea typeface="Calibri"/>
                          <a:cs typeface="TimesLTPro-Roman"/>
                        </a:rPr>
                        <a:t>test</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2 variables using data from the same sample</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1910">
                <a:tc>
                  <a:txBody>
                    <a:bodyPr/>
                    <a:lstStyle/>
                    <a:p>
                      <a:pPr algn="ctr">
                        <a:lnSpc>
                          <a:spcPct val="115000"/>
                        </a:lnSpc>
                        <a:spcAft>
                          <a:spcPts val="0"/>
                        </a:spcAft>
                      </a:pPr>
                      <a:r>
                        <a:rPr lang="en-US" sz="1600" i="0" dirty="0">
                          <a:effectLst/>
                          <a:latin typeface="+mn-lt"/>
                          <a:ea typeface="Calibri"/>
                          <a:cs typeface="Times New Roman"/>
                        </a:rPr>
                        <a:t>chi-squared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 New Roman"/>
                        </a:rPr>
                        <a:t>Compare the counts for all combinatorial levels of categorical variables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134223"/>
                  </a:ext>
                </a:extLst>
              </a:tr>
            </a:tbl>
          </a:graphicData>
        </a:graphic>
      </p:graphicFrame>
    </p:spTree>
    <p:extLst>
      <p:ext uri="{BB962C8B-B14F-4D97-AF65-F5344CB8AC3E}">
        <p14:creationId xmlns:p14="http://schemas.microsoft.com/office/powerpoint/2010/main" val="413030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p:txBody>
          <a:bodyPr/>
          <a:lstStyle/>
          <a:p>
            <a:r>
              <a:rPr lang="en-US" sz="2000" dirty="0"/>
              <a:t>To conduct the chi-squared test, we first organize the data into a two-way table (cross-tabulation). The 2 categorical variables are treatment and outcome.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Our null hypothesis, as usual, says that the treatments have no effect. </a:t>
            </a:r>
          </a:p>
          <a:p>
            <a:endParaRPr lang="en-US" sz="2000" dirty="0"/>
          </a:p>
          <a:p>
            <a:r>
              <a:rPr lang="en-US" sz="2000" dirty="0"/>
              <a:t>That is, addicts do equally well on any of the 3 treatments. The differences in the sample are just the result of chance. </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20</a:t>
            </a:fld>
            <a:endParaRPr lang="en-US" dirty="0"/>
          </a:p>
        </p:txBody>
      </p:sp>
      <p:pic>
        <p:nvPicPr>
          <p:cNvPr id="5" name="Picture 4" descr="The two-way table shows Success and Failure proportions of subjects in different groups, who did not use cocaine. It has 4 columns and 5 rows. Column 2, 3 and 4 are labeled &quot;Success,&quot; &quot;Failure,&quot; and &quot;Total,&quot; respectively. Row 2 shows a total of 24 subjects in the &quot;Desipramine&quot; group, which includes &quot;Success&quot; value 14, and &quot;Failure&quot; value 10. Similarly, Row 3 shows a total of 24 subjects in the &quot;Lithium&quot; group, which includes &quot;Success&quot; value 6, and &quot;Failure&quot; value 18. Row 4 shows a total of 24 subjects in the &quot;Placebo&quot; group, which includes &quot;Success&quot; value 4, and &quot;Failure&quot; value 20. The last row shows a total of 72 subjects, which includes &quot;Success&quot; value 24, and &quot;Failure&quot; value 48.">
            <a:extLst>
              <a:ext uri="{FF2B5EF4-FFF2-40B4-BE49-F238E27FC236}">
                <a16:creationId xmlns:a16="http://schemas.microsoft.com/office/drawing/2014/main" id="{9933BC53-BD22-C387-BE18-8256EA04406A}"/>
              </a:ext>
            </a:extLst>
          </p:cNvPr>
          <p:cNvPicPr>
            <a:picLocks noChangeAspect="1"/>
          </p:cNvPicPr>
          <p:nvPr/>
        </p:nvPicPr>
        <p:blipFill>
          <a:blip r:embed="rId2" cstate="print"/>
          <a:stretch>
            <a:fillRect/>
          </a:stretch>
        </p:blipFill>
        <p:spPr>
          <a:xfrm>
            <a:off x="1664075" y="2646283"/>
            <a:ext cx="5611512" cy="1856982"/>
          </a:xfrm>
          <a:prstGeom prst="rect">
            <a:avLst/>
          </a:prstGeom>
        </p:spPr>
      </p:pic>
    </p:spTree>
    <p:extLst>
      <p:ext uri="{BB962C8B-B14F-4D97-AF65-F5344CB8AC3E}">
        <p14:creationId xmlns:p14="http://schemas.microsoft.com/office/powerpoint/2010/main" val="354078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The null hypothesis is: </a:t>
            </a:r>
          </a:p>
          <a:p>
            <a:endParaRPr lang="en-US" sz="2000" dirty="0"/>
          </a:p>
          <a:p>
            <a:r>
              <a:rPr lang="en-US" sz="2000" b="1" dirty="0"/>
              <a:t>H</a:t>
            </a:r>
            <a:r>
              <a:rPr lang="en-US" sz="2000" b="1" baseline="-25000" dirty="0"/>
              <a:t>0</a:t>
            </a:r>
            <a:r>
              <a:rPr lang="en-US" sz="2000" b="1" dirty="0"/>
              <a:t>: There </a:t>
            </a:r>
            <a:r>
              <a:rPr lang="en-US" sz="2000" b="1" i="1" dirty="0"/>
              <a:t>is no association </a:t>
            </a:r>
            <a:r>
              <a:rPr lang="en-US" sz="2000" b="1" dirty="0"/>
              <a:t>between the treatment an addict receives and whether or not there is success in not using cocaine in the population of all cocaine addicts.</a:t>
            </a:r>
          </a:p>
          <a:p>
            <a:endParaRPr lang="en-US" sz="2000" dirty="0"/>
          </a:p>
          <a:p>
            <a:r>
              <a:rPr lang="en-US" sz="2000" dirty="0"/>
              <a:t>The alternative hypothesis is:</a:t>
            </a:r>
          </a:p>
          <a:p>
            <a:endParaRPr lang="en-US" sz="2000" dirty="0"/>
          </a:p>
          <a:p>
            <a:r>
              <a:rPr lang="en-US" sz="2000" b="1" dirty="0"/>
              <a:t>H</a:t>
            </a:r>
            <a:r>
              <a:rPr lang="en-US" sz="2000" b="1" baseline="-25000" dirty="0"/>
              <a:t>a</a:t>
            </a:r>
            <a:r>
              <a:rPr lang="en-US" sz="2000" b="1" dirty="0"/>
              <a:t>: There </a:t>
            </a:r>
            <a:r>
              <a:rPr lang="en-US" sz="2000" b="1" i="1" dirty="0"/>
              <a:t>is an association</a:t>
            </a:r>
            <a:r>
              <a:rPr lang="en-US" sz="2000" b="1" dirty="0"/>
              <a:t> between the treatment an addict receives and whether or not there is success in not using cocaine in the population of all cocaine addicts.</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21</a:t>
            </a:fld>
            <a:endParaRPr lang="en-US" dirty="0"/>
          </a:p>
        </p:txBody>
      </p:sp>
    </p:spTree>
    <p:extLst>
      <p:ext uri="{BB962C8B-B14F-4D97-AF65-F5344CB8AC3E}">
        <p14:creationId xmlns:p14="http://schemas.microsoft.com/office/powerpoint/2010/main" val="364130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To test H</a:t>
            </a:r>
            <a:r>
              <a:rPr lang="en-US" sz="2000" baseline="-25000" dirty="0"/>
              <a:t>0</a:t>
            </a:r>
            <a:r>
              <a:rPr lang="en-US" sz="2000" dirty="0"/>
              <a:t>, we compare the observed counts (the data) in the two-way table with the expected counts (calculated from probability theory).</a:t>
            </a:r>
          </a:p>
          <a:p>
            <a:endParaRPr lang="en-US" sz="2000" dirty="0"/>
          </a:p>
          <a:p>
            <a:r>
              <a:rPr lang="en-US" sz="2000" dirty="0"/>
              <a:t>The expected counts are what we would expect if H</a:t>
            </a:r>
            <a:r>
              <a:rPr lang="en-US" sz="2000" baseline="-25000" dirty="0"/>
              <a:t>0</a:t>
            </a:r>
            <a:r>
              <a:rPr lang="en-US" sz="2000" dirty="0"/>
              <a:t> were true. If the observed counts are far from the expected counts, that is evidence against H</a:t>
            </a:r>
            <a:r>
              <a:rPr lang="en-US" sz="2000" baseline="-25000" dirty="0"/>
              <a:t>0</a:t>
            </a:r>
            <a:r>
              <a:rPr lang="en-US" sz="2000" dirty="0"/>
              <a:t>. </a:t>
            </a:r>
          </a:p>
          <a:p>
            <a:endParaRPr lang="en-US" sz="2000" dirty="0"/>
          </a:p>
          <a:p>
            <a:r>
              <a:rPr lang="en-US" sz="2000" dirty="0"/>
              <a:t>Overall, 24 of the 72 subjects succeeded, which is a success rate of one-third. </a:t>
            </a:r>
          </a:p>
          <a:p>
            <a:endParaRPr lang="en-US" sz="2000" dirty="0"/>
          </a:p>
          <a:p>
            <a:r>
              <a:rPr lang="en-US" sz="2000" dirty="0"/>
              <a:t>If the null hypothesis is true, there is no difference among the treatments. i.e. We expect one-third (8 of 24 people) in each group to succeed. </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22</a:t>
            </a:fld>
            <a:endParaRPr lang="en-US" dirty="0"/>
          </a:p>
        </p:txBody>
      </p:sp>
    </p:spTree>
    <p:extLst>
      <p:ext uri="{BB962C8B-B14F-4D97-AF65-F5344CB8AC3E}">
        <p14:creationId xmlns:p14="http://schemas.microsoft.com/office/powerpoint/2010/main" val="2990486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29878"/>
            <a:ext cx="8229600" cy="1086679"/>
          </a:xfrm>
        </p:spPr>
        <p:txBody>
          <a:bodyPr/>
          <a:lstStyle/>
          <a:p>
            <a:r>
              <a:rPr lang="en-US" sz="2000" dirty="0"/>
              <a:t>The chi-squared (</a:t>
            </a:r>
            <a:r>
              <a:rPr lang="en-US" sz="2000" b="1" dirty="0">
                <a:effectLst/>
                <a:latin typeface="Calibri" panose="020F0502020204030204" pitchFamily="34" charset="0"/>
                <a:ea typeface="SimSun" panose="02010600030101010101" pitchFamily="2" charset="-122"/>
              </a:rPr>
              <a:t>χ</a:t>
            </a:r>
            <a:r>
              <a:rPr lang="en-US" sz="2000" b="1" baseline="30000" dirty="0">
                <a:effectLst/>
                <a:latin typeface="Calibri" panose="020F0502020204030204" pitchFamily="34" charset="0"/>
                <a:ea typeface="SimSun" panose="02010600030101010101" pitchFamily="2" charset="-122"/>
              </a:rPr>
              <a:t>2</a:t>
            </a:r>
            <a:r>
              <a:rPr lang="en-US" sz="2000" dirty="0"/>
              <a:t>)</a:t>
            </a:r>
            <a:r>
              <a:rPr lang="en-US" sz="1800" b="1" dirty="0">
                <a:effectLst/>
                <a:latin typeface="Calibri" panose="020F0502020204030204" pitchFamily="34" charset="0"/>
                <a:ea typeface="SimSun" panose="02010600030101010101" pitchFamily="2" charset="-122"/>
              </a:rPr>
              <a:t> </a:t>
            </a:r>
            <a:r>
              <a:rPr lang="en-US" sz="2000" dirty="0"/>
              <a:t>statistic is the sum of the squared differences between the observed and expected counts for each combination of variables (treatment and outcome) divided by the expected count.</a:t>
            </a:r>
          </a:p>
        </p:txBody>
      </p:sp>
      <p:pic>
        <p:nvPicPr>
          <p:cNvPr id="10" name="Picture 9">
            <a:extLst>
              <a:ext uri="{FF2B5EF4-FFF2-40B4-BE49-F238E27FC236}">
                <a16:creationId xmlns:a16="http://schemas.microsoft.com/office/drawing/2014/main" id="{F27633AD-62E6-EEB0-7DBB-97BC092EF507}"/>
              </a:ext>
            </a:extLst>
          </p:cNvPr>
          <p:cNvPicPr>
            <a:picLocks noChangeAspect="1"/>
          </p:cNvPicPr>
          <p:nvPr/>
        </p:nvPicPr>
        <p:blipFill>
          <a:blip r:embed="rId2"/>
          <a:stretch>
            <a:fillRect/>
          </a:stretch>
        </p:blipFill>
        <p:spPr>
          <a:xfrm>
            <a:off x="2085975" y="4794077"/>
            <a:ext cx="4972050" cy="1952625"/>
          </a:xfrm>
          <a:prstGeom prst="rect">
            <a:avLst/>
          </a:prstGeom>
        </p:spPr>
      </p:pic>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23</a:t>
            </a:fld>
            <a:endParaRPr lang="en-US" dirty="0"/>
          </a:p>
        </p:txBody>
      </p:sp>
      <p:pic>
        <p:nvPicPr>
          <p:cNvPr id="4" name="Picture 3" descr="The chi-square table shows observed and expected 'Success' and 'Failure' proportions of subjects in different groups, who did not use cocaine. It has 5 columns and 4 rows. Column 2 and 3 are labeled &quot;Success,&quot; and &quot;Failure,&quot; respectively for the observed values. Similarly, Column 3 and 4 are labeled &quot;Success,&quot; and &quot;Failure,&quot; respectively for the expected values. Row 2 shows &quot;Desipramine&quot; group, which includes Observed &quot;Success&quot; and &quot;Failure&quot; value as 14 and 10, respectively; Expected &quot;Success&quot; and &quot;Failure&quot; value as 8 and 16, respectively. Similarly, Row 3 shows &quot;Lithium&quot; group, which includes Observed &quot;Success&quot; and &quot;Failure&quot; value as 6 and 18, respectively; Expected &quot;Success&quot; and &quot;Failure&quot; value as 8 and 16, respectively. Row 4 shows &quot;Placebo&quot; group, which includes Observed &quot;Success&quot; and &quot;Failure&quot; value as 4 and 20, respectively; Expected &quot;Success&quot; and &quot;Failure&quot; value as 8 and 16, respectively.">
            <a:extLst>
              <a:ext uri="{FF2B5EF4-FFF2-40B4-BE49-F238E27FC236}">
                <a16:creationId xmlns:a16="http://schemas.microsoft.com/office/drawing/2014/main" id="{7AEE5659-5DAE-B3B6-6D87-3963227BFA53}"/>
              </a:ext>
            </a:extLst>
          </p:cNvPr>
          <p:cNvPicPr>
            <a:picLocks noChangeAspect="1"/>
          </p:cNvPicPr>
          <p:nvPr/>
        </p:nvPicPr>
        <p:blipFill>
          <a:blip r:embed="rId3" cstate="print"/>
          <a:stretch>
            <a:fillRect/>
          </a:stretch>
        </p:blipFill>
        <p:spPr>
          <a:xfrm>
            <a:off x="657249" y="1524000"/>
            <a:ext cx="8029551" cy="2209800"/>
          </a:xfrm>
          <a:prstGeom prst="rect">
            <a:avLst/>
          </a:prstGeom>
        </p:spPr>
      </p:pic>
    </p:spTree>
    <p:extLst>
      <p:ext uri="{BB962C8B-B14F-4D97-AF65-F5344CB8AC3E}">
        <p14:creationId xmlns:p14="http://schemas.microsoft.com/office/powerpoint/2010/main" val="304272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The chi-squared (</a:t>
            </a:r>
            <a:r>
              <a:rPr lang="en-US" sz="2000" b="1" dirty="0">
                <a:effectLst/>
                <a:latin typeface="Calibri" panose="020F0502020204030204" pitchFamily="34" charset="0"/>
                <a:ea typeface="SimSun" panose="02010600030101010101" pitchFamily="2" charset="-122"/>
              </a:rPr>
              <a:t>χ</a:t>
            </a:r>
            <a:r>
              <a:rPr lang="en-US" sz="2000" b="1" baseline="30000" dirty="0">
                <a:effectLst/>
                <a:latin typeface="Calibri" panose="020F0502020204030204" pitchFamily="34" charset="0"/>
                <a:ea typeface="SimSun" panose="02010600030101010101" pitchFamily="2" charset="-122"/>
              </a:rPr>
              <a:t>2</a:t>
            </a:r>
            <a:r>
              <a:rPr lang="en-US" sz="2000" dirty="0"/>
              <a:t>)</a:t>
            </a:r>
            <a:r>
              <a:rPr lang="en-US" sz="1800" b="1" dirty="0">
                <a:effectLst/>
                <a:latin typeface="Calibri" panose="020F0502020204030204" pitchFamily="34" charset="0"/>
                <a:ea typeface="SimSun" panose="02010600030101010101" pitchFamily="2" charset="-122"/>
              </a:rPr>
              <a:t> </a:t>
            </a:r>
            <a:r>
              <a:rPr lang="en-US" sz="2000" dirty="0"/>
              <a:t>statistic is 10.5.</a:t>
            </a:r>
          </a:p>
          <a:p>
            <a:endParaRPr lang="en-US" sz="2000" dirty="0"/>
          </a:p>
          <a:p>
            <a:r>
              <a:rPr lang="en-US" sz="2000" dirty="0"/>
              <a:t>The chi-squared test uses the chi-squared distribution instead of normal distribution. </a:t>
            </a:r>
          </a:p>
          <a:p>
            <a:endParaRPr lang="en-US" sz="2000" dirty="0"/>
          </a:p>
          <a:p>
            <a:r>
              <a:rPr lang="en-US" sz="2000" dirty="0"/>
              <a:t>To see whether this is a large value to provide evidence against the null hypothesis, we need to compare the test statistic to some critical values at particular significance levels </a:t>
            </a:r>
            <a:r>
              <a:rPr lang="el-GR" sz="2000" dirty="0"/>
              <a:t>α</a:t>
            </a:r>
            <a:r>
              <a:rPr lang="en-US" sz="2000" dirty="0"/>
              <a:t> (the p-value is can also be used to decide whether to reject the null hypothesis). </a:t>
            </a:r>
          </a:p>
          <a:p>
            <a:endParaRPr lang="en-US" sz="2000" dirty="0"/>
          </a:p>
          <a:p>
            <a:r>
              <a:rPr lang="en-US" sz="2000" dirty="0"/>
              <a:t>e.g. The p-value is 0.005. We reject the null hypothesis because we have strong evidence of a statistically significant association between the treatment and outcome of cocaine resistance. </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24</a:t>
            </a:fld>
            <a:endParaRPr lang="en-US" dirty="0"/>
          </a:p>
        </p:txBody>
      </p:sp>
    </p:spTree>
    <p:extLst>
      <p:ext uri="{BB962C8B-B14F-4D97-AF65-F5344CB8AC3E}">
        <p14:creationId xmlns:p14="http://schemas.microsoft.com/office/powerpoint/2010/main" val="1279113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Distribution</a:t>
            </a:r>
            <a:endParaRPr lang="en-US" dirty="0"/>
          </a:p>
        </p:txBody>
      </p:sp>
      <p:sp>
        <p:nvSpPr>
          <p:cNvPr id="3" name="Content Placeholder 2"/>
          <p:cNvSpPr>
            <a:spLocks noGrp="1"/>
          </p:cNvSpPr>
          <p:nvPr>
            <p:ph idx="1"/>
          </p:nvPr>
        </p:nvSpPr>
        <p:spPr>
          <a:xfrm>
            <a:off x="457200" y="1600200"/>
            <a:ext cx="4234070" cy="4438214"/>
          </a:xfrm>
        </p:spPr>
        <p:txBody>
          <a:bodyPr/>
          <a:lstStyle/>
          <a:p>
            <a:r>
              <a:rPr lang="en-US" sz="2000" dirty="0"/>
              <a:t>The chi-squared distribution differs for each value of </a:t>
            </a:r>
            <a:r>
              <a:rPr lang="en-US" sz="2000" dirty="0" err="1"/>
              <a:t>df</a:t>
            </a:r>
            <a:r>
              <a:rPr lang="en-US" sz="2000" dirty="0"/>
              <a:t> (degree of freedom). </a:t>
            </a:r>
          </a:p>
          <a:p>
            <a:endParaRPr lang="en-US" sz="2000" dirty="0"/>
          </a:p>
          <a:p>
            <a:r>
              <a:rPr lang="en-US" sz="2000" dirty="0" err="1"/>
              <a:t>df</a:t>
            </a:r>
            <a:r>
              <a:rPr lang="en-US" sz="2000" dirty="0"/>
              <a:t> = (r – 1) x (c – 1) </a:t>
            </a:r>
          </a:p>
          <a:p>
            <a:endParaRPr lang="en-US" sz="2000" dirty="0"/>
          </a:p>
          <a:p>
            <a:r>
              <a:rPr lang="en-US" sz="2000" dirty="0"/>
              <a:t>r = # of rows in the two-way table (# of categories for the variable on the y-axis)</a:t>
            </a:r>
          </a:p>
          <a:p>
            <a:endParaRPr lang="en-US" sz="2000" dirty="0"/>
          </a:p>
          <a:p>
            <a:r>
              <a:rPr lang="en-US" sz="2000" dirty="0"/>
              <a:t>c = # of columns in the two-way table (# of categories for the variable on the x-axis)</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25</a:t>
            </a:fld>
            <a:endParaRPr lang="en-US" dirty="0"/>
          </a:p>
        </p:txBody>
      </p:sp>
      <p:pic>
        <p:nvPicPr>
          <p:cNvPr id="7" name="Picture 6">
            <a:extLst>
              <a:ext uri="{FF2B5EF4-FFF2-40B4-BE49-F238E27FC236}">
                <a16:creationId xmlns:a16="http://schemas.microsoft.com/office/drawing/2014/main" id="{8D581BEB-4646-6477-283E-4C7367DF164D}"/>
              </a:ext>
            </a:extLst>
          </p:cNvPr>
          <p:cNvPicPr>
            <a:picLocks noChangeAspect="1"/>
          </p:cNvPicPr>
          <p:nvPr/>
        </p:nvPicPr>
        <p:blipFill>
          <a:blip r:embed="rId2"/>
          <a:stretch>
            <a:fillRect/>
          </a:stretch>
        </p:blipFill>
        <p:spPr>
          <a:xfrm>
            <a:off x="4590428" y="2014974"/>
            <a:ext cx="4096372" cy="4023440"/>
          </a:xfrm>
          <a:prstGeom prst="rect">
            <a:avLst/>
          </a:prstGeom>
        </p:spPr>
      </p:pic>
    </p:spTree>
    <p:extLst>
      <p:ext uri="{BB962C8B-B14F-4D97-AF65-F5344CB8AC3E}">
        <p14:creationId xmlns:p14="http://schemas.microsoft.com/office/powerpoint/2010/main" val="39303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929188"/>
              </a:xfrm>
            </p:spPr>
            <p:txBody>
              <a:bodyPr/>
              <a:lstStyle/>
              <a:p>
                <a:r>
                  <a:rPr lang="en-US" sz="2000" dirty="0"/>
                  <a:t>The two-way table has 3 types of treatments and 2 types of outcomes for the cocaine study, so r = 3 and c = 2.</a:t>
                </a:r>
              </a:p>
              <a:p>
                <a:endParaRPr lang="en-US" sz="2000" dirty="0"/>
              </a:p>
              <a:p>
                <a:r>
                  <a:rPr lang="en-US" sz="2000" dirty="0"/>
                  <a:t>Degrees of freedom is </a:t>
                </a:r>
                <a14:m>
                  <m:oMath xmlns:m="http://schemas.openxmlformats.org/officeDocument/2006/math">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r</m:t>
                        </m:r>
                        <m:r>
                          <a:rPr lang="en-US" sz="2000" b="0" i="0" smtClean="0">
                            <a:latin typeface="Cambria Math" panose="02040503050406030204" pitchFamily="18" charset="0"/>
                          </a:rPr>
                          <m:t>−1</m:t>
                        </m:r>
                      </m:e>
                    </m:d>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c</m:t>
                        </m:r>
                        <m:r>
                          <a:rPr lang="en-US" sz="2000" b="0" i="0" smtClean="0">
                            <a:latin typeface="Cambria Math" panose="02040503050406030204" pitchFamily="18" charset="0"/>
                          </a:rPr>
                          <m:t>−1</m:t>
                        </m:r>
                      </m:e>
                    </m:d>
                    <m:r>
                      <a:rPr lang="en-US" sz="2000" b="0" i="0"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3−1</m:t>
                        </m:r>
                      </m:e>
                    </m:d>
                    <m:d>
                      <m:dPr>
                        <m:ctrlPr>
                          <a:rPr lang="en-US" sz="2000" b="0" i="1" smtClean="0">
                            <a:latin typeface="Cambria Math" panose="02040503050406030204" pitchFamily="18" charset="0"/>
                          </a:rPr>
                        </m:ctrlPr>
                      </m:dPr>
                      <m:e>
                        <m:r>
                          <a:rPr lang="en-US" sz="2000" b="0" i="0" smtClean="0">
                            <a:latin typeface="Cambria Math" panose="02040503050406030204" pitchFamily="18" charset="0"/>
                          </a:rPr>
                          <m:t>2−1</m:t>
                        </m:r>
                      </m:e>
                    </m:d>
                    <m:r>
                      <a:rPr lang="en-US" sz="2000" b="0" i="0"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2</m:t>
                        </m:r>
                      </m:e>
                    </m:d>
                    <m:d>
                      <m:dPr>
                        <m:ctrlPr>
                          <a:rPr lang="en-US" sz="2000" b="0" i="1" smtClean="0">
                            <a:latin typeface="Cambria Math" panose="02040503050406030204" pitchFamily="18" charset="0"/>
                          </a:rPr>
                        </m:ctrlPr>
                      </m:dPr>
                      <m:e>
                        <m:r>
                          <a:rPr lang="en-US" sz="2000" b="0" i="0" smtClean="0">
                            <a:latin typeface="Cambria Math" panose="02040503050406030204" pitchFamily="18" charset="0"/>
                          </a:rPr>
                          <m:t>1</m:t>
                        </m:r>
                      </m:e>
                    </m:d>
                    <m:r>
                      <a:rPr lang="en-US" sz="2000" b="0" i="0" smtClean="0">
                        <a:latin typeface="Cambria Math" panose="02040503050406030204" pitchFamily="18" charset="0"/>
                      </a:rPr>
                      <m:t>=2</m:t>
                    </m:r>
                  </m:oMath>
                </a14:m>
                <a:endParaRPr lang="en-US" sz="2000" b="0" dirty="0"/>
              </a:p>
              <a:p>
                <a:endParaRPr lang="en-US" sz="2000" dirty="0"/>
              </a:p>
              <a:p>
                <a:r>
                  <a:rPr lang="en-US" sz="2000" dirty="0"/>
                  <a:t>Using the table on the next slide, we look at the values for </a:t>
                </a:r>
                <a:r>
                  <a:rPr lang="en-US" sz="2000" dirty="0" err="1"/>
                  <a:t>df</a:t>
                </a:r>
                <a:r>
                  <a:rPr lang="en-US" sz="2000" dirty="0"/>
                  <a:t> = 2. </a:t>
                </a:r>
              </a:p>
              <a:p>
                <a:endParaRPr lang="en-US" sz="2000" dirty="0"/>
              </a:p>
              <a:p>
                <a14:m>
                  <m:oMath xmlns:m="http://schemas.openxmlformats.org/officeDocument/2006/math">
                    <m:sSup>
                      <m:sSupPr>
                        <m:ctrlPr>
                          <a:rPr lang="en-US" sz="2000" i="1">
                            <a:latin typeface="Cambria Math" panose="02040503050406030204" pitchFamily="18" charset="0"/>
                          </a:rPr>
                        </m:ctrlPr>
                      </m:sSupPr>
                      <m:e>
                        <m:r>
                          <m:rPr>
                            <m:sty m:val="p"/>
                          </m:rPr>
                          <a:rPr lang="en-US" sz="2000" i="0" smtClean="0">
                            <a:latin typeface="Cambria Math" panose="02040503050406030204" pitchFamily="18" charset="0"/>
                            <a:ea typeface="Cambria Math" panose="02040503050406030204" pitchFamily="18" charset="0"/>
                          </a:rPr>
                          <m:t>χ</m:t>
                        </m:r>
                      </m:e>
                      <m:sup>
                        <m:r>
                          <a:rPr lang="en-US" sz="2000" i="0" smtClean="0">
                            <a:latin typeface="Cambria Math" panose="02040503050406030204" pitchFamily="18" charset="0"/>
                          </a:rPr>
                          <m:t>2</m:t>
                        </m:r>
                      </m:sup>
                    </m:sSup>
                  </m:oMath>
                </a14:m>
                <a:r>
                  <a:rPr lang="en-US" sz="2000" dirty="0"/>
                  <a:t> = 10.5 is larger than the critical value of 9.21 for </a:t>
                </a:r>
                <a:r>
                  <a:rPr lang="el-GR" sz="2000" dirty="0"/>
                  <a:t>α</a:t>
                </a:r>
                <a:r>
                  <a:rPr lang="en-US" sz="2000" dirty="0"/>
                  <a:t> = 0.01. </a:t>
                </a:r>
              </a:p>
              <a:p>
                <a:endParaRPr lang="en-US" sz="2000" dirty="0"/>
              </a:p>
              <a:p>
                <a:r>
                  <a:rPr lang="en-US" sz="2000" dirty="0"/>
                  <a:t>We reject the null hypothesis and conclude the cocaine study shows a significant relationship (p-value &lt; 0.01) between the treatment and outcome of cocaine resistance.</a:t>
                </a:r>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29188"/>
              </a:xfrm>
              <a:blipFill>
                <a:blip r:embed="rId2"/>
                <a:stretch>
                  <a:fillRect l="-370" t="-619" r="-88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26</a:t>
            </a:fld>
            <a:endParaRPr lang="en-US" dirty="0"/>
          </a:p>
        </p:txBody>
      </p:sp>
    </p:spTree>
    <p:extLst>
      <p:ext uri="{BB962C8B-B14F-4D97-AF65-F5344CB8AC3E}">
        <p14:creationId xmlns:p14="http://schemas.microsoft.com/office/powerpoint/2010/main" val="2231672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Case: Treating Cocaine Addiction</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27</a:t>
            </a:fld>
            <a:endParaRPr lang="en-US" dirty="0"/>
          </a:p>
        </p:txBody>
      </p:sp>
      <p:pic>
        <p:nvPicPr>
          <p:cNvPr id="5" name="Picture 4">
            <a:extLst>
              <a:ext uri="{FF2B5EF4-FFF2-40B4-BE49-F238E27FC236}">
                <a16:creationId xmlns:a16="http://schemas.microsoft.com/office/drawing/2014/main" id="{83F9AC5D-9E77-055A-E88E-A2BBBE352527}"/>
              </a:ext>
            </a:extLst>
          </p:cNvPr>
          <p:cNvPicPr>
            <a:picLocks noChangeAspect="1"/>
          </p:cNvPicPr>
          <p:nvPr/>
        </p:nvPicPr>
        <p:blipFill>
          <a:blip r:embed="rId2"/>
          <a:stretch>
            <a:fillRect/>
          </a:stretch>
        </p:blipFill>
        <p:spPr>
          <a:xfrm>
            <a:off x="595744" y="1686109"/>
            <a:ext cx="7439891" cy="4305764"/>
          </a:xfrm>
          <a:prstGeom prst="rect">
            <a:avLst/>
          </a:prstGeom>
        </p:spPr>
      </p:pic>
    </p:spTree>
    <p:extLst>
      <p:ext uri="{BB962C8B-B14F-4D97-AF65-F5344CB8AC3E}">
        <p14:creationId xmlns:p14="http://schemas.microsoft.com/office/powerpoint/2010/main" val="151367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87141" y="1343892"/>
          <a:ext cx="8169719" cy="4865582"/>
        </p:xfrm>
        <a:graphic>
          <a:graphicData uri="http://schemas.openxmlformats.org/drawingml/2006/table">
            <a:tbl>
              <a:tblPr firstRow="1" bandRow="1">
                <a:tableStyleId>{2D5ABB26-0587-4C30-8999-92F81FD0307C}</a:tableStyleId>
              </a:tblPr>
              <a:tblGrid>
                <a:gridCol w="1320165">
                  <a:extLst>
                    <a:ext uri="{9D8B030D-6E8A-4147-A177-3AD203B41FA5}">
                      <a16:colId xmlns:a16="http://schemas.microsoft.com/office/drawing/2014/main" val="20000"/>
                    </a:ext>
                  </a:extLst>
                </a:gridCol>
                <a:gridCol w="508952">
                  <a:extLst>
                    <a:ext uri="{9D8B030D-6E8A-4147-A177-3AD203B41FA5}">
                      <a16:colId xmlns:a16="http://schemas.microsoft.com/office/drawing/2014/main" val="20001"/>
                    </a:ext>
                  </a:extLst>
                </a:gridCol>
                <a:gridCol w="1167765">
                  <a:extLst>
                    <a:ext uri="{9D8B030D-6E8A-4147-A177-3AD203B41FA5}">
                      <a16:colId xmlns:a16="http://schemas.microsoft.com/office/drawing/2014/main" val="20002"/>
                    </a:ext>
                  </a:extLst>
                </a:gridCol>
                <a:gridCol w="894715">
                  <a:extLst>
                    <a:ext uri="{9D8B030D-6E8A-4147-A177-3AD203B41FA5}">
                      <a16:colId xmlns:a16="http://schemas.microsoft.com/office/drawing/2014/main" val="20003"/>
                    </a:ext>
                  </a:extLst>
                </a:gridCol>
                <a:gridCol w="916940">
                  <a:extLst>
                    <a:ext uri="{9D8B030D-6E8A-4147-A177-3AD203B41FA5}">
                      <a16:colId xmlns:a16="http://schemas.microsoft.com/office/drawing/2014/main" val="20004"/>
                    </a:ext>
                  </a:extLst>
                </a:gridCol>
                <a:gridCol w="1271714">
                  <a:extLst>
                    <a:ext uri="{9D8B030D-6E8A-4147-A177-3AD203B41FA5}">
                      <a16:colId xmlns:a16="http://schemas.microsoft.com/office/drawing/2014/main" val="20005"/>
                    </a:ext>
                  </a:extLst>
                </a:gridCol>
                <a:gridCol w="1083628">
                  <a:extLst>
                    <a:ext uri="{9D8B030D-6E8A-4147-A177-3AD203B41FA5}">
                      <a16:colId xmlns:a16="http://schemas.microsoft.com/office/drawing/2014/main" val="20006"/>
                    </a:ext>
                  </a:extLst>
                </a:gridCol>
                <a:gridCol w="1005840">
                  <a:extLst>
                    <a:ext uri="{9D8B030D-6E8A-4147-A177-3AD203B41FA5}">
                      <a16:colId xmlns:a16="http://schemas.microsoft.com/office/drawing/2014/main" val="20007"/>
                    </a:ext>
                  </a:extLst>
                </a:gridCol>
              </a:tblGrid>
              <a:tr h="723010">
                <a:tc>
                  <a:txBody>
                    <a:bodyPr/>
                    <a:lstStyle/>
                    <a:p>
                      <a:pPr algn="ctr"/>
                      <a:r>
                        <a:rPr lang="en-US" sz="1400" b="1" i="0" u="none" strike="noStrike" kern="1200" baseline="0" dirty="0">
                          <a:solidFill>
                            <a:schemeClr val="tx1"/>
                          </a:solidFill>
                          <a:latin typeface="+mn-lt"/>
                          <a:ea typeface="+mn-ea"/>
                          <a:cs typeface="+mn-cs"/>
                        </a:rPr>
                        <a:t>Respondent</a:t>
                      </a:r>
                    </a:p>
                    <a:p>
                      <a:pPr algn="ctr"/>
                      <a:r>
                        <a:rPr lang="en-US" sz="1400" b="1" i="0" u="none" strike="noStrike" kern="1200" baseline="0" dirty="0">
                          <a:solidFill>
                            <a:schemeClr val="tx1"/>
                          </a:solidFill>
                          <a:latin typeface="+mn-lt"/>
                          <a:ea typeface="+mn-ea"/>
                          <a:cs typeface="+mn-cs"/>
                        </a:rPr>
                        <a:t>Number</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Sex</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Familiarity</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Usage</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Internet</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Technology</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Shopping</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Banking</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898">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898">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898">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5898">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898">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7</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5898">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5</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5898">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5</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5898">
                <a:tc>
                  <a:txBody>
                    <a:bodyPr/>
                    <a:lstStyle/>
                    <a:p>
                      <a:pPr algn="ctr">
                        <a:lnSpc>
                          <a:spcPct val="115000"/>
                        </a:lnSpc>
                        <a:spcAft>
                          <a:spcPts val="0"/>
                        </a:spcAft>
                      </a:pPr>
                      <a:r>
                        <a:rPr lang="en-US" sz="1400">
                          <a:effectLst/>
                          <a:latin typeface="+mn-lt"/>
                          <a:ea typeface="Calibri"/>
                          <a:cs typeface="TimesLTPro-Roman"/>
                        </a:rPr>
                        <a:t>8</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95898">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95898">
                <a:tc>
                  <a:txBody>
                    <a:bodyPr/>
                    <a:lstStyle/>
                    <a:p>
                      <a:pPr algn="ctr">
                        <a:lnSpc>
                          <a:spcPct val="115000"/>
                        </a:lnSpc>
                        <a:spcAft>
                          <a:spcPts val="0"/>
                        </a:spcAft>
                      </a:pPr>
                      <a:r>
                        <a:rPr lang="en-US" sz="1400">
                          <a:effectLst/>
                          <a:latin typeface="+mn-lt"/>
                          <a:ea typeface="Calibri"/>
                          <a:cs typeface="TimesLTPro-Roman"/>
                        </a:rPr>
                        <a:t>10</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95898">
                <a:tc>
                  <a:txBody>
                    <a:bodyPr/>
                    <a:lstStyle/>
                    <a:p>
                      <a:pPr algn="ctr">
                        <a:lnSpc>
                          <a:spcPct val="115000"/>
                        </a:lnSpc>
                        <a:spcAft>
                          <a:spcPts val="0"/>
                        </a:spcAft>
                      </a:pPr>
                      <a:r>
                        <a:rPr lang="en-US" sz="1400">
                          <a:effectLst/>
                          <a:latin typeface="+mn-lt"/>
                          <a:ea typeface="Calibri"/>
                          <a:cs typeface="TimesLTPro-Roman"/>
                        </a:rPr>
                        <a:t>11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95898">
                <a:tc>
                  <a:txBody>
                    <a:bodyPr/>
                    <a:lstStyle/>
                    <a:p>
                      <a:pPr algn="ctr">
                        <a:lnSpc>
                          <a:spcPct val="115000"/>
                        </a:lnSpc>
                        <a:spcAft>
                          <a:spcPts val="0"/>
                        </a:spcAft>
                      </a:pPr>
                      <a:r>
                        <a:rPr lang="en-US" sz="1400">
                          <a:effectLst/>
                          <a:latin typeface="+mn-lt"/>
                          <a:ea typeface="Calibri"/>
                          <a:cs typeface="TimesLTPro-Roman"/>
                        </a:rPr>
                        <a:t>12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95898">
                <a:tc>
                  <a:txBody>
                    <a:bodyPr/>
                    <a:lstStyle/>
                    <a:p>
                      <a:pPr algn="ctr">
                        <a:lnSpc>
                          <a:spcPct val="115000"/>
                        </a:lnSpc>
                        <a:spcAft>
                          <a:spcPts val="0"/>
                        </a:spcAft>
                      </a:pPr>
                      <a:r>
                        <a:rPr lang="en-US" sz="1400">
                          <a:effectLst/>
                          <a:latin typeface="+mn-lt"/>
                          <a:ea typeface="Calibri"/>
                          <a:cs typeface="TimesLTPro-Roman"/>
                        </a:rPr>
                        <a:t>13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95898">
                <a:tc>
                  <a:txBody>
                    <a:bodyPr/>
                    <a:lstStyle/>
                    <a:p>
                      <a:pPr algn="ctr">
                        <a:lnSpc>
                          <a:spcPct val="115000"/>
                        </a:lnSpc>
                        <a:spcAft>
                          <a:spcPts val="0"/>
                        </a:spcAft>
                      </a:pPr>
                      <a:r>
                        <a:rPr lang="en-US" sz="1400" dirty="0">
                          <a:effectLst/>
                          <a:latin typeface="+mn-lt"/>
                          <a:ea typeface="Calibri"/>
                          <a:cs typeface="TimesLTPro-Roman"/>
                        </a:rPr>
                        <a:t>14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8</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3</a:t>
            </a:fld>
            <a:endParaRPr lang="en-US" dirty="0"/>
          </a:p>
        </p:txBody>
      </p:sp>
      <p:sp>
        <p:nvSpPr>
          <p:cNvPr id="5" name="Title 4"/>
          <p:cNvSpPr>
            <a:spLocks noGrp="1"/>
          </p:cNvSpPr>
          <p:nvPr>
            <p:ph type="title"/>
          </p:nvPr>
        </p:nvSpPr>
        <p:spPr/>
        <p:txBody>
          <a:bodyPr/>
          <a:lstStyle/>
          <a:p>
            <a:r>
              <a:rPr lang="en-CA" dirty="0"/>
              <a:t>Internet Usage Data</a:t>
            </a:r>
            <a:endParaRPr lang="en-US" dirty="0"/>
          </a:p>
        </p:txBody>
      </p:sp>
    </p:spTree>
    <p:extLst>
      <p:ext uri="{BB962C8B-B14F-4D97-AF65-F5344CB8AC3E}">
        <p14:creationId xmlns:p14="http://schemas.microsoft.com/office/powerpoint/2010/main" val="2621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68091" y="1394960"/>
          <a:ext cx="8352059" cy="4575191"/>
        </p:xfrm>
        <a:graphic>
          <a:graphicData uri="http://schemas.openxmlformats.org/drawingml/2006/table">
            <a:tbl>
              <a:tblPr firstRow="1" bandRow="1">
                <a:tableStyleId>{2D5ABB26-0587-4C30-8999-92F81FD0307C}</a:tableStyleId>
              </a:tblPr>
              <a:tblGrid>
                <a:gridCol w="1320165">
                  <a:extLst>
                    <a:ext uri="{9D8B030D-6E8A-4147-A177-3AD203B41FA5}">
                      <a16:colId xmlns:a16="http://schemas.microsoft.com/office/drawing/2014/main" val="20000"/>
                    </a:ext>
                  </a:extLst>
                </a:gridCol>
                <a:gridCol w="508952">
                  <a:extLst>
                    <a:ext uri="{9D8B030D-6E8A-4147-A177-3AD203B41FA5}">
                      <a16:colId xmlns:a16="http://schemas.microsoft.com/office/drawing/2014/main" val="20001"/>
                    </a:ext>
                  </a:extLst>
                </a:gridCol>
                <a:gridCol w="1167765">
                  <a:extLst>
                    <a:ext uri="{9D8B030D-6E8A-4147-A177-3AD203B41FA5}">
                      <a16:colId xmlns:a16="http://schemas.microsoft.com/office/drawing/2014/main" val="20002"/>
                    </a:ext>
                  </a:extLst>
                </a:gridCol>
                <a:gridCol w="894715">
                  <a:extLst>
                    <a:ext uri="{9D8B030D-6E8A-4147-A177-3AD203B41FA5}">
                      <a16:colId xmlns:a16="http://schemas.microsoft.com/office/drawing/2014/main" val="20003"/>
                    </a:ext>
                  </a:extLst>
                </a:gridCol>
                <a:gridCol w="916940">
                  <a:extLst>
                    <a:ext uri="{9D8B030D-6E8A-4147-A177-3AD203B41FA5}">
                      <a16:colId xmlns:a16="http://schemas.microsoft.com/office/drawing/2014/main" val="20004"/>
                    </a:ext>
                  </a:extLst>
                </a:gridCol>
                <a:gridCol w="1271714">
                  <a:extLst>
                    <a:ext uri="{9D8B030D-6E8A-4147-A177-3AD203B41FA5}">
                      <a16:colId xmlns:a16="http://schemas.microsoft.com/office/drawing/2014/main" val="20005"/>
                    </a:ext>
                  </a:extLst>
                </a:gridCol>
                <a:gridCol w="1083628">
                  <a:extLst>
                    <a:ext uri="{9D8B030D-6E8A-4147-A177-3AD203B41FA5}">
                      <a16:colId xmlns:a16="http://schemas.microsoft.com/office/drawing/2014/main" val="20006"/>
                    </a:ext>
                  </a:extLst>
                </a:gridCol>
                <a:gridCol w="1188180">
                  <a:extLst>
                    <a:ext uri="{9D8B030D-6E8A-4147-A177-3AD203B41FA5}">
                      <a16:colId xmlns:a16="http://schemas.microsoft.com/office/drawing/2014/main" val="20007"/>
                    </a:ext>
                  </a:extLst>
                </a:gridCol>
              </a:tblGrid>
              <a:tr h="691015">
                <a:tc>
                  <a:txBody>
                    <a:bodyPr/>
                    <a:lstStyle/>
                    <a:p>
                      <a:pPr algn="ctr"/>
                      <a:r>
                        <a:rPr lang="en-US" sz="1400" b="1" i="0" u="none" strike="noStrike" kern="1200" baseline="0" dirty="0">
                          <a:solidFill>
                            <a:schemeClr val="tx1"/>
                          </a:solidFill>
                          <a:latin typeface="+mn-lt"/>
                          <a:ea typeface="+mn-ea"/>
                          <a:cs typeface="+mn-cs"/>
                        </a:rPr>
                        <a:t>Respondent</a:t>
                      </a:r>
                    </a:p>
                    <a:p>
                      <a:pPr algn="ctr"/>
                      <a:r>
                        <a:rPr lang="en-US" sz="1400" b="1" i="0" u="none" strike="noStrike" kern="1200" baseline="0" dirty="0">
                          <a:solidFill>
                            <a:schemeClr val="tx1"/>
                          </a:solidFill>
                          <a:latin typeface="+mn-lt"/>
                          <a:ea typeface="+mn-ea"/>
                          <a:cs typeface="+mn-cs"/>
                        </a:rPr>
                        <a:t>Number</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Sex</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Familiarity</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Usage</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Internet</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Technology</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Shopping</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Banking</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9365">
                <a:tc>
                  <a:txBody>
                    <a:bodyPr/>
                    <a:lstStyle/>
                    <a:p>
                      <a:pPr algn="ctr">
                        <a:lnSpc>
                          <a:spcPct val="115000"/>
                        </a:lnSpc>
                        <a:spcAft>
                          <a:spcPts val="0"/>
                        </a:spcAft>
                      </a:pPr>
                      <a:r>
                        <a:rPr lang="en-US" sz="1400" dirty="0">
                          <a:effectLst/>
                          <a:latin typeface="+mn-lt"/>
                          <a:ea typeface="Calibri"/>
                          <a:cs typeface="TimesLTPro-Roman"/>
                        </a:rPr>
                        <a:t>15</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9365">
                <a:tc>
                  <a:txBody>
                    <a:bodyPr/>
                    <a:lstStyle/>
                    <a:p>
                      <a:pPr algn="ctr">
                        <a:lnSpc>
                          <a:spcPct val="115000"/>
                        </a:lnSpc>
                        <a:spcAft>
                          <a:spcPts val="0"/>
                        </a:spcAft>
                      </a:pPr>
                      <a:r>
                        <a:rPr lang="en-US" sz="1400" dirty="0">
                          <a:effectLst/>
                          <a:latin typeface="+mn-lt"/>
                          <a:ea typeface="Calibri"/>
                          <a:cs typeface="TimesLTPro-Roman"/>
                        </a:rPr>
                        <a:t>16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9365">
                <a:tc>
                  <a:txBody>
                    <a:bodyPr/>
                    <a:lstStyle/>
                    <a:p>
                      <a:pPr algn="ctr">
                        <a:lnSpc>
                          <a:spcPct val="115000"/>
                        </a:lnSpc>
                        <a:spcAft>
                          <a:spcPts val="0"/>
                        </a:spcAft>
                      </a:pPr>
                      <a:r>
                        <a:rPr lang="en-US" sz="1400">
                          <a:effectLst/>
                          <a:latin typeface="+mn-lt"/>
                          <a:ea typeface="Calibri"/>
                          <a:cs typeface="TimesLTPro-Roman"/>
                        </a:rPr>
                        <a:t>17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365">
                <a:tc>
                  <a:txBody>
                    <a:bodyPr/>
                    <a:lstStyle/>
                    <a:p>
                      <a:pPr algn="ctr">
                        <a:lnSpc>
                          <a:spcPct val="115000"/>
                        </a:lnSpc>
                        <a:spcAft>
                          <a:spcPts val="0"/>
                        </a:spcAft>
                      </a:pPr>
                      <a:r>
                        <a:rPr lang="en-US" sz="1400">
                          <a:effectLst/>
                          <a:latin typeface="+mn-lt"/>
                          <a:ea typeface="Calibri"/>
                          <a:cs typeface="TimesLTPro-Roman"/>
                        </a:rPr>
                        <a:t>18</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9365">
                <a:tc>
                  <a:txBody>
                    <a:bodyPr/>
                    <a:lstStyle/>
                    <a:p>
                      <a:pPr algn="ctr">
                        <a:lnSpc>
                          <a:spcPct val="115000"/>
                        </a:lnSpc>
                        <a:spcAft>
                          <a:spcPts val="0"/>
                        </a:spcAft>
                      </a:pPr>
                      <a:r>
                        <a:rPr lang="en-US" sz="1400">
                          <a:effectLst/>
                          <a:latin typeface="+mn-lt"/>
                          <a:ea typeface="Calibri"/>
                          <a:cs typeface="TimesLTPro-Roman"/>
                        </a:rPr>
                        <a:t>19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365">
                <a:tc>
                  <a:txBody>
                    <a:bodyPr/>
                    <a:lstStyle/>
                    <a:p>
                      <a:pPr algn="ctr">
                        <a:lnSpc>
                          <a:spcPct val="115000"/>
                        </a:lnSpc>
                        <a:spcAft>
                          <a:spcPts val="0"/>
                        </a:spcAft>
                      </a:pPr>
                      <a:r>
                        <a:rPr lang="en-US" sz="1400">
                          <a:effectLst/>
                          <a:latin typeface="+mn-lt"/>
                          <a:ea typeface="Calibri"/>
                          <a:cs typeface="TimesLTPro-Roman"/>
                        </a:rPr>
                        <a:t>20</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365">
                <a:tc>
                  <a:txBody>
                    <a:bodyPr/>
                    <a:lstStyle/>
                    <a:p>
                      <a:pPr algn="ctr">
                        <a:lnSpc>
                          <a:spcPct val="115000"/>
                        </a:lnSpc>
                        <a:spcAft>
                          <a:spcPts val="0"/>
                        </a:spcAft>
                      </a:pPr>
                      <a:r>
                        <a:rPr lang="en-US" sz="1400">
                          <a:effectLst/>
                          <a:latin typeface="+mn-lt"/>
                          <a:ea typeface="Calibri"/>
                          <a:cs typeface="TimesLTPro-Roman"/>
                        </a:rPr>
                        <a:t>21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9365">
                <a:tc>
                  <a:txBody>
                    <a:bodyPr/>
                    <a:lstStyle/>
                    <a:p>
                      <a:pPr algn="ctr">
                        <a:lnSpc>
                          <a:spcPct val="115000"/>
                        </a:lnSpc>
                        <a:spcAft>
                          <a:spcPts val="0"/>
                        </a:spcAft>
                      </a:pPr>
                      <a:r>
                        <a:rPr lang="en-US" sz="1400">
                          <a:effectLst/>
                          <a:latin typeface="+mn-lt"/>
                          <a:ea typeface="Calibri"/>
                          <a:cs typeface="TimesLTPro-Roman"/>
                        </a:rPr>
                        <a:t>22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9365">
                <a:tc>
                  <a:txBody>
                    <a:bodyPr/>
                    <a:lstStyle/>
                    <a:p>
                      <a:pPr algn="ctr">
                        <a:lnSpc>
                          <a:spcPct val="115000"/>
                        </a:lnSpc>
                        <a:spcAft>
                          <a:spcPts val="0"/>
                        </a:spcAft>
                      </a:pPr>
                      <a:r>
                        <a:rPr lang="en-US" sz="1400">
                          <a:effectLst/>
                          <a:latin typeface="+mn-lt"/>
                          <a:ea typeface="Calibri"/>
                          <a:cs typeface="TimesLTPro-Roman"/>
                        </a:rPr>
                        <a:t>23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9365">
                <a:tc>
                  <a:txBody>
                    <a:bodyPr/>
                    <a:lstStyle/>
                    <a:p>
                      <a:pPr algn="ctr">
                        <a:lnSpc>
                          <a:spcPct val="115000"/>
                        </a:lnSpc>
                        <a:spcAft>
                          <a:spcPts val="0"/>
                        </a:spcAft>
                      </a:pPr>
                      <a:r>
                        <a:rPr lang="en-US" sz="1400">
                          <a:effectLst/>
                          <a:latin typeface="+mn-lt"/>
                          <a:ea typeface="Calibri"/>
                          <a:cs typeface="TimesLTPro-Roman"/>
                        </a:rPr>
                        <a:t>24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365">
                <a:tc>
                  <a:txBody>
                    <a:bodyPr/>
                    <a:lstStyle/>
                    <a:p>
                      <a:pPr algn="ctr">
                        <a:lnSpc>
                          <a:spcPct val="115000"/>
                        </a:lnSpc>
                        <a:spcAft>
                          <a:spcPts val="0"/>
                        </a:spcAft>
                      </a:pPr>
                      <a:r>
                        <a:rPr lang="en-US" sz="1400">
                          <a:effectLst/>
                          <a:latin typeface="+mn-lt"/>
                          <a:ea typeface="Calibri"/>
                          <a:cs typeface="TimesLTPro-Roman"/>
                        </a:rPr>
                        <a:t>25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365">
                <a:tc>
                  <a:txBody>
                    <a:bodyPr/>
                    <a:lstStyle/>
                    <a:p>
                      <a:pPr algn="ctr">
                        <a:lnSpc>
                          <a:spcPct val="115000"/>
                        </a:lnSpc>
                        <a:spcAft>
                          <a:spcPts val="0"/>
                        </a:spcAft>
                      </a:pPr>
                      <a:r>
                        <a:rPr lang="en-US" sz="1400">
                          <a:effectLst/>
                          <a:latin typeface="+mn-lt"/>
                          <a:ea typeface="Calibri"/>
                          <a:cs typeface="TimesLTPro-Roman"/>
                        </a:rPr>
                        <a:t>26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365">
                <a:tc>
                  <a:txBody>
                    <a:bodyPr/>
                    <a:lstStyle/>
                    <a:p>
                      <a:pPr algn="ctr">
                        <a:lnSpc>
                          <a:spcPct val="115000"/>
                        </a:lnSpc>
                        <a:spcAft>
                          <a:spcPts val="0"/>
                        </a:spcAft>
                      </a:pPr>
                      <a:r>
                        <a:rPr lang="en-US" sz="1400">
                          <a:effectLst/>
                          <a:latin typeface="+mn-lt"/>
                          <a:ea typeface="Calibri"/>
                          <a:cs typeface="TimesLTPro-Roman"/>
                        </a:rPr>
                        <a:t>27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9365">
                <a:tc>
                  <a:txBody>
                    <a:bodyPr/>
                    <a:lstStyle/>
                    <a:p>
                      <a:pPr algn="ctr">
                        <a:lnSpc>
                          <a:spcPct val="115000"/>
                        </a:lnSpc>
                        <a:spcAft>
                          <a:spcPts val="0"/>
                        </a:spcAft>
                      </a:pPr>
                      <a:r>
                        <a:rPr lang="en-US" sz="1400">
                          <a:effectLst/>
                          <a:latin typeface="+mn-lt"/>
                          <a:ea typeface="Calibri"/>
                          <a:cs typeface="TimesLTPro-Roman"/>
                        </a:rPr>
                        <a:t>28</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365">
                <a:tc>
                  <a:txBody>
                    <a:bodyPr/>
                    <a:lstStyle/>
                    <a:p>
                      <a:pPr algn="ctr">
                        <a:lnSpc>
                          <a:spcPct val="115000"/>
                        </a:lnSpc>
                        <a:spcAft>
                          <a:spcPts val="0"/>
                        </a:spcAft>
                      </a:pPr>
                      <a:r>
                        <a:rPr lang="en-US" sz="1400">
                          <a:effectLst/>
                          <a:latin typeface="+mn-lt"/>
                          <a:ea typeface="Calibri"/>
                          <a:cs typeface="TimesLTPro-Roman"/>
                        </a:rPr>
                        <a:t>29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29365">
                <a:tc>
                  <a:txBody>
                    <a:bodyPr/>
                    <a:lstStyle/>
                    <a:p>
                      <a:pPr algn="ctr">
                        <a:lnSpc>
                          <a:spcPct val="115000"/>
                        </a:lnSpc>
                        <a:spcAft>
                          <a:spcPts val="0"/>
                        </a:spcAft>
                      </a:pPr>
                      <a:r>
                        <a:rPr lang="en-US" sz="1400">
                          <a:effectLst/>
                          <a:latin typeface="+mn-lt"/>
                          <a:ea typeface="Calibri"/>
                          <a:cs typeface="TimesLTPro-Roman"/>
                        </a:rPr>
                        <a:t>30</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7</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4</a:t>
            </a:fld>
            <a:endParaRPr lang="en-US" dirty="0"/>
          </a:p>
        </p:txBody>
      </p:sp>
      <p:sp>
        <p:nvSpPr>
          <p:cNvPr id="5" name="Title 4"/>
          <p:cNvSpPr>
            <a:spLocks noGrp="1"/>
          </p:cNvSpPr>
          <p:nvPr>
            <p:ph type="title"/>
          </p:nvPr>
        </p:nvSpPr>
        <p:spPr/>
        <p:txBody>
          <a:bodyPr/>
          <a:lstStyle/>
          <a:p>
            <a:r>
              <a:rPr lang="en-CA" dirty="0"/>
              <a:t>Internet Usage Data</a:t>
            </a:r>
            <a:endParaRPr lang="en-US" dirty="0"/>
          </a:p>
        </p:txBody>
      </p:sp>
    </p:spTree>
    <p:extLst>
      <p:ext uri="{BB962C8B-B14F-4D97-AF65-F5344CB8AC3E}">
        <p14:creationId xmlns:p14="http://schemas.microsoft.com/office/powerpoint/2010/main" val="174052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T-Test for Means</a:t>
            </a:r>
          </a:p>
        </p:txBody>
      </p:sp>
      <p:sp>
        <p:nvSpPr>
          <p:cNvPr id="3" name="Content Placeholder 2"/>
          <p:cNvSpPr>
            <a:spLocks noGrp="1"/>
          </p:cNvSpPr>
          <p:nvPr>
            <p:ph idx="1"/>
          </p:nvPr>
        </p:nvSpPr>
        <p:spPr>
          <a:xfrm>
            <a:off x="457200" y="1600200"/>
            <a:ext cx="8229600" cy="4747846"/>
          </a:xfrm>
        </p:spPr>
        <p:txBody>
          <a:bodyPr/>
          <a:lstStyle/>
          <a:p>
            <a:pPr>
              <a:spcBef>
                <a:spcPts val="600"/>
              </a:spcBef>
              <a:defRPr/>
            </a:pPr>
            <a:r>
              <a:rPr lang="en-CA" sz="2000" dirty="0"/>
              <a:t>Purpose: </a:t>
            </a:r>
          </a:p>
          <a:p>
            <a:pPr>
              <a:spcBef>
                <a:spcPts val="600"/>
              </a:spcBef>
              <a:defRPr/>
            </a:pPr>
            <a:endParaRPr lang="en-CA" sz="2000" dirty="0"/>
          </a:p>
          <a:p>
            <a:pPr>
              <a:spcBef>
                <a:spcPts val="600"/>
              </a:spcBef>
              <a:defRPr/>
            </a:pPr>
            <a:r>
              <a:rPr lang="en-US" sz="2000" dirty="0"/>
              <a:t>Many data analytics questions explore </a:t>
            </a:r>
            <a:r>
              <a:rPr lang="en-US" sz="2000" dirty="0">
                <a:solidFill>
                  <a:srgbClr val="FF0000"/>
                </a:solidFill>
              </a:rPr>
              <a:t>compare average values of a variable in two populations</a:t>
            </a:r>
          </a:p>
          <a:p>
            <a:pPr>
              <a:spcBef>
                <a:spcPts val="600"/>
              </a:spcBef>
              <a:defRPr/>
            </a:pPr>
            <a:endParaRPr lang="en-US" sz="2000" dirty="0"/>
          </a:p>
          <a:p>
            <a:pPr>
              <a:spcBef>
                <a:spcPts val="600"/>
              </a:spcBef>
              <a:defRPr/>
            </a:pPr>
            <a:r>
              <a:rPr lang="en-US" sz="2000" dirty="0"/>
              <a:t>Examples:</a:t>
            </a:r>
          </a:p>
          <a:p>
            <a:pPr lvl="1">
              <a:spcBef>
                <a:spcPts val="600"/>
              </a:spcBef>
              <a:defRPr/>
            </a:pPr>
            <a:r>
              <a:rPr lang="en-US" dirty="0"/>
              <a:t>Do users and nonusers of a brand differ in terms of their perceptions of the brand?</a:t>
            </a:r>
          </a:p>
          <a:p>
            <a:pPr lvl="1">
              <a:spcBef>
                <a:spcPts val="600"/>
              </a:spcBef>
              <a:defRPr/>
            </a:pPr>
            <a:r>
              <a:rPr lang="en-US" dirty="0"/>
              <a:t>Do high-income consumers spend more on entertainment than low-income consumers?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5</a:t>
            </a:fld>
            <a:endParaRPr lang="en-US" dirty="0"/>
          </a:p>
        </p:txBody>
      </p:sp>
    </p:spTree>
    <p:extLst>
      <p:ext uri="{BB962C8B-B14F-4D97-AF65-F5344CB8AC3E}">
        <p14:creationId xmlns:p14="http://schemas.microsoft.com/office/powerpoint/2010/main" val="34108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T-Test for Means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State the null and alternative hypotheses.</a:t>
            </a:r>
          </a:p>
          <a:p>
            <a:pPr>
              <a:spcBef>
                <a:spcPts val="600"/>
              </a:spcBef>
              <a:defRPr/>
            </a:pPr>
            <a:r>
              <a:rPr lang="en-US" sz="2000" dirty="0"/>
              <a:t>Null hypothesis, H</a:t>
            </a:r>
            <a:r>
              <a:rPr lang="en-US" sz="2000" baseline="-25000" dirty="0"/>
              <a:t>0</a:t>
            </a:r>
            <a:r>
              <a:rPr lang="en-US" sz="2000" dirty="0"/>
              <a:t>: </a:t>
            </a:r>
            <a:r>
              <a:rPr lang="en-US" sz="2000" dirty="0">
                <a:solidFill>
                  <a:srgbClr val="FF0000"/>
                </a:solidFill>
              </a:rPr>
              <a:t>Mean of a variable in sample 1 </a:t>
            </a:r>
            <a:r>
              <a:rPr lang="en-CA" sz="2000" dirty="0">
                <a:solidFill>
                  <a:srgbClr val="FF0000"/>
                </a:solidFill>
              </a:rPr>
              <a:t>= </a:t>
            </a:r>
            <a:r>
              <a:rPr lang="en-US" sz="2000" dirty="0">
                <a:solidFill>
                  <a:srgbClr val="FF0000"/>
                </a:solidFill>
              </a:rPr>
              <a:t>Mean of a variable in sample 2</a:t>
            </a:r>
          </a:p>
          <a:p>
            <a:pPr>
              <a:spcBef>
                <a:spcPts val="600"/>
              </a:spcBef>
              <a:defRPr/>
            </a:pPr>
            <a:r>
              <a:rPr lang="en-US" sz="2000" dirty="0"/>
              <a:t>Alternate hypothesis, H</a:t>
            </a:r>
            <a:r>
              <a:rPr lang="en-US" sz="2000" baseline="-25000" dirty="0"/>
              <a:t>a</a:t>
            </a:r>
            <a:r>
              <a:rPr lang="en-US" sz="2000" dirty="0"/>
              <a:t>: </a:t>
            </a:r>
            <a:r>
              <a:rPr lang="en-US" sz="2000" dirty="0">
                <a:solidFill>
                  <a:srgbClr val="FF0000"/>
                </a:solidFill>
              </a:rPr>
              <a:t>Mean of a variable in sample 1 ≠ Mean of a variable in sample 2</a:t>
            </a:r>
          </a:p>
          <a:p>
            <a:pPr>
              <a:spcBef>
                <a:spcPts val="600"/>
              </a:spcBef>
              <a:defRPr/>
            </a:pPr>
            <a:endParaRPr lang="en-CA" sz="2000" dirty="0"/>
          </a:p>
          <a:p>
            <a:pPr>
              <a:spcBef>
                <a:spcPts val="600"/>
              </a:spcBef>
              <a:defRPr/>
            </a:pPr>
            <a:r>
              <a:rPr lang="en-CA" sz="2000" dirty="0"/>
              <a:t>Choose a level of confidence. Use p-value to decide whether to reject null hypothesis.</a:t>
            </a:r>
          </a:p>
          <a:p>
            <a:pPr>
              <a:spcBef>
                <a:spcPts val="600"/>
              </a:spcBef>
              <a:defRPr/>
            </a:pPr>
            <a:r>
              <a:rPr lang="en-CA" sz="2000" dirty="0"/>
              <a:t>If we use level of confidence of 95%: </a:t>
            </a:r>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6</a:t>
            </a:fld>
            <a:endParaRPr lang="en-US" dirty="0"/>
          </a:p>
        </p:txBody>
      </p:sp>
    </p:spTree>
    <p:extLst>
      <p:ext uri="{BB962C8B-B14F-4D97-AF65-F5344CB8AC3E}">
        <p14:creationId xmlns:p14="http://schemas.microsoft.com/office/powerpoint/2010/main" val="101217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Two Sample T-Test for Means</a:t>
            </a:r>
          </a:p>
        </p:txBody>
      </p:sp>
      <p:sp>
        <p:nvSpPr>
          <p:cNvPr id="3" name="Content Placeholder 2"/>
          <p:cNvSpPr>
            <a:spLocks noGrp="1"/>
          </p:cNvSpPr>
          <p:nvPr>
            <p:ph idx="1"/>
          </p:nvPr>
        </p:nvSpPr>
        <p:spPr>
          <a:xfrm>
            <a:off x="457200" y="1600200"/>
            <a:ext cx="8229600" cy="4572000"/>
          </a:xfrm>
        </p:spPr>
        <p:txBody>
          <a:bodyPr/>
          <a:lstStyle/>
          <a:p>
            <a:r>
              <a:rPr lang="en-US" sz="1800" dirty="0"/>
              <a:t>Suppose we wanted to use two-sample t-test to </a:t>
            </a:r>
            <a:r>
              <a:rPr lang="en-US" sz="1800" dirty="0">
                <a:solidFill>
                  <a:srgbClr val="FF0000"/>
                </a:solidFill>
              </a:rPr>
              <a:t>decide whether mean Internet usage is different for males compared to females</a:t>
            </a:r>
            <a:r>
              <a:rPr lang="en-US" sz="1800" dirty="0"/>
              <a:t>. A significance level of a = 0.05 (confidence level of 95%) is selected.</a:t>
            </a:r>
          </a:p>
          <a:p>
            <a:endParaRPr lang="en-US" sz="1800" dirty="0"/>
          </a:p>
          <a:p>
            <a:pPr>
              <a:spcBef>
                <a:spcPts val="600"/>
              </a:spcBef>
              <a:defRPr/>
            </a:pPr>
            <a:r>
              <a:rPr lang="en-CA" sz="1800" dirty="0"/>
              <a:t>State the null and alternative hypotheses:</a:t>
            </a:r>
          </a:p>
          <a:p>
            <a:pPr>
              <a:spcBef>
                <a:spcPts val="600"/>
              </a:spcBef>
              <a:defRPr/>
            </a:pPr>
            <a:endParaRPr lang="en-CA" sz="1800" dirty="0"/>
          </a:p>
          <a:p>
            <a:pPr>
              <a:spcBef>
                <a:spcPts val="600"/>
              </a:spcBef>
              <a:defRPr/>
            </a:pPr>
            <a:r>
              <a:rPr lang="en-US" sz="1800" dirty="0"/>
              <a:t>H</a:t>
            </a:r>
            <a:r>
              <a:rPr lang="en-US" sz="1800" baseline="-25000" dirty="0"/>
              <a:t>0</a:t>
            </a:r>
            <a:r>
              <a:rPr lang="en-US" sz="1800" dirty="0"/>
              <a:t>: Mean of Internet Usage for males </a:t>
            </a:r>
            <a:r>
              <a:rPr lang="en-CA" sz="1800" dirty="0"/>
              <a:t>= </a:t>
            </a:r>
            <a:r>
              <a:rPr lang="en-US" sz="1800" dirty="0"/>
              <a:t>Mean of Internet Usage for females </a:t>
            </a:r>
          </a:p>
          <a:p>
            <a:pPr>
              <a:spcBef>
                <a:spcPts val="600"/>
              </a:spcBef>
              <a:defRPr/>
            </a:pPr>
            <a:r>
              <a:rPr lang="en-US" sz="1800" dirty="0"/>
              <a:t>H</a:t>
            </a:r>
            <a:r>
              <a:rPr lang="en-US" sz="1800" baseline="-25000" dirty="0"/>
              <a:t>a</a:t>
            </a:r>
            <a:r>
              <a:rPr lang="en-US" sz="1800" dirty="0"/>
              <a:t>: Mean of Internet Usage for males ≠ Mean of Internet Usage for females</a:t>
            </a:r>
          </a:p>
          <a:p>
            <a:pPr>
              <a:spcBef>
                <a:spcPts val="600"/>
              </a:spcBef>
              <a:defRPr/>
            </a:pPr>
            <a:endParaRPr lang="en-US" sz="1800" dirty="0"/>
          </a:p>
          <a:p>
            <a:r>
              <a:rPr lang="en-CA" sz="1800" dirty="0">
                <a:solidFill>
                  <a:srgbClr val="FF0000"/>
                </a:solidFill>
              </a:rPr>
              <a:t>p-</a:t>
            </a:r>
            <a:r>
              <a:rPr lang="en-CA" sz="1800" dirty="0" err="1">
                <a:solidFill>
                  <a:srgbClr val="FF0000"/>
                </a:solidFill>
              </a:rPr>
              <a:t>vlaue</a:t>
            </a:r>
            <a:r>
              <a:rPr lang="en-CA" sz="1800" dirty="0">
                <a:solidFill>
                  <a:srgbClr val="FF0000"/>
                </a:solidFill>
              </a:rPr>
              <a:t> ~ 0 &lt; 0.05 </a:t>
            </a:r>
          </a:p>
          <a:p>
            <a:endParaRPr lang="en-CA" sz="1800" dirty="0"/>
          </a:p>
          <a:p>
            <a:r>
              <a:rPr lang="en-CA" sz="1800" dirty="0">
                <a:solidFill>
                  <a:srgbClr val="FF0000"/>
                </a:solidFill>
              </a:rPr>
              <a:t>Reject </a:t>
            </a:r>
            <a:r>
              <a:rPr lang="en-US" sz="1800" dirty="0">
                <a:solidFill>
                  <a:srgbClr val="FF0000"/>
                </a:solidFill>
              </a:rPr>
              <a:t>H</a:t>
            </a:r>
            <a:r>
              <a:rPr lang="en-US" sz="1800" baseline="-25000" dirty="0">
                <a:solidFill>
                  <a:srgbClr val="FF0000"/>
                </a:solidFill>
              </a:rPr>
              <a:t>0</a:t>
            </a:r>
            <a:r>
              <a:rPr lang="en-CA" sz="1800" dirty="0"/>
              <a:t> that </a:t>
            </a:r>
            <a:r>
              <a:rPr lang="en-US" sz="1800" dirty="0"/>
              <a:t>Internet usage is same for males and females</a:t>
            </a:r>
          </a:p>
          <a:p>
            <a:r>
              <a:rPr lang="en-CA" sz="1800" dirty="0">
                <a:solidFill>
                  <a:srgbClr val="FF0000"/>
                </a:solidFill>
              </a:rPr>
              <a:t>Conclude that </a:t>
            </a:r>
            <a:r>
              <a:rPr lang="en-US" sz="1800" dirty="0"/>
              <a:t>Internet usage is different for males and females</a:t>
            </a:r>
            <a:endParaRPr lang="en-CA" sz="1800" dirty="0">
              <a:solidFill>
                <a:srgbClr val="FF0000"/>
              </a:solidFill>
            </a:endParaRPr>
          </a:p>
          <a:p>
            <a:pPr>
              <a:spcBef>
                <a:spcPts val="600"/>
              </a:spcBef>
              <a:defRPr/>
            </a:pPr>
            <a:endParaRPr lang="en-US" sz="1800" dirty="0"/>
          </a:p>
          <a:p>
            <a:pPr>
              <a:spcBef>
                <a:spcPts val="600"/>
              </a:spcBef>
              <a:defRPr/>
            </a:pPr>
            <a:endParaRPr lang="en-CA" sz="1800" dirty="0"/>
          </a:p>
          <a:p>
            <a:pPr>
              <a:spcBef>
                <a:spcPts val="600"/>
              </a:spcBef>
              <a:defRPr/>
            </a:pPr>
            <a:endParaRPr lang="en-CA" sz="1800" dirty="0"/>
          </a:p>
          <a:p>
            <a:pPr>
              <a:spcBef>
                <a:spcPts val="600"/>
              </a:spcBef>
              <a:defRPr/>
            </a:pPr>
            <a:endParaRPr lang="en-CA" sz="1800" dirty="0"/>
          </a:p>
          <a:p>
            <a:pPr>
              <a:spcBef>
                <a:spcPts val="600"/>
              </a:spcBef>
              <a:defRPr/>
            </a:pPr>
            <a:endParaRPr lang="en-CA" sz="18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7</a:t>
            </a:fld>
            <a:endParaRPr lang="en-US" dirty="0"/>
          </a:p>
        </p:txBody>
      </p:sp>
    </p:spTree>
    <p:extLst>
      <p:ext uri="{BB962C8B-B14F-4D97-AF65-F5344CB8AC3E}">
        <p14:creationId xmlns:p14="http://schemas.microsoft.com/office/powerpoint/2010/main" val="238828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Z-Test for Proportions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Purpose:</a:t>
            </a:r>
          </a:p>
          <a:p>
            <a:pPr>
              <a:spcBef>
                <a:spcPts val="600"/>
              </a:spcBef>
              <a:defRPr/>
            </a:pPr>
            <a:endParaRPr lang="en-CA" sz="2000" dirty="0"/>
          </a:p>
          <a:p>
            <a:r>
              <a:rPr lang="en-US" sz="2000" dirty="0">
                <a:solidFill>
                  <a:srgbClr val="FF0000"/>
                </a:solidFill>
              </a:rPr>
              <a:t>Find whether 2 proportions (percentages) are equal </a:t>
            </a:r>
          </a:p>
          <a:p>
            <a:pPr>
              <a:buNone/>
            </a:pPr>
            <a:r>
              <a:rPr lang="en-US" sz="2000" dirty="0"/>
              <a:t> </a:t>
            </a:r>
          </a:p>
          <a:p>
            <a:r>
              <a:rPr lang="en-US" sz="2000" dirty="0"/>
              <a:t>Examples:</a:t>
            </a:r>
          </a:p>
          <a:p>
            <a:pPr lvl="1"/>
            <a:r>
              <a:rPr lang="en-US" dirty="0"/>
              <a:t>Is the proportion of respondents using the Internet for shopping the same for males and females?</a:t>
            </a:r>
          </a:p>
          <a:p>
            <a:pPr lvl="1"/>
            <a:r>
              <a:rPr lang="en-US" dirty="0"/>
              <a:t>Is the proportion of respondents familiar with data privacy the same for males and females?</a:t>
            </a:r>
            <a:endParaRPr lang="en-CA" dirty="0"/>
          </a:p>
          <a:p>
            <a:pPr lvl="1"/>
            <a:r>
              <a:rPr lang="en-US" dirty="0"/>
              <a:t>Is the proportion of male customers the same for Uber and Lyft?</a:t>
            </a:r>
            <a:endParaRPr lang="en-CA"/>
          </a:p>
          <a:p>
            <a:pPr lvl="1"/>
            <a:endParaRPr lang="en-CA"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8</a:t>
            </a:fld>
            <a:endParaRPr lang="en-US" dirty="0"/>
          </a:p>
        </p:txBody>
      </p:sp>
    </p:spTree>
    <p:extLst>
      <p:ext uri="{BB962C8B-B14F-4D97-AF65-F5344CB8AC3E}">
        <p14:creationId xmlns:p14="http://schemas.microsoft.com/office/powerpoint/2010/main" val="139892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Z-Test for Proportions</a:t>
            </a:r>
          </a:p>
        </p:txBody>
      </p:sp>
      <p:sp>
        <p:nvSpPr>
          <p:cNvPr id="3" name="Content Placeholder 2"/>
          <p:cNvSpPr>
            <a:spLocks noGrp="1"/>
          </p:cNvSpPr>
          <p:nvPr>
            <p:ph idx="1"/>
          </p:nvPr>
        </p:nvSpPr>
        <p:spPr>
          <a:xfrm>
            <a:off x="457200" y="1600200"/>
            <a:ext cx="8229600" cy="4747846"/>
          </a:xfrm>
        </p:spPr>
        <p:txBody>
          <a:bodyPr/>
          <a:lstStyle/>
          <a:p>
            <a:pPr>
              <a:spcBef>
                <a:spcPts val="600"/>
              </a:spcBef>
              <a:defRPr/>
            </a:pPr>
            <a:r>
              <a:rPr lang="en-CA" sz="2000" dirty="0"/>
              <a:t>State the null and alternative hypotheses</a:t>
            </a:r>
          </a:p>
          <a:p>
            <a:pPr>
              <a:spcBef>
                <a:spcPts val="600"/>
              </a:spcBef>
              <a:defRPr/>
            </a:pPr>
            <a:r>
              <a:rPr lang="en-US" sz="2000" dirty="0"/>
              <a:t>Null hypothesis, </a:t>
            </a:r>
            <a:r>
              <a:rPr lang="en-US" sz="2000" dirty="0">
                <a:solidFill>
                  <a:srgbClr val="FF0000"/>
                </a:solidFill>
              </a:rPr>
              <a:t>H</a:t>
            </a:r>
            <a:r>
              <a:rPr lang="en-US" sz="2000" baseline="-25000" dirty="0">
                <a:solidFill>
                  <a:srgbClr val="FF0000"/>
                </a:solidFill>
              </a:rPr>
              <a:t>0</a:t>
            </a:r>
            <a:r>
              <a:rPr lang="en-US" sz="2000" dirty="0">
                <a:solidFill>
                  <a:srgbClr val="FF0000"/>
                </a:solidFill>
              </a:rPr>
              <a:t>: Proportion of a variable in sample 1 </a:t>
            </a:r>
            <a:r>
              <a:rPr lang="en-CA" sz="2000" dirty="0">
                <a:solidFill>
                  <a:srgbClr val="FF0000"/>
                </a:solidFill>
              </a:rPr>
              <a:t>= </a:t>
            </a:r>
            <a:r>
              <a:rPr lang="en-US" sz="2000" dirty="0">
                <a:solidFill>
                  <a:srgbClr val="FF0000"/>
                </a:solidFill>
              </a:rPr>
              <a:t>Proportion of a variable in sample 2</a:t>
            </a:r>
          </a:p>
          <a:p>
            <a:pPr>
              <a:spcBef>
                <a:spcPts val="600"/>
              </a:spcBef>
              <a:defRPr/>
            </a:pPr>
            <a:r>
              <a:rPr lang="en-US" sz="2000" dirty="0"/>
              <a:t>Alternate hypothesis, </a:t>
            </a:r>
            <a:r>
              <a:rPr lang="en-US" sz="2000" dirty="0">
                <a:solidFill>
                  <a:srgbClr val="FF0000"/>
                </a:solidFill>
              </a:rPr>
              <a:t>H</a:t>
            </a:r>
            <a:r>
              <a:rPr lang="en-US" sz="2000" baseline="-25000" dirty="0">
                <a:solidFill>
                  <a:srgbClr val="FF0000"/>
                </a:solidFill>
              </a:rPr>
              <a:t>a</a:t>
            </a:r>
            <a:r>
              <a:rPr lang="en-US" sz="2000" dirty="0">
                <a:solidFill>
                  <a:srgbClr val="FF0000"/>
                </a:solidFill>
              </a:rPr>
              <a:t>: Proportion of a variable in sample 1 ≠ Proportion of a variable in sample 2</a:t>
            </a:r>
            <a:endParaRPr lang="en-CA" sz="2000" dirty="0">
              <a:solidFill>
                <a:srgbClr val="FF0000"/>
              </a:solidFill>
            </a:endParaRPr>
          </a:p>
          <a:p>
            <a:pPr>
              <a:spcBef>
                <a:spcPts val="600"/>
              </a:spcBef>
              <a:defRPr/>
            </a:pPr>
            <a:endParaRPr lang="en-CA" sz="2000" dirty="0"/>
          </a:p>
          <a:p>
            <a:pPr>
              <a:spcBef>
                <a:spcPts val="600"/>
              </a:spcBef>
              <a:defRPr/>
            </a:pPr>
            <a:r>
              <a:rPr lang="en-CA" sz="2000" dirty="0"/>
              <a:t>Choose a level of confidence. Use p-value to decide whether to reject null hypothesis</a:t>
            </a:r>
          </a:p>
          <a:p>
            <a:pPr>
              <a:spcBef>
                <a:spcPts val="600"/>
              </a:spcBef>
              <a:defRPr/>
            </a:pPr>
            <a:endParaRPr lang="en-CA" sz="2000" dirty="0"/>
          </a:p>
          <a:p>
            <a:pPr>
              <a:spcBef>
                <a:spcPts val="600"/>
              </a:spcBef>
              <a:defRPr/>
            </a:pPr>
            <a:r>
              <a:rPr lang="en-CA" sz="2000" dirty="0"/>
              <a:t>If we use level of confidence of 95%: </a:t>
            </a:r>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a:p>
            <a:pPr>
              <a:spcBef>
                <a:spcPts val="600"/>
              </a:spcBef>
              <a:defRPr/>
            </a:pPr>
            <a:endParaRPr lang="en-CA" sz="2000" dirty="0"/>
          </a:p>
          <a:p>
            <a:pPr>
              <a:spcBef>
                <a:spcPts val="600"/>
              </a:spcBef>
              <a:defRPr/>
            </a:pPr>
            <a:endParaRPr lang="en-CA"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9</a:t>
            </a:fld>
            <a:endParaRPr lang="en-US" dirty="0"/>
          </a:p>
        </p:txBody>
      </p:sp>
    </p:spTree>
    <p:extLst>
      <p:ext uri="{BB962C8B-B14F-4D97-AF65-F5344CB8AC3E}">
        <p14:creationId xmlns:p14="http://schemas.microsoft.com/office/powerpoint/2010/main" val="1464002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Capacity and Demand&amp;quot;&quot;/&gt;&lt;property id=&quot;20307&quot; value=&quot;273&quot;/&gt;&lt;/object&gt;&lt;object type=&quot;3&quot; unique_id=&quot;10005&quot;&gt;&lt;property id=&quot;20148&quot; value=&quot;5&quot;/&gt;&lt;property id=&quot;20300&quot; value=&quot;Slide 2 - &amp;quot;Learning Objectives&amp;quot;&quot;/&gt;&lt;property id=&quot;20307&quot; value=&quot;270&quot;/&gt;&lt;/object&gt;&lt;object type=&quot;3&quot; unique_id=&quot;10006&quot;&gt;&lt;property id=&quot;20148&quot; value=&quot;5&quot;/&gt;&lt;property id=&quot;20300&quot; value=&quot;Slide 3 - &amp;quot;Level Capacity and Chase Demand &amp;quot;&quot;/&gt;&lt;property id=&quot;20307&quot; value=&quot;274&quot;/&gt;&lt;/object&gt;&lt;object type=&quot;3&quot; unique_id=&quot;10007&quot;&gt;&lt;property id=&quot;20148&quot; value=&quot;5&quot;/&gt;&lt;property id=&quot;20300&quot; value=&quot;Slide 4 - &amp;quot;Strategies for Matching Capacity and Demand for Services&amp;quot;&quot;/&gt;&lt;property id=&quot;20307&quot; value=&quot;257&quot;/&gt;&lt;/object&gt;&lt;object type=&quot;3&quot; unique_id=&quot;10008&quot;&gt;&lt;property id=&quot;20148&quot; value=&quot;5&quot;/&gt;&lt;property id=&quot;20300&quot; value=&quot;Slide 5 - &amp;quot;Customer-Induced Variability&amp;quot;&quot;/&gt;&lt;property id=&quot;20307&quot; value=&quot;275&quot;/&gt;&lt;/object&gt;&lt;object type=&quot;3&quot; unique_id=&quot;10009&quot;&gt;&lt;property id=&quot;20148&quot; value=&quot;5&quot;/&gt;&lt;property id=&quot;20300&quot; value=&quot;Slide 6 - &amp;quot;Strategies for Managing&amp;#x0D;&amp;#x0A;Customer-induced Variability&amp;quot;&quot;/&gt;&lt;property id=&quot;20307&quot; value=&quot;277&quot;/&gt;&lt;/object&gt;&lt;object type=&quot;3&quot; unique_id=&quot;10010&quot;&gt;&lt;property id=&quot;20148&quot; value=&quot;5&quot;/&gt;&lt;property id=&quot;20300&quot; value=&quot;Slide 7 - &amp;quot;Segmenting Demand at a Health Clinic&amp;quot;&quot;/&gt;&lt;property id=&quot;20307&quot; value=&quot;276&quot;/&gt;&lt;/object&gt;&lt;object type=&quot;3&quot; unique_id=&quot;10011&quot;&gt;&lt;property id=&quot;20148&quot; value=&quot;5&quot;/&gt;&lt;property id=&quot;20300&quot; value=&quot;Slide 8 - &amp;quot;Discriminatory Pricing &amp;#x0D;&amp;#x0A;for Camping&amp;quot;&quot;/&gt;&lt;property id=&quot;20307&quot; value=&quot;259&quot;/&gt;&lt;/object&gt;&lt;object type=&quot;3&quot; unique_id=&quot;10012&quot;&gt;&lt;property id=&quot;20148&quot; value=&quot;5&quot;/&gt;&lt;property id=&quot;20300&quot; value=&quot;Slide 9 - &amp;quot;Hotel Overbooking Loss Table&amp;quot;&quot;/&gt;&lt;property id=&quot;20307&quot; value=&quot;260&quot;/&gt;&lt;/object&gt;&lt;object type=&quot;3&quot; unique_id=&quot;10013&quot;&gt;&lt;property id=&quot;20148&quot; value=&quot;5&quot;/&gt;&lt;property id=&quot;20300&quot; value=&quot;Slide 10 - &amp;quot;Daily Scheduling of Telephone Operator Work shifts&amp;quot;&quot;/&gt;&lt;property id=&quot;20307&quot; value=&quot;262&quot;/&gt;&lt;/object&gt;&lt;object type=&quot;3&quot; unique_id=&quot;10015&quot;&gt;&lt;property id=&quot;20148&quot; value=&quot;5&quot;/&gt;&lt;property id=&quot;20300&quot; value=&quot;Slide 13 - &amp;quot;Scheduling Part-time &amp;#x0D;&amp;#x0A;Bank Tellers&amp;quot;&quot;/&gt;&lt;property id=&quot;20307&quot; value=&quot;261&quot;/&gt;&lt;/object&gt;&lt;object type=&quot;3&quot; unique_id=&quot;10016&quot;&gt;&lt;property id=&quot;20148&quot; value=&quot;5&quot;/&gt;&lt;property id=&quot;20300&quot; value=&quot;Slide 14 - &amp;quot;Ideal Characteristics for Yield Management&amp;quot;&quot;/&gt;&lt;property id=&quot;20307&quot; value=&quot;265&quot;/&gt;&lt;/object&gt;&lt;object type=&quot;3&quot; unique_id=&quot;10017&quot;&gt;&lt;property id=&quot;20148&quot; value=&quot;5&quot;/&gt;&lt;property id=&quot;20300&quot; value=&quot;Slide 15 - &amp;quot;Airline Pricing for a Coach Seat&amp;#x0D;&amp;#x0A;Traditional Fixed Price&amp;quot;&quot;/&gt;&lt;property id=&quot;20307&quot; value=&quot;278&quot;/&gt;&lt;/object&gt;&lt;object type=&quot;3&quot; unique_id=&quot;10018&quot;&gt;&lt;property id=&quot;20148&quot; value=&quot;5&quot;/&gt;&lt;property id=&quot;20300&quot; value=&quot;Slide 16 - &amp;quot;Airline Pricing for a Coach Seat Multiple Pricing Using Yield Management&amp;quot;&quot;/&gt;&lt;property id=&quot;20307&quot; value=&quot;279&quot;/&gt;&lt;/object&gt;&lt;object type=&quot;3&quot; unique_id=&quot;10019&quot;&gt;&lt;property id=&quot;20148&quot; value=&quot;5&quot;/&gt;&lt;property id=&quot;20300&quot; value=&quot;Slide 17 - &amp;quot;Seasonal Allocation of Rooms by Service Class for Resort Hotel&amp;quot;&quot;/&gt;&lt;property id=&quot;20307&quot; value=&quot;264&quot;/&gt;&lt;/object&gt;&lt;object type=&quot;3&quot; unique_id=&quot;10020&quot;&gt;&lt;property id=&quot;20148&quot; value=&quot;5&quot;/&gt;&lt;property id=&quot;20300&quot; value=&quot;Slide 18 - &amp;quot;Demand Control Chart for &amp;#x0D;&amp;#x0A;a Hotel&amp;quot;&quot;/&gt;&lt;property id=&quot;20307&quot; value=&quot;266&quot;/&gt;&lt;/object&gt;&lt;object type=&quot;3&quot; unique_id=&quot;10021&quot;&gt;&lt;property id=&quot;20148&quot; value=&quot;5&quot;/&gt;&lt;property id=&quot;20300&quot; value=&quot;Slide 19 - &amp;quot;Yield Management Using the Critical Fractal Model &amp;quot;&quot;/&gt;&lt;property id=&quot;20307&quot; value=&quot;267&quot;/&gt;&lt;/object&gt;&lt;object type=&quot;3&quot; unique_id=&quot;10022&quot;&gt;&lt;property id=&quot;20148&quot; value=&quot;5&quot;/&gt;&lt;property id=&quot;20300&quot; value=&quot;Slide 20 - &amp;quot;Topics for Discussion&amp;quot;&quot;/&gt;&lt;property id=&quot;20307&quot; value=&quot;271&quot;/&gt;&lt;/object&gt;&lt;object type=&quot;3&quot; unique_id=&quot;10023&quot;&gt;&lt;property id=&quot;20148&quot; value=&quot;5&quot;/&gt;&lt;property id=&quot;20300&quot; value=&quot;Slide 21 - &amp;quot;Interactive Exercise&amp;quot;&quot;/&gt;&lt;property id=&quot;20307&quot; value=&quot;272&quot;/&gt;&lt;/object&gt;&lt;object type=&quot;3&quot; unique_id=&quot;10178&quot;&gt;&lt;property id=&quot;20148&quot; value=&quot;5&quot;/&gt;&lt;property id=&quot;20300&quot; value=&quot;Slide 11&quot;/&gt;&lt;property id=&quot;20307&quot; value=&quot;280&quot;/&gt;&lt;/object&gt;&lt;object type=&quot;3&quot; unique_id=&quot;10179&quot;&gt;&lt;property id=&quot;20148&quot; value=&quot;5&quot;/&gt;&lt;property id=&quot;20300&quot; value=&quot;Slide 12 - &amp;quot;LP Solution for Weekly Work Shift Schedule&amp;quot;&quot;/&gt;&lt;property id=&quot;20307&quot; value=&quot;281&quot;/&gt;&lt;/object&gt;&lt;/object&gt;&lt;/object&gt;&lt;/database&gt;"/>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ysClr val="windowText" lastClr="000000"/>
      </a:dk1>
      <a:lt1>
        <a:sysClr val="window" lastClr="FFFFFF"/>
      </a:lt1>
      <a:dk2>
        <a:srgbClr val="4E5B6F"/>
      </a:dk2>
      <a:lt2>
        <a:srgbClr val="D6ECFF"/>
      </a:lt2>
      <a:accent1>
        <a:srgbClr val="C00000"/>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14</Pages>
  <Words>2042</Words>
  <Application>Microsoft Office PowerPoint</Application>
  <PresentationFormat>Letter Paper (8.5x11 in)</PresentationFormat>
  <Paragraphs>525</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Tahoma</vt:lpstr>
      <vt:lpstr>Times New Roman</vt:lpstr>
      <vt:lpstr>Clarity</vt:lpstr>
      <vt:lpstr>PowerPoint Presentation</vt:lpstr>
      <vt:lpstr>Common Hypothesis Tests</vt:lpstr>
      <vt:lpstr>Internet Usage Data</vt:lpstr>
      <vt:lpstr>Internet Usage Data</vt:lpstr>
      <vt:lpstr>Two Sample T-Test for Means</vt:lpstr>
      <vt:lpstr>Two Sample T-Test for Means</vt:lpstr>
      <vt:lpstr>Example: Two Sample T-Test for Means</vt:lpstr>
      <vt:lpstr>Two Sample Z-Test for Proportions</vt:lpstr>
      <vt:lpstr>Two Sample Z-Test for Proportions</vt:lpstr>
      <vt:lpstr>Example: Two Sample Z-Test for Proportions</vt:lpstr>
      <vt:lpstr>Paired T-Test for Two Samples</vt:lpstr>
      <vt:lpstr>Paired T-Test for Two Samples</vt:lpstr>
      <vt:lpstr>Example: Paired T-Test for Two Samples</vt:lpstr>
      <vt:lpstr>Frequency Distribution </vt:lpstr>
      <vt:lpstr>Two-Way Table</vt:lpstr>
      <vt:lpstr>Two-Way Table</vt:lpstr>
      <vt:lpstr>Two-Way Table</vt:lpstr>
      <vt:lpstr>Inference for a Two-Way Table</vt:lpstr>
      <vt:lpstr>Case: Treating Cocaine Addiction</vt:lpstr>
      <vt:lpstr>Chi-Squared Test</vt:lpstr>
      <vt:lpstr>Chi-Squared Test</vt:lpstr>
      <vt:lpstr>Chi-Squared Test</vt:lpstr>
      <vt:lpstr>Chi-Squared Test</vt:lpstr>
      <vt:lpstr>Chi-Squared Test</vt:lpstr>
      <vt:lpstr>Chi-Squared Distribution</vt:lpstr>
      <vt:lpstr>Chi-Squared Test</vt:lpstr>
      <vt:lpstr>Case: Treating Cocaine Addiction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2017-09-05T04:31:32Z</dcterms:created>
  <dcterms:modified xsi:type="dcterms:W3CDTF">2023-12-02T19:26:29Z</dcterms:modified>
</cp:coreProperties>
</file>