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70" r:id="rId2"/>
    <p:sldId id="737" r:id="rId3"/>
    <p:sldId id="740" r:id="rId4"/>
    <p:sldId id="741" r:id="rId5"/>
    <p:sldId id="787" r:id="rId6"/>
    <p:sldId id="789" r:id="rId7"/>
    <p:sldId id="790" r:id="rId8"/>
    <p:sldId id="791" r:id="rId9"/>
    <p:sldId id="793" r:id="rId10"/>
    <p:sldId id="794" r:id="rId11"/>
    <p:sldId id="796" r:id="rId12"/>
    <p:sldId id="797" r:id="rId13"/>
    <p:sldId id="800" r:id="rId14"/>
    <p:sldId id="786" r:id="rId15"/>
  </p:sldIdLst>
  <p:sldSz cx="9144000" cy="6858000" type="letter"/>
  <p:notesSz cx="6858000" cy="90281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1" autoAdjust="0"/>
    <p:restoredTop sz="93969" autoAdjust="0"/>
  </p:normalViewPr>
  <p:slideViewPr>
    <p:cSldViewPr snapToGrid="0">
      <p:cViewPr>
        <p:scale>
          <a:sx n="66" d="100"/>
          <a:sy n="66" d="100"/>
        </p:scale>
        <p:origin x="142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5 </a:t>
            </a:r>
            <a:r>
              <a:rPr lang="en-US" sz="5400" spc="-100">
                <a:solidFill>
                  <a:schemeClr val="tx2"/>
                </a:solidFill>
              </a:rPr>
              <a:t>– ANOVA</a:t>
            </a:r>
            <a:endParaRPr lang="en-US" sz="5400" spc="-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N-Way ANOVA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cs typeface="Times New Roman" pitchFamily="18" charset="0"/>
              </a:rPr>
              <a:t>Step 1: State the null and alternative hypotheses. </a:t>
            </a:r>
            <a:r>
              <a:rPr lang="en-CA" sz="1800" dirty="0">
                <a:cs typeface="Times New Roman" pitchFamily="18" charset="0"/>
              </a:rPr>
              <a:t>There are different sets of </a:t>
            </a:r>
            <a:r>
              <a:rPr lang="en-US" sz="1800" dirty="0">
                <a:cs typeface="Times New Roman" pitchFamily="18" charset="0"/>
              </a:rPr>
              <a:t>null and alternative hypotheses that can be tested with N-way ANOVA.</a:t>
            </a:r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H</a:t>
            </a:r>
            <a:r>
              <a:rPr lang="en-CA" sz="1800" baseline="-25000" dirty="0">
                <a:cs typeface="Times New Roman" pitchFamily="18" charset="0"/>
              </a:rPr>
              <a:t>0</a:t>
            </a:r>
            <a:r>
              <a:rPr lang="en-CA" sz="1800" dirty="0">
                <a:cs typeface="Times New Roman" pitchFamily="18" charset="0"/>
              </a:rPr>
              <a:t>: A factor has no effect on a variable </a:t>
            </a: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H</a:t>
            </a:r>
            <a:r>
              <a:rPr lang="en-CA" sz="1800" baseline="-25000" dirty="0">
                <a:cs typeface="Times New Roman" pitchFamily="18" charset="0"/>
              </a:rPr>
              <a:t>a</a:t>
            </a:r>
            <a:r>
              <a:rPr lang="en-CA" sz="1800" dirty="0">
                <a:cs typeface="Times New Roman" pitchFamily="18" charset="0"/>
              </a:rPr>
              <a:t>: A factor does have an effect on a variable </a:t>
            </a:r>
          </a:p>
          <a:p>
            <a:pPr>
              <a:defRPr/>
            </a:pPr>
            <a:endParaRPr lang="en-CA" sz="1800" dirty="0">
              <a:cs typeface="Times New Roman" pitchFamily="18" charset="0"/>
            </a:endParaRP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H</a:t>
            </a:r>
            <a:r>
              <a:rPr lang="en-CA" sz="1800" baseline="-25000" dirty="0">
                <a:cs typeface="Times New Roman" pitchFamily="18" charset="0"/>
              </a:rPr>
              <a:t>0 </a:t>
            </a:r>
            <a:r>
              <a:rPr lang="en-CA" sz="1800" dirty="0">
                <a:cs typeface="Times New Roman" pitchFamily="18" charset="0"/>
              </a:rPr>
              <a:t>: A combination of factors has no effect on a variable </a:t>
            </a: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H</a:t>
            </a:r>
            <a:r>
              <a:rPr lang="en-CA" sz="1800" baseline="-25000" dirty="0">
                <a:cs typeface="Times New Roman" pitchFamily="18" charset="0"/>
              </a:rPr>
              <a:t>a </a:t>
            </a:r>
            <a:r>
              <a:rPr lang="en-CA" sz="1800" dirty="0">
                <a:cs typeface="Times New Roman" pitchFamily="18" charset="0"/>
              </a:rPr>
              <a:t>: A combination of factors does have an effect on a variable </a:t>
            </a:r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1800" dirty="0">
                <a:cs typeface="Times New Roman" pitchFamily="18" charset="0"/>
              </a:rPr>
              <a:t>Step 2: </a:t>
            </a:r>
            <a:r>
              <a:rPr lang="en-CA" sz="1800" dirty="0"/>
              <a:t>Calculate the F-statistic (ANOVA uses the F-test).</a:t>
            </a:r>
          </a:p>
          <a:p>
            <a:pPr>
              <a:spcBef>
                <a:spcPts val="600"/>
              </a:spcBef>
              <a:defRPr/>
            </a:pPr>
            <a:endParaRPr lang="en-CA" sz="1800" dirty="0"/>
          </a:p>
          <a:p>
            <a:pPr>
              <a:spcBef>
                <a:spcPts val="600"/>
              </a:spcBef>
              <a:defRPr/>
            </a:pPr>
            <a:r>
              <a:rPr lang="en-CA" sz="1800" dirty="0"/>
              <a:t>Step 3: Choose a level of confidence (e.g. 95%). Calculate critical value and p-value associated with test statistic</a:t>
            </a:r>
          </a:p>
          <a:p>
            <a:pPr lvl="1">
              <a:spcBef>
                <a:spcPts val="600"/>
              </a:spcBef>
              <a:defRPr/>
            </a:pPr>
            <a:r>
              <a:rPr lang="en-CA" sz="1800" dirty="0"/>
              <a:t>If </a:t>
            </a:r>
            <a:r>
              <a:rPr lang="en-CA" sz="1800" dirty="0">
                <a:solidFill>
                  <a:srgbClr val="FF0000"/>
                </a:solidFill>
              </a:rPr>
              <a:t>p-value &lt; 0.05 -&gt; Reject </a:t>
            </a: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baseline="-25000" dirty="0">
                <a:solidFill>
                  <a:srgbClr val="FF0000"/>
                </a:solidFill>
              </a:rPr>
              <a:t>0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</a:p>
          <a:p>
            <a:pPr lvl="1">
              <a:spcBef>
                <a:spcPts val="600"/>
              </a:spcBef>
              <a:defRPr/>
            </a:pPr>
            <a:r>
              <a:rPr lang="en-CA" sz="1800" dirty="0"/>
              <a:t>If p-value &gt; 0.05 -&gt; Do not reject </a:t>
            </a:r>
            <a:r>
              <a:rPr lang="en-US" sz="1800" dirty="0"/>
              <a:t>H</a:t>
            </a:r>
            <a:r>
              <a:rPr lang="en-US" sz="1800" baseline="-25000" dirty="0"/>
              <a:t>0</a:t>
            </a:r>
            <a:endParaRPr lang="en-US" sz="1800" dirty="0"/>
          </a:p>
          <a:p>
            <a:pPr>
              <a:spcBef>
                <a:spcPts val="600"/>
              </a:spcBef>
              <a:defRPr/>
            </a:pPr>
            <a:endParaRPr lang="en-CA" sz="1800" dirty="0"/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3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CA" sz="2000" dirty="0"/>
              <a:t>Use marketing data on </a:t>
            </a:r>
            <a:r>
              <a:rPr lang="en-US" sz="2000" dirty="0"/>
              <a:t>Coupon Level, In-Store Promotion, Sales, and Clientele Rating</a:t>
            </a:r>
            <a:r>
              <a:rPr lang="en-CA" sz="2000" dirty="0"/>
              <a:t> 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Step 1: State the null and alternative hypotheses. For example,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cs typeface="Times New Roman" pitchFamily="18" charset="0"/>
              </a:rPr>
              <a:t>H</a:t>
            </a:r>
            <a:r>
              <a:rPr lang="en-US" sz="2000" baseline="-25000" dirty="0">
                <a:cs typeface="Times New Roman" pitchFamily="18" charset="0"/>
              </a:rPr>
              <a:t>0</a:t>
            </a:r>
            <a:r>
              <a:rPr lang="en-US" sz="2000" dirty="0">
                <a:cs typeface="Times New Roman" pitchFamily="18" charset="0"/>
              </a:rPr>
              <a:t>: Promotion has no effect on sales</a:t>
            </a:r>
            <a:endParaRPr lang="en-US" sz="2000" b="1" baseline="-25000" dirty="0">
              <a:solidFill>
                <a:srgbClr val="007FA3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CA" sz="2000" dirty="0">
                <a:cs typeface="Times New Roman" pitchFamily="18" charset="0"/>
              </a:rPr>
              <a:t>H</a:t>
            </a:r>
            <a:r>
              <a:rPr lang="en-CA" sz="2000" baseline="-25000" dirty="0">
                <a:cs typeface="Times New Roman" pitchFamily="18" charset="0"/>
              </a:rPr>
              <a:t>a</a:t>
            </a:r>
            <a:r>
              <a:rPr lang="en-CA" sz="2000" dirty="0">
                <a:cs typeface="Times New Roman" pitchFamily="18" charset="0"/>
              </a:rPr>
              <a:t>: </a:t>
            </a:r>
            <a:r>
              <a:rPr lang="en-US" sz="2000" dirty="0">
                <a:cs typeface="Times New Roman" pitchFamily="18" charset="0"/>
              </a:rPr>
              <a:t>Promotion has an effect on sales</a:t>
            </a:r>
            <a:endParaRPr lang="en-CA" sz="2000" dirty="0">
              <a:cs typeface="Times New Roman" pitchFamily="18" charset="0"/>
            </a:endParaRPr>
          </a:p>
          <a:p>
            <a:pPr>
              <a:defRPr/>
            </a:pPr>
            <a:endParaRPr lang="en-CA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cs typeface="Times New Roman" pitchFamily="18" charset="0"/>
              </a:rPr>
              <a:t>H</a:t>
            </a:r>
            <a:r>
              <a:rPr lang="en-US" sz="2000" baseline="-25000" dirty="0">
                <a:cs typeface="Times New Roman" pitchFamily="18" charset="0"/>
              </a:rPr>
              <a:t>0 </a:t>
            </a:r>
            <a:r>
              <a:rPr lang="en-US" sz="2000" dirty="0">
                <a:cs typeface="Times New Roman" pitchFamily="18" charset="0"/>
              </a:rPr>
              <a:t>: Promotion and coupon together have no effect on sales (</a:t>
            </a:r>
            <a:r>
              <a:rPr lang="en-US" sz="2000" dirty="0"/>
              <a:t>Promotion level does not affect coupon’s impact on sales)</a:t>
            </a:r>
            <a:endParaRPr lang="en-US" sz="2000" b="1" baseline="-25000" dirty="0">
              <a:solidFill>
                <a:srgbClr val="007FA3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CA" sz="2000" dirty="0">
                <a:cs typeface="Times New Roman" pitchFamily="18" charset="0"/>
              </a:rPr>
              <a:t>H</a:t>
            </a:r>
            <a:r>
              <a:rPr lang="en-CA" sz="2000" baseline="-25000" dirty="0">
                <a:cs typeface="Times New Roman" pitchFamily="18" charset="0"/>
              </a:rPr>
              <a:t>a </a:t>
            </a:r>
            <a:r>
              <a:rPr lang="en-CA" sz="2000" dirty="0">
                <a:cs typeface="Times New Roman" pitchFamily="18" charset="0"/>
              </a:rPr>
              <a:t>: </a:t>
            </a:r>
            <a:r>
              <a:rPr lang="en-US" sz="2000" dirty="0">
                <a:cs typeface="Times New Roman" pitchFamily="18" charset="0"/>
              </a:rPr>
              <a:t>Promotion and coupon together have an effect on sales (</a:t>
            </a:r>
            <a:r>
              <a:rPr lang="en-US" sz="2000" dirty="0"/>
              <a:t>Promotion level will affect coupon’s impact on sales)</a:t>
            </a:r>
            <a:endParaRPr lang="en-CA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Step 2: </a:t>
            </a:r>
            <a:r>
              <a:rPr lang="en-CA" sz="2000" dirty="0"/>
              <a:t>Calculate the test statistic </a:t>
            </a:r>
          </a:p>
          <a:p>
            <a:pPr>
              <a:spcBef>
                <a:spcPts val="600"/>
              </a:spcBef>
              <a:defRPr/>
            </a:pPr>
            <a:endParaRPr lang="en-CA" sz="2000" dirty="0"/>
          </a:p>
          <a:p>
            <a:pPr>
              <a:spcBef>
                <a:spcPts val="600"/>
              </a:spcBef>
              <a:defRPr/>
            </a:pPr>
            <a:r>
              <a:rPr lang="en-CA" sz="2000" dirty="0"/>
              <a:t>Step 3: Choose a level of confidence (e.g. 95%). Calculate critical value and p-value associated with test statistic</a:t>
            </a: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CA" sz="2000" dirty="0"/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p-value ~ 0 for Coupon, Promotion. Reject H</a:t>
            </a:r>
            <a:r>
              <a:rPr lang="en-CA" sz="2000" baseline="-25000" dirty="0">
                <a:cs typeface="Times New Roman" pitchFamily="18" charset="0"/>
              </a:rPr>
              <a:t>0</a:t>
            </a:r>
            <a:r>
              <a:rPr lang="en-CA" sz="2000" dirty="0">
                <a:cs typeface="Times New Roman" pitchFamily="18" charset="0"/>
              </a:rPr>
              <a:t>. Conclude that: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solidFill>
                  <a:srgbClr val="FF0000"/>
                </a:solidFill>
              </a:rPr>
              <a:t>Coupon alone has an effect on sales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solidFill>
                  <a:srgbClr val="FF0000"/>
                </a:solidFill>
                <a:cs typeface="Times New Roman" pitchFamily="18" charset="0"/>
              </a:rPr>
              <a:t>Promotion </a:t>
            </a:r>
            <a:r>
              <a:rPr lang="en-US" sz="2000" dirty="0">
                <a:solidFill>
                  <a:srgbClr val="FF0000"/>
                </a:solidFill>
              </a:rPr>
              <a:t>alone has an effect on sales </a:t>
            </a:r>
          </a:p>
          <a:p>
            <a:pPr>
              <a:spcBef>
                <a:spcPts val="600"/>
              </a:spcBef>
              <a:defRPr/>
            </a:pPr>
            <a:endParaRPr lang="en-CA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p-value = 0.206 for Coupon*Promotion (combination or interaction of coupon and promotion). Do not reject H</a:t>
            </a:r>
            <a:r>
              <a:rPr lang="en-CA" sz="2000" baseline="-25000" dirty="0">
                <a:cs typeface="Times New Roman" pitchFamily="18" charset="0"/>
              </a:rPr>
              <a:t>0</a:t>
            </a:r>
            <a:r>
              <a:rPr lang="en-CA" sz="2000" dirty="0">
                <a:cs typeface="Times New Roman" pitchFamily="18" charset="0"/>
              </a:rPr>
              <a:t>. Conclude that:</a:t>
            </a: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solidFill>
                  <a:srgbClr val="FF0000"/>
                </a:solidFill>
                <a:cs typeface="Times New Roman" pitchFamily="18" charset="0"/>
              </a:rPr>
              <a:t>Coupons and Promotion together </a:t>
            </a:r>
            <a:r>
              <a:rPr lang="en-US" sz="2000" dirty="0">
                <a:solidFill>
                  <a:srgbClr val="FF0000"/>
                </a:solidFill>
              </a:rPr>
              <a:t>do not have an effect on sales </a:t>
            </a:r>
            <a:r>
              <a:rPr lang="en-US" sz="2000" dirty="0"/>
              <a:t>(i.e. Promotion level does not affect coupon’s impact on sales)</a:t>
            </a: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6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Covariance (ANCOVA)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Times New Roman" pitchFamily="18" charset="0"/>
              </a:rPr>
              <a:t>When examining the differences in the mean values of the dependent variable related to the effect of the controlled independent variables, it is often necessary to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take into account extra independent (often continuous) variables (called covariates)</a:t>
            </a:r>
            <a:r>
              <a:rPr lang="en-US" sz="2000" dirty="0">
                <a:cs typeface="Times New Roman" pitchFamily="18" charset="0"/>
              </a:rPr>
              <a:t>. For example:</a:t>
            </a: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In determining how different groups exposed to different commercials evaluate a brand, it may be necessary to control for prior knowledge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In determining how different price levels will affect a household's cereal consumption, it may be essential to take household size into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Analysis of Variance (MANOVA)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7FA3"/>
                </a:solidFill>
                <a:cs typeface="Times New Roman" pitchFamily="18" charset="0"/>
              </a:rPr>
              <a:t>Multivariate analysis of variance (MANOVA)</a:t>
            </a:r>
            <a:r>
              <a:rPr lang="en-US" dirty="0">
                <a:cs typeface="Times New Roman" pitchFamily="18" charset="0"/>
              </a:rPr>
              <a:t> is similar to analysis of variance (ANOVA), except that it has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2 or more dependent variables</a:t>
            </a: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In MANOVA, the null hypothesis is that the means of multiple dependent variables are equal across different levels of factors.</a:t>
            </a:r>
          </a:p>
          <a:p>
            <a:pPr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MANOVA is appropriate when there are two or more dependent variables that are correlated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variance (ANOVA)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000" b="1" dirty="0">
                <a:cs typeface="Times New Roman" pitchFamily="18" charset="0"/>
              </a:rPr>
              <a:t>Analysis of variance (ANOVA)</a:t>
            </a:r>
            <a:r>
              <a:rPr lang="en-US" sz="2000" dirty="0">
                <a:cs typeface="Times New Roman" pitchFamily="18" charset="0"/>
              </a:rPr>
              <a:t> is used as a test of relationships between variables. ANOVA must have: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cs typeface="Times New Roman" pitchFamily="18" charset="0"/>
              </a:rPr>
              <a:t>1 continuous dependent variable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cs typeface="Times New Roman" pitchFamily="18" charset="0"/>
              </a:rPr>
              <a:t>1 or more independent variables (factors) that are all categorical</a:t>
            </a:r>
          </a:p>
          <a:p>
            <a:pPr lvl="1">
              <a:spcBef>
                <a:spcPts val="0"/>
              </a:spcBef>
              <a:defRPr/>
            </a:pPr>
            <a:endParaRPr lang="en-US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/>
              <a:t>A particular combination of factors is called a </a:t>
            </a:r>
            <a:r>
              <a:rPr lang="en-US" sz="2000" b="1" dirty="0"/>
              <a:t>treatment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One-way analysis of variance</a:t>
            </a:r>
            <a:r>
              <a:rPr lang="en-US" sz="2000" dirty="0"/>
              <a:t> involves only 1 factor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If 2 or more factors are involved, the analysis is called </a:t>
            </a:r>
            <a:r>
              <a:rPr lang="en-US" sz="2000" b="1" i="1" dirty="0"/>
              <a:t>n</a:t>
            </a:r>
            <a:r>
              <a:rPr lang="en-US" sz="2000" b="1" dirty="0"/>
              <a:t>-way analysis of variance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Other variations: </a:t>
            </a:r>
            <a:r>
              <a:rPr lang="en-US" sz="2000" b="1" dirty="0"/>
              <a:t>analysis of covariance (ANCOVA), </a:t>
            </a:r>
            <a:r>
              <a:rPr lang="en-US" sz="2000" b="1" dirty="0">
                <a:cs typeface="Times New Roman" pitchFamily="18" charset="0"/>
              </a:rPr>
              <a:t>Multivariate analysis of variance (MANOVA)</a:t>
            </a:r>
            <a:endParaRPr lang="en-US" sz="2000" dirty="0"/>
          </a:p>
          <a:p>
            <a:pPr lvl="1">
              <a:spcBef>
                <a:spcPts val="0"/>
              </a:spcBef>
              <a:defRPr/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/>
              <a:t>Relationship Amongst Test, Analysis of Variance, Analysis of Covariance, &amp; Regression</a:t>
            </a:r>
          </a:p>
        </p:txBody>
      </p:sp>
      <p:pic>
        <p:nvPicPr>
          <p:cNvPr id="4" name="Picture 3" descr="The relationship is as follows:&#10;Metric Dependent Variable&#10;• One Independent Variable&#10;o Binary&#10;- t Test&#10;• One or More Independent Variables  &#10;o Categorical: Factorial&#10;- Analysis of Variance&#10;&gt; One Factor (One-Way Analysis of Variance)&#10;&gt; More Than One Factor (N-Way Analysis of Variance)&#10;o Categorical and Interval &#10;-  Analysis of Covariance&#10;o Interval &#10;- Regress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75" y="1642847"/>
            <a:ext cx="5368170" cy="48048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6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Researchers are often interested in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examining the differences in the mean values of the dependent variable across several categories of a factor</a:t>
            </a:r>
            <a:r>
              <a:rPr lang="en-US" sz="2000" dirty="0">
                <a:cs typeface="Times New Roman" pitchFamily="18" charset="0"/>
              </a:rPr>
              <a:t>. For example: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Do the various segments differ in terms of their volume of product consumption?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Do the brand evaluations of groups exposed to different commercials vary?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What is the effect of consumers' familiarity with the store (measured as high, medium, and low) on preference for the store?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cs typeface="Times New Roman" pitchFamily="18" charset="0"/>
              </a:rPr>
              <a:t>Step 1: State the null and alternative hypotheses</a:t>
            </a: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Null hypothesis: All means of a variable are equal across all levels of a factor (i.e. The factor has no effect on the variable)</a:t>
            </a:r>
          </a:p>
          <a:p>
            <a:pPr algn="ctr">
              <a:buNone/>
              <a:defRPr/>
            </a:pPr>
            <a:r>
              <a:rPr lang="en-US" sz="1800" b="1" dirty="0">
                <a:solidFill>
                  <a:srgbClr val="007FA3"/>
                </a:solidFill>
                <a:cs typeface="Times New Roman" pitchFamily="18" charset="0"/>
              </a:rPr>
              <a:t>H</a:t>
            </a:r>
            <a:r>
              <a:rPr lang="en-US" sz="1800" b="1" baseline="-25000" dirty="0">
                <a:solidFill>
                  <a:srgbClr val="007FA3"/>
                </a:solidFill>
                <a:cs typeface="Times New Roman" pitchFamily="18" charset="0"/>
              </a:rPr>
              <a:t>0</a:t>
            </a:r>
            <a:r>
              <a:rPr lang="en-US" sz="1800" b="1" dirty="0">
                <a:solidFill>
                  <a:srgbClr val="007FA3"/>
                </a:solidFill>
                <a:cs typeface="Times New Roman" pitchFamily="18" charset="0"/>
              </a:rPr>
              <a:t>: µ</a:t>
            </a:r>
            <a:r>
              <a:rPr lang="en-US" sz="1800" b="1" baseline="-25000" dirty="0">
                <a:solidFill>
                  <a:srgbClr val="007FA3"/>
                </a:solidFill>
                <a:cs typeface="Times New Roman" pitchFamily="18" charset="0"/>
              </a:rPr>
              <a:t>1</a:t>
            </a:r>
            <a:r>
              <a:rPr lang="en-US" sz="1800" b="1" dirty="0">
                <a:solidFill>
                  <a:srgbClr val="007FA3"/>
                </a:solidFill>
                <a:cs typeface="Times New Roman" pitchFamily="18" charset="0"/>
              </a:rPr>
              <a:t> = µ</a:t>
            </a:r>
            <a:r>
              <a:rPr lang="en-US" sz="1800" b="1" baseline="-25000" dirty="0">
                <a:solidFill>
                  <a:srgbClr val="007FA3"/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rgbClr val="007FA3"/>
                </a:solidFill>
                <a:cs typeface="Times New Roman" pitchFamily="18" charset="0"/>
              </a:rPr>
              <a:t> = µ</a:t>
            </a:r>
            <a:r>
              <a:rPr lang="en-US" sz="1800" b="1" baseline="-25000" dirty="0">
                <a:solidFill>
                  <a:srgbClr val="007FA3"/>
                </a:solidFill>
                <a:cs typeface="Times New Roman" pitchFamily="18" charset="0"/>
              </a:rPr>
              <a:t>3</a:t>
            </a:r>
            <a:r>
              <a:rPr lang="en-US" sz="1800" b="1" dirty="0">
                <a:solidFill>
                  <a:srgbClr val="007FA3"/>
                </a:solidFill>
                <a:cs typeface="Times New Roman" pitchFamily="18" charset="0"/>
              </a:rPr>
              <a:t> = ........... = µ</a:t>
            </a:r>
            <a:r>
              <a:rPr lang="en-US" sz="1800" b="1" i="1" baseline="-25000" dirty="0">
                <a:solidFill>
                  <a:srgbClr val="007FA3"/>
                </a:solidFill>
                <a:cs typeface="Times New Roman" pitchFamily="18" charset="0"/>
              </a:rPr>
              <a:t>c</a:t>
            </a:r>
          </a:p>
          <a:p>
            <a:pPr algn="ctr">
              <a:buNone/>
              <a:defRPr/>
            </a:pPr>
            <a:endParaRPr lang="en-US" sz="1800" b="1" baseline="-25000" dirty="0">
              <a:solidFill>
                <a:srgbClr val="007FA3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CA" sz="1800" dirty="0">
                <a:cs typeface="Times New Roman" pitchFamily="18" charset="0"/>
              </a:rPr>
              <a:t>Alternative hypothesis: Not all means of a variable across all levels of a factor are equal (i.e. The factor does have an effect on the variable)</a:t>
            </a:r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1800" dirty="0">
                <a:cs typeface="Times New Roman" pitchFamily="18" charset="0"/>
              </a:rPr>
              <a:t>Step 2: </a:t>
            </a:r>
            <a:r>
              <a:rPr lang="en-CA" sz="1800" dirty="0"/>
              <a:t>Calculate the test statistic (F-stat)</a:t>
            </a:r>
          </a:p>
          <a:p>
            <a:pPr>
              <a:spcBef>
                <a:spcPts val="600"/>
              </a:spcBef>
              <a:defRPr/>
            </a:pPr>
            <a:endParaRPr lang="en-CA" sz="1800" dirty="0"/>
          </a:p>
          <a:p>
            <a:pPr>
              <a:spcBef>
                <a:spcPts val="600"/>
              </a:spcBef>
              <a:defRPr/>
            </a:pPr>
            <a:r>
              <a:rPr lang="en-CA" sz="1800" dirty="0"/>
              <a:t>Step 3: Choose a level of confidence (e.g. 95%). Calculate critical value and p-value associated with test statistic</a:t>
            </a:r>
          </a:p>
          <a:p>
            <a:pPr lvl="1">
              <a:spcBef>
                <a:spcPts val="600"/>
              </a:spcBef>
              <a:defRPr/>
            </a:pPr>
            <a:r>
              <a:rPr lang="en-CA" sz="1800" dirty="0"/>
              <a:t>If </a:t>
            </a:r>
            <a:r>
              <a:rPr lang="en-CA" sz="1800" dirty="0">
                <a:solidFill>
                  <a:srgbClr val="FF0000"/>
                </a:solidFill>
              </a:rPr>
              <a:t>p-value &lt; 0.05 -&gt; Reject </a:t>
            </a: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baseline="-25000" dirty="0">
                <a:solidFill>
                  <a:srgbClr val="FF0000"/>
                </a:solidFill>
              </a:rPr>
              <a:t>0</a:t>
            </a:r>
            <a:r>
              <a:rPr lang="en-CA" sz="1800" dirty="0">
                <a:solidFill>
                  <a:srgbClr val="FF0000"/>
                </a:solidFill>
              </a:rPr>
              <a:t> </a:t>
            </a:r>
          </a:p>
          <a:p>
            <a:pPr lvl="1">
              <a:spcBef>
                <a:spcPts val="600"/>
              </a:spcBef>
              <a:defRPr/>
            </a:pPr>
            <a:r>
              <a:rPr lang="en-CA" sz="1800" dirty="0"/>
              <a:t>If p-value &gt; 0.05 -&gt; Do not reject </a:t>
            </a:r>
            <a:r>
              <a:rPr lang="en-US" sz="1800" dirty="0"/>
              <a:t>H</a:t>
            </a:r>
            <a:r>
              <a:rPr lang="en-US" sz="1800" baseline="-25000" dirty="0"/>
              <a:t>0</a:t>
            </a:r>
            <a:endParaRPr lang="en-US" sz="1800" dirty="0"/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defRPr/>
            </a:pPr>
            <a:endParaRPr lang="en-US" sz="18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CA" sz="2000" dirty="0"/>
              <a:t>Use marketing data on </a:t>
            </a:r>
            <a:r>
              <a:rPr lang="en-US" sz="2000" dirty="0"/>
              <a:t>Coupon Level, In-Store Promotion, Sales, and Clientele Rating</a:t>
            </a:r>
            <a:r>
              <a:rPr lang="en-CA" sz="2000" dirty="0"/>
              <a:t> 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858" y="2499076"/>
          <a:ext cx="8026083" cy="3595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Store Number</a:t>
                      </a: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Coupon Level</a:t>
                      </a: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In-Store Promotion</a:t>
                      </a: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Sales</a:t>
                      </a: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Clientele Rating</a:t>
                      </a: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5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5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15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5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L="9144" marR="914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4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CA" sz="2000" dirty="0"/>
              <a:t>Use marketing data on </a:t>
            </a:r>
            <a:r>
              <a:rPr lang="en-US" sz="2000" dirty="0"/>
              <a:t>Coupon Level, In-Store Promotion, Sales, and Clientele Rating</a:t>
            </a:r>
            <a:r>
              <a:rPr lang="en-CA" sz="2000" dirty="0"/>
              <a:t> 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1858" y="2499076"/>
          <a:ext cx="8026083" cy="3774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Store Number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Coupon Level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In-Store Promotion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Sales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Clientele Rating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17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7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5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5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25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4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27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6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28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10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9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30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PMingLiU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PMingLiU"/>
                        <a:cs typeface="Times New Roman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90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000" dirty="0">
                <a:cs typeface="Times New Roman" pitchFamily="18" charset="0"/>
              </a:rPr>
              <a:t>The department store is attempting to determine the effect of in-store promotion (X) on sales (Y). There are 3 levels of promotion (1, 2, 3)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Step 1: State the hypotheses</a:t>
            </a: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cs typeface="Times New Roman" pitchFamily="18" charset="0"/>
              </a:rPr>
              <a:t>H</a:t>
            </a:r>
            <a:r>
              <a:rPr lang="en-US" sz="2000" baseline="-25000" dirty="0">
                <a:cs typeface="Times New Roman" pitchFamily="18" charset="0"/>
              </a:rPr>
              <a:t>0</a:t>
            </a:r>
            <a:r>
              <a:rPr lang="en-US" sz="2000" dirty="0">
                <a:cs typeface="Times New Roman" pitchFamily="18" charset="0"/>
              </a:rPr>
              <a:t>: Average sales are equal across all levels of promotion (i.e. Promotion has no effect on sales)</a:t>
            </a:r>
          </a:p>
          <a:p>
            <a:pPr>
              <a:spcBef>
                <a:spcPts val="600"/>
              </a:spcBef>
              <a:defRPr/>
            </a:pPr>
            <a:endParaRPr lang="en-US" sz="2000" b="1" baseline="-25000" dirty="0">
              <a:solidFill>
                <a:srgbClr val="007FA3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Step 2: </a:t>
            </a:r>
            <a:r>
              <a:rPr lang="en-CA" sz="2000" dirty="0"/>
              <a:t>Calculate the F-statistic</a:t>
            </a: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CA" sz="2000" dirty="0"/>
              <a:t>Step 3: Calculate the critical value p-value associated with F-statistic</a:t>
            </a:r>
          </a:p>
          <a:p>
            <a:pPr>
              <a:spcBef>
                <a:spcPts val="600"/>
              </a:spcBef>
              <a:defRPr/>
            </a:pPr>
            <a:r>
              <a:rPr lang="en-CA" sz="2000" dirty="0">
                <a:cs typeface="Times New Roman" pitchFamily="18" charset="0"/>
              </a:rPr>
              <a:t>F-statistic = 17.9, p-value ~ 0 -&gt;</a:t>
            </a:r>
            <a:r>
              <a:rPr lang="en-CA" sz="2000" dirty="0">
                <a:solidFill>
                  <a:srgbClr val="FF0000"/>
                </a:solidFill>
              </a:rPr>
              <a:t> Reject </a:t>
            </a:r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and conclude that levels of promotion has an effect on sales </a:t>
            </a:r>
            <a:endParaRPr lang="en-US" sz="2000" dirty="0">
              <a:cs typeface="Times New Roman" pitchFamily="18" charset="0"/>
            </a:endParaRPr>
          </a:p>
          <a:p>
            <a:pPr marL="0" indent="0" algn="ctr">
              <a:spcBef>
                <a:spcPts val="600"/>
              </a:spcBef>
              <a:buNone/>
              <a:defRPr/>
            </a:pPr>
            <a:endParaRPr lang="en-CA" sz="2000" b="1" baseline="-25000" dirty="0">
              <a:solidFill>
                <a:srgbClr val="007FA3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solidFill>
                <a:srgbClr val="007FA3"/>
              </a:solidFill>
            </a:endParaRPr>
          </a:p>
          <a:p>
            <a:pPr>
              <a:spcBef>
                <a:spcPts val="600"/>
              </a:spcBef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Clr>
                <a:srgbClr val="CC0000"/>
              </a:buClr>
              <a:buNone/>
              <a:defRPr/>
            </a:pPr>
            <a:r>
              <a:rPr lang="en-US" sz="2000" dirty="0">
                <a:cs typeface="Times New Roman" pitchFamily="18" charset="0"/>
              </a:rPr>
              <a:t>In research, one is often concerned with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the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effect of more than one factors simultaneously</a:t>
            </a:r>
            <a:r>
              <a:rPr lang="en-US" sz="2000" dirty="0">
                <a:cs typeface="Times New Roman" pitchFamily="18" charset="0"/>
              </a:rPr>
              <a:t>. For example:</a:t>
            </a:r>
          </a:p>
          <a:p>
            <a:pPr marL="0" indent="0">
              <a:buClr>
                <a:srgbClr val="CC0000"/>
              </a:buClr>
              <a:buNone/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How do advertising levels (high, medium, and low) interact with price levels (high, medium, and low) to influence a brand's sale?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Do educational levels (less than high school, high school 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graduate, some college, and college graduate) and age (less than 35, 35-55, more than 55) affect consumption of a brand?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sz="2000" dirty="0">
                <a:cs typeface="Times New Roman" pitchFamily="18" charset="0"/>
              </a:rPr>
              <a:t>What is the effect of consumers' familiarity with a department store (high, medium, and low) and store image (positive, neutral, and negative) on preference for the store?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03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1274</Words>
  <Application>Microsoft Office PowerPoint</Application>
  <PresentationFormat>Letter Paper (8.5x11 in)</PresentationFormat>
  <Paragraphs>278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Tahoma</vt:lpstr>
      <vt:lpstr>Times New Roman</vt:lpstr>
      <vt:lpstr>Clarity</vt:lpstr>
      <vt:lpstr>PowerPoint Presentation</vt:lpstr>
      <vt:lpstr>Analysis of variance (ANOVA) </vt:lpstr>
      <vt:lpstr>Relationship Amongst Test, Analysis of Variance, Analysis of Covariance, &amp; Regression</vt:lpstr>
      <vt:lpstr>One-Way ANOVA</vt:lpstr>
      <vt:lpstr>One-Way ANOVA Procedure</vt:lpstr>
      <vt:lpstr>Example: One-Way ANOVA</vt:lpstr>
      <vt:lpstr>Example: One-Way ANOVA</vt:lpstr>
      <vt:lpstr>Example: One-Way ANOVA</vt:lpstr>
      <vt:lpstr>N-Way ANOVA</vt:lpstr>
      <vt:lpstr>N-Way ANOVA Procedure</vt:lpstr>
      <vt:lpstr>Example: N-Way ANOVA</vt:lpstr>
      <vt:lpstr>Example: N-Way ANOVA</vt:lpstr>
      <vt:lpstr>Analysis of Covariance (ANCOVA)</vt:lpstr>
      <vt:lpstr>Multivariate Analysis of Variance (MANOVA)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2023-12-09T19:40:01Z</dcterms:modified>
</cp:coreProperties>
</file>