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3" r:id="rId1"/>
  </p:sldMasterIdLst>
  <p:notesMasterIdLst>
    <p:notesMasterId r:id="rId33"/>
  </p:notesMasterIdLst>
  <p:handoutMasterIdLst>
    <p:handoutMasterId r:id="rId34"/>
  </p:handoutMasterIdLst>
  <p:sldIdLst>
    <p:sldId id="270" r:id="rId2"/>
    <p:sldId id="269" r:id="rId3"/>
    <p:sldId id="653" r:id="rId4"/>
    <p:sldId id="654" r:id="rId5"/>
    <p:sldId id="655" r:id="rId6"/>
    <p:sldId id="656" r:id="rId7"/>
    <p:sldId id="261" r:id="rId8"/>
    <p:sldId id="626" r:id="rId9"/>
    <p:sldId id="669" r:id="rId10"/>
    <p:sldId id="634" r:id="rId11"/>
    <p:sldId id="645" r:id="rId12"/>
    <p:sldId id="705" r:id="rId13"/>
    <p:sldId id="706" r:id="rId14"/>
    <p:sldId id="664" r:id="rId15"/>
    <p:sldId id="707" r:id="rId16"/>
    <p:sldId id="665" r:id="rId17"/>
    <p:sldId id="666" r:id="rId18"/>
    <p:sldId id="667" r:id="rId19"/>
    <p:sldId id="668" r:id="rId20"/>
    <p:sldId id="699" r:id="rId21"/>
    <p:sldId id="698" r:id="rId22"/>
    <p:sldId id="703" r:id="rId23"/>
    <p:sldId id="702" r:id="rId24"/>
    <p:sldId id="704" r:id="rId25"/>
    <p:sldId id="670" r:id="rId26"/>
    <p:sldId id="281" r:id="rId27"/>
    <p:sldId id="652" r:id="rId28"/>
    <p:sldId id="708" r:id="rId29"/>
    <p:sldId id="801" r:id="rId30"/>
    <p:sldId id="802" r:id="rId31"/>
    <p:sldId id="803" r:id="rId32"/>
  </p:sldIdLst>
  <p:sldSz cx="9144000" cy="6858000" type="letter"/>
  <p:notesSz cx="6858000" cy="9028113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1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133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34"/>
    </p:cViewPr>
  </p:sorterViewPr>
  <p:notesViewPr>
    <p:cSldViewPr snapToGrid="0">
      <p:cViewPr>
        <p:scale>
          <a:sx n="100" d="100"/>
          <a:sy n="100" d="100"/>
        </p:scale>
        <p:origin x="-1632" y="1734"/>
      </p:cViewPr>
      <p:guideLst>
        <p:guide orient="horz" pos="28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Arial" charset="0"/>
              </a:defRPr>
            </a:lvl1pPr>
          </a:lstStyle>
          <a:p>
            <a:pPr>
              <a:defRPr/>
            </a:pPr>
            <a:fld id="{54FC8DD1-0F10-45FA-9DAA-D563E7F64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388100" y="8636000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 eaLnBrk="0" hangingPunct="0">
              <a:defRPr/>
            </a:pPr>
            <a:fld id="{A69167FF-2F1C-4659-B16A-5D292C91E86C}" type="slidenum">
              <a:rPr lang="en-US" sz="1400">
                <a:latin typeface="Arial" charset="0"/>
              </a:rPr>
              <a:pPr algn="r" eaLnBrk="0" hangingPunct="0">
                <a:defRPr/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224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D9973D08-FACB-4CC5-A23C-A7A9AAB295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342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82625"/>
            <a:ext cx="4502150" cy="3373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87838"/>
            <a:ext cx="502920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388100" y="8636000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 eaLnBrk="0" hangingPunct="0">
              <a:defRPr/>
            </a:pPr>
            <a:fld id="{CEF5B2FD-4630-4C0C-BFCD-E56ED2BAD74C}" type="slidenum">
              <a:rPr lang="en-US" sz="1400">
                <a:latin typeface="Arial" charset="0"/>
              </a:rPr>
              <a:pPr algn="r" eaLnBrk="0" hangingPunct="0">
                <a:defRPr/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258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10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11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12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68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13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02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14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15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43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16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17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18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19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682625"/>
            <a:ext cx="4498975" cy="337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7C953-863B-418B-800D-0BB9606FF8A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29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20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97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21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72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22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11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23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5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24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139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25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3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682625"/>
            <a:ext cx="4498975" cy="337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7C953-863B-418B-800D-0BB9606FF8A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887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682625"/>
            <a:ext cx="4498975" cy="337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7C953-863B-418B-800D-0BB9606FF8A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776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682625"/>
            <a:ext cx="4498975" cy="337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7C953-863B-418B-800D-0BB9606FF8A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659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682625"/>
            <a:ext cx="4498975" cy="337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7C953-863B-418B-800D-0BB9606FF8A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77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682625"/>
            <a:ext cx="4498975" cy="337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7C953-863B-418B-800D-0BB9606FF8A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085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682625"/>
            <a:ext cx="4498975" cy="337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7C953-863B-418B-800D-0BB9606FF8A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91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682625"/>
            <a:ext cx="4498975" cy="337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7C953-863B-418B-800D-0BB9606FF8A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07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682625"/>
            <a:ext cx="4498975" cy="337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7C953-863B-418B-800D-0BB9606FF8A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99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682625"/>
            <a:ext cx="4498975" cy="337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7C953-863B-418B-800D-0BB9606FF8A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08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682625"/>
            <a:ext cx="4498975" cy="337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7C953-863B-418B-800D-0BB9606FF8A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14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682625"/>
            <a:ext cx="4498975" cy="337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7C953-863B-418B-800D-0BB9606FF8A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34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8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9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4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4959350" y="6604000"/>
            <a:ext cx="4194175" cy="24765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000" b="1" i="1" dirty="0">
                <a:latin typeface="Times New Roman" pitchFamily="18" charset="0"/>
              </a:rPr>
              <a:t>Copyright © 2014 by The McGraw-Hill Companies, Inc. All rights reserved.</a:t>
            </a: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77788" y="6607175"/>
            <a:ext cx="1222375" cy="24765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000" b="1" i="1" dirty="0">
                <a:latin typeface="Times New Roman" pitchFamily="18" charset="0"/>
              </a:rPr>
              <a:t>McGraw-Hill/Irwin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CB343-0103-423A-8A8D-AF382C0D6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4139E-0F6F-419F-BB81-36276AF7D0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785BE-5E98-4FF1-8DED-6C28998D8E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92FFD-FCF9-4491-A763-F037E38312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42D32-0E77-4B33-A148-E8B7F0AFCF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BE587-F5F7-472C-9580-081AFFC5E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BD21E-5D79-4E04-85A1-3A37B7364F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1BF37-6E1B-4B15-9729-77535FB9B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6C34F-C849-41F0-BACC-F30D2FD33A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9DC63-6B37-4241-85C3-93ED54C16D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EAADB-9AFB-4773-97DB-50818D691E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D9226-72B7-42C4-8318-9C1ED764C0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29388"/>
            <a:ext cx="1066800" cy="328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400" b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9006789-85B3-4831-B390-902B98F5FF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77" r:id="rId3"/>
    <p:sldLayoutId id="2147483674" r:id="rId4"/>
    <p:sldLayoutId id="2147483678" r:id="rId5"/>
    <p:sldLayoutId id="2147483673" r:id="rId6"/>
    <p:sldLayoutId id="2147483672" r:id="rId7"/>
    <p:sldLayoutId id="2147483679" r:id="rId8"/>
    <p:sldLayoutId id="2147483671" r:id="rId9"/>
    <p:sldLayoutId id="2147483670" r:id="rId10"/>
    <p:sldLayoutId id="2147483669" r:id="rId11"/>
    <p:sldLayoutId id="2147483680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762000" y="1447800"/>
            <a:ext cx="7772400" cy="2819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5400" spc="-100" dirty="0">
                <a:solidFill>
                  <a:schemeClr val="tx2"/>
                </a:solidFill>
              </a:rPr>
              <a:t>Module 5 – Correlation and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dirty="0"/>
              <a:t>Multiple Linear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957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A" sz="2000" dirty="0"/>
                  <a:t>A multiple linear regression includes more than 1 predictor variables.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 equation is</a:t>
                </a:r>
              </a:p>
              <a:p>
                <a:endParaRPr lang="en-US" sz="2000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l-GR" sz="2000" b="0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baseline="-25000" dirty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000" b="0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000" b="0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000" b="0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+ … 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b="1" dirty="0"/>
              </a:p>
              <a:p>
                <a14:m>
                  <m:oMath xmlns:m="http://schemas.openxmlformats.org/officeDocument/2006/math"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is the y-intercept (constant).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l-GR" sz="2000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… are the coefficients of the x-variables.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e.g. We can regress MPG (y) on multiple car features (x’s) such as horsepower, weight, acceleration… 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7495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370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CA" dirty="0"/>
              <a:t>Interpreting Linear Regression Results</a:t>
            </a:r>
            <a:endParaRPr lang="en-US" dirty="0"/>
          </a:p>
        </p:txBody>
      </p:sp>
      <p:sp>
        <p:nvSpPr>
          <p:cNvPr id="74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618509" cy="4876800"/>
          </a:xfrm>
        </p:spPr>
        <p:txBody>
          <a:bodyPr/>
          <a:lstStyle/>
          <a:p>
            <a:r>
              <a:rPr lang="en-US" sz="2000" dirty="0"/>
              <a:t>Values that are of particular importance: the coefficient estimates, the p-values, and the R-squared.</a:t>
            </a:r>
          </a:p>
          <a:p>
            <a:endParaRPr lang="en-US" sz="2000" dirty="0"/>
          </a:p>
          <a:p>
            <a:r>
              <a:rPr lang="en-CA" sz="2000" dirty="0"/>
              <a:t>Suppose we have a regression that uses car features to predict </a:t>
            </a:r>
            <a:r>
              <a:rPr lang="en-US" sz="2000" dirty="0"/>
              <a:t>MPG of a car. </a:t>
            </a:r>
          </a:p>
          <a:p>
            <a:pPr>
              <a:buNone/>
            </a:pPr>
            <a:br>
              <a:rPr lang="en-US" sz="2000" dirty="0"/>
            </a:b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7E117-106B-0C5B-7F82-8354B7710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609" y="1600200"/>
            <a:ext cx="5925367" cy="41013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CA" dirty="0"/>
              <a:t>Interpreting Linear Regression Results</a:t>
            </a:r>
            <a:endParaRPr lang="en-US" dirty="0"/>
          </a:p>
        </p:txBody>
      </p:sp>
      <p:sp>
        <p:nvSpPr>
          <p:cNvPr id="74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618509" cy="4876800"/>
          </a:xfrm>
        </p:spPr>
        <p:txBody>
          <a:bodyPr/>
          <a:lstStyle/>
          <a:p>
            <a:r>
              <a:rPr lang="en-US" sz="2000" dirty="0"/>
              <a:t>Coefficients represent the relationship between each x-variable and the y-variable.</a:t>
            </a:r>
          </a:p>
          <a:p>
            <a:endParaRPr lang="en-US" sz="2000" dirty="0"/>
          </a:p>
          <a:p>
            <a:r>
              <a:rPr lang="en-US" sz="2000" dirty="0"/>
              <a:t>e.g. The coefficient on year means that each additional year will lead to an increase of 0.75 MPG on average, holding all other variables constant.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7E117-106B-0C5B-7F82-8354B7710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609" y="1600200"/>
            <a:ext cx="5925367" cy="410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2285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CA" dirty="0"/>
              <a:t>Interpreting Linear Regression 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957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2618509" cy="4876800"/>
              </a:xfrm>
            </p:spPr>
            <p:txBody>
              <a:bodyPr/>
              <a:lstStyle/>
              <a:p>
                <a:r>
                  <a:rPr lang="en-CA" sz="2000" dirty="0"/>
                  <a:t>Each coefficient is used in a t-test by testing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CA" sz="2000" dirty="0"/>
              </a:p>
              <a:p>
                <a:r>
                  <a:rPr lang="en-CA" sz="2000" dirty="0"/>
                  <a:t>The p-value is the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probability</a:t>
                </a:r>
                <a:r>
                  <a:rPr lang="en-US" sz="2000" dirty="0"/>
                  <a:t> that a </a:t>
                </a:r>
                <a:r>
                  <a:rPr lang="en-US" sz="2000" dirty="0">
                    <a:solidFill>
                      <a:srgbClr val="FF0000"/>
                    </a:solidFill>
                  </a:rPr>
                  <a:t>coefficient estimate occurred by chance</a:t>
                </a:r>
                <a:r>
                  <a:rPr lang="en-US" sz="2000" dirty="0"/>
                  <a:t>, assuming that there is no actual relationship between the x and y-variables (i.e.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is true).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7495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2618509" cy="4876800"/>
              </a:xfrm>
              <a:blipFill>
                <a:blip r:embed="rId3"/>
                <a:stretch>
                  <a:fillRect l="-1163" t="-625" r="-1628" b="-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7E117-106B-0C5B-7F82-8354B7710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609" y="1600200"/>
            <a:ext cx="5925367" cy="410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67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dirty="0"/>
              <a:t>Evaluation of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957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b="1" dirty="0"/>
                  <a:t>Evaluation: </a:t>
                </a:r>
                <a:r>
                  <a:rPr lang="en-US" sz="2000" dirty="0"/>
                  <a:t>How good is the model? i.e. Is the linear expression we calculated a </a:t>
                </a:r>
                <a:r>
                  <a:rPr lang="en-US" sz="2000" dirty="0">
                    <a:solidFill>
                      <a:srgbClr val="FF0000"/>
                    </a:solidFill>
                  </a:rPr>
                  <a:t>good fit of our data</a:t>
                </a:r>
                <a:r>
                  <a:rPr lang="en-US" sz="2000" dirty="0"/>
                  <a:t>?</a:t>
                </a:r>
              </a:p>
              <a:p>
                <a:endParaRPr lang="en-US" sz="2000" dirty="0"/>
              </a:p>
              <a:p>
                <a:r>
                  <a:rPr lang="en-US" sz="2000" b="1" dirty="0"/>
                  <a:t>Metric 1: R-squared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000" b="1" i="1" baseline="30000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b="1" baseline="30000" dirty="0"/>
              </a:p>
              <a:p>
                <a:endParaRPr lang="en-CA" sz="2000" dirty="0"/>
              </a:p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CA" sz="2000" i="1" baseline="30000" dirty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sz="2000" dirty="0"/>
                  <a:t>is a coefficient between 0 and 1. </a:t>
                </a:r>
              </a:p>
              <a:p>
                <a:endParaRPr lang="en-CA" sz="2000" dirty="0"/>
              </a:p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CA" sz="2000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CA" sz="2000" baseline="30000" dirty="0"/>
                  <a:t> </a:t>
                </a:r>
                <a:r>
                  <a:rPr lang="en-US" sz="2000" dirty="0"/>
                  <a:t>is interpreted as the percent of variance in target variable that is explained by the predictors, or the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explanatory power of the model.</a:t>
                </a:r>
                <a:r>
                  <a:rPr lang="en-US" sz="2000" dirty="0"/>
                  <a:t> i.e. </a:t>
                </a:r>
                <a:r>
                  <a:rPr lang="en-US" sz="2000" dirty="0">
                    <a:solidFill>
                      <a:srgbClr val="FF0000"/>
                    </a:solidFill>
                  </a:rPr>
                  <a:t>What percent of the target variable is due to the predictors? How well did we choose the predictors? </a:t>
                </a:r>
              </a:p>
              <a:p>
                <a:endParaRPr lang="en-US" sz="2000" dirty="0">
                  <a:solidFill>
                    <a:srgbClr val="FF0000"/>
                  </a:solidFill>
                </a:endParaRPr>
              </a:p>
              <a:p>
                <a:r>
                  <a:rPr lang="en-US" sz="2000" dirty="0"/>
                  <a:t>An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CA" sz="2000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CA" sz="2000" baseline="30000" dirty="0"/>
                  <a:t>  </a:t>
                </a:r>
                <a:r>
                  <a:rPr lang="en-US" sz="2000" dirty="0"/>
                  <a:t>value close to 1 would mean that nearly all variance in the target variable is explained by the model. </a:t>
                </a:r>
              </a:p>
            </p:txBody>
          </p:sp>
        </mc:Choice>
        <mc:Fallback>
          <p:sp>
            <p:nvSpPr>
              <p:cNvPr id="7495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370" t="-625" b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91908" y="0"/>
            <a:ext cx="3552092" cy="1286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CA" dirty="0"/>
              <a:t>Interpreting Linear Regression 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957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2618509" cy="4876800"/>
              </a:xfrm>
            </p:spPr>
            <p:txBody>
              <a:bodyPr/>
              <a:lstStyle/>
              <a:p>
                <a:r>
                  <a:rPr lang="en-US" sz="2000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(coefficient of determination) value is 0.821, and the adjusted R-squared value is 0.818.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 higher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 the higher the explanatory power of the model.</a:t>
                </a:r>
              </a:p>
              <a:p>
                <a:endParaRPr lang="en-US" sz="2000" dirty="0"/>
              </a:p>
              <a:p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495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2618509" cy="4876800"/>
              </a:xfrm>
              <a:blipFill>
                <a:blip r:embed="rId3"/>
                <a:stretch>
                  <a:fillRect l="-1163" t="-625" r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7E117-106B-0C5B-7F82-8354B7710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609" y="1600200"/>
            <a:ext cx="5925367" cy="410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0430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dirty="0"/>
              <a:t>Evaluation of Model</a:t>
            </a:r>
            <a:endParaRPr lang="en-US" dirty="0"/>
          </a:p>
        </p:txBody>
      </p:sp>
      <p:sp>
        <p:nvSpPr>
          <p:cNvPr id="74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/>
              <a:t>Caution about interpreting R-squared</a:t>
            </a:r>
          </a:p>
          <a:p>
            <a:r>
              <a:rPr lang="en-US" sz="2000" dirty="0"/>
              <a:t>How you interpret R-squared depends heavily on the problem you're trying to model and the data you use. </a:t>
            </a:r>
          </a:p>
          <a:p>
            <a:r>
              <a:rPr lang="en-US" sz="2000" dirty="0"/>
              <a:t>For tough problems, a very low R-squared may be acceptable. Also, a high R-squared may result from a poor model. </a:t>
            </a:r>
          </a:p>
          <a:p>
            <a:r>
              <a:rPr lang="en-US" sz="2000" dirty="0"/>
              <a:t>However, in general, the higher the R-squared the better. </a:t>
            </a:r>
          </a:p>
          <a:p>
            <a:r>
              <a:rPr lang="en-CA" sz="2000" dirty="0"/>
              <a:t>For comparing models, the </a:t>
            </a:r>
            <a:r>
              <a:rPr lang="en-CA" sz="2000" dirty="0">
                <a:solidFill>
                  <a:srgbClr val="FF0000"/>
                </a:solidFill>
              </a:rPr>
              <a:t>adjusted R</a:t>
            </a:r>
            <a:r>
              <a:rPr lang="en-CA" sz="2000" baseline="30000" dirty="0">
                <a:solidFill>
                  <a:srgbClr val="FF0000"/>
                </a:solidFill>
              </a:rPr>
              <a:t>2</a:t>
            </a:r>
            <a:r>
              <a:rPr lang="en-CA" sz="2000" dirty="0">
                <a:solidFill>
                  <a:srgbClr val="FF0000"/>
                </a:solidFill>
              </a:rPr>
              <a:t> </a:t>
            </a:r>
            <a:r>
              <a:rPr lang="en-CA" sz="2000" dirty="0"/>
              <a:t>is recommended.</a:t>
            </a:r>
          </a:p>
          <a:p>
            <a:r>
              <a:rPr lang="en-US" sz="2000" dirty="0"/>
              <a:t>In a nutshell, the more variables that are included, the higher the r-squared value will be, even if there is no relationship between the additional variables and the target variable. </a:t>
            </a:r>
          </a:p>
          <a:p>
            <a:r>
              <a:rPr lang="en-US" sz="2000" dirty="0"/>
              <a:t>Therefore, we use the </a:t>
            </a:r>
            <a:r>
              <a:rPr lang="en-US" sz="2000" dirty="0">
                <a:solidFill>
                  <a:srgbClr val="FF0000"/>
                </a:solidFill>
              </a:rPr>
              <a:t>Adjusted </a:t>
            </a:r>
            <a:r>
              <a:rPr lang="en-CA" sz="2000" dirty="0">
                <a:solidFill>
                  <a:srgbClr val="FF0000"/>
                </a:solidFill>
              </a:rPr>
              <a:t>R</a:t>
            </a:r>
            <a:r>
              <a:rPr lang="en-CA" sz="2000" baseline="30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 value (which can increase or decrease)</a:t>
            </a:r>
            <a:r>
              <a:rPr lang="en-US" sz="2000" dirty="0"/>
              <a:t> to see if adding extra variables really improve the model’s fit. </a:t>
            </a:r>
          </a:p>
          <a:p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dirty="0"/>
              <a:t>Evaluation of Model</a:t>
            </a:r>
            <a:endParaRPr lang="en-US" dirty="0"/>
          </a:p>
        </p:txBody>
      </p:sp>
      <p:sp>
        <p:nvSpPr>
          <p:cNvPr id="74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/>
              <a:t>Metric 2: Accuracy</a:t>
            </a:r>
          </a:p>
          <a:p>
            <a:r>
              <a:rPr lang="en-US" sz="2000" dirty="0"/>
              <a:t>Goal: Minimize errors by </a:t>
            </a:r>
            <a:r>
              <a:rPr lang="en-US" sz="2000" dirty="0">
                <a:solidFill>
                  <a:srgbClr val="FF0000"/>
                </a:solidFill>
              </a:rPr>
              <a:t>finding the “line of best fit</a:t>
            </a:r>
            <a:r>
              <a:rPr lang="en-US" sz="2000">
                <a:solidFill>
                  <a:srgbClr val="FF0000"/>
                </a:solidFill>
              </a:rPr>
              <a:t>”</a:t>
            </a:r>
            <a:r>
              <a:rPr lang="en-US" sz="2000"/>
              <a:t>  using OLS (</a:t>
            </a:r>
            <a:r>
              <a:rPr lang="en-US" sz="2000" dirty="0"/>
              <a:t>Ordinary Least Squares Method)</a:t>
            </a:r>
          </a:p>
          <a:p>
            <a:r>
              <a:rPr lang="en-US" sz="2000" dirty="0"/>
              <a:t>i.e. We want to minimize the sum of the length of black lines (or the distance from the blue dots to the red line)</a:t>
            </a:r>
          </a:p>
          <a:p>
            <a:pPr>
              <a:buNone/>
            </a:pPr>
            <a:br>
              <a:rPr lang="en-US" sz="2000" dirty="0"/>
            </a:br>
            <a:endParaRPr lang="en-US" sz="2000" dirty="0"/>
          </a:p>
          <a:p>
            <a:endParaRPr lang="en-US" sz="2000" b="1" baseline="30000" dirty="0"/>
          </a:p>
          <a:p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0320" y="3322689"/>
            <a:ext cx="5179035" cy="3535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dirty="0"/>
              <a:t>Evaluation of Model</a:t>
            </a:r>
            <a:endParaRPr lang="en-US" dirty="0"/>
          </a:p>
        </p:txBody>
      </p:sp>
      <p:sp>
        <p:nvSpPr>
          <p:cNvPr id="74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/>
              <a:t>Metric 2: Accuracy</a:t>
            </a:r>
          </a:p>
          <a:p>
            <a:r>
              <a:rPr lang="en-US" sz="2000" dirty="0"/>
              <a:t>There are 3 common evaluation metrics for linear regressions:</a:t>
            </a:r>
          </a:p>
          <a:p>
            <a:endParaRPr lang="en-US" sz="2000" dirty="0"/>
          </a:p>
          <a:p>
            <a:r>
              <a:rPr lang="en-US" altLang="ja-JP" sz="2000" dirty="0"/>
              <a:t>Mean Absolute Error (MAE): mean absolute value of errors</a:t>
            </a:r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sz="2000" dirty="0"/>
          </a:p>
          <a:p>
            <a:r>
              <a:rPr lang="en-US" sz="2000" dirty="0"/>
              <a:t>Mean Squared Error (MSE): mean squared error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Root Mean Squared Error (RMSE): square root of MSE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B62797-71AB-46FB-9E4F-9F0E8D045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192" y="3089910"/>
            <a:ext cx="2255571" cy="1082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A11BDF-08FE-4893-A2F1-CACF075EB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076" y="3918585"/>
            <a:ext cx="2053349" cy="1082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DA5403-588C-42A9-8F2F-EFFDD4C44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193" y="5682300"/>
            <a:ext cx="2398918" cy="10248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dirty="0"/>
              <a:t>Evaluation of Model</a:t>
            </a:r>
            <a:endParaRPr lang="en-US" dirty="0"/>
          </a:p>
        </p:txBody>
      </p:sp>
      <p:sp>
        <p:nvSpPr>
          <p:cNvPr id="74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/>
              <a:t>Metric 2: Accuracy</a:t>
            </a:r>
          </a:p>
          <a:p>
            <a:endParaRPr lang="en-US" sz="2000" dirty="0"/>
          </a:p>
          <a:p>
            <a:r>
              <a:rPr lang="en-US" sz="2000" dirty="0"/>
              <a:t>3 common evaluation metrics for linear regressions: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MAE</a:t>
            </a:r>
            <a:r>
              <a:rPr lang="en-US" sz="2000" dirty="0"/>
              <a:t> is easiest to understand (it’s the average error).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MSE</a:t>
            </a:r>
            <a:r>
              <a:rPr lang="en-US" sz="2000" dirty="0"/>
              <a:t> is more common than MAE (large errors are penalized).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RMSE</a:t>
            </a:r>
            <a:r>
              <a:rPr lang="en-US" sz="2000" dirty="0"/>
              <a:t> is most common (it has the same unit as the target variable).</a:t>
            </a:r>
          </a:p>
          <a:p>
            <a:endParaRPr lang="en-US" sz="2000" dirty="0"/>
          </a:p>
          <a:p>
            <a:r>
              <a:rPr lang="en-US" sz="2000" dirty="0"/>
              <a:t>These are called </a:t>
            </a:r>
            <a:r>
              <a:rPr lang="en-US" sz="2000" dirty="0">
                <a:solidFill>
                  <a:srgbClr val="FF0000"/>
                </a:solidFill>
              </a:rPr>
              <a:t>loss functions</a:t>
            </a:r>
            <a:r>
              <a:rPr lang="en-US" sz="2000" dirty="0"/>
              <a:t>, because we want to minimize them. </a:t>
            </a:r>
            <a:br>
              <a:rPr lang="en-US" sz="2000" dirty="0"/>
            </a:br>
            <a:endParaRPr lang="en-US" sz="2000" dirty="0"/>
          </a:p>
          <a:p>
            <a:endParaRPr lang="en-US" sz="2000" b="1" baseline="30000" dirty="0"/>
          </a:p>
          <a:p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Correlation is the relationship (magnitude and direction) between two continuous variables. </a:t>
            </a:r>
          </a:p>
          <a:p>
            <a:endParaRPr lang="en-US" sz="2000" dirty="0"/>
          </a:p>
          <a:p>
            <a:r>
              <a:rPr lang="en-US" sz="2000" dirty="0"/>
              <a:t>It can answer questions such as: </a:t>
            </a:r>
          </a:p>
          <a:p>
            <a:endParaRPr lang="en-US" sz="2000" dirty="0"/>
          </a:p>
          <a:p>
            <a:r>
              <a:rPr lang="en-US" sz="2000" dirty="0"/>
              <a:t>Does the amount Healthtex spends per month on training its sales force affect its monthly sales?</a:t>
            </a:r>
          </a:p>
          <a:p>
            <a:endParaRPr lang="en-US" sz="2000" dirty="0"/>
          </a:p>
          <a:p>
            <a:r>
              <a:rPr lang="en-US" sz="2000" dirty="0"/>
              <a:t>Does the number of hours students study for an exam influence the exam score?</a:t>
            </a:r>
          </a:p>
          <a:p>
            <a:endParaRPr lang="en-US" sz="2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C22A08-9A94-F62E-0723-24F60743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86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dirty="0"/>
              <a:t>Assumptions of Linear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957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The equation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represents a linear regression with an error term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the fitted (predicted) value of y.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is the residual of the model (how far the fitted value is from the data).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There are 4 assumptions about the residuals of a linear regression.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Violation of these assumptions can result in poor statistical inference, poor predictions, and biased estimates of coefficients. </a:t>
                </a:r>
              </a:p>
            </p:txBody>
          </p:sp>
        </mc:Choice>
        <mc:Fallback>
          <p:sp>
            <p:nvSpPr>
              <p:cNvPr id="7495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370" t="-625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dirty="0"/>
              <a:t>Independence Assumption</a:t>
            </a:r>
            <a:endParaRPr lang="en-US" dirty="0"/>
          </a:p>
        </p:txBody>
      </p:sp>
      <p:sp>
        <p:nvSpPr>
          <p:cNvPr id="74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579257" cy="4876800"/>
          </a:xfrm>
        </p:spPr>
        <p:txBody>
          <a:bodyPr/>
          <a:lstStyle/>
          <a:p>
            <a:r>
              <a:rPr lang="en-US" sz="2000" dirty="0"/>
              <a:t>The residuals should be independent of each other. There should be no correlation between residuals (otherwise autocorrelation exists).</a:t>
            </a:r>
          </a:p>
          <a:p>
            <a:endParaRPr lang="en-US" sz="2000" dirty="0"/>
          </a:p>
          <a:p>
            <a:r>
              <a:rPr lang="en-US" sz="2000" dirty="0"/>
              <a:t>To check independence, plot residuals against a time variable. A non-random pattern suggests lack of independence.</a:t>
            </a:r>
          </a:p>
          <a:p>
            <a:endParaRPr lang="en-US" sz="2000" dirty="0"/>
          </a:p>
          <a:p>
            <a:r>
              <a:rPr lang="en-US" sz="2000" dirty="0"/>
              <a:t>For many time-series data, there is lack of independence (the plot would show a non-random pattern).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9A77F-AC33-F771-1C25-DED484DCA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457" y="2245444"/>
            <a:ext cx="3346255" cy="27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00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CA" dirty="0"/>
              <a:t>Homoscedasticity (Equal Variance) Assumption</a:t>
            </a:r>
            <a:endParaRPr lang="en-US" dirty="0"/>
          </a:p>
        </p:txBody>
      </p:sp>
      <p:sp>
        <p:nvSpPr>
          <p:cNvPr id="74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23655"/>
          </a:xfrm>
        </p:spPr>
        <p:txBody>
          <a:bodyPr/>
          <a:lstStyle/>
          <a:p>
            <a:r>
              <a:rPr lang="en-US" sz="2000" dirty="0"/>
              <a:t>The residuals should have equal variance for all values of predictions (fitted values).</a:t>
            </a:r>
          </a:p>
          <a:p>
            <a:endParaRPr lang="en-US" sz="2000" dirty="0"/>
          </a:p>
          <a:p>
            <a:r>
              <a:rPr lang="en-US" sz="2000" dirty="0"/>
              <a:t>To check, plot residuals against a fitted values. The range of variance should be consistent across the x-axis.</a:t>
            </a:r>
          </a:p>
          <a:p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23F54E-1D9B-6D40-A2D1-70327F892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493" y="4019968"/>
            <a:ext cx="3245047" cy="2597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6632FE-6C12-99EA-2771-B3B7948ECC91}"/>
              </a:ext>
            </a:extLst>
          </p:cNvPr>
          <p:cNvSpPr txBox="1"/>
          <p:nvPr/>
        </p:nvSpPr>
        <p:spPr>
          <a:xfrm>
            <a:off x="1779149" y="3635538"/>
            <a:ext cx="2677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/>
              <a:t>Equal Variance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8F33FE-96FB-58FC-A578-6FF456E94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540" y="3838953"/>
            <a:ext cx="3245047" cy="28654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153930-20F4-0A57-C859-674641C79266}"/>
              </a:ext>
            </a:extLst>
          </p:cNvPr>
          <p:cNvSpPr txBox="1"/>
          <p:nvPr/>
        </p:nvSpPr>
        <p:spPr>
          <a:xfrm>
            <a:off x="4769039" y="3638531"/>
            <a:ext cx="2677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/>
              <a:t>Unequal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19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dirty="0"/>
              <a:t>Normality Assumption</a:t>
            </a:r>
            <a:endParaRPr lang="en-US" dirty="0"/>
          </a:p>
        </p:txBody>
      </p:sp>
      <p:sp>
        <p:nvSpPr>
          <p:cNvPr id="74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78036" cy="4724400"/>
          </a:xfrm>
        </p:spPr>
        <p:txBody>
          <a:bodyPr/>
          <a:lstStyle/>
          <a:p>
            <a:r>
              <a:rPr lang="en-US" sz="2000" dirty="0"/>
              <a:t>The residuals should be normally distributed. Presence of non-normal distribution suggests the existence of a few outliers.</a:t>
            </a:r>
          </a:p>
          <a:p>
            <a:endParaRPr lang="en-US" sz="2000" dirty="0"/>
          </a:p>
          <a:p>
            <a:r>
              <a:rPr lang="en-US" sz="2000" dirty="0"/>
              <a:t>To check, create a </a:t>
            </a:r>
            <a:r>
              <a:rPr lang="en-US" sz="2000" dirty="0" err="1"/>
              <a:t>QQ</a:t>
            </a:r>
            <a:r>
              <a:rPr lang="en-US" sz="2000" dirty="0"/>
              <a:t> (quantile-quantile) plot to compare the distribution of residuals to a theoretical normal distribution. If the two distributions are similar, the points in the </a:t>
            </a:r>
            <a:r>
              <a:rPr lang="en-US" sz="2000" dirty="0" err="1"/>
              <a:t>QQ</a:t>
            </a:r>
            <a:r>
              <a:rPr lang="en-US" sz="2000" dirty="0"/>
              <a:t> plot should form a straight line.</a:t>
            </a:r>
          </a:p>
          <a:p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31B9ED-3878-DA29-C5E5-E4B5BC4F0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721" y="1966708"/>
            <a:ext cx="3134162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41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dirty="0"/>
              <a:t>Zero-Mean Assumption</a:t>
            </a:r>
            <a:endParaRPr lang="en-US" dirty="0"/>
          </a:p>
        </p:txBody>
      </p:sp>
      <p:sp>
        <p:nvSpPr>
          <p:cNvPr id="74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78036" cy="4724400"/>
          </a:xfrm>
        </p:spPr>
        <p:txBody>
          <a:bodyPr/>
          <a:lstStyle/>
          <a:p>
            <a:r>
              <a:rPr lang="en-US" sz="2000" dirty="0"/>
              <a:t>The residuals should have a mean of 0 (in reality, close to 0).</a:t>
            </a:r>
          </a:p>
          <a:p>
            <a:endParaRPr lang="en-US" sz="2000" dirty="0"/>
          </a:p>
          <a:p>
            <a:r>
              <a:rPr lang="en-US" sz="2000" dirty="0"/>
              <a:t>To check, calculate the mean of all residuals and see it is reasonably close to 0.</a:t>
            </a:r>
          </a:p>
          <a:p>
            <a:endParaRPr lang="en-US" sz="2000" dirty="0"/>
          </a:p>
          <a:p>
            <a:r>
              <a:rPr lang="en-US" sz="2000" dirty="0"/>
              <a:t>Or visually inspect the residual plot to see if the residuals are approximately spread </a:t>
            </a:r>
            <a:r>
              <a:rPr lang="en-US" sz="2000"/>
              <a:t>around the 0 axis. 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371000-8BFE-E1C6-B712-6CFF63668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439" y="1746680"/>
            <a:ext cx="3346255" cy="27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17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CA" dirty="0"/>
              <a:t>Appendix: Coefficients in Simple Linear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957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In a simple linear regression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l-GR" sz="2000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2000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 the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and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can be calculated conveniently.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/>
                  <a:t> is the average of the x-variable.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is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the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average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of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the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b="0" i="0" dirty="0" smtClean="0"/>
                      <m:t>y</m:t>
                    </m:r>
                    <m:r>
                      <m:rPr>
                        <m:nor/>
                      </m:rPr>
                      <a:rPr lang="en-US" sz="2000" dirty="0"/>
                      <m:t>−</m:t>
                    </m:r>
                    <m:r>
                      <m:rPr>
                        <m:nor/>
                      </m:rPr>
                      <a:rPr lang="en-US" sz="2000" dirty="0"/>
                      <m:t>variable</m:t>
                    </m:r>
                    <m:r>
                      <m:rPr>
                        <m:nor/>
                      </m:rPr>
                      <a:rPr lang="en-US" sz="2000" dirty="0"/>
                      <m:t>.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/>
                  <a:t>is the correlation between x and y.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 are the standard errors of the standard deviation of x and y.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7495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370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251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Appendix: </a:t>
            </a:r>
            <a:r>
              <a:rPr lang="en-US" dirty="0"/>
              <a:t>Standard Error of Coefficient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3"/>
              <p:cNvSpPr txBox="1">
                <a:spLocks/>
              </p:cNvSpPr>
              <p:nvPr/>
            </p:nvSpPr>
            <p:spPr>
              <a:xfrm>
                <a:off x="549236" y="1672925"/>
                <a:ext cx="8229600" cy="465167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The standard error of the coefficient in a simple linear regression is calculated using the following equation. 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sz="2000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: number of data points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: x-value each data point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m:rPr>
                        <m:nor/>
                      </m:rPr>
                      <a:rPr lang="en-US" sz="2000" dirty="0"/>
                      <m:t>:</m:t>
                    </m:r>
                  </m:oMath>
                </a14:m>
                <a:r>
                  <a:rPr lang="en-US" sz="2000" dirty="0"/>
                  <a:t> average of the x-variable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: y-value each data point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: predicted y-value each data point calculated 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000" dirty="0"/>
              </a:p>
            </p:txBody>
          </p:sp>
        </mc:Choice>
        <mc:Fallback>
          <p:sp>
            <p:nvSpPr>
              <p:cNvPr id="14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36" y="1672925"/>
                <a:ext cx="8229600" cy="4651675"/>
              </a:xfrm>
              <a:prstGeom prst="rect">
                <a:avLst/>
              </a:prstGeom>
              <a:blipFill>
                <a:blip r:embed="rId3"/>
                <a:stretch>
                  <a:fillRect l="-222" t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77F4A-C933-011B-FEEC-38226AD6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6C34F-C849-41F0-BACC-F30D2FD33A0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17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Appendix: </a:t>
            </a:r>
            <a:r>
              <a:rPr lang="en-US" dirty="0" err="1"/>
              <a:t>SSR</a:t>
            </a:r>
            <a:r>
              <a:rPr lang="en-US" dirty="0"/>
              <a:t>, SSE, SST</a:t>
            </a: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549236" y="1672925"/>
            <a:ext cx="8229600" cy="4651675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 err="1"/>
              <a:t>SSR</a:t>
            </a:r>
            <a:r>
              <a:rPr lang="en-US" sz="2000" dirty="0"/>
              <a:t> (sum of squared residuals): Measures how far the estimated sloped regression line is from the horizontal line (sample mean of y).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SSE (sum of squared errors): Measures how much y varies around the estimated regression line.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SST (sum of squares total): Measures how much the data points vary around their mean.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77F4A-C933-011B-FEEC-38226AD6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6C34F-C849-41F0-BACC-F30D2FD33A0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581EB2-ACA8-2165-77E6-D353BCFDE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83" y="3853784"/>
            <a:ext cx="4801270" cy="26197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id="{79A0F65F-039A-8304-EA14-258AB2B277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37653" y="3732546"/>
                <a:ext cx="3182582" cy="258042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400" dirty="0"/>
              </a:p>
            </p:txBody>
          </p:sp>
        </mc:Choice>
        <mc:Fallback xmlns=""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id="{79A0F65F-039A-8304-EA14-258AB2B27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653" y="3732546"/>
                <a:ext cx="3182582" cy="2580420"/>
              </a:xfrm>
              <a:prstGeom prst="rect">
                <a:avLst/>
              </a:prstGeom>
              <a:blipFill>
                <a:blip r:embed="rId4"/>
                <a:stretch>
                  <a:fillRect t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92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Appendix: </a:t>
            </a:r>
            <a:r>
              <a:rPr lang="en-US" dirty="0" err="1"/>
              <a:t>SSR</a:t>
            </a:r>
            <a:r>
              <a:rPr lang="en-US" dirty="0"/>
              <a:t>, SSE, SST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3"/>
              <p:cNvSpPr txBox="1">
                <a:spLocks/>
              </p:cNvSpPr>
              <p:nvPr/>
            </p:nvSpPr>
            <p:spPr>
              <a:xfrm>
                <a:off x="549236" y="1672925"/>
                <a:ext cx="8229600" cy="465167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(coefficient of determination) is the proportion of the total variation in the dependent variable Y that is explained, or accounted for, by the variation in the independent variable X.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is the square of the correlation coefficient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in a simple linear regression.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It is found from the following formula: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000" dirty="0"/>
              </a:p>
            </p:txBody>
          </p:sp>
        </mc:Choice>
        <mc:Fallback>
          <p:sp>
            <p:nvSpPr>
              <p:cNvPr id="14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36" y="1672925"/>
                <a:ext cx="8229600" cy="4651675"/>
              </a:xfrm>
              <a:prstGeom prst="rect">
                <a:avLst/>
              </a:prstGeom>
              <a:blipFill>
                <a:blip r:embed="rId3"/>
                <a:stretch>
                  <a:fillRect l="-222" t="-524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77F4A-C933-011B-FEEC-38226AD6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6C34F-C849-41F0-BACC-F30D2FD33A0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98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F-Test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000" dirty="0"/>
                  <a:t>In a linear regression, ANOVA is used to test the null hypothesis that </a:t>
                </a:r>
              </a:p>
              <a:p>
                <a:endParaRPr lang="en-US" sz="2000" dirty="0"/>
              </a:p>
              <a:p>
                <a:pPr marL="548640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/>
                        </a:rPr>
                        <m:t>𝛽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=…=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/>
                        </a:rPr>
                        <m:t>𝛽</m:t>
                      </m:r>
                      <m:r>
                        <a:rPr lang="en-US" sz="2000" b="0" i="1" baseline="-25000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i="1" dirty="0"/>
              </a:p>
              <a:p>
                <a:pPr marL="548640" lvl="2" indent="0" algn="ctr">
                  <a:buNone/>
                </a:pPr>
                <a:endParaRPr lang="en-US" sz="2000" dirty="0"/>
              </a:p>
              <a:p>
                <a:pPr marL="548640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 baseline="-25000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sz="2000" i="0" dirty="0">
                          <a:latin typeface="Cambria Math" panose="02040503050406030204" pitchFamily="18" charset="0"/>
                        </a:rPr>
                        <m:t>Not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 dirty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/>
                        </a:rPr>
                        <m:t>𝛽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′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 dirty="0">
                          <a:latin typeface="Cambria Math" panose="02040503050406030204" pitchFamily="18" charset="0"/>
                        </a:rPr>
                        <m:t>are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0 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This is an F-test. The F-statistic is calculated as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/[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endChr m:val="]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is the number </a:t>
                </a:r>
                <a:r>
                  <a:rPr lang="en-US" sz="2000"/>
                  <a:t>of independent (x) </a:t>
                </a:r>
                <a:r>
                  <a:rPr lang="en-US" sz="2000" dirty="0"/>
                  <a:t>variables.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 sample size.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370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05693-3C66-6A45-650A-410B9BED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6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Coefficient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Correlation coefficient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is the variable for measuring correlation. 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370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C22A08-9A94-F62E-0723-24F60743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5C0733-3197-C08B-EDFF-320125D35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025" y="2128660"/>
            <a:ext cx="5695950" cy="21274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4079F9-E882-C69E-3592-FC3898201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025" y="4459331"/>
            <a:ext cx="5695950" cy="201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F-Test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An ANOVA table summarizes the multiple linear regression results.</a:t>
            </a:r>
          </a:p>
          <a:p>
            <a:endParaRPr lang="en-US" sz="2000" dirty="0"/>
          </a:p>
          <a:p>
            <a:r>
              <a:rPr lang="en-US" sz="2000" dirty="0"/>
              <a:t>It reports the total amount of the variation, the variation in all the independent variables, and the residual or error (the unexplained variation of y).</a:t>
            </a:r>
          </a:p>
          <a:p>
            <a:endParaRPr lang="en-US" sz="2000" dirty="0"/>
          </a:p>
          <a:p>
            <a:r>
              <a:rPr lang="en-US" sz="2000" dirty="0"/>
              <a:t>It reports the degrees of freedom of the independent variables, the error variation, and the total variation. </a:t>
            </a:r>
          </a:p>
          <a:p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05693-3C66-6A45-650A-410B9BED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3" name="Picture 2" descr="Screen Shot 2020-10-30 at 3.52.22 PM.png">
            <a:extLst>
              <a:ext uri="{FF2B5EF4-FFF2-40B4-BE49-F238E27FC236}">
                <a16:creationId xmlns:a16="http://schemas.microsoft.com/office/drawing/2014/main" id="{BF1C7893-7EE1-07F6-D07D-D65B50EF51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" y="4672232"/>
            <a:ext cx="7813964" cy="117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32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F-Distribution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05693-3C66-6A45-650A-410B9BED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2ABFD0-C265-C380-630A-06915E772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228" y="1524000"/>
            <a:ext cx="5867400" cy="461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0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Coefficient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2717800" cy="2830513"/>
              </a:xfrm>
            </p:spPr>
            <p:txBody>
              <a:bodyPr/>
              <a:lstStyle/>
              <a:p>
                <a:r>
                  <a:rPr lang="en-US" sz="2000" dirty="0"/>
                  <a:t>The correlation coefficient is calculated as follows: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2717800" cy="2830513"/>
              </a:xfrm>
              <a:blipFill>
                <a:blip r:embed="rId3"/>
                <a:stretch>
                  <a:fillRect l="-112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C22A08-9A94-F62E-0723-24F60743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9" name="Picture 8" descr="Screen Shot 2020-10-30 at 3.09.24 PM.png">
            <a:extLst>
              <a:ext uri="{FF2B5EF4-FFF2-40B4-BE49-F238E27FC236}">
                <a16:creationId xmlns:a16="http://schemas.microsoft.com/office/drawing/2014/main" id="{351B4E5F-DE0F-59C7-4B2E-BC5D2A7213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1529556"/>
            <a:ext cx="5351702" cy="28305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id="{FD67B8B5-F05F-40E3-DE75-618BF47914D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4736569"/>
                <a:ext cx="8229600" cy="17928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182563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0250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90000"/>
                  <a:buFont typeface="Arial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4888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7450" indent="-1365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 are the standard errors of the standard deviation of x and y.</a:t>
                </a:r>
              </a:p>
              <a:p>
                <a:r>
                  <a:rPr lang="en-US" sz="2000" dirty="0"/>
                  <a:t>In the example of sales calls,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6672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(15−1)(42.76)(12.89)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=0.865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Font typeface="Arial" charset="0"/>
                  <a:buNone/>
                </a:pPr>
                <a:endParaRPr lang="en-US" sz="2000" dirty="0"/>
              </a:p>
              <a:p>
                <a:pPr marL="0" indent="0" algn="ctr">
                  <a:buFont typeface="Arial" charset="0"/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id="{FD67B8B5-F05F-40E3-DE75-618BF4791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736569"/>
                <a:ext cx="8229600" cy="1792819"/>
              </a:xfrm>
              <a:prstGeom prst="rect">
                <a:avLst/>
              </a:prstGeom>
              <a:blipFill>
                <a:blip r:embed="rId5"/>
                <a:stretch>
                  <a:fillRect l="-370" t="-20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17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Testing the Significance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593" b="-1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=0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The correlation of the 2 variables in the population is 0.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The correlation of the 2 variables in the population is not 0.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Select confidence level (e.g. 0.95). Calculate the test statistic (t-stat).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Reject H</a:t>
                </a:r>
                <a:r>
                  <a:rPr lang="en-US" sz="2000" baseline="-25000" dirty="0"/>
                  <a:t>0 </a:t>
                </a:r>
                <a:r>
                  <a:rPr lang="en-US" sz="2000" dirty="0"/>
                  <a:t>if p-value &lt; 0.05 (or if t &lt; -2.160 or &gt; 2.160, the critical value).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t-statistic for the t-test of correlation coefficient (with degree of freedom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000" dirty="0"/>
                  <a:t>):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rad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4"/>
                <a:stretch>
                  <a:fillRect l="-370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C22A08-9A94-F62E-0723-24F60743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0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Testing the Significance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593" b="-1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C22A08-9A94-F62E-0723-24F60743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FA95EA-41CD-73E8-7F9E-DFB515103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599" y="2432844"/>
            <a:ext cx="6669505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8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Linear regression is a </a:t>
            </a:r>
            <a:r>
              <a:rPr lang="en-US" sz="2000" dirty="0">
                <a:solidFill>
                  <a:srgbClr val="FF0000"/>
                </a:solidFill>
              </a:rPr>
              <a:t>mathematical model </a:t>
            </a:r>
            <a:r>
              <a:rPr lang="en-US" sz="2000" dirty="0"/>
              <a:t>that measures the relationship between each x (independent, predictor) variable and a y (dependent, target) variable.</a:t>
            </a:r>
          </a:p>
          <a:p>
            <a:endParaRPr lang="en-US" sz="2000" dirty="0"/>
          </a:p>
          <a:p>
            <a:r>
              <a:rPr lang="en-CA" sz="2000" dirty="0"/>
              <a:t>Using data on the predictor and target variables, we estimate the strength of the relationship between them in the form of </a:t>
            </a:r>
            <a:r>
              <a:rPr lang="en-CA" sz="2000" dirty="0">
                <a:solidFill>
                  <a:srgbClr val="FF0000"/>
                </a:solidFill>
              </a:rPr>
              <a:t>an equation</a:t>
            </a:r>
            <a:r>
              <a:rPr lang="en-CA" sz="2000" dirty="0"/>
              <a:t>.</a:t>
            </a:r>
          </a:p>
          <a:p>
            <a:endParaRPr lang="en-CA" sz="2000" dirty="0"/>
          </a:p>
          <a:p>
            <a:r>
              <a:rPr lang="en-CA" sz="2000" dirty="0"/>
              <a:t>The </a:t>
            </a:r>
            <a:r>
              <a:rPr lang="en-CA" sz="2000" dirty="0">
                <a:solidFill>
                  <a:srgbClr val="FF0000"/>
                </a:solidFill>
              </a:rPr>
              <a:t>estimated model (equation) </a:t>
            </a:r>
            <a:r>
              <a:rPr lang="en-CA" sz="2000" dirty="0"/>
              <a:t>can be used to </a:t>
            </a:r>
            <a:r>
              <a:rPr lang="en-CA" sz="2000" dirty="0">
                <a:solidFill>
                  <a:srgbClr val="FF0000"/>
                </a:solidFill>
              </a:rPr>
              <a:t>predict the</a:t>
            </a:r>
            <a:r>
              <a:rPr lang="en-CA" sz="2000" dirty="0"/>
              <a:t> </a:t>
            </a:r>
            <a:r>
              <a:rPr lang="en-CA" sz="2000" dirty="0">
                <a:solidFill>
                  <a:srgbClr val="FF0000"/>
                </a:solidFill>
              </a:rPr>
              <a:t>target variable </a:t>
            </a:r>
            <a:r>
              <a:rPr lang="en-CA" sz="2000" dirty="0"/>
              <a:t>given different values of the predictor variable. </a:t>
            </a:r>
            <a:endParaRPr lang="en-US" sz="2000" dirty="0"/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2D67BC-E7F5-6B11-46C0-2019DB38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6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dirty="0"/>
              <a:t>Simple Linear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957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199"/>
                <a:ext cx="8229600" cy="5046785"/>
              </a:xfrm>
            </p:spPr>
            <p:txBody>
              <a:bodyPr/>
              <a:lstStyle/>
              <a:p>
                <a:r>
                  <a:rPr lang="en-US" sz="2000" dirty="0"/>
                  <a:t>A simple linear regression has only 1 x-variable.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 equation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l-GR" sz="2000" b="0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baseline="-25000" dirty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000" b="0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dirty="0"/>
              </a:p>
              <a:p>
                <a:endParaRPr lang="en-US" sz="2000" b="1" dirty="0"/>
              </a:p>
              <a:p>
                <a14:m>
                  <m:oMath xmlns:m="http://schemas.openxmlformats.org/officeDocument/2006/math"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is the y-intercept (constant).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the slope of the line (coefficient).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 simple linear regression can be shown on a 2D plot as a straight line through the data points.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e.g. We can regress profit (y) on sales (x). </a:t>
                </a:r>
              </a:p>
              <a:p>
                <a:endParaRPr lang="en-US" sz="2000" dirty="0"/>
              </a:p>
              <a:p>
                <a:endParaRPr lang="en-US" sz="2000" dirty="0">
                  <a:solidFill>
                    <a:srgbClr val="FF0000"/>
                  </a:solidFill>
                </a:endParaRPr>
              </a:p>
              <a:p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495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199"/>
                <a:ext cx="8229600" cy="5046785"/>
              </a:xfrm>
              <a:blipFill>
                <a:blip r:embed="rId3"/>
                <a:stretch>
                  <a:fillRect l="-370" t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dirty="0"/>
              <a:t>Simple Linear Regression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A7DECB-77D9-4421-D0F8-CAA689A88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55" y="1768535"/>
            <a:ext cx="7197890" cy="455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2796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anaging Capacity and Demand&amp;quot;&quot;/&gt;&lt;property id=&quot;20307&quot; value=&quot;273&quot;/&gt;&lt;/object&gt;&lt;object type=&quot;3&quot; unique_id=&quot;10005&quot;&gt;&lt;property id=&quot;20148&quot; value=&quot;5&quot;/&gt;&lt;property id=&quot;20300&quot; value=&quot;Slide 2 - &amp;quot;Learning Objectives&amp;quot;&quot;/&gt;&lt;property id=&quot;20307&quot; value=&quot;270&quot;/&gt;&lt;/object&gt;&lt;object type=&quot;3&quot; unique_id=&quot;10006&quot;&gt;&lt;property id=&quot;20148&quot; value=&quot;5&quot;/&gt;&lt;property id=&quot;20300&quot; value=&quot;Slide 3 - &amp;quot;Level Capacity and Chase Demand &amp;quot;&quot;/&gt;&lt;property id=&quot;20307&quot; value=&quot;274&quot;/&gt;&lt;/object&gt;&lt;object type=&quot;3&quot; unique_id=&quot;10007&quot;&gt;&lt;property id=&quot;20148&quot; value=&quot;5&quot;/&gt;&lt;property id=&quot;20300&quot; value=&quot;Slide 4 - &amp;quot;Strategies for Matching Capacity and Demand for Services&amp;quot;&quot;/&gt;&lt;property id=&quot;20307&quot; value=&quot;257&quot;/&gt;&lt;/object&gt;&lt;object type=&quot;3&quot; unique_id=&quot;10008&quot;&gt;&lt;property id=&quot;20148&quot; value=&quot;5&quot;/&gt;&lt;property id=&quot;20300&quot; value=&quot;Slide 5 - &amp;quot;Customer-Induced Variability&amp;quot;&quot;/&gt;&lt;property id=&quot;20307&quot; value=&quot;275&quot;/&gt;&lt;/object&gt;&lt;object type=&quot;3&quot; unique_id=&quot;10009&quot;&gt;&lt;property id=&quot;20148&quot; value=&quot;5&quot;/&gt;&lt;property id=&quot;20300&quot; value=&quot;Slide 6 - &amp;quot;Strategies for Managing&amp;#x0D;&amp;#x0A;Customer-induced Variability&amp;quot;&quot;/&gt;&lt;property id=&quot;20307&quot; value=&quot;277&quot;/&gt;&lt;/object&gt;&lt;object type=&quot;3&quot; unique_id=&quot;10010&quot;&gt;&lt;property id=&quot;20148&quot; value=&quot;5&quot;/&gt;&lt;property id=&quot;20300&quot; value=&quot;Slide 7 - &amp;quot;Segmenting Demand at a Health Clinic&amp;quot;&quot;/&gt;&lt;property id=&quot;20307&quot; value=&quot;276&quot;/&gt;&lt;/object&gt;&lt;object type=&quot;3&quot; unique_id=&quot;10011&quot;&gt;&lt;property id=&quot;20148&quot; value=&quot;5&quot;/&gt;&lt;property id=&quot;20300&quot; value=&quot;Slide 8 - &amp;quot;Discriminatory Pricing &amp;#x0D;&amp;#x0A;for Camping&amp;quot;&quot;/&gt;&lt;property id=&quot;20307&quot; value=&quot;259&quot;/&gt;&lt;/object&gt;&lt;object type=&quot;3&quot; unique_id=&quot;10012&quot;&gt;&lt;property id=&quot;20148&quot; value=&quot;5&quot;/&gt;&lt;property id=&quot;20300&quot; value=&quot;Slide 9 - &amp;quot;Hotel Overbooking Loss Table&amp;quot;&quot;/&gt;&lt;property id=&quot;20307&quot; value=&quot;260&quot;/&gt;&lt;/object&gt;&lt;object type=&quot;3&quot; unique_id=&quot;10013&quot;&gt;&lt;property id=&quot;20148&quot; value=&quot;5&quot;/&gt;&lt;property id=&quot;20300&quot; value=&quot;Slide 10 - &amp;quot;Daily Scheduling of Telephone Operator Work shifts&amp;quot;&quot;/&gt;&lt;property id=&quot;20307&quot; value=&quot;262&quot;/&gt;&lt;/object&gt;&lt;object type=&quot;3&quot; unique_id=&quot;10015&quot;&gt;&lt;property id=&quot;20148&quot; value=&quot;5&quot;/&gt;&lt;property id=&quot;20300&quot; value=&quot;Slide 13 - &amp;quot;Scheduling Part-time &amp;#x0D;&amp;#x0A;Bank Tellers&amp;quot;&quot;/&gt;&lt;property id=&quot;20307&quot; value=&quot;261&quot;/&gt;&lt;/object&gt;&lt;object type=&quot;3&quot; unique_id=&quot;10016&quot;&gt;&lt;property id=&quot;20148&quot; value=&quot;5&quot;/&gt;&lt;property id=&quot;20300&quot; value=&quot;Slide 14 - &amp;quot;Ideal Characteristics for Yield Management&amp;quot;&quot;/&gt;&lt;property id=&quot;20307&quot; value=&quot;265&quot;/&gt;&lt;/object&gt;&lt;object type=&quot;3&quot; unique_id=&quot;10017&quot;&gt;&lt;property id=&quot;20148&quot; value=&quot;5&quot;/&gt;&lt;property id=&quot;20300&quot; value=&quot;Slide 15 - &amp;quot;Airline Pricing for a Coach Seat&amp;#x0D;&amp;#x0A;Traditional Fixed Price&amp;quot;&quot;/&gt;&lt;property id=&quot;20307&quot; value=&quot;278&quot;/&gt;&lt;/object&gt;&lt;object type=&quot;3&quot; unique_id=&quot;10018&quot;&gt;&lt;property id=&quot;20148&quot; value=&quot;5&quot;/&gt;&lt;property id=&quot;20300&quot; value=&quot;Slide 16 - &amp;quot;Airline Pricing for a Coach Seat Multiple Pricing Using Yield Management&amp;quot;&quot;/&gt;&lt;property id=&quot;20307&quot; value=&quot;279&quot;/&gt;&lt;/object&gt;&lt;object type=&quot;3&quot; unique_id=&quot;10019&quot;&gt;&lt;property id=&quot;20148&quot; value=&quot;5&quot;/&gt;&lt;property id=&quot;20300&quot; value=&quot;Slide 17 - &amp;quot;Seasonal Allocation of Rooms by Service Class for Resort Hotel&amp;quot;&quot;/&gt;&lt;property id=&quot;20307&quot; value=&quot;264&quot;/&gt;&lt;/object&gt;&lt;object type=&quot;3&quot; unique_id=&quot;10020&quot;&gt;&lt;property id=&quot;20148&quot; value=&quot;5&quot;/&gt;&lt;property id=&quot;20300&quot; value=&quot;Slide 18 - &amp;quot;Demand Control Chart for &amp;#x0D;&amp;#x0A;a Hotel&amp;quot;&quot;/&gt;&lt;property id=&quot;20307&quot; value=&quot;266&quot;/&gt;&lt;/object&gt;&lt;object type=&quot;3&quot; unique_id=&quot;10021&quot;&gt;&lt;property id=&quot;20148&quot; value=&quot;5&quot;/&gt;&lt;property id=&quot;20300&quot; value=&quot;Slide 19 - &amp;quot;Yield Management Using the Critical Fractal Model &amp;quot;&quot;/&gt;&lt;property id=&quot;20307&quot; value=&quot;267&quot;/&gt;&lt;/object&gt;&lt;object type=&quot;3&quot; unique_id=&quot;10022&quot;&gt;&lt;property id=&quot;20148&quot; value=&quot;5&quot;/&gt;&lt;property id=&quot;20300&quot; value=&quot;Slide 20 - &amp;quot;Topics for Discussion&amp;quot;&quot;/&gt;&lt;property id=&quot;20307&quot; value=&quot;271&quot;/&gt;&lt;/object&gt;&lt;object type=&quot;3&quot; unique_id=&quot;10023&quot;&gt;&lt;property id=&quot;20148&quot; value=&quot;5&quot;/&gt;&lt;property id=&quot;20300&quot; value=&quot;Slide 21 - &amp;quot;Interactive Exercise&amp;quot;&quot;/&gt;&lt;property id=&quot;20307&quot; value=&quot;272&quot;/&gt;&lt;/object&gt;&lt;object type=&quot;3&quot; unique_id=&quot;10178&quot;&gt;&lt;property id=&quot;20148&quot; value=&quot;5&quot;/&gt;&lt;property id=&quot;20300&quot; value=&quot;Slide 11&quot;/&gt;&lt;property id=&quot;20307&quot; value=&quot;280&quot;/&gt;&lt;/object&gt;&lt;object type=&quot;3&quot; unique_id=&quot;10179&quot;&gt;&lt;property id=&quot;20148&quot; value=&quot;5&quot;/&gt;&lt;property id=&quot;20300&quot; value=&quot;Slide 12 - &amp;quot;LP Solution for Weekly Work Shift Schedule&amp;quot;&quot;/&gt;&lt;property id=&quot;20307&quot; value=&quot;281&quot;/&gt;&lt;/object&gt;&lt;/object&gt;&lt;/object&gt;&lt;/database&gt;"/>
  <p:tag name="SECTOMILLISECCONVERTED" val="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3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C00000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14</Pages>
  <Words>2067</Words>
  <Application>Microsoft Office PowerPoint</Application>
  <PresentationFormat>Letter Paper (8.5x11 in)</PresentationFormat>
  <Paragraphs>305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Cambria Math</vt:lpstr>
      <vt:lpstr>Tahoma</vt:lpstr>
      <vt:lpstr>Times New Roman</vt:lpstr>
      <vt:lpstr>Wingdings</vt:lpstr>
      <vt:lpstr>Wingdings 3</vt:lpstr>
      <vt:lpstr>Clarity</vt:lpstr>
      <vt:lpstr>PowerPoint Presentation</vt:lpstr>
      <vt:lpstr>Correlation</vt:lpstr>
      <vt:lpstr>Correlation Coefficient</vt:lpstr>
      <vt:lpstr>Correlation Coefficient</vt:lpstr>
      <vt:lpstr>Testing the Significance of r</vt:lpstr>
      <vt:lpstr>Testing the Significance of r</vt:lpstr>
      <vt:lpstr>Linear Regression</vt:lpstr>
      <vt:lpstr>Simple Linear Regression</vt:lpstr>
      <vt:lpstr>Simple Linear Regression</vt:lpstr>
      <vt:lpstr>Multiple Linear Regression</vt:lpstr>
      <vt:lpstr>Interpreting Linear Regression Results</vt:lpstr>
      <vt:lpstr>Interpreting Linear Regression Results</vt:lpstr>
      <vt:lpstr>Interpreting Linear Regression Results</vt:lpstr>
      <vt:lpstr>Evaluation of Model</vt:lpstr>
      <vt:lpstr>Interpreting Linear Regression Results</vt:lpstr>
      <vt:lpstr>Evaluation of Model</vt:lpstr>
      <vt:lpstr>Evaluation of Model</vt:lpstr>
      <vt:lpstr>Evaluation of Model</vt:lpstr>
      <vt:lpstr>Evaluation of Model</vt:lpstr>
      <vt:lpstr>Assumptions of Linear Regression</vt:lpstr>
      <vt:lpstr>Independence Assumption</vt:lpstr>
      <vt:lpstr>Homoscedasticity (Equal Variance) Assumption</vt:lpstr>
      <vt:lpstr>Normality Assumption</vt:lpstr>
      <vt:lpstr>Zero-Mean Assumption</vt:lpstr>
      <vt:lpstr>Appendix: Coefficients in Simple Linear Regression</vt:lpstr>
      <vt:lpstr>Appendix: Standard Error of Coefficient</vt:lpstr>
      <vt:lpstr>Appendix: SSR, SSE, SST</vt:lpstr>
      <vt:lpstr>Appendix: SSR, SSE, SST</vt:lpstr>
      <vt:lpstr>Appendix: F-Test</vt:lpstr>
      <vt:lpstr>Appendix: F-Test</vt:lpstr>
      <vt:lpstr>Appendix: F-Distribution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2017-09-05T04:31:32Z</dcterms:created>
  <dcterms:modified xsi:type="dcterms:W3CDTF">2023-12-09T19:40:55Z</dcterms:modified>
</cp:coreProperties>
</file>