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63" r:id="rId1"/>
  </p:sldMasterIdLst>
  <p:notesMasterIdLst>
    <p:notesMasterId r:id="rId10"/>
  </p:notesMasterIdLst>
  <p:handoutMasterIdLst>
    <p:handoutMasterId r:id="rId11"/>
  </p:handoutMasterIdLst>
  <p:sldIdLst>
    <p:sldId id="270" r:id="rId2"/>
    <p:sldId id="666" r:id="rId3"/>
    <p:sldId id="687" r:id="rId4"/>
    <p:sldId id="674" r:id="rId5"/>
    <p:sldId id="675" r:id="rId6"/>
    <p:sldId id="686" r:id="rId7"/>
    <p:sldId id="688" r:id="rId8"/>
    <p:sldId id="689" r:id="rId9"/>
  </p:sldIdLst>
  <p:sldSz cx="9144000" cy="6858000" type="letter"/>
  <p:notesSz cx="6858000" cy="9028113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63" autoAdjust="0"/>
    <p:restoredTop sz="93969" autoAdjust="0"/>
  </p:normalViewPr>
  <p:slideViewPr>
    <p:cSldViewPr snapToGrid="0">
      <p:cViewPr varScale="1">
        <p:scale>
          <a:sx n="69" d="100"/>
          <a:sy n="69" d="100"/>
        </p:scale>
        <p:origin x="102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34"/>
    </p:cViewPr>
  </p:sorterViewPr>
  <p:notesViewPr>
    <p:cSldViewPr snapToGrid="0">
      <p:cViewPr>
        <p:scale>
          <a:sx n="100" d="100"/>
          <a:sy n="100" d="100"/>
        </p:scale>
        <p:origin x="-1632" y="1734"/>
      </p:cViewPr>
      <p:guideLst>
        <p:guide orient="horz" pos="28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75675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575675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Arial" charset="0"/>
              </a:defRPr>
            </a:lvl1pPr>
          </a:lstStyle>
          <a:p>
            <a:pPr>
              <a:defRPr/>
            </a:pPr>
            <a:fld id="{54FC8DD1-0F10-45FA-9DAA-D563E7F64B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388100" y="8636000"/>
            <a:ext cx="401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 eaLnBrk="0" hangingPunct="0">
              <a:defRPr/>
            </a:pPr>
            <a:fld id="{A69167FF-2F1C-4659-B16A-5D292C91E86C}" type="slidenum">
              <a:rPr lang="en-US" sz="1400">
                <a:latin typeface="Arial" charset="0"/>
              </a:rPr>
              <a:pPr algn="r" eaLnBrk="0" hangingPunct="0">
                <a:defRPr/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224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 dirty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 dirty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75675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 dirty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575675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D9973D08-FACB-4CC5-A23C-A7A9AAB295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342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82625"/>
            <a:ext cx="4502150" cy="3373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87838"/>
            <a:ext cx="5029200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388100" y="8636000"/>
            <a:ext cx="401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 eaLnBrk="0" hangingPunct="0">
              <a:defRPr/>
            </a:pPr>
            <a:fld id="{CEF5B2FD-4630-4C0C-BFCD-E56ED2BAD74C}" type="slidenum">
              <a:rPr lang="en-US" sz="1400">
                <a:latin typeface="Arial" charset="0"/>
              </a:rPr>
              <a:pPr algn="r" eaLnBrk="0" hangingPunct="0">
                <a:defRPr/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2589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2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3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78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4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5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6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7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32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8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49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4959350" y="6604000"/>
            <a:ext cx="4194175" cy="24765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000" b="1" i="1" dirty="0">
                <a:latin typeface="Times New Roman" pitchFamily="18" charset="0"/>
              </a:rPr>
              <a:t>Copyright © 2014 by The McGraw-Hill Companies, Inc. All rights reserved.</a:t>
            </a: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77788" y="6607175"/>
            <a:ext cx="1222375" cy="24765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000" b="1" i="1" dirty="0">
                <a:latin typeface="Times New Roman" pitchFamily="18" charset="0"/>
              </a:rPr>
              <a:t>McGraw-Hill/Irwin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CB343-0103-423A-8A8D-AF382C0D6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4139E-0F6F-419F-BB81-36276AF7D0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785BE-5E98-4FF1-8DED-6C28998D8E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92FFD-FCF9-4491-A763-F037E38312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42D32-0E77-4B33-A148-E8B7F0AFCF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BE587-F5F7-472C-9580-081AFFC5E5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BD21E-5D79-4E04-85A1-3A37B7364F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1BF37-6E1B-4B15-9729-77535FB9BA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6C34F-C849-41F0-BACC-F30D2FD33A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9DC63-6B37-4241-85C3-93ED54C16D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EAADB-9AFB-4773-97DB-50818D691E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D9226-72B7-42C4-8318-9C1ED764C0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29388"/>
            <a:ext cx="1066800" cy="328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400" b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9006789-85B3-4831-B390-902B98F5FF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5" r:id="rId2"/>
    <p:sldLayoutId id="2147483677" r:id="rId3"/>
    <p:sldLayoutId id="2147483674" r:id="rId4"/>
    <p:sldLayoutId id="2147483678" r:id="rId5"/>
    <p:sldLayoutId id="2147483673" r:id="rId6"/>
    <p:sldLayoutId id="2147483672" r:id="rId7"/>
    <p:sldLayoutId id="2147483679" r:id="rId8"/>
    <p:sldLayoutId id="2147483671" r:id="rId9"/>
    <p:sldLayoutId id="2147483670" r:id="rId10"/>
    <p:sldLayoutId id="2147483669" r:id="rId11"/>
    <p:sldLayoutId id="2147483680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762000" y="1447800"/>
            <a:ext cx="7772400" cy="2819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5400" spc="-100" dirty="0">
                <a:solidFill>
                  <a:schemeClr val="tx2"/>
                </a:solidFill>
              </a:rPr>
              <a:t>Module 6 – Linear Regression II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dirty="0"/>
              <a:t>Model Selection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1600199"/>
            <a:ext cx="8229600" cy="5046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2563" lvl="0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/>
            </a:pPr>
            <a:r>
              <a:rPr lang="en-US" sz="2000" dirty="0">
                <a:latin typeface="+mn-lt"/>
              </a:rPr>
              <a:t>To evaluate the predictive accuracy of a linear regression, we can use metrics such as MAE, </a:t>
            </a:r>
            <a:r>
              <a:rPr lang="en-US" sz="2000" dirty="0" err="1">
                <a:latin typeface="+mn-lt"/>
              </a:rPr>
              <a:t>MSE</a:t>
            </a:r>
            <a:r>
              <a:rPr lang="en-US" sz="2000" dirty="0">
                <a:latin typeface="+mn-lt"/>
              </a:rPr>
              <a:t>, and </a:t>
            </a:r>
            <a:r>
              <a:rPr lang="en-US" sz="2000" dirty="0" err="1">
                <a:latin typeface="+mn-lt"/>
              </a:rPr>
              <a:t>RMSE</a:t>
            </a:r>
            <a:r>
              <a:rPr lang="en-US" sz="2000" dirty="0">
                <a:latin typeface="+mn-lt"/>
              </a:rPr>
              <a:t>. </a:t>
            </a:r>
          </a:p>
          <a:p>
            <a:pPr marL="182563" lvl="0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182563" lvl="0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/>
            </a:pPr>
            <a:r>
              <a:rPr lang="en-US" sz="2000" dirty="0">
                <a:latin typeface="+mn-lt"/>
              </a:rPr>
              <a:t>To evaluate the model fit of a linear regression, we can use R-squared and adjusted R-squared.  </a:t>
            </a:r>
          </a:p>
          <a:p>
            <a:pPr marL="182563" lvl="0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182563" lvl="0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/>
            </a:pPr>
            <a:r>
              <a:rPr lang="en-US" sz="2000" dirty="0">
                <a:latin typeface="+mn-lt"/>
              </a:rPr>
              <a:t>AIC (Akaike’s Information Criteria), is a metric that penalizes the model by increasing the error when additional variables are added. The lower the AIC, the better the model.</a:t>
            </a:r>
          </a:p>
          <a:p>
            <a:pPr marL="182563" lvl="0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182563" lvl="0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/>
            </a:pPr>
            <a:r>
              <a:rPr lang="en-US" sz="2000" dirty="0">
                <a:latin typeface="+mn-lt"/>
              </a:rPr>
              <a:t>BIC (Bayesian information criteria) is a variant of AIC with a stronger penalty for including additional variables to the model.</a:t>
            </a:r>
          </a:p>
          <a:p>
            <a:pPr marL="182563" lvl="0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182563" lvl="0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182563" lvl="0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182563" lvl="0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182563" lvl="0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182563" lvl="0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/>
            </a:pPr>
            <a:endParaRPr lang="en-US" sz="200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dirty="0"/>
              <a:t>Feature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1600199"/>
            <a:ext cx="8229600" cy="5046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2563" lvl="0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/>
            </a:pPr>
            <a:r>
              <a:rPr lang="en-US" sz="2000" dirty="0">
                <a:latin typeface="+mn-lt"/>
              </a:rPr>
              <a:t>In general, feature engineering comes in two forms: </a:t>
            </a:r>
          </a:p>
          <a:p>
            <a:pPr marL="639763" lvl="1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/>
            </a:pPr>
            <a:r>
              <a:rPr lang="en-US" sz="2000" dirty="0">
                <a:latin typeface="+mn-lt"/>
              </a:rPr>
              <a:t>Converting non-numerical data into numerical ones:</a:t>
            </a:r>
          </a:p>
          <a:p>
            <a:pPr marL="1096963" lvl="2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/>
            </a:pPr>
            <a:r>
              <a:rPr lang="en-US" sz="2000" dirty="0">
                <a:latin typeface="+mn-lt"/>
              </a:rPr>
              <a:t>Examples: </a:t>
            </a:r>
          </a:p>
          <a:p>
            <a:pPr marL="1096963" lvl="2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/>
            </a:pPr>
            <a:r>
              <a:rPr lang="en-US" sz="2000" dirty="0">
                <a:latin typeface="+mn-lt"/>
              </a:rPr>
              <a:t>Creating categorical data into dummy variables </a:t>
            </a:r>
          </a:p>
          <a:p>
            <a:pPr marL="1096963" lvl="2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/>
            </a:pPr>
            <a:r>
              <a:rPr lang="en-US" sz="2000" dirty="0">
                <a:latin typeface="+mn-lt"/>
              </a:rPr>
              <a:t>Text processing </a:t>
            </a:r>
          </a:p>
          <a:p>
            <a:pPr marL="1096963" lvl="2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/>
            </a:pPr>
            <a:r>
              <a:rPr lang="en-US" sz="2000" dirty="0">
                <a:latin typeface="+mn-lt"/>
              </a:rPr>
              <a:t>Image processing</a:t>
            </a:r>
          </a:p>
          <a:p>
            <a:pPr marL="1096963" lvl="2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639763" lvl="1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/>
            </a:pPr>
            <a:r>
              <a:rPr lang="en-US" sz="2000" dirty="0">
                <a:latin typeface="+mn-lt"/>
              </a:rPr>
              <a:t>Creating new variables out of existing ones:</a:t>
            </a:r>
          </a:p>
          <a:p>
            <a:pPr marL="1096963" lvl="2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/>
            </a:pPr>
            <a:r>
              <a:rPr lang="en-US" sz="2000" dirty="0">
                <a:latin typeface="+mn-lt"/>
              </a:rPr>
              <a:t>Examples: </a:t>
            </a:r>
          </a:p>
          <a:p>
            <a:pPr marL="1096963" lvl="2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/>
            </a:pPr>
            <a:r>
              <a:rPr lang="en-US" sz="2000" dirty="0">
                <a:latin typeface="+mn-lt"/>
              </a:rPr>
              <a:t>Transforming data into a form more appropriate for a model (e.g. linear regression) </a:t>
            </a:r>
          </a:p>
          <a:p>
            <a:pPr marL="1096963" lvl="2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/>
            </a:pPr>
            <a:r>
              <a:rPr lang="en-US" sz="2000" dirty="0">
                <a:latin typeface="+mn-lt"/>
              </a:rPr>
              <a:t>Combining features</a:t>
            </a:r>
          </a:p>
          <a:p>
            <a:pPr marL="1096963" lvl="2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/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369440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CA" dirty="0"/>
              <a:t>Feature Engineering – Categorical Variables</a:t>
            </a:r>
            <a:endParaRPr lang="en-US" dirty="0"/>
          </a:p>
        </p:txBody>
      </p:sp>
      <p:sp>
        <p:nvSpPr>
          <p:cNvPr id="7495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2000" dirty="0"/>
              <a:t>One common type of non-numerical data is categorical data.</a:t>
            </a:r>
          </a:p>
          <a:p>
            <a:r>
              <a:rPr lang="en-US" sz="2000" dirty="0"/>
              <a:t>To use a </a:t>
            </a:r>
            <a:r>
              <a:rPr lang="en-US" sz="2000" dirty="0">
                <a:solidFill>
                  <a:srgbClr val="FF0000"/>
                </a:solidFill>
              </a:rPr>
              <a:t>non-numeric, or categorical variable, </a:t>
            </a:r>
            <a:r>
              <a:rPr lang="en-US" sz="2000" dirty="0"/>
              <a:t>we have to </a:t>
            </a:r>
            <a:r>
              <a:rPr lang="en-US" sz="2000" dirty="0">
                <a:solidFill>
                  <a:srgbClr val="FF0000"/>
                </a:solidFill>
              </a:rPr>
              <a:t>transform the variable </a:t>
            </a:r>
            <a:r>
              <a:rPr lang="en-US" sz="2000" dirty="0"/>
              <a:t>because we can't do math with non-numeric variables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Solution: Add binary (dummy) variables (one-hot encoding)</a:t>
            </a:r>
          </a:p>
          <a:p>
            <a:r>
              <a:rPr lang="en-US" sz="2000" dirty="0"/>
              <a:t>Suppose we have data on poverty in 50 U.S. states.</a:t>
            </a:r>
            <a:br>
              <a:rPr lang="en-US" sz="2000" b="1" dirty="0">
                <a:solidFill>
                  <a:srgbClr val="FF0000"/>
                </a:solidFill>
              </a:rPr>
            </a:b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77ECE3-9FB2-49F1-B330-21E248DAC7BD}"/>
              </a:ext>
            </a:extLst>
          </p:cNvPr>
          <p:cNvGraphicFramePr>
            <a:graphicFrameLocks noGrp="1"/>
          </p:cNvGraphicFramePr>
          <p:nvPr/>
        </p:nvGraphicFramePr>
        <p:xfrm>
          <a:off x="1748741" y="3581403"/>
          <a:ext cx="5646518" cy="2895597"/>
        </p:xfrm>
        <a:graphic>
          <a:graphicData uri="http://schemas.openxmlformats.org/drawingml/2006/table">
            <a:tbl>
              <a:tblPr/>
              <a:tblGrid>
                <a:gridCol w="2107966">
                  <a:extLst>
                    <a:ext uri="{9D8B030D-6E8A-4147-A177-3AD203B41FA5}">
                      <a16:colId xmlns:a16="http://schemas.microsoft.com/office/drawing/2014/main" val="1403080661"/>
                    </a:ext>
                  </a:extLst>
                </a:gridCol>
                <a:gridCol w="768372">
                  <a:extLst>
                    <a:ext uri="{9D8B030D-6E8A-4147-A177-3AD203B41FA5}">
                      <a16:colId xmlns:a16="http://schemas.microsoft.com/office/drawing/2014/main" val="4179568415"/>
                    </a:ext>
                  </a:extLst>
                </a:gridCol>
                <a:gridCol w="748151">
                  <a:extLst>
                    <a:ext uri="{9D8B030D-6E8A-4147-A177-3AD203B41FA5}">
                      <a16:colId xmlns:a16="http://schemas.microsoft.com/office/drawing/2014/main" val="754551616"/>
                    </a:ext>
                  </a:extLst>
                </a:gridCol>
                <a:gridCol w="1051456">
                  <a:extLst>
                    <a:ext uri="{9D8B030D-6E8A-4147-A177-3AD203B41FA5}">
                      <a16:colId xmlns:a16="http://schemas.microsoft.com/office/drawing/2014/main" val="1584455327"/>
                    </a:ext>
                  </a:extLst>
                </a:gridCol>
                <a:gridCol w="970573">
                  <a:extLst>
                    <a:ext uri="{9D8B030D-6E8A-4147-A177-3AD203B41FA5}">
                      <a16:colId xmlns:a16="http://schemas.microsoft.com/office/drawing/2014/main" val="590537523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PovPct</a:t>
                      </a:r>
                      <a:endParaRPr lang="en-CA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ViolCrime</a:t>
                      </a:r>
                      <a:endParaRPr lang="en-CA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TeenBrth</a:t>
                      </a:r>
                      <a:endParaRPr lang="en-CA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772861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Alabama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834894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Alaska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564599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Arizona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828951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Arkansas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849616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California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01473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Colorado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924522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Connecticut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358096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673219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CA" dirty="0"/>
              <a:t>Feature Engineering – Categorical Variables</a:t>
            </a:r>
            <a:endParaRPr lang="en-US" dirty="0"/>
          </a:p>
        </p:txBody>
      </p:sp>
      <p:sp>
        <p:nvSpPr>
          <p:cNvPr id="7495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We want to predict the poverty % with </a:t>
            </a:r>
            <a:r>
              <a:rPr lang="en-US" sz="2000" dirty="0">
                <a:solidFill>
                  <a:srgbClr val="FF0000"/>
                </a:solidFill>
              </a:rPr>
              <a:t>3 predictor variables</a:t>
            </a:r>
            <a:r>
              <a:rPr lang="en-US" sz="2000" dirty="0"/>
              <a:t>: violent crime, teenage birth, and the region of the state.</a:t>
            </a:r>
          </a:p>
          <a:p>
            <a:r>
              <a:rPr lang="en-US" sz="2000" dirty="0"/>
              <a:t>A </a:t>
            </a:r>
            <a:r>
              <a:rPr lang="en-US" sz="2000" dirty="0">
                <a:solidFill>
                  <a:srgbClr val="FF0000"/>
                </a:solidFill>
              </a:rPr>
              <a:t>dummy variable </a:t>
            </a:r>
            <a:r>
              <a:rPr lang="en-US" sz="2000" dirty="0"/>
              <a:t>has </a:t>
            </a:r>
            <a:r>
              <a:rPr lang="en-US" sz="2000" dirty="0">
                <a:solidFill>
                  <a:srgbClr val="FF0000"/>
                </a:solidFill>
              </a:rPr>
              <a:t>two values, generally 0 or 1</a:t>
            </a:r>
            <a:r>
              <a:rPr lang="en-US" sz="2000" dirty="0"/>
              <a:t>. 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You create one less dummy variable than the number of categories. </a:t>
            </a:r>
          </a:p>
          <a:p>
            <a:r>
              <a:rPr lang="en-CA" sz="2000" i="1" dirty="0">
                <a:solidFill>
                  <a:srgbClr val="FF0000"/>
                </a:solidFill>
              </a:rPr>
              <a:t>The </a:t>
            </a:r>
            <a:r>
              <a:rPr lang="en-US" sz="2000" i="1" dirty="0">
                <a:solidFill>
                  <a:srgbClr val="FF0000"/>
                </a:solidFill>
              </a:rPr>
              <a:t>category left out is represented by setting all dummies to 0.</a:t>
            </a:r>
          </a:p>
          <a:p>
            <a:r>
              <a:rPr lang="en-US" sz="2000" dirty="0"/>
              <a:t>e.g. If a variable is binary, add one dummy. If there are 4 categories, add 3 dummy variables.</a:t>
            </a:r>
          </a:p>
          <a:p>
            <a:r>
              <a:rPr lang="en-US" sz="2000" dirty="0"/>
              <a:t>e.g. Region has 3 categories -&gt; Add 2 dummy variables </a:t>
            </a:r>
          </a:p>
          <a:p>
            <a:pPr algn="ctr"/>
            <a:r>
              <a:rPr lang="en-US" sz="2000" b="1" dirty="0" err="1"/>
              <a:t>PovPct</a:t>
            </a:r>
            <a:r>
              <a:rPr lang="en-US" sz="2000" b="1" dirty="0"/>
              <a:t> = </a:t>
            </a:r>
            <a:r>
              <a:rPr lang="el-GR" sz="2000" b="1" dirty="0"/>
              <a:t>β</a:t>
            </a:r>
            <a:r>
              <a:rPr lang="el-GR" sz="2000" b="1" baseline="-25000" dirty="0"/>
              <a:t>0</a:t>
            </a:r>
            <a:r>
              <a:rPr lang="el-GR" sz="2000" b="1" dirty="0"/>
              <a:t> + β</a:t>
            </a:r>
            <a:r>
              <a:rPr lang="el-GR" sz="2000" b="1" baseline="-25000" dirty="0"/>
              <a:t>1</a:t>
            </a:r>
            <a:r>
              <a:rPr lang="el-GR" sz="2000" b="1" dirty="0"/>
              <a:t> </a:t>
            </a:r>
            <a:r>
              <a:rPr lang="en-CA" sz="2000" b="1" dirty="0" err="1"/>
              <a:t>ViolCrime</a:t>
            </a:r>
            <a:r>
              <a:rPr lang="en-CA" sz="2000" b="1" dirty="0"/>
              <a:t> </a:t>
            </a:r>
            <a:r>
              <a:rPr lang="en-US" sz="2000" b="1" dirty="0"/>
              <a:t>+ </a:t>
            </a:r>
            <a:r>
              <a:rPr lang="el-GR" sz="2000" b="1" dirty="0"/>
              <a:t>β</a:t>
            </a:r>
            <a:r>
              <a:rPr lang="el-GR" sz="2000" b="1" baseline="-25000" dirty="0"/>
              <a:t>2</a:t>
            </a:r>
            <a:r>
              <a:rPr lang="el-GR" sz="2000" b="1" dirty="0"/>
              <a:t> </a:t>
            </a:r>
            <a:r>
              <a:rPr lang="en-CA" sz="2000" b="1" dirty="0" err="1"/>
              <a:t>TeenBrth</a:t>
            </a:r>
            <a:r>
              <a:rPr lang="en-CA" sz="2000" b="1" dirty="0"/>
              <a:t> </a:t>
            </a:r>
            <a:r>
              <a:rPr lang="en-US" sz="2000" b="1" dirty="0"/>
              <a:t>+ </a:t>
            </a:r>
            <a:r>
              <a:rPr lang="el-GR" sz="2000" b="1" dirty="0"/>
              <a:t>β</a:t>
            </a:r>
            <a:r>
              <a:rPr lang="el-GR" sz="2000" b="1" baseline="-25000" dirty="0"/>
              <a:t>3</a:t>
            </a:r>
            <a:r>
              <a:rPr lang="el-GR" sz="2000" b="1" dirty="0"/>
              <a:t> </a:t>
            </a:r>
            <a:r>
              <a:rPr lang="en-US" sz="2000" b="1" dirty="0"/>
              <a:t>West + </a:t>
            </a:r>
            <a:r>
              <a:rPr lang="el-GR" sz="2000" b="1" dirty="0"/>
              <a:t>β</a:t>
            </a:r>
            <a:r>
              <a:rPr lang="el-GR" sz="2000" b="1" baseline="-25000" dirty="0"/>
              <a:t>4</a:t>
            </a:r>
            <a:r>
              <a:rPr lang="el-GR" sz="2000" b="1" dirty="0"/>
              <a:t> </a:t>
            </a:r>
            <a:r>
              <a:rPr lang="en-US" sz="2000" b="1" dirty="0"/>
              <a:t>East </a:t>
            </a:r>
          </a:p>
          <a:p>
            <a:r>
              <a:rPr lang="en-US" sz="2000" dirty="0"/>
              <a:t>Each of the variables takes on a value of either 1 or 0. If the state is in the east, then the value for the east variable would be 1 while the other variables would be 0.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CA" dirty="0"/>
              <a:t>Feature Engineering – Derived Variables</a:t>
            </a:r>
            <a:endParaRPr lang="en-US" dirty="0"/>
          </a:p>
        </p:txBody>
      </p:sp>
      <p:sp>
        <p:nvSpPr>
          <p:cNvPr id="7495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sz="2000" dirty="0"/>
              <a:t>A derived feature is mathematically derived from other input features</a:t>
            </a:r>
          </a:p>
          <a:p>
            <a:pPr lvl="0">
              <a:defRPr/>
            </a:pPr>
            <a:r>
              <a:rPr lang="en-CA" sz="2000" dirty="0"/>
              <a:t>Transformations: When a variable’s transformation fits y variable better</a:t>
            </a:r>
          </a:p>
          <a:p>
            <a:r>
              <a:rPr lang="en-CA" sz="2000" dirty="0"/>
              <a:t>y = </a:t>
            </a:r>
            <a:r>
              <a:rPr lang="el-GR" sz="2000" dirty="0"/>
              <a:t>β</a:t>
            </a:r>
            <a:r>
              <a:rPr lang="en-CA" sz="2000" baseline="-25000" dirty="0"/>
              <a:t>0</a:t>
            </a:r>
            <a:r>
              <a:rPr lang="en-CA" sz="2000" dirty="0"/>
              <a:t>+</a:t>
            </a:r>
            <a:r>
              <a:rPr lang="el-GR" sz="2000" dirty="0"/>
              <a:t> β</a:t>
            </a:r>
            <a:r>
              <a:rPr lang="en-CA" sz="2000" baseline="-25000" dirty="0"/>
              <a:t>1</a:t>
            </a:r>
            <a:r>
              <a:rPr lang="el-GR" sz="2000" dirty="0"/>
              <a:t> </a:t>
            </a:r>
            <a:r>
              <a:rPr lang="en-CA" sz="2000" dirty="0"/>
              <a:t>x</a:t>
            </a:r>
            <a:r>
              <a:rPr lang="en-CA" sz="2000" baseline="30000" dirty="0"/>
              <a:t>2</a:t>
            </a:r>
          </a:p>
          <a:p>
            <a:endParaRPr lang="en-CA" sz="2000" baseline="30000" dirty="0"/>
          </a:p>
          <a:p>
            <a:r>
              <a:rPr lang="en-CA" sz="2000" dirty="0"/>
              <a:t>y = </a:t>
            </a:r>
            <a:r>
              <a:rPr lang="el-GR" sz="2000" dirty="0"/>
              <a:t>β</a:t>
            </a:r>
            <a:r>
              <a:rPr lang="en-CA" sz="2000" baseline="-25000" dirty="0"/>
              <a:t>0</a:t>
            </a:r>
            <a:r>
              <a:rPr lang="en-CA" sz="2000" dirty="0"/>
              <a:t>+</a:t>
            </a:r>
            <a:r>
              <a:rPr lang="el-GR" sz="2000" dirty="0"/>
              <a:t> β</a:t>
            </a:r>
            <a:r>
              <a:rPr lang="en-CA" sz="2000" baseline="-25000" dirty="0"/>
              <a:t>1</a:t>
            </a:r>
            <a:r>
              <a:rPr lang="el-GR" sz="2000" dirty="0"/>
              <a:t> </a:t>
            </a:r>
            <a:r>
              <a:rPr lang="en-CA" sz="2000" dirty="0"/>
              <a:t>log(x)</a:t>
            </a:r>
          </a:p>
          <a:p>
            <a:endParaRPr lang="en-CA" sz="2000" baseline="30000" dirty="0"/>
          </a:p>
          <a:p>
            <a:r>
              <a:rPr lang="en-CA" sz="2000" dirty="0"/>
              <a:t>Interactions: </a:t>
            </a:r>
          </a:p>
          <a:p>
            <a:endParaRPr lang="en-CA" sz="2000" dirty="0"/>
          </a:p>
          <a:p>
            <a:r>
              <a:rPr lang="en-CA" sz="2000" dirty="0"/>
              <a:t>If 2 variables have a joint impact on y variable</a:t>
            </a:r>
          </a:p>
          <a:p>
            <a:endParaRPr lang="en-CA" sz="2000" baseline="30000" dirty="0">
              <a:solidFill>
                <a:srgbClr val="FF0000"/>
              </a:solidFill>
            </a:endParaRPr>
          </a:p>
          <a:p>
            <a:r>
              <a:rPr lang="en-CA" sz="2000" dirty="0"/>
              <a:t>y = </a:t>
            </a:r>
            <a:r>
              <a:rPr lang="el-GR" sz="2000" dirty="0"/>
              <a:t>β</a:t>
            </a:r>
            <a:r>
              <a:rPr lang="en-CA" sz="2000" baseline="-25000" dirty="0"/>
              <a:t>0</a:t>
            </a:r>
            <a:r>
              <a:rPr lang="en-CA" sz="2000" dirty="0"/>
              <a:t>+</a:t>
            </a:r>
            <a:r>
              <a:rPr lang="el-GR" sz="2000" dirty="0"/>
              <a:t> β</a:t>
            </a:r>
            <a:r>
              <a:rPr lang="en-CA" sz="2000" baseline="-25000" dirty="0"/>
              <a:t>1</a:t>
            </a:r>
            <a:r>
              <a:rPr lang="el-GR" sz="2000" dirty="0"/>
              <a:t> </a:t>
            </a:r>
            <a:r>
              <a:rPr lang="en-CA" sz="2000" dirty="0"/>
              <a:t>x</a:t>
            </a:r>
            <a:r>
              <a:rPr lang="en-CA" sz="2000" baseline="-25000" dirty="0"/>
              <a:t>1</a:t>
            </a:r>
            <a:r>
              <a:rPr lang="en-CA" sz="2000" dirty="0"/>
              <a:t> + </a:t>
            </a:r>
            <a:r>
              <a:rPr lang="el-GR" sz="2000" dirty="0"/>
              <a:t>β</a:t>
            </a:r>
            <a:r>
              <a:rPr lang="en-CA" sz="2000" baseline="-25000"/>
              <a:t>2</a:t>
            </a:r>
            <a:r>
              <a:rPr lang="el-GR" sz="2000"/>
              <a:t> </a:t>
            </a:r>
            <a:r>
              <a:rPr lang="en-CA" sz="2000" dirty="0"/>
              <a:t>x</a:t>
            </a:r>
            <a:r>
              <a:rPr lang="en-CA" sz="2000" baseline="-25000" dirty="0"/>
              <a:t>2</a:t>
            </a:r>
            <a:r>
              <a:rPr lang="en-CA" sz="2000" dirty="0"/>
              <a:t> + </a:t>
            </a:r>
            <a:r>
              <a:rPr lang="el-GR" sz="2000" dirty="0"/>
              <a:t>β</a:t>
            </a:r>
            <a:r>
              <a:rPr lang="en-CA" sz="2000" baseline="-25000" dirty="0"/>
              <a:t>3</a:t>
            </a:r>
            <a:r>
              <a:rPr lang="el-GR" sz="2000" dirty="0"/>
              <a:t> </a:t>
            </a:r>
            <a:r>
              <a:rPr lang="en-CA" sz="2000" dirty="0"/>
              <a:t>x</a:t>
            </a:r>
            <a:r>
              <a:rPr lang="en-CA" sz="2000" baseline="-25000" dirty="0"/>
              <a:t>1</a:t>
            </a:r>
            <a:r>
              <a:rPr lang="en-CA" sz="2000" dirty="0"/>
              <a:t>x</a:t>
            </a:r>
            <a:r>
              <a:rPr lang="en-CA" sz="2000" baseline="-25000" dirty="0"/>
              <a:t>2</a:t>
            </a:r>
            <a:r>
              <a:rPr lang="en-CA" sz="2000" dirty="0"/>
              <a:t> </a:t>
            </a:r>
          </a:p>
          <a:p>
            <a:endParaRPr lang="en-CA" sz="2000" baseline="30000" dirty="0">
              <a:solidFill>
                <a:srgbClr val="FF0000"/>
              </a:solidFill>
            </a:endParaRPr>
          </a:p>
          <a:p>
            <a:r>
              <a:rPr lang="en-US" sz="2000" dirty="0"/>
              <a:t>e.g. Poverty %  = </a:t>
            </a:r>
            <a:r>
              <a:rPr lang="el-GR" sz="2000" dirty="0"/>
              <a:t>β </a:t>
            </a:r>
            <a:r>
              <a:rPr lang="el-GR" sz="2000" baseline="-25000" dirty="0"/>
              <a:t>0</a:t>
            </a:r>
            <a:r>
              <a:rPr lang="el-GR" sz="2000" dirty="0"/>
              <a:t> + β</a:t>
            </a:r>
            <a:r>
              <a:rPr lang="el-GR" sz="2000" baseline="-25000" dirty="0"/>
              <a:t>1</a:t>
            </a:r>
            <a:r>
              <a:rPr lang="el-GR" sz="2000" dirty="0"/>
              <a:t> </a:t>
            </a:r>
            <a:r>
              <a:rPr lang="en-US" sz="2000" dirty="0" err="1"/>
              <a:t>ViolCrime</a:t>
            </a:r>
            <a:r>
              <a:rPr lang="en-US" sz="2000" dirty="0"/>
              <a:t> + </a:t>
            </a:r>
            <a:r>
              <a:rPr lang="el-GR" sz="2000" dirty="0"/>
              <a:t>β</a:t>
            </a:r>
            <a:r>
              <a:rPr lang="el-GR" sz="2000" baseline="-25000" dirty="0"/>
              <a:t>2</a:t>
            </a:r>
            <a:r>
              <a:rPr lang="el-GR" sz="2000" dirty="0"/>
              <a:t> </a:t>
            </a:r>
            <a:r>
              <a:rPr lang="en-CA" sz="2000" dirty="0" err="1"/>
              <a:t>TeenBrth</a:t>
            </a:r>
            <a:r>
              <a:rPr lang="en-US" sz="2000" dirty="0"/>
              <a:t> + </a:t>
            </a:r>
            <a:r>
              <a:rPr lang="el-GR" sz="2000" dirty="0"/>
              <a:t>β</a:t>
            </a:r>
            <a:r>
              <a:rPr lang="el-GR" sz="2000" baseline="-25000" dirty="0"/>
              <a:t>3</a:t>
            </a:r>
            <a:r>
              <a:rPr lang="el-GR" sz="2000" dirty="0"/>
              <a:t> </a:t>
            </a:r>
            <a:r>
              <a:rPr lang="en-US" sz="2000" dirty="0"/>
              <a:t>West + </a:t>
            </a:r>
            <a:r>
              <a:rPr lang="el-GR" sz="2000" dirty="0"/>
              <a:t>β</a:t>
            </a:r>
            <a:r>
              <a:rPr lang="el-GR" sz="2000" baseline="-25000" dirty="0"/>
              <a:t>4</a:t>
            </a:r>
            <a:r>
              <a:rPr lang="el-GR" sz="2000" dirty="0"/>
              <a:t> </a:t>
            </a:r>
            <a:r>
              <a:rPr lang="en-US" sz="2000" dirty="0"/>
              <a:t>East + </a:t>
            </a:r>
            <a:r>
              <a:rPr lang="el-GR" sz="2000" dirty="0"/>
              <a:t>β</a:t>
            </a:r>
            <a:r>
              <a:rPr lang="en-CA" sz="2000" baseline="-25000" dirty="0"/>
              <a:t>6</a:t>
            </a:r>
            <a:r>
              <a:rPr lang="en-US" sz="2000" dirty="0"/>
              <a:t> </a:t>
            </a:r>
            <a:r>
              <a:rPr lang="en-US" sz="2000" dirty="0" err="1"/>
              <a:t>ViolCrime</a:t>
            </a:r>
            <a:r>
              <a:rPr lang="en-US" sz="2000" dirty="0"/>
              <a:t> x West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CA" sz="2000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46ED15-5790-4E06-9BAB-9F678C0AE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350" y="2414585"/>
            <a:ext cx="2400300" cy="2028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3F7C9A-BD4A-43B8-9372-B0005984F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634" y="2511763"/>
            <a:ext cx="2257566" cy="180181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CA" dirty="0"/>
              <a:t>Confidence Interval of Regression Coefficients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9572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The estimates of the regression coefficients have uncertainty.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Confidence intervals can be calculated for each regression coefficient. It is an interval within which we expect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to lie with a specified probability.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 95% confidence 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calculated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±1.96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SE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). 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/>
                      <m:t>1.96</m:t>
                    </m:r>
                  </m:oMath>
                </a14:m>
                <a:r>
                  <a:rPr lang="en-US" sz="2000" dirty="0"/>
                  <a:t> is the critical value of the t-distribution as each coefficient is tested against the 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/>
                      <m:t>SE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/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/>
                                </m:ctrlPr>
                              </m:sSubPr>
                              <m:e>
                                <m:r>
                                  <a:rPr lang="en-US" sz="2000"/>
                                  <m:t>𝛽</m:t>
                                </m:r>
                              </m:e>
                              <m:sub>
                                <m:r>
                                  <a:rPr lang="en-US" sz="2000"/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2000" dirty="0"/>
                  <a:t> is the standard error of the coefficient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(which is the standard deviation of the sampling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).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7495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370" t="-625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92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CA" dirty="0"/>
              <a:t>Prediction Interval of the Predicted Y-Value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9572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The predicted y-values (the dependent variable) also have uncertainty.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Prediction intervals can be calculated for the average predicted y-value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/>
                  <a:t>. It is an interval within which we expect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to lie with a specified probability.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 95% prediction interval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is calculated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±1.96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SE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/>
                  <a:t>). 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/>
                      <m:t>1.96</m:t>
                    </m:r>
                  </m:oMath>
                </a14:m>
                <a:r>
                  <a:rPr lang="en-US" sz="2000" dirty="0"/>
                  <a:t> is the critical value of the t-distribution.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/>
                      <m:t>SE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/>
                  <a:t> is the standard error of the average predicted value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/>
                  <a:t> (which is the standard deviation of the sampling distribution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7495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370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591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anaging Capacity and Demand&amp;quot;&quot;/&gt;&lt;property id=&quot;20307&quot; value=&quot;273&quot;/&gt;&lt;/object&gt;&lt;object type=&quot;3&quot; unique_id=&quot;10005&quot;&gt;&lt;property id=&quot;20148&quot; value=&quot;5&quot;/&gt;&lt;property id=&quot;20300&quot; value=&quot;Slide 2 - &amp;quot;Learning Objectives&amp;quot;&quot;/&gt;&lt;property id=&quot;20307&quot; value=&quot;270&quot;/&gt;&lt;/object&gt;&lt;object type=&quot;3&quot; unique_id=&quot;10006&quot;&gt;&lt;property id=&quot;20148&quot; value=&quot;5&quot;/&gt;&lt;property id=&quot;20300&quot; value=&quot;Slide 3 - &amp;quot;Level Capacity and Chase Demand &amp;quot;&quot;/&gt;&lt;property id=&quot;20307&quot; value=&quot;274&quot;/&gt;&lt;/object&gt;&lt;object type=&quot;3&quot; unique_id=&quot;10007&quot;&gt;&lt;property id=&quot;20148&quot; value=&quot;5&quot;/&gt;&lt;property id=&quot;20300&quot; value=&quot;Slide 4 - &amp;quot;Strategies for Matching Capacity and Demand for Services&amp;quot;&quot;/&gt;&lt;property id=&quot;20307&quot; value=&quot;257&quot;/&gt;&lt;/object&gt;&lt;object type=&quot;3&quot; unique_id=&quot;10008&quot;&gt;&lt;property id=&quot;20148&quot; value=&quot;5&quot;/&gt;&lt;property id=&quot;20300&quot; value=&quot;Slide 5 - &amp;quot;Customer-Induced Variability&amp;quot;&quot;/&gt;&lt;property id=&quot;20307&quot; value=&quot;275&quot;/&gt;&lt;/object&gt;&lt;object type=&quot;3&quot; unique_id=&quot;10009&quot;&gt;&lt;property id=&quot;20148&quot; value=&quot;5&quot;/&gt;&lt;property id=&quot;20300&quot; value=&quot;Slide 6 - &amp;quot;Strategies for Managing&amp;#x0D;&amp;#x0A;Customer-induced Variability&amp;quot;&quot;/&gt;&lt;property id=&quot;20307&quot; value=&quot;277&quot;/&gt;&lt;/object&gt;&lt;object type=&quot;3&quot; unique_id=&quot;10010&quot;&gt;&lt;property id=&quot;20148&quot; value=&quot;5&quot;/&gt;&lt;property id=&quot;20300&quot; value=&quot;Slide 7 - &amp;quot;Segmenting Demand at a Health Clinic&amp;quot;&quot;/&gt;&lt;property id=&quot;20307&quot; value=&quot;276&quot;/&gt;&lt;/object&gt;&lt;object type=&quot;3&quot; unique_id=&quot;10011&quot;&gt;&lt;property id=&quot;20148&quot; value=&quot;5&quot;/&gt;&lt;property id=&quot;20300&quot; value=&quot;Slide 8 - &amp;quot;Discriminatory Pricing &amp;#x0D;&amp;#x0A;for Camping&amp;quot;&quot;/&gt;&lt;property id=&quot;20307&quot; value=&quot;259&quot;/&gt;&lt;/object&gt;&lt;object type=&quot;3&quot; unique_id=&quot;10012&quot;&gt;&lt;property id=&quot;20148&quot; value=&quot;5&quot;/&gt;&lt;property id=&quot;20300&quot; value=&quot;Slide 9 - &amp;quot;Hotel Overbooking Loss Table&amp;quot;&quot;/&gt;&lt;property id=&quot;20307&quot; value=&quot;260&quot;/&gt;&lt;/object&gt;&lt;object type=&quot;3&quot; unique_id=&quot;10013&quot;&gt;&lt;property id=&quot;20148&quot; value=&quot;5&quot;/&gt;&lt;property id=&quot;20300&quot; value=&quot;Slide 10 - &amp;quot;Daily Scheduling of Telephone Operator Work shifts&amp;quot;&quot;/&gt;&lt;property id=&quot;20307&quot; value=&quot;262&quot;/&gt;&lt;/object&gt;&lt;object type=&quot;3&quot; unique_id=&quot;10015&quot;&gt;&lt;property id=&quot;20148&quot; value=&quot;5&quot;/&gt;&lt;property id=&quot;20300&quot; value=&quot;Slide 13 - &amp;quot;Scheduling Part-time &amp;#x0D;&amp;#x0A;Bank Tellers&amp;quot;&quot;/&gt;&lt;property id=&quot;20307&quot; value=&quot;261&quot;/&gt;&lt;/object&gt;&lt;object type=&quot;3&quot; unique_id=&quot;10016&quot;&gt;&lt;property id=&quot;20148&quot; value=&quot;5&quot;/&gt;&lt;property id=&quot;20300&quot; value=&quot;Slide 14 - &amp;quot;Ideal Characteristics for Yield Management&amp;quot;&quot;/&gt;&lt;property id=&quot;20307&quot; value=&quot;265&quot;/&gt;&lt;/object&gt;&lt;object type=&quot;3&quot; unique_id=&quot;10017&quot;&gt;&lt;property id=&quot;20148&quot; value=&quot;5&quot;/&gt;&lt;property id=&quot;20300&quot; value=&quot;Slide 15 - &amp;quot;Airline Pricing for a Coach Seat&amp;#x0D;&amp;#x0A;Traditional Fixed Price&amp;quot;&quot;/&gt;&lt;property id=&quot;20307&quot; value=&quot;278&quot;/&gt;&lt;/object&gt;&lt;object type=&quot;3&quot; unique_id=&quot;10018&quot;&gt;&lt;property id=&quot;20148&quot; value=&quot;5&quot;/&gt;&lt;property id=&quot;20300&quot; value=&quot;Slide 16 - &amp;quot;Airline Pricing for a Coach Seat Multiple Pricing Using Yield Management&amp;quot;&quot;/&gt;&lt;property id=&quot;20307&quot; value=&quot;279&quot;/&gt;&lt;/object&gt;&lt;object type=&quot;3&quot; unique_id=&quot;10019&quot;&gt;&lt;property id=&quot;20148&quot; value=&quot;5&quot;/&gt;&lt;property id=&quot;20300&quot; value=&quot;Slide 17 - &amp;quot;Seasonal Allocation of Rooms by Service Class for Resort Hotel&amp;quot;&quot;/&gt;&lt;property id=&quot;20307&quot; value=&quot;264&quot;/&gt;&lt;/object&gt;&lt;object type=&quot;3&quot; unique_id=&quot;10020&quot;&gt;&lt;property id=&quot;20148&quot; value=&quot;5&quot;/&gt;&lt;property id=&quot;20300&quot; value=&quot;Slide 18 - &amp;quot;Demand Control Chart for &amp;#x0D;&amp;#x0A;a Hotel&amp;quot;&quot;/&gt;&lt;property id=&quot;20307&quot; value=&quot;266&quot;/&gt;&lt;/object&gt;&lt;object type=&quot;3&quot; unique_id=&quot;10021&quot;&gt;&lt;property id=&quot;20148&quot; value=&quot;5&quot;/&gt;&lt;property id=&quot;20300&quot; value=&quot;Slide 19 - &amp;quot;Yield Management Using the Critical Fractal Model &amp;quot;&quot;/&gt;&lt;property id=&quot;20307&quot; value=&quot;267&quot;/&gt;&lt;/object&gt;&lt;object type=&quot;3&quot; unique_id=&quot;10022&quot;&gt;&lt;property id=&quot;20148&quot; value=&quot;5&quot;/&gt;&lt;property id=&quot;20300&quot; value=&quot;Slide 20 - &amp;quot;Topics for Discussion&amp;quot;&quot;/&gt;&lt;property id=&quot;20307&quot; value=&quot;271&quot;/&gt;&lt;/object&gt;&lt;object type=&quot;3&quot; unique_id=&quot;10023&quot;&gt;&lt;property id=&quot;20148&quot; value=&quot;5&quot;/&gt;&lt;property id=&quot;20300&quot; value=&quot;Slide 21 - &amp;quot;Interactive Exercise&amp;quot;&quot;/&gt;&lt;property id=&quot;20307&quot; value=&quot;272&quot;/&gt;&lt;/object&gt;&lt;object type=&quot;3&quot; unique_id=&quot;10178&quot;&gt;&lt;property id=&quot;20148&quot; value=&quot;5&quot;/&gt;&lt;property id=&quot;20300&quot; value=&quot;Slide 11&quot;/&gt;&lt;property id=&quot;20307&quot; value=&quot;280&quot;/&gt;&lt;/object&gt;&lt;object type=&quot;3&quot; unique_id=&quot;10179&quot;&gt;&lt;property id=&quot;20148&quot; value=&quot;5&quot;/&gt;&lt;property id=&quot;20300&quot; value=&quot;Slide 12 - &amp;quot;LP Solution for Weekly Work Shift Schedule&amp;quot;&quot;/&gt;&lt;property id=&quot;20307&quot; value=&quot;281&quot;/&gt;&lt;/object&gt;&lt;/object&gt;&lt;/object&gt;&lt;/database&gt;"/>
  <p:tag name="SECTOMILLISECCONVERTED" val="1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3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C00000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14</Pages>
  <Words>829</Words>
  <Application>Microsoft Office PowerPoint</Application>
  <PresentationFormat>Letter Paper (8.5x11 in)</PresentationFormat>
  <Paragraphs>141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Tahoma</vt:lpstr>
      <vt:lpstr>Times New Roman</vt:lpstr>
      <vt:lpstr>Clarity</vt:lpstr>
      <vt:lpstr>PowerPoint Presentation</vt:lpstr>
      <vt:lpstr>Model Selection</vt:lpstr>
      <vt:lpstr>Feature Engineering</vt:lpstr>
      <vt:lpstr>Feature Engineering – Categorical Variables</vt:lpstr>
      <vt:lpstr>Feature Engineering – Categorical Variables</vt:lpstr>
      <vt:lpstr>Feature Engineering – Derived Variables</vt:lpstr>
      <vt:lpstr>Confidence Interval of Regression Coefficients</vt:lpstr>
      <vt:lpstr>Prediction Interval of the Predicted Y-Value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2017-09-05T04:31:32Z</dcterms:created>
  <dcterms:modified xsi:type="dcterms:W3CDTF">2023-12-16T16:11:01Z</dcterms:modified>
</cp:coreProperties>
</file>