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270" r:id="rId2"/>
    <p:sldId id="866" r:id="rId3"/>
    <p:sldId id="868" r:id="rId4"/>
    <p:sldId id="869" r:id="rId5"/>
    <p:sldId id="867" r:id="rId6"/>
    <p:sldId id="870" r:id="rId7"/>
    <p:sldId id="637" r:id="rId8"/>
    <p:sldId id="871" r:id="rId9"/>
    <p:sldId id="872" r:id="rId10"/>
    <p:sldId id="873" r:id="rId11"/>
  </p:sldIdLst>
  <p:sldSz cx="9144000" cy="6858000" type="letter"/>
  <p:notesSz cx="6858000" cy="9028113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133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34"/>
    </p:cViewPr>
  </p:sorterViewPr>
  <p:notesViewPr>
    <p:cSldViewPr snapToGrid="0">
      <p:cViewPr>
        <p:scale>
          <a:sx n="100" d="100"/>
          <a:sy n="100" d="100"/>
        </p:scale>
        <p:origin x="-1632" y="1734"/>
      </p:cViewPr>
      <p:guideLst>
        <p:guide orient="horz" pos="28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54FC8DD1-0F10-45FA-9DAA-D563E7F64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A69167FF-2F1C-4659-B16A-5D292C91E86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24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D9973D08-FACB-4CC5-A23C-A7A9AAB295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82625"/>
            <a:ext cx="4502150" cy="3373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CEF5B2FD-4630-4C0C-BFCD-E56ED2BAD74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58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288354"/>
            <a:ext cx="5486400" cy="4062651"/>
          </a:xfrm>
          <a:prstGeom prst="rect">
            <a:avLst/>
          </a:prstGeom>
          <a:noFill/>
          <a:ln>
            <a:noFill/>
          </a:ln>
        </p:spPr>
        <p:txBody>
          <a:bodyPr lIns="91415" tIns="91415" rIns="91415" bIns="91415" anchor="ctr" anchorCtr="0">
            <a:noAutofit/>
          </a:bodyPr>
          <a:lstStyle/>
          <a:p>
            <a:endParaRPr dirty="0"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677863"/>
            <a:ext cx="4511675" cy="3384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959350" y="6604000"/>
            <a:ext cx="41941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Copyright © 2014 by The McGraw-Hill Companies, Inc. All rights reserved.</a:t>
            </a: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7788" y="6607175"/>
            <a:ext cx="12223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McGraw-Hill/Irwin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B343-0103-423A-8A8D-AF382C0D6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4139E-0F6F-419F-BB81-36276AF7D0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785BE-5E98-4FF1-8DED-6C28998D8E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92FFD-FCF9-4491-A763-F037E3831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42D32-0E77-4B33-A148-E8B7F0AFCF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BE587-F5F7-472C-9580-081AFFC5E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BD21E-5D79-4E04-85A1-3A37B7364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1BF37-6E1B-4B15-9729-77535FB9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6C34F-C849-41F0-BACC-F30D2FD33A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9DC63-6B37-4241-85C3-93ED54C16D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EAADB-9AFB-4773-97DB-50818D691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9226-72B7-42C4-8318-9C1ED764C0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29388"/>
            <a:ext cx="1066800" cy="328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4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006789-85B3-4831-B390-902B98F5FF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7" r:id="rId3"/>
    <p:sldLayoutId id="2147483674" r:id="rId4"/>
    <p:sldLayoutId id="2147483678" r:id="rId5"/>
    <p:sldLayoutId id="2147483673" r:id="rId6"/>
    <p:sldLayoutId id="2147483672" r:id="rId7"/>
    <p:sldLayoutId id="2147483679" r:id="rId8"/>
    <p:sldLayoutId id="2147483671" r:id="rId9"/>
    <p:sldLayoutId id="2147483670" r:id="rId10"/>
    <p:sldLayoutId id="2147483669" r:id="rId11"/>
    <p:sldLayoutId id="214748368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62000" y="1447800"/>
            <a:ext cx="77724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5400" spc="-100" dirty="0">
                <a:solidFill>
                  <a:schemeClr val="tx2"/>
                </a:solidFill>
              </a:rPr>
              <a:t>Module 6 – Statistical Power and </a:t>
            </a:r>
            <a:r>
              <a:rPr lang="en-US" sz="5400" spc="-100">
                <a:solidFill>
                  <a:schemeClr val="tx2"/>
                </a:solidFill>
              </a:rPr>
              <a:t>Sample Size</a:t>
            </a:r>
            <a:endParaRPr lang="en-US" sz="5400" spc="-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pc="-100" dirty="0">
                <a:solidFill>
                  <a:schemeClr val="tx2"/>
                </a:solidFill>
              </a:rPr>
              <a:t>Appendix: Graphical Interpretation of Statistical Power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9188"/>
              </a:xfrm>
            </p:spPr>
            <p:txBody>
              <a:bodyPr/>
              <a:lstStyle/>
              <a:p>
                <a:endParaRPr lang="en-US" sz="2000" dirty="0"/>
              </a:p>
              <a:p>
                <a:r>
                  <a:rPr lang="en-US" sz="2000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is true,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(probability of false negative) is the  area to the left of the critical value on the distribution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(probability of incorrectly accepting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Power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is the area to the right of the critical value on the distribution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(probability of correctly 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same graph can be drawn for two-sided test.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9188"/>
              </a:xfr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8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00" dirty="0">
                <a:solidFill>
                  <a:schemeClr val="tx2"/>
                </a:solidFill>
              </a:rPr>
              <a:t>Statistical Power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9188"/>
              </a:xfrm>
            </p:spPr>
            <p:txBody>
              <a:bodyPr/>
              <a:lstStyle/>
              <a:p>
                <a:r>
                  <a:rPr lang="en-US" sz="2000" dirty="0"/>
                  <a:t>Hypothesis tests are usually designed to limit the probability of a false positive (Type I error) to no more than the significance level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Statistical power is the probability that a hypothesis test will correctly reject a false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. i.e. It measures the ability of a hypothesis test to detect an effect or difference when it truly exists.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High statistical power indicates a greater likelihood of correctly concluding that there is an effect.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Low statistical power increases the risk of a false negative, or failing to detect a real effect (type II error).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9188"/>
              </a:xfrm>
              <a:blipFill>
                <a:blip r:embed="rId2"/>
                <a:stretch>
                  <a:fillRect l="-370" t="-619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7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71E23F7-1CBE-9D23-664E-1B5CB2A290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929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82563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0250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90000"/>
                  <a:buFont typeface="Arial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4888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7450" indent="-1365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Recall that all hypothesis tests assume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is true.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reality,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can be true or false (we don’t know for sure), but there are 4 possible cases.   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71E23F7-1CBE-9D23-664E-1B5CB2A29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929188"/>
              </a:xfrm>
              <a:prstGeom prst="rect">
                <a:avLst/>
              </a:prstGeom>
              <a:blipFill>
                <a:blip r:embed="rId2"/>
                <a:stretch>
                  <a:fillRect l="-370" t="-61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00" dirty="0">
                <a:solidFill>
                  <a:schemeClr val="tx2"/>
                </a:solidFill>
              </a:rPr>
              <a:t>Statistical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Content Placeholder 3">
                <a:extLst>
                  <a:ext uri="{FF2B5EF4-FFF2-40B4-BE49-F238E27FC236}">
                    <a16:creationId xmlns:a16="http://schemas.microsoft.com/office/drawing/2014/main" id="{A6D99384-BF49-4C13-C385-4BB9FEAD5D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7385402"/>
                  </p:ext>
                </p:extLst>
              </p:nvPr>
            </p:nvGraphicFramePr>
            <p:xfrm>
              <a:off x="938810" y="3429000"/>
              <a:ext cx="7266380" cy="28278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9792">
                      <a:extLst>
                        <a:ext uri="{9D8B030D-6E8A-4147-A177-3AD203B41FA5}">
                          <a16:colId xmlns:a16="http://schemas.microsoft.com/office/drawing/2014/main" val="2269696744"/>
                        </a:ext>
                      </a:extLst>
                    </a:gridCol>
                    <a:gridCol w="2688294">
                      <a:extLst>
                        <a:ext uri="{9D8B030D-6E8A-4147-A177-3AD203B41FA5}">
                          <a16:colId xmlns:a16="http://schemas.microsoft.com/office/drawing/2014/main" val="611384001"/>
                        </a:ext>
                      </a:extLst>
                    </a:gridCol>
                    <a:gridCol w="2688294">
                      <a:extLst>
                        <a:ext uri="{9D8B030D-6E8A-4147-A177-3AD203B41FA5}">
                          <a16:colId xmlns:a16="http://schemas.microsoft.com/office/drawing/2014/main" val="4126917681"/>
                        </a:ext>
                      </a:extLst>
                    </a:gridCol>
                  </a:tblGrid>
                  <a:tr h="781368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Do not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2411183"/>
                      </a:ext>
                    </a:extLst>
                  </a:tr>
                  <a:tr h="819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is 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False Positive </a:t>
                          </a:r>
                        </a:p>
                        <a:p>
                          <a:pPr algn="ctr"/>
                          <a:r>
                            <a:rPr lang="en-US" sz="2000" dirty="0"/>
                            <a:t>(Type I Error, probability =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Correct Conclusion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5063530"/>
                      </a:ext>
                    </a:extLst>
                  </a:tr>
                  <a:tr h="10406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is false</a:t>
                          </a:r>
                        </a:p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Correct Conclusion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False Negative</a:t>
                          </a:r>
                        </a:p>
                        <a:p>
                          <a:pPr algn="ctr"/>
                          <a:r>
                            <a:rPr lang="en-US" sz="2000" dirty="0"/>
                            <a:t>(Type II Error, probability =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39527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Content Placeholder 3">
                <a:extLst>
                  <a:ext uri="{FF2B5EF4-FFF2-40B4-BE49-F238E27FC236}">
                    <a16:creationId xmlns:a16="http://schemas.microsoft.com/office/drawing/2014/main" id="{A6D99384-BF49-4C13-C385-4BB9FEAD5D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7385402"/>
                  </p:ext>
                </p:extLst>
              </p:nvPr>
            </p:nvGraphicFramePr>
            <p:xfrm>
              <a:off x="938810" y="3429000"/>
              <a:ext cx="7266380" cy="28278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9792">
                      <a:extLst>
                        <a:ext uri="{9D8B030D-6E8A-4147-A177-3AD203B41FA5}">
                          <a16:colId xmlns:a16="http://schemas.microsoft.com/office/drawing/2014/main" val="2269696744"/>
                        </a:ext>
                      </a:extLst>
                    </a:gridCol>
                    <a:gridCol w="2688294">
                      <a:extLst>
                        <a:ext uri="{9D8B030D-6E8A-4147-A177-3AD203B41FA5}">
                          <a16:colId xmlns:a16="http://schemas.microsoft.com/office/drawing/2014/main" val="611384001"/>
                        </a:ext>
                      </a:extLst>
                    </a:gridCol>
                    <a:gridCol w="2688294">
                      <a:extLst>
                        <a:ext uri="{9D8B030D-6E8A-4147-A177-3AD203B41FA5}">
                          <a16:colId xmlns:a16="http://schemas.microsoft.com/office/drawing/2014/main" val="4126917681"/>
                        </a:ext>
                      </a:extLst>
                    </a:gridCol>
                  </a:tblGrid>
                  <a:tr h="781368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748" t="-781" r="-101134" b="-275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748" t="-781" r="-1134" b="-275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41118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5" t="-77711" r="-286129" b="-112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748" t="-77711" r="-101134" b="-112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Correct Conclusion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5063530"/>
                      </a:ext>
                    </a:extLst>
                  </a:tr>
                  <a:tr h="10406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5" t="-172515" r="-286129" b="-9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Correct Conclusion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748" t="-172515" r="-1134" b="-9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39527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798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71E23F7-1CBE-9D23-664E-1B5CB2A290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929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82563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0250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90000"/>
                  <a:buFont typeface="Arial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4888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7450" indent="-1365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is true, the probability of a false positive (incorrectly rejecting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)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b="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is false, the probability of a false negative (incorrectly accepting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)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71E23F7-1CBE-9D23-664E-1B5CB2A29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929188"/>
              </a:xfrm>
              <a:prstGeom prst="rect">
                <a:avLst/>
              </a:prstGeom>
              <a:blipFill>
                <a:blip r:embed="rId2"/>
                <a:stretch>
                  <a:fillRect l="-370" t="-61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00" dirty="0">
                <a:solidFill>
                  <a:schemeClr val="tx2"/>
                </a:solidFill>
              </a:rPr>
              <a:t>Statistical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47FCC715-E7E3-8DAF-5FCB-8E4F301AB99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43791266"/>
                  </p:ext>
                </p:extLst>
              </p:nvPr>
            </p:nvGraphicFramePr>
            <p:xfrm>
              <a:off x="938810" y="3429000"/>
              <a:ext cx="7266380" cy="28278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9792">
                      <a:extLst>
                        <a:ext uri="{9D8B030D-6E8A-4147-A177-3AD203B41FA5}">
                          <a16:colId xmlns:a16="http://schemas.microsoft.com/office/drawing/2014/main" val="2269696744"/>
                        </a:ext>
                      </a:extLst>
                    </a:gridCol>
                    <a:gridCol w="2688294">
                      <a:extLst>
                        <a:ext uri="{9D8B030D-6E8A-4147-A177-3AD203B41FA5}">
                          <a16:colId xmlns:a16="http://schemas.microsoft.com/office/drawing/2014/main" val="611384001"/>
                        </a:ext>
                      </a:extLst>
                    </a:gridCol>
                    <a:gridCol w="2688294">
                      <a:extLst>
                        <a:ext uri="{9D8B030D-6E8A-4147-A177-3AD203B41FA5}">
                          <a16:colId xmlns:a16="http://schemas.microsoft.com/office/drawing/2014/main" val="4126917681"/>
                        </a:ext>
                      </a:extLst>
                    </a:gridCol>
                  </a:tblGrid>
                  <a:tr h="781368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Do not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2411183"/>
                      </a:ext>
                    </a:extLst>
                  </a:tr>
                  <a:tr h="819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is 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False Positive </a:t>
                          </a:r>
                        </a:p>
                        <a:p>
                          <a:pPr algn="ctr"/>
                          <a:r>
                            <a:rPr lang="en-US" sz="2000" dirty="0"/>
                            <a:t>(Type I Error, probability =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Correct Conclusion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5063530"/>
                      </a:ext>
                    </a:extLst>
                  </a:tr>
                  <a:tr h="10406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/>
                            <a:t> is false</a:t>
                          </a:r>
                        </a:p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Correct Conclusion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False Negative</a:t>
                          </a:r>
                        </a:p>
                        <a:p>
                          <a:pPr algn="ctr"/>
                          <a:r>
                            <a:rPr lang="en-US" sz="2000" dirty="0"/>
                            <a:t>(Type II Error, probability =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39527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47FCC715-E7E3-8DAF-5FCB-8E4F301AB99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43791266"/>
                  </p:ext>
                </p:extLst>
              </p:nvPr>
            </p:nvGraphicFramePr>
            <p:xfrm>
              <a:off x="938810" y="3429000"/>
              <a:ext cx="7266380" cy="28278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9792">
                      <a:extLst>
                        <a:ext uri="{9D8B030D-6E8A-4147-A177-3AD203B41FA5}">
                          <a16:colId xmlns:a16="http://schemas.microsoft.com/office/drawing/2014/main" val="2269696744"/>
                        </a:ext>
                      </a:extLst>
                    </a:gridCol>
                    <a:gridCol w="2688294">
                      <a:extLst>
                        <a:ext uri="{9D8B030D-6E8A-4147-A177-3AD203B41FA5}">
                          <a16:colId xmlns:a16="http://schemas.microsoft.com/office/drawing/2014/main" val="611384001"/>
                        </a:ext>
                      </a:extLst>
                    </a:gridCol>
                    <a:gridCol w="2688294">
                      <a:extLst>
                        <a:ext uri="{9D8B030D-6E8A-4147-A177-3AD203B41FA5}">
                          <a16:colId xmlns:a16="http://schemas.microsoft.com/office/drawing/2014/main" val="4126917681"/>
                        </a:ext>
                      </a:extLst>
                    </a:gridCol>
                  </a:tblGrid>
                  <a:tr h="781368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748" t="-781" r="-101134" b="-275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748" t="-781" r="-1134" b="-275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41118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5" t="-77711" r="-286129" b="-112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748" t="-77711" r="-101134" b="-112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Correct Conclusion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5063530"/>
                      </a:ext>
                    </a:extLst>
                  </a:tr>
                  <a:tr h="10406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5" t="-172515" r="-286129" b="-9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Correct Conclusion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748" t="-172515" r="-1134" b="-9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39527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828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</a:t>
            </a:r>
            <a:r>
              <a:rPr lang="en-US" sz="4000" spc="-100" dirty="0">
                <a:solidFill>
                  <a:schemeClr val="tx2"/>
                </a:solidFill>
              </a:rPr>
              <a:t>Statistical Power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9188"/>
              </a:xfrm>
            </p:spPr>
            <p:txBody>
              <a:bodyPr/>
              <a:lstStyle/>
              <a:p>
                <a:r>
                  <a:rPr lang="en-US" sz="2000" dirty="0"/>
                  <a:t>Effect Size (ES): The magnitude of the true effect or difference in the population. Larger effect sizes are generally easier to detect and contribute to higher statistical power.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Sample Size (n): The number of observations. Increasing the sample size often increases statistical power.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Significance Level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): The threshold for statistical significance (e.g., 5%). Lowering the significance level makes it harder to reject the null hypothesis and reduces power.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Statistical power is calculated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is the probability of a false negative (incorrectly accepting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when it is false.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9188"/>
              </a:xfrm>
              <a:blipFill>
                <a:blip r:embed="rId2"/>
                <a:stretch>
                  <a:fillRect l="-370" t="-619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pc="-100" dirty="0">
                <a:solidFill>
                  <a:schemeClr val="tx2"/>
                </a:solidFill>
              </a:rPr>
              <a:t>How </a:t>
            </a:r>
            <a:r>
              <a:rPr lang="en-US" dirty="0"/>
              <a:t>Much </a:t>
            </a:r>
            <a:r>
              <a:rPr lang="en-US" sz="4000" spc="-100" dirty="0">
                <a:solidFill>
                  <a:schemeClr val="tx2"/>
                </a:solidFill>
              </a:rPr>
              <a:t>Statistical Power Is Needed?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9188"/>
              </a:xfrm>
            </p:spPr>
            <p:txBody>
              <a:bodyPr/>
              <a:lstStyle/>
              <a:p>
                <a:r>
                  <a:rPr lang="en-US" sz="2000" dirty="0"/>
                  <a:t>Researchers aim for high statistical power to ensure that their studies have a good chance of detecting real effects. However, achieving high power may require larger sample sizes and more resources.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Like R-squared, statistic power depends on the context, and researchers need to carefully consider the specific goals and constraints of their study when planning a statistical test.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Given all but one of the elements sample size (n), effect size (es), significance level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), and statistic power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), a statistical power library can be calculated for the missing value.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e.g. Calculate the statistical power based on a sample size, or calculate the required sample size for a desired statistical power.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9188"/>
              </a:xfrm>
              <a:blipFill>
                <a:blip r:embed="rId2"/>
                <a:stretch>
                  <a:fillRect l="-370" t="-619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6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339581" y="265900"/>
            <a:ext cx="8432325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400" dirty="0"/>
              <a:t>Statistical Power and Sample Size</a:t>
            </a:r>
            <a:endParaRPr lang="en-US" sz="4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F852E0-FE81-4EA4-B658-D80A8AA9E2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85CAD-B430-C608-B680-CECDA78CC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77" y="2084892"/>
            <a:ext cx="7161246" cy="450720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00C894-7A12-1A50-5222-0DBAF07B352D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563" indent="-182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 example: </a:t>
            </a:r>
          </a:p>
        </p:txBody>
      </p:sp>
    </p:spTree>
    <p:extLst>
      <p:ext uri="{BB962C8B-B14F-4D97-AF65-F5344CB8AC3E}">
        <p14:creationId xmlns:p14="http://schemas.microsoft.com/office/powerpoint/2010/main" val="278579179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pc="-100" dirty="0">
                <a:solidFill>
                  <a:schemeClr val="tx2"/>
                </a:solidFill>
              </a:rPr>
              <a:t>Appendix: Graphical Interpretation of Statistical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9D16DE-C7BD-18F1-38C6-2CAF0509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17" y="1519664"/>
            <a:ext cx="7734165" cy="50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6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pc="-100" dirty="0">
                <a:solidFill>
                  <a:schemeClr val="tx2"/>
                </a:solidFill>
              </a:rPr>
              <a:t>Appendix: Graphical Interpretation of Statistical Power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9188"/>
              </a:xfrm>
            </p:spPr>
            <p:txBody>
              <a:bodyPr/>
              <a:lstStyle/>
              <a:p>
                <a:endParaRPr lang="en-US" sz="2000" dirty="0"/>
              </a:p>
              <a:p>
                <a:r>
                  <a:rPr lang="en-US" sz="2000" dirty="0"/>
                  <a:t>Every hypothesis test consists of the null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alternative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hypothesis.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effect size (e.g. mean value of the parameter)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are the centers of 2 normal distributions.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 critical value is calculated for each hypothesis test and can be used for both distributions.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is true,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(probability of false positive) is the area to the right of the critical value on the distribution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(probability of incorrectly 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9188"/>
              </a:xfrm>
              <a:blipFill>
                <a:blip r:embed="rId2"/>
                <a:stretch>
                  <a:fillRect l="-37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862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anaging Capacity and Demand&amp;quot;&quot;/&gt;&lt;property id=&quot;20307&quot; value=&quot;273&quot;/&gt;&lt;/object&gt;&lt;object type=&quot;3&quot; unique_id=&quot;10005&quot;&gt;&lt;property id=&quot;20148&quot; value=&quot;5&quot;/&gt;&lt;property id=&quot;20300&quot; value=&quot;Slide 2 - &amp;quot;Learning Objectives&amp;quot;&quot;/&gt;&lt;property id=&quot;20307&quot; value=&quot;270&quot;/&gt;&lt;/object&gt;&lt;object type=&quot;3&quot; unique_id=&quot;10006&quot;&gt;&lt;property id=&quot;20148&quot; value=&quot;5&quot;/&gt;&lt;property id=&quot;20300&quot; value=&quot;Slide 3 - &amp;quot;Level Capacity and Chase Demand &amp;quot;&quot;/&gt;&lt;property id=&quot;20307&quot; value=&quot;274&quot;/&gt;&lt;/object&gt;&lt;object type=&quot;3&quot; unique_id=&quot;10007&quot;&gt;&lt;property id=&quot;20148&quot; value=&quot;5&quot;/&gt;&lt;property id=&quot;20300&quot; value=&quot;Slide 4 - &amp;quot;Strategies for Matching Capacity and Demand for Services&amp;quot;&quot;/&gt;&lt;property id=&quot;20307&quot; value=&quot;257&quot;/&gt;&lt;/object&gt;&lt;object type=&quot;3&quot; unique_id=&quot;10008&quot;&gt;&lt;property id=&quot;20148&quot; value=&quot;5&quot;/&gt;&lt;property id=&quot;20300&quot; value=&quot;Slide 5 - &amp;quot;Customer-Induced Variability&amp;quot;&quot;/&gt;&lt;property id=&quot;20307&quot; value=&quot;275&quot;/&gt;&lt;/object&gt;&lt;object type=&quot;3&quot; unique_id=&quot;10009&quot;&gt;&lt;property id=&quot;20148&quot; value=&quot;5&quot;/&gt;&lt;property id=&quot;20300&quot; value=&quot;Slide 6 - &amp;quot;Strategies for Managing&amp;#x0D;&amp;#x0A;Customer-induced Variability&amp;quot;&quot;/&gt;&lt;property id=&quot;20307&quot; value=&quot;277&quot;/&gt;&lt;/object&gt;&lt;object type=&quot;3&quot; unique_id=&quot;10010&quot;&gt;&lt;property id=&quot;20148&quot; value=&quot;5&quot;/&gt;&lt;property id=&quot;20300&quot; value=&quot;Slide 7 - &amp;quot;Segmenting Demand at a Health Clinic&amp;quot;&quot;/&gt;&lt;property id=&quot;20307&quot; value=&quot;276&quot;/&gt;&lt;/object&gt;&lt;object type=&quot;3&quot; unique_id=&quot;10011&quot;&gt;&lt;property id=&quot;20148&quot; value=&quot;5&quot;/&gt;&lt;property id=&quot;20300&quot; value=&quot;Slide 8 - &amp;quot;Discriminatory Pricing &amp;#x0D;&amp;#x0A;for Camping&amp;quot;&quot;/&gt;&lt;property id=&quot;20307&quot; value=&quot;259&quot;/&gt;&lt;/object&gt;&lt;object type=&quot;3&quot; unique_id=&quot;10012&quot;&gt;&lt;property id=&quot;20148&quot; value=&quot;5&quot;/&gt;&lt;property id=&quot;20300&quot; value=&quot;Slide 9 - &amp;quot;Hotel Overbooking Loss Table&amp;quot;&quot;/&gt;&lt;property id=&quot;20307&quot; value=&quot;260&quot;/&gt;&lt;/object&gt;&lt;object type=&quot;3&quot; unique_id=&quot;10013&quot;&gt;&lt;property id=&quot;20148&quot; value=&quot;5&quot;/&gt;&lt;property id=&quot;20300&quot; value=&quot;Slide 10 - &amp;quot;Daily Scheduling of Telephone Operator Work shifts&amp;quot;&quot;/&gt;&lt;property id=&quot;20307&quot; value=&quot;262&quot;/&gt;&lt;/object&gt;&lt;object type=&quot;3&quot; unique_id=&quot;10015&quot;&gt;&lt;property id=&quot;20148&quot; value=&quot;5&quot;/&gt;&lt;property id=&quot;20300&quot; value=&quot;Slide 13 - &amp;quot;Scheduling Part-time &amp;#x0D;&amp;#x0A;Bank Tellers&amp;quot;&quot;/&gt;&lt;property id=&quot;20307&quot; value=&quot;261&quot;/&gt;&lt;/object&gt;&lt;object type=&quot;3&quot; unique_id=&quot;10016&quot;&gt;&lt;property id=&quot;20148&quot; value=&quot;5&quot;/&gt;&lt;property id=&quot;20300&quot; value=&quot;Slide 14 - &amp;quot;Ideal Characteristics for Yield Management&amp;quot;&quot;/&gt;&lt;property id=&quot;20307&quot; value=&quot;265&quot;/&gt;&lt;/object&gt;&lt;object type=&quot;3&quot; unique_id=&quot;10017&quot;&gt;&lt;property id=&quot;20148&quot; value=&quot;5&quot;/&gt;&lt;property id=&quot;20300&quot; value=&quot;Slide 15 - &amp;quot;Airline Pricing for a Coach Seat&amp;#x0D;&amp;#x0A;Traditional Fixed Price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Airline Pricing for a Coach Seat Multiple Pricing Using Yield Management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easonal Allocation of Rooms by Service Class for Resort Hotel&amp;quot;&quot;/&gt;&lt;property id=&quot;20307&quot; value=&quot;264&quot;/&gt;&lt;/object&gt;&lt;object type=&quot;3&quot; unique_id=&quot;10020&quot;&gt;&lt;property id=&quot;20148&quot; value=&quot;5&quot;/&gt;&lt;property id=&quot;20300&quot; value=&quot;Slide 18 - &amp;quot;Demand Control Chart for &amp;#x0D;&amp;#x0A;a Hotel&amp;quot;&quot;/&gt;&lt;property id=&quot;20307&quot; value=&quot;266&quot;/&gt;&lt;/object&gt;&lt;object type=&quot;3&quot; unique_id=&quot;10021&quot;&gt;&lt;property id=&quot;20148&quot; value=&quot;5&quot;/&gt;&lt;property id=&quot;20300&quot; value=&quot;Slide 19 - &amp;quot;Yield Management Using the Critical Fractal Model &amp;quot;&quot;/&gt;&lt;property id=&quot;20307&quot; value=&quot;267&quot;/&gt;&lt;/object&gt;&lt;object type=&quot;3&quot; unique_id=&quot;10022&quot;&gt;&lt;property id=&quot;20148&quot; value=&quot;5&quot;/&gt;&lt;property id=&quot;20300&quot; value=&quot;Slide 20 - &amp;quot;Topics for Discussion&amp;quot;&quot;/&gt;&lt;property id=&quot;20307&quot; value=&quot;271&quot;/&gt;&lt;/object&gt;&lt;object type=&quot;3&quot; unique_id=&quot;10023&quot;&gt;&lt;property id=&quot;20148&quot; value=&quot;5&quot;/&gt;&lt;property id=&quot;20300&quot; value=&quot;Slide 21 - &amp;quot;Interactive Exercise&amp;quot;&quot;/&gt;&lt;property id=&quot;20307&quot; value=&quot;272&quot;/&gt;&lt;/object&gt;&lt;object type=&quot;3&quot; unique_id=&quot;10178&quot;&gt;&lt;property id=&quot;20148&quot; value=&quot;5&quot;/&gt;&lt;property id=&quot;20300&quot; value=&quot;Slide 11&quot;/&gt;&lt;property id=&quot;20307&quot; value=&quot;280&quot;/&gt;&lt;/object&gt;&lt;object type=&quot;3&quot; unique_id=&quot;10179&quot;&gt;&lt;property id=&quot;20148&quot; value=&quot;5&quot;/&gt;&lt;property id=&quot;20300&quot; value=&quot;Slide 12 - &amp;quot;LP Solution for Weekly Work Shift Schedule&amp;quot;&quot;/&gt;&lt;property id=&quot;20307&quot; value=&quot;281&quot;/&gt;&lt;/object&gt;&lt;/object&gt;&lt;/object&gt;&lt;/database&gt;"/>
  <p:tag name="SECTOMILLISECCONVERTED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C00000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14</Pages>
  <Words>773</Words>
  <Application>Microsoft Office PowerPoint</Application>
  <PresentationFormat>Letter Paper (8.5x11 in)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Tahoma</vt:lpstr>
      <vt:lpstr>Times New Roman</vt:lpstr>
      <vt:lpstr>Clarity</vt:lpstr>
      <vt:lpstr>PowerPoint Presentation</vt:lpstr>
      <vt:lpstr>Statistical Power</vt:lpstr>
      <vt:lpstr>Statistical Power</vt:lpstr>
      <vt:lpstr>Statistical Power</vt:lpstr>
      <vt:lpstr>Elements of Statistical Power</vt:lpstr>
      <vt:lpstr>How Much Statistical Power Is Needed?</vt:lpstr>
      <vt:lpstr>Statistical Power and Sample Size</vt:lpstr>
      <vt:lpstr>Appendix: Graphical Interpretation of Statistical Power</vt:lpstr>
      <vt:lpstr>Appendix: Graphical Interpretation of Statistical Power</vt:lpstr>
      <vt:lpstr>Appendix: Graphical Interpretation of Statistical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2017-09-05T04:31:32Z</dcterms:created>
  <dcterms:modified xsi:type="dcterms:W3CDTF">2023-12-16T19:38:28Z</dcterms:modified>
</cp:coreProperties>
</file>