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70" r:id="rId2"/>
    <p:sldId id="626" r:id="rId3"/>
    <p:sldId id="627" r:id="rId4"/>
    <p:sldId id="628" r:id="rId5"/>
    <p:sldId id="756" r:id="rId6"/>
    <p:sldId id="758" r:id="rId7"/>
    <p:sldId id="757" r:id="rId8"/>
    <p:sldId id="761" r:id="rId9"/>
    <p:sldId id="788" r:id="rId10"/>
    <p:sldId id="789" r:id="rId11"/>
    <p:sldId id="784" r:id="rId12"/>
    <p:sldId id="785" r:id="rId13"/>
    <p:sldId id="774" r:id="rId14"/>
    <p:sldId id="759" r:id="rId15"/>
    <p:sldId id="280" r:id="rId16"/>
    <p:sldId id="790" r:id="rId17"/>
    <p:sldId id="791" r:id="rId18"/>
    <p:sldId id="792" r:id="rId19"/>
    <p:sldId id="794" r:id="rId20"/>
    <p:sldId id="793" r:id="rId21"/>
    <p:sldId id="795" r:id="rId22"/>
  </p:sldIdLst>
  <p:sldSz cx="9144000" cy="6858000" type="letter"/>
  <p:notesSz cx="6858000" cy="9028113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93969" autoAdjust="0"/>
  </p:normalViewPr>
  <p:slideViewPr>
    <p:cSldViewPr snapToGrid="0">
      <p:cViewPr>
        <p:scale>
          <a:sx n="75" d="100"/>
          <a:sy n="75" d="100"/>
        </p:scale>
        <p:origin x="1158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34"/>
    </p:cViewPr>
  </p:sorterViewPr>
  <p:notesViewPr>
    <p:cSldViewPr snapToGrid="0">
      <p:cViewPr>
        <p:scale>
          <a:sx n="100" d="100"/>
          <a:sy n="100" d="100"/>
        </p:scale>
        <p:origin x="-1632" y="1734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54FC8DD1-0F10-45FA-9DAA-D563E7F64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A69167FF-2F1C-4659-B16A-5D292C91E86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D9973D08-FACB-4CC5-A23C-A7A9AAB29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2625"/>
            <a:ext cx="4502150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F5B2FD-4630-4C0C-BFCD-E56ED2BAD74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4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3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4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5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9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3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7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5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2625"/>
            <a:ext cx="4498975" cy="3373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7C953-863B-418B-800D-0BB9606FF8A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7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959350" y="6604000"/>
            <a:ext cx="41941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Copyright © 2014 by The McGraw-Hill Companies, Inc. All rights reserved.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7788" y="6607175"/>
            <a:ext cx="12223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McGraw-Hill/Irwin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343-0103-423A-8A8D-AF382C0D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139E-0F6F-419F-BB81-36276AF7D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85BE-5E98-4FF1-8DED-6C28998D8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2FFD-FCF9-4491-A763-F037E383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2D32-0E77-4B33-A148-E8B7F0AFC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E587-F5F7-472C-9580-081AFFC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D21E-5D79-4E04-85A1-3A37B7364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BF37-6E1B-4B15-9729-77535FB9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C34F-C849-41F0-BACC-F30D2FD33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DC63-6B37-4241-85C3-93ED54C16D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ADB-9AFB-4773-97DB-50818D691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9226-72B7-42C4-8318-9C1ED764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9388"/>
            <a:ext cx="1066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4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06789-85B3-4831-B390-902B98F5F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4" r:id="rId4"/>
    <p:sldLayoutId id="2147483678" r:id="rId5"/>
    <p:sldLayoutId id="2147483673" r:id="rId6"/>
    <p:sldLayoutId id="2147483672" r:id="rId7"/>
    <p:sldLayoutId id="2147483679" r:id="rId8"/>
    <p:sldLayoutId id="2147483671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14478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5400" spc="-100" dirty="0">
                <a:solidFill>
                  <a:schemeClr val="tx2"/>
                </a:solidFill>
              </a:rPr>
              <a:t>Module 3 – Hypothesis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4. Decide whether to reject the null hypothesis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000" dirty="0"/>
                  <a:t>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2000"/>
                  <a:t>In </a:t>
                </a:r>
                <a:r>
                  <a:rPr lang="en-US" sz="2000" dirty="0"/>
                  <a:t>this case, any test statistic &gt; 1.645 will reject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000" dirty="0"/>
                  <a:t> (this is a one-sided test, and more specifically a right-tailed test).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>
                <a:blip r:embed="rId2"/>
                <a:stretch>
                  <a:fillRect l="-370" t="-66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DB63-0C85-2277-3F8F-53485C99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93A96-F4BC-A493-AF52-1A46F000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8" y="3117273"/>
            <a:ext cx="5014444" cy="32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Sample T-Test for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CA" sz="2000" dirty="0"/>
              <a:t>Purpose: </a:t>
            </a:r>
            <a:r>
              <a:rPr lang="en-US" sz="2000" dirty="0"/>
              <a:t>In data analytics, the researcher is often interested in comparing an average value of a variable to a number.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Examples of such statements include the following:</a:t>
            </a:r>
          </a:p>
          <a:p>
            <a:pPr lvl="1"/>
            <a:r>
              <a:rPr lang="en-US" dirty="0"/>
              <a:t>The market share for a new product will exceed 15 percent</a:t>
            </a:r>
          </a:p>
          <a:p>
            <a:pPr lvl="1"/>
            <a:r>
              <a:rPr lang="en-US" dirty="0"/>
              <a:t>At least 65 percent of customers will like a new package design; 80 percent of dealers will prefer the new pricing policy.</a:t>
            </a:r>
          </a:p>
          <a:p>
            <a:pPr lvl="1">
              <a:spcBef>
                <a:spcPts val="600"/>
              </a:spcBef>
              <a:defRPr/>
            </a:pPr>
            <a:endParaRPr lang="en-CA" dirty="0"/>
          </a:p>
          <a:p>
            <a:pPr>
              <a:spcBef>
                <a:spcPts val="600"/>
              </a:spcBef>
              <a:defRPr/>
            </a:pPr>
            <a:r>
              <a:rPr lang="en-US" sz="2000" dirty="0"/>
              <a:t>These statements can be translated to null hypotheses that can be tested using a one-sample t-test.</a:t>
            </a:r>
          </a:p>
          <a:p>
            <a:pPr lvl="1">
              <a:spcBef>
                <a:spcPts val="600"/>
              </a:spcBef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1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Sample T-Test for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>
                    <a:solidFill>
                      <a:schemeClr val="tx1"/>
                    </a:solidFill>
                  </a:rPr>
                  <a:t>1. State the null and alternative hypotheses.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Null hypothesis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Mean of a variable in data </a:t>
                </a:r>
                <a:r>
                  <a:rPr lang="en-CA" sz="2000" u="sng" dirty="0">
                    <a:solidFill>
                      <a:schemeClr val="tx1"/>
                    </a:solidFill>
                  </a:rPr>
                  <a:t>&lt;</a:t>
                </a:r>
                <a:r>
                  <a:rPr lang="en-CA" sz="2000" dirty="0">
                    <a:solidFill>
                      <a:schemeClr val="tx1"/>
                    </a:solidFill>
                  </a:rPr>
                  <a:t> or = a number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Alternate hypothesis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Mean of a variable in data &gt; or ≠ a number</a:t>
                </a:r>
                <a:endParaRPr lang="en-CA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>
                    <a:solidFill>
                      <a:schemeClr val="tx1"/>
                    </a:solidFill>
                  </a:rPr>
                  <a:t>2. Calculate the t-statistic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CA" sz="2000" dirty="0"/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 (when n &gt; 30, t and z distributions are very similar).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>
                    <a:solidFill>
                      <a:schemeClr val="tx1"/>
                    </a:solidFill>
                  </a:rPr>
                  <a:t>3. Choose a level of confidence. Decide whether to reject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>
                    <a:solidFill>
                      <a:schemeClr val="tx1"/>
                    </a:solidFill>
                  </a:rPr>
                  <a:t>If we use level of confidence = 95%: </a:t>
                </a:r>
              </a:p>
              <a:p>
                <a:pPr lvl="1">
                  <a:spcBef>
                    <a:spcPts val="600"/>
                  </a:spcBef>
                  <a:defRPr/>
                </a:pPr>
                <a:r>
                  <a:rPr lang="en-CA" dirty="0">
                    <a:solidFill>
                      <a:schemeClr val="tx1"/>
                    </a:solidFill>
                  </a:rPr>
                  <a:t>p-value &lt; 0.05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spcBef>
                    <a:spcPts val="600"/>
                  </a:spcBef>
                  <a:defRPr/>
                </a:pPr>
                <a:r>
                  <a:rPr lang="en-CA" dirty="0">
                    <a:solidFill>
                      <a:schemeClr val="tx1"/>
                    </a:solidFill>
                  </a:rPr>
                  <a:t>p-value &gt; 0.05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Do not reject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370" t="-645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7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One Sample T-Test for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Suppose we want to use one-sample t-test to test the hypothesis that the mean rating for a product is 4 out of 5. A confidence level of 95% is used.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>
                    <a:solidFill>
                      <a:schemeClr val="tx1"/>
                    </a:solidFill>
                  </a:rPr>
                  <a:t>The null and alternative hypotheses: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≠4</m:t>
                    </m:r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>
                  <a:solidFill>
                    <a:schemeClr val="tx1"/>
                  </a:solidFill>
                </a:endParaRPr>
              </a:p>
              <a:p>
                <a:r>
                  <a:rPr lang="en-CA" sz="2000" dirty="0">
                    <a:solidFill>
                      <a:schemeClr val="tx1"/>
                    </a:solidFill>
                  </a:rPr>
                  <a:t>Suppose the test statistic is calculated and p-value = 0.01 &lt; 0.05 </a:t>
                </a:r>
              </a:p>
              <a:p>
                <a:endParaRPr lang="en-CA" sz="2000" dirty="0">
                  <a:solidFill>
                    <a:schemeClr val="tx1"/>
                  </a:solidFill>
                </a:endParaRPr>
              </a:p>
              <a:p>
                <a:r>
                  <a:rPr lang="en-CA" sz="2000" dirty="0">
                    <a:solidFill>
                      <a:schemeClr val="tx1"/>
                    </a:solidFill>
                  </a:rPr>
                  <a:t>Therefore, reject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Conclude</a:t>
                </a:r>
                <a:r>
                  <a:rPr lang="en-CA" sz="2000" dirty="0">
                    <a:solidFill>
                      <a:schemeClr val="tx1"/>
                    </a:solidFill>
                  </a:rPr>
                  <a:t> that </a:t>
                </a:r>
                <a:r>
                  <a:rPr lang="en-US" sz="2000" dirty="0">
                    <a:solidFill>
                      <a:schemeClr val="tx1"/>
                    </a:solidFill>
                  </a:rPr>
                  <a:t>mean familiarity rating is not 4.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Other tests can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CA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 (one-sided test).</a:t>
                </a:r>
              </a:p>
              <a:p>
                <a:endParaRPr lang="en-CA" sz="2000" dirty="0"/>
              </a:p>
              <a:p>
                <a:r>
                  <a:rPr lang="en-CA" sz="2000" dirty="0">
                    <a:solidFill>
                      <a:schemeClr val="tx1"/>
                    </a:solidFill>
                  </a:rPr>
                  <a:t>Then state the conclusion accordingl</a:t>
                </a:r>
                <a:r>
                  <a:rPr lang="en-CA" sz="2000" dirty="0"/>
                  <a:t>y. </a:t>
                </a:r>
                <a:endParaRPr lang="en-CA" sz="2000" dirty="0">
                  <a:solidFill>
                    <a:schemeClr val="tx1"/>
                  </a:solidFill>
                </a:endParaRPr>
              </a:p>
              <a:p>
                <a:endParaRPr lang="en-CA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370" t="-645" r="-222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3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I and Type II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2000" dirty="0"/>
                  <a:t>Hypothesis testing can have errors.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2000" dirty="0"/>
                  <a:t>Because the null hypothesis can be true or false and we can choose whether to reject it or not, a table can help us see these errors.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2000" dirty="0"/>
                  <a:t>Statistical power is defined as 1-𝛽, which is the probability of correctly rejecting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when it should be rejected (i.e. the probability of correctly detecting an effect when there is indeed one).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>
                <a:blip r:embed="rId2"/>
                <a:stretch>
                  <a:fillRect l="-370" t="-66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DB63-0C85-2277-3F8F-53485C99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DF6C8-F9F4-7552-7C36-7A5ACCFD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3" y="4522554"/>
            <a:ext cx="7961167" cy="15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4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P-Value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553200" cy="365760"/>
          </a:xfrm>
        </p:spPr>
        <p:txBody>
          <a:bodyPr/>
          <a:lstStyle/>
          <a:p>
            <a:r>
              <a:rPr lang="en-US"/>
              <a:t>Copyright © 2022 McGraw-Hill Education. All rights reserved. No reproduction or distribution without the prior written consent of McGraw-Hill Education.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P-value is the probability of observing an extreme sample statistic, given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is true. Intuitively, it is the probability of getting the results by chance (lower p-value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more reliable results).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Compare the p-value with the level of significance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If the p-value is smaller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reject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not rejected.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A p-value not only results in a decision about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, but gives additional insight about the strength of that decision.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2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19" y="4594211"/>
            <a:ext cx="7396162" cy="188278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6CEE5F-78F2-C219-46AE-7C0FCF2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3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Appendix: One-Sided vs. Two-Sided Tests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553200" cy="365760"/>
          </a:xfrm>
        </p:spPr>
        <p:txBody>
          <a:bodyPr/>
          <a:lstStyle/>
          <a:p>
            <a:r>
              <a:rPr lang="en-US"/>
              <a:t>Copyright © 2022 McGraw-Hill Education. All rights reserved. No reproduction or distribution without the prior written consent of McGraw-Hill Education.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A two-sided hypothesis test tests whether the sample statistic is equal to the hypothesized population parameter.</a:t>
                </a:r>
              </a:p>
              <a:p>
                <a:endParaRPr lang="en-US" sz="18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8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  <a:defRPr/>
                </a:pPr>
                <a:endParaRPr lang="en-US" sz="1800" dirty="0"/>
              </a:p>
              <a:p>
                <a:r>
                  <a:rPr lang="en-US" sz="180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There are 2 critical values for the two-sided test (e.g. +/- 1.96 for 95% confidence level).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rejected if the test statistic (t or z-statistic) &lt; -1.96 or &gt; 1.96.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total area for the rejection region is 1 – confidence level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). Each tail has an area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22" t="-750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6CEE5F-78F2-C219-46AE-7C0FCF2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3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Appendix: One-Sided vs. Two-Sided Tests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553200" cy="365760"/>
          </a:xfrm>
        </p:spPr>
        <p:txBody>
          <a:bodyPr/>
          <a:lstStyle/>
          <a:p>
            <a:r>
              <a:rPr lang="en-US"/>
              <a:t>Copyright © 2022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6CEE5F-78F2-C219-46AE-7C0FCF2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78AB7-8F2F-FF36-C771-8FF3B22E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97" y="1911618"/>
            <a:ext cx="6910406" cy="43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Appendix: One-Sided vs. Two-Sided Tests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553200" cy="365760"/>
          </a:xfrm>
        </p:spPr>
        <p:txBody>
          <a:bodyPr/>
          <a:lstStyle/>
          <a:p>
            <a:r>
              <a:rPr lang="en-US"/>
              <a:t>Copyright © 2022 McGraw-Hill Education. All rights reserved. No reproduction or distribution without the prior written consent of McGraw-Hill Education.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A (right-tailed) one-sided hypothesis test tests whether the sample statistic is less than the hypothesized population parameter.</a:t>
                </a:r>
              </a:p>
              <a:p>
                <a:endParaRPr lang="en-US" sz="18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8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  <a:defRPr/>
                </a:pPr>
                <a:endParaRPr lang="en-US" sz="1800" dirty="0"/>
              </a:p>
              <a:p>
                <a:r>
                  <a:rPr lang="en-US" sz="180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There 1 critical value for the one-sided test (e.g. 1.645 for 95% confidence level).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rejected if the test statistic (t or z-statistic) &gt; 1.645.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total area for the rejection region is 1 – confidence level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), all at the right tail.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2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6CEE5F-78F2-C219-46AE-7C0FCF2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Appendix: One-Sided vs. Two-Sided Tests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553200" cy="365760"/>
          </a:xfrm>
        </p:spPr>
        <p:txBody>
          <a:bodyPr/>
          <a:lstStyle/>
          <a:p>
            <a:r>
              <a:rPr lang="en-US"/>
              <a:t>Copyright © 2022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6CEE5F-78F2-C219-46AE-7C0FCF2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0930B-9364-5C4A-4D0D-02BE9028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44" y="1828799"/>
            <a:ext cx="6322711" cy="42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pc="-100" dirty="0">
                <a:solidFill>
                  <a:schemeClr val="tx2"/>
                </a:solidFill>
              </a:rPr>
              <a:t>Hypothesis Testing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Hypothesis testing uses a sample statistic to make inferences about populations. </a:t>
            </a:r>
          </a:p>
          <a:p>
            <a:endParaRPr lang="en-US" sz="1800" dirty="0"/>
          </a:p>
          <a:p>
            <a:r>
              <a:rPr lang="en-US" sz="1800" dirty="0"/>
              <a:t>This is done by hypothesizing a value for the population parameter and comparing the sample statistic to it to see if the difference is significant.</a:t>
            </a:r>
          </a:p>
          <a:p>
            <a:endParaRPr lang="en-US" sz="1800" dirty="0"/>
          </a:p>
          <a:p>
            <a:r>
              <a:rPr lang="en-US" sz="1800" dirty="0"/>
              <a:t>The following table reviews the sample statistics used to test the population parameter.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C7D4-9A8C-0091-4297-6E2F0FAB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" y="4292159"/>
            <a:ext cx="7741601" cy="16810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Appendix: One-Sided vs. Two-Sided Tests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553200" cy="365760"/>
          </a:xfrm>
        </p:spPr>
        <p:txBody>
          <a:bodyPr/>
          <a:lstStyle/>
          <a:p>
            <a:r>
              <a:rPr lang="en-US"/>
              <a:t>Copyright © 2022 McGraw-Hill Education. All rights reserved. No reproduction or distribution without the prior written consent of McGraw-Hill Education.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A (left-tailed) one-sided hypothesis test tests whether the sample statistic is greater than the hypothesized population parameter.</a:t>
                </a:r>
              </a:p>
              <a:p>
                <a:endParaRPr lang="en-US" sz="18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8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  <a:defRPr/>
                </a:pPr>
                <a:endParaRPr lang="en-US" sz="1800" dirty="0"/>
              </a:p>
              <a:p>
                <a:r>
                  <a:rPr lang="en-US" sz="1800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There 1 critical value for the one-sided test (e.g. -1.645 for 95% confidence level).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rejected if the test statistic (t or z-statistic) &lt; -1.645.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total area for the rejection region is 1 – confidence level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), all at the left tail.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22" t="-75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6CEE5F-78F2-C219-46AE-7C0FCF2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00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Appendix: One-Sided vs. Two-Sided Tests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553200" cy="365760"/>
          </a:xfrm>
        </p:spPr>
        <p:txBody>
          <a:bodyPr/>
          <a:lstStyle/>
          <a:p>
            <a:r>
              <a:rPr lang="en-US"/>
              <a:t>Copyright © 2022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6CEE5F-78F2-C219-46AE-7C0FCF2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D4AAB4-31A8-D9A0-A7C4-04C065EEC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98" y="1926835"/>
            <a:ext cx="6377404" cy="435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pc="-100" dirty="0">
                <a:solidFill>
                  <a:schemeClr val="tx2"/>
                </a:solidFill>
              </a:rPr>
              <a:t>Hypothesis Testing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Hypothesis testing starts with the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): the assumption that there is no relationship between two values (population parameter and sample statistic.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A hypothesis test will either reject (or falsify)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A statement that cannot be disproven or declared false has no scientific validity.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) is a statement of ‘no effect,’ ‘no difference,’ or ‘no relationship.’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If we find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then we falsify a claim (prove that the original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false) and conclude that there is indeed an effect.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222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81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pc="-100" dirty="0">
                <a:solidFill>
                  <a:schemeClr val="tx2"/>
                </a:solidFill>
              </a:rPr>
              <a:t>Hypothesis </a:t>
            </a:r>
            <a:r>
              <a:rPr lang="en-US" dirty="0"/>
              <a:t>Testing Example</a:t>
            </a:r>
            <a:r>
              <a:rPr lang="en-US" sz="4000" spc="-100" dirty="0">
                <a:solidFill>
                  <a:schemeClr val="tx2"/>
                </a:solidFill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In the example of flipping a coin, if the population proportion of heads when flipping a coin is hypothesized to be 50%, our null hypothesis is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we take a sample of 1000 coin flips and get a sample proportion of 90%, then we can reasonably reject that the hypothesis that true population proportion is 50%.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i.e. This result of getting 90% heads is too extreme for us to believe in the null hypothesis of 50% heads. 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144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CA" sz="1800" dirty="0"/>
                  <a:t>1. State the null and alternate hypotheses.</a:t>
                </a:r>
              </a:p>
              <a:p>
                <a:pPr>
                  <a:spcBef>
                    <a:spcPts val="2400"/>
                  </a:spcBef>
                  <a:defRPr/>
                </a:pPr>
                <a:r>
                  <a:rPr lang="en-US" sz="1800" dirty="0"/>
                  <a:t>A </a:t>
                </a:r>
                <a:r>
                  <a:rPr lang="en-US" sz="1800" b="1" dirty="0">
                    <a:solidFill>
                      <a:srgbClr val="007FA3"/>
                    </a:solidFill>
                  </a:rPr>
                  <a:t>null hypothesis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) is a statement of the status quo, one of </a:t>
                </a:r>
                <a:r>
                  <a:rPr lang="en-US" sz="1800" dirty="0">
                    <a:solidFill>
                      <a:srgbClr val="FF0000"/>
                    </a:solidFill>
                  </a:rPr>
                  <a:t>no difference or no effect</a:t>
                </a:r>
                <a:r>
                  <a:rPr lang="en-US" sz="1800" dirty="0"/>
                  <a:t>. If the null hypothesis is not rejected, conclude that there is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no effect between the variables</a:t>
                </a:r>
                <a:r>
                  <a:rPr lang="en-US" sz="1800" dirty="0"/>
                  <a:t>. </a:t>
                </a:r>
              </a:p>
              <a:p>
                <a:pPr>
                  <a:spcBef>
                    <a:spcPts val="2400"/>
                  </a:spcBef>
                  <a:defRPr/>
                </a:pPr>
                <a:r>
                  <a:rPr lang="en-US" sz="1800" dirty="0"/>
                  <a:t>An </a:t>
                </a:r>
                <a:r>
                  <a:rPr lang="en-US" sz="1800" b="1" dirty="0">
                    <a:solidFill>
                      <a:srgbClr val="007FA3"/>
                    </a:solidFill>
                  </a:rPr>
                  <a:t>alternative hypothesis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) is one in which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some difference or effect is expected</a:t>
                </a:r>
                <a:r>
                  <a:rPr lang="en-US" sz="1800" dirty="0"/>
                  <a:t>. If the null hypothesis is rejected (i.e. Alternative hypothesis is accepted), conclude that </a:t>
                </a:r>
                <a:r>
                  <a:rPr lang="en-US" sz="1800" dirty="0">
                    <a:solidFill>
                      <a:srgbClr val="FF0000"/>
                    </a:solidFill>
                  </a:rPr>
                  <a:t>there is an association between the variables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are opposite of each other. </a:t>
                </a:r>
                <a:r>
                  <a:rPr lang="en-US" sz="1800" dirty="0">
                    <a:solidFill>
                      <a:schemeClr val="tx1"/>
                    </a:solidFill>
                  </a:rPr>
                  <a:t>For example, if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includes the sign =, ≥, or ≤,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will include ≠, &lt;, or &gt;.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with the = sign is a two-sided test, with the &lt; or &gt; sign is the one-sided test.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>
                <a:blip r:embed="rId2"/>
                <a:stretch>
                  <a:fillRect l="-222" t="-800" b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0E82-581F-A582-2C4D-4B10795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2. Choose a level of confidence (90%, 95%, 99%).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Level of confidence is the probability that the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/>
                  <a:t>will not be rejected.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i.e. The higher confidence level, the less likely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/>
                  <a:t>will be rejected.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1 – confidence level = Significance level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 smtClean="0"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CA" sz="2000" dirty="0"/>
                  <a:t> (10%, 5%, 1%)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Traditionally,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1% </a:t>
                </a:r>
                <a:r>
                  <a:rPr lang="en-US" dirty="0">
                    <a:solidFill>
                      <a:schemeClr val="tx1"/>
                    </a:solidFill>
                  </a:rPr>
                  <a:t>for quality assurance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5% is used for consumer research projects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10% for political polling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>
                <a:blip r:embed="rId2"/>
                <a:stretch>
                  <a:fillRect l="-370" t="-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DB63-0C85-2277-3F8F-53485C99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3. Select an appropriate statistical test.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For each statistical test, a </a:t>
                </a:r>
                <a:r>
                  <a:rPr lang="en-US" sz="2000" b="1" dirty="0">
                    <a:solidFill>
                      <a:srgbClr val="007FA3"/>
                    </a:solidFill>
                  </a:rPr>
                  <a:t>test statistic</a:t>
                </a:r>
                <a:r>
                  <a:rPr lang="en-CA" sz="2000" dirty="0"/>
                  <a:t> is calculated to test the null hypothesis (e.g. Find out whether an association exists between the variables).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2000" dirty="0"/>
                  <a:t>Each </a:t>
                </a:r>
                <a:r>
                  <a:rPr lang="en-CA" sz="2000" dirty="0"/>
                  <a:t>statistical test has a different purpose, different test statistic, and different formula for calculating its test statistic. </a:t>
                </a:r>
                <a:r>
                  <a:rPr lang="en-US" sz="2000" dirty="0"/>
                  <a:t>Common test statistics: t-statistic, z-statistic, chi-square statistic, etc.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2000" dirty="0"/>
                  <a:t>e.g. The t-statistic for testing of a mean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>
                <a:blip r:embed="rId2"/>
                <a:stretch>
                  <a:fillRect l="-370" t="-66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EE052-E2F4-411C-D0DB-50220843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4. Decide whether to reject the null hypothesis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000" dirty="0"/>
                  <a:t>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Every hypothesis test calculates the p-value, which is the probability that the sample statistic is obtained by chance, assuming the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000" dirty="0"/>
                  <a:t> is true.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The lower the p-value, the more reliable the results.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Decision rule: If p-value &lt; 1 – confidence level, reject the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/>
                  <a:t>and conclude that </a:t>
                </a:r>
                <a14:m>
                  <m:oMath xmlns:m="http://schemas.openxmlformats.org/officeDocument/2006/math">
                    <m:r>
                      <a:rPr lang="en-CA" sz="20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sz="2000" dirty="0"/>
                  <a:t> is true.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e.g. If 95% confidence level is used, reject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000" dirty="0"/>
                  <a:t> is p-value &lt; 0.05.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>
                <a:blip r:embed="rId2"/>
                <a:stretch>
                  <a:fillRect l="-370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DB63-0C85-2277-3F8F-53485C99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3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CA" sz="2000" dirty="0"/>
                  <a:t>4. Decide whether to reject the null hypothesis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000" dirty="0"/>
                  <a:t>.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2000" dirty="0"/>
                  <a:t>Another way to decide whether to reject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is to compare the test statistic to the critical value. </a:t>
                </a:r>
              </a:p>
              <a:p>
                <a:pPr>
                  <a:spcBef>
                    <a:spcPts val="600"/>
                  </a:spcBef>
                  <a:defRPr/>
                </a:pPr>
                <a:endParaRPr lang="en-US" sz="2000" dirty="0"/>
              </a:p>
              <a:p>
                <a:r>
                  <a:rPr lang="en-US" sz="2000" dirty="0"/>
                  <a:t>The critical value is a threshold on the test statistic’s distribution.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the test statistic is much larger than the critical value, reject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e.g. The sampling distribution of the z-statistic follows the normal distribution,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 smtClean="0"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/>
                  <a:t> of 0.05 used in a one-tailed test corresponds to a critical value of 1.645.</a:t>
                </a: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CA" sz="2000" dirty="0"/>
              </a:p>
              <a:p>
                <a:pPr>
                  <a:spcBef>
                    <a:spcPts val="600"/>
                  </a:spcBef>
                  <a:defRPr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>
                <a:blip r:embed="rId2"/>
                <a:stretch>
                  <a:fillRect l="-370" t="-66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DB63-0C85-2277-3F8F-53485C99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76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naging Capacity and Demand&amp;quot;&quot;/&gt;&lt;property id=&quot;20307&quot; value=&quot;273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270&quot;/&gt;&lt;/object&gt;&lt;object type=&quot;3&quot; unique_id=&quot;10006&quot;&gt;&lt;property id=&quot;20148&quot; value=&quot;5&quot;/&gt;&lt;property id=&quot;20300&quot; value=&quot;Slide 3 - &amp;quot;Level Capacity and Chase Demand 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Strategies for Matching Capacity and Demand for Service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Customer-Induced Variability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Strategies for Managing&amp;#x0D;&amp;#x0A;Customer-induced Variability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Segmenting Demand at a Health Clinic&amp;quot;&quot;/&gt;&lt;property id=&quot;20307&quot; value=&quot;276&quot;/&gt;&lt;/object&gt;&lt;object type=&quot;3&quot; unique_id=&quot;10011&quot;&gt;&lt;property id=&quot;20148&quot; value=&quot;5&quot;/&gt;&lt;property id=&quot;20300&quot; value=&quot;Slide 8 - &amp;quot;Discriminatory Pricing &amp;#x0D;&amp;#x0A;for Camping&amp;quot;&quot;/&gt;&lt;property id=&quot;20307&quot; value=&quot;259&quot;/&gt;&lt;/object&gt;&lt;object type=&quot;3&quot; unique_id=&quot;10012&quot;&gt;&lt;property id=&quot;20148&quot; value=&quot;5&quot;/&gt;&lt;property id=&quot;20300&quot; value=&quot;Slide 9 - &amp;quot;Hotel Overbooking Loss Table&amp;quot;&quot;/&gt;&lt;property id=&quot;20307&quot; value=&quot;260&quot;/&gt;&lt;/object&gt;&lt;object type=&quot;3&quot; unique_id=&quot;10013&quot;&gt;&lt;property id=&quot;20148&quot; value=&quot;5&quot;/&gt;&lt;property id=&quot;20300&quot; value=&quot;Slide 10 - &amp;quot;Daily Scheduling of Telephone Operator Work shifts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Scheduling Part-time &amp;#x0D;&amp;#x0A;Bank Tellers&amp;quot;&quot;/&gt;&lt;property id=&quot;20307&quot; value=&quot;261&quot;/&gt;&lt;/object&gt;&lt;object type=&quot;3&quot; unique_id=&quot;10016&quot;&gt;&lt;property id=&quot;20148&quot; value=&quot;5&quot;/&gt;&lt;property id=&quot;20300&quot; value=&quot;Slide 14 - &amp;quot;Ideal Characteristics for Yield Management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Airline Pricing for a Coach Seat&amp;#x0D;&amp;#x0A;Traditional Fixed Pric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Airline Pricing for a Coach Seat Multiple Pricing Using Yield Management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easonal Allocation of Rooms by Service Class for Resort Hotel&amp;quot;&quot;/&gt;&lt;property id=&quot;20307&quot; value=&quot;264&quot;/&gt;&lt;/object&gt;&lt;object type=&quot;3&quot; unique_id=&quot;10020&quot;&gt;&lt;property id=&quot;20148&quot; value=&quot;5&quot;/&gt;&lt;property id=&quot;20300&quot; value=&quot;Slide 18 - &amp;quot;Demand Control Chart for &amp;#x0D;&amp;#x0A;a Hotel&amp;quot;&quot;/&gt;&lt;property id=&quot;20307&quot; value=&quot;266&quot;/&gt;&lt;/object&gt;&lt;object type=&quot;3&quot; unique_id=&quot;10021&quot;&gt;&lt;property id=&quot;20148&quot; value=&quot;5&quot;/&gt;&lt;property id=&quot;20300&quot; value=&quot;Slide 19 - &amp;quot;Yield Management Using the Critical Fractal Model &amp;quot;&quot;/&gt;&lt;property id=&quot;20307&quot; value=&quot;267&quot;/&gt;&lt;/object&gt;&lt;object type=&quot;3&quot; unique_id=&quot;10022&quot;&gt;&lt;property id=&quot;20148&quot; value=&quot;5&quot;/&gt;&lt;property id=&quot;20300&quot; value=&quot;Slide 20 - &amp;quot;Topics for Discussion&amp;quot;&quot;/&gt;&lt;property id=&quot;20307&quot; value=&quot;271&quot;/&gt;&lt;/object&gt;&lt;object type=&quot;3&quot; unique_id=&quot;10023&quot;&gt;&lt;property id=&quot;20148&quot; value=&quot;5&quot;/&gt;&lt;property id=&quot;20300&quot; value=&quot;Slide 21 - &amp;quot;Interactive Exercise&amp;quot;&quot;/&gt;&lt;property id=&quot;20307&quot; value=&quot;272&quot;/&gt;&lt;/object&gt;&lt;object type=&quot;3&quot; unique_id=&quot;10178&quot;&gt;&lt;property id=&quot;20148&quot; value=&quot;5&quot;/&gt;&lt;property id=&quot;20300&quot; value=&quot;Slide 11&quot;/&gt;&lt;property id=&quot;20307&quot; value=&quot;280&quot;/&gt;&lt;/object&gt;&lt;object type=&quot;3&quot; unique_id=&quot;10179&quot;&gt;&lt;property id=&quot;20148&quot; value=&quot;5&quot;/&gt;&lt;property id=&quot;20300&quot; value=&quot;Slide 12 - &amp;quot;LP Solution for Weekly Work Shift Schedule&amp;quot;&quot;/&gt;&lt;property id=&quot;20307&quot; value=&quot;281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C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1851</Words>
  <Application>Microsoft Office PowerPoint</Application>
  <PresentationFormat>Letter Paper (8.5x11 in)</PresentationFormat>
  <Paragraphs>222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Tahoma</vt:lpstr>
      <vt:lpstr>Times New Roman</vt:lpstr>
      <vt:lpstr>Clarity</vt:lpstr>
      <vt:lpstr>PowerPoint Presentation</vt:lpstr>
      <vt:lpstr>Hypothesis Testing</vt:lpstr>
      <vt:lpstr>Hypothesis Testing</vt:lpstr>
      <vt:lpstr>Hypothesis Testing Example </vt:lpstr>
      <vt:lpstr>Hypothesis Testing Steps</vt:lpstr>
      <vt:lpstr>Hypothesis Testing Steps</vt:lpstr>
      <vt:lpstr>Hypothesis Testing Steps</vt:lpstr>
      <vt:lpstr>Hypothesis Testing Steps</vt:lpstr>
      <vt:lpstr>Hypothesis Testing Steps</vt:lpstr>
      <vt:lpstr>Hypothesis Testing Steps</vt:lpstr>
      <vt:lpstr>One Sample T-Test for Means</vt:lpstr>
      <vt:lpstr>One Sample T-Test for Means</vt:lpstr>
      <vt:lpstr>Example: One Sample T-Test for Means</vt:lpstr>
      <vt:lpstr>Type I and Type II Errors</vt:lpstr>
      <vt:lpstr>More on P-Value</vt:lpstr>
      <vt:lpstr>Appendix: One-Sided vs. Two-Sided Tests</vt:lpstr>
      <vt:lpstr>Appendix: One-Sided vs. Two-Sided Tests</vt:lpstr>
      <vt:lpstr>Appendix: One-Sided vs. Two-Sided Tests</vt:lpstr>
      <vt:lpstr>Appendix: One-Sided vs. Two-Sided Tests</vt:lpstr>
      <vt:lpstr>Appendix: One-Sided vs. Two-Sided Tests</vt:lpstr>
      <vt:lpstr>Appendix: One-Sided vs. Two-Sided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2017-09-05T04:31:32Z</dcterms:created>
  <dcterms:modified xsi:type="dcterms:W3CDTF">2023-11-18T17:26:02Z</dcterms:modified>
</cp:coreProperties>
</file>