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8" r:id="rId2"/>
    <p:sldId id="261" r:id="rId3"/>
    <p:sldId id="256" r:id="rId4"/>
    <p:sldId id="257" r:id="rId5"/>
    <p:sldId id="259" r:id="rId6"/>
    <p:sldId id="260" r:id="rId7"/>
    <p:sldId id="262" r:id="rId8"/>
    <p:sldId id="263" r:id="rId9"/>
    <p:sldId id="264" r:id="rId10"/>
    <p:sldId id="266" r:id="rId11"/>
    <p:sldId id="267" r:id="rId12"/>
    <p:sldId id="268" r:id="rId13"/>
    <p:sldId id="269" r:id="rId14"/>
    <p:sldId id="270" r:id="rId15"/>
    <p:sldId id="271" r:id="rId16"/>
    <p:sldId id="272" r:id="rId17"/>
    <p:sldId id="273" r:id="rId18"/>
    <p:sldId id="274" r:id="rId19"/>
    <p:sldId id="27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296" y="-6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A207E7F-74AA-4DCE-8D58-96BA83BD59E3}" type="datetimeFigureOut">
              <a:rPr lang="en-IN" smtClean="0"/>
              <a:t>09-05-2024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941A36-80AB-472D-89B7-CC5E184AED35}" type="slidenum">
              <a:rPr lang="en-IN" smtClean="0"/>
              <a:t>‹#›</a:t>
            </a:fld>
            <a:endParaRPr lang="en-IN"/>
          </a:p>
        </p:txBody>
      </p:sp>
    </p:spTree>
    <p:extLst>
      <p:ext uri="{BB962C8B-B14F-4D97-AF65-F5344CB8AC3E}">
        <p14:creationId xmlns:p14="http://schemas.microsoft.com/office/powerpoint/2010/main" val="178628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A941A36-80AB-472D-89B7-CC5E184AED35}" type="slidenum">
              <a:rPr lang="en-IN" smtClean="0"/>
              <a:t>1</a:t>
            </a:fld>
            <a:endParaRPr lang="en-IN"/>
          </a:p>
        </p:txBody>
      </p:sp>
    </p:spTree>
    <p:extLst>
      <p:ext uri="{BB962C8B-B14F-4D97-AF65-F5344CB8AC3E}">
        <p14:creationId xmlns:p14="http://schemas.microsoft.com/office/powerpoint/2010/main" val="1617154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4EC2F35-3AF5-4953-A521-323FBF6C86A9}" type="datetimeFigureOut">
              <a:rPr lang="en-IN" smtClean="0"/>
              <a:t>09-05-2024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73D297-3559-4AA0-BD6C-EFCAE03F5686}" type="slidenum">
              <a:rPr lang="en-IN" smtClean="0"/>
              <a:t>‹#›</a:t>
            </a:fld>
            <a:endParaRPr lang="en-IN"/>
          </a:p>
        </p:txBody>
      </p:sp>
    </p:spTree>
    <p:extLst>
      <p:ext uri="{BB962C8B-B14F-4D97-AF65-F5344CB8AC3E}">
        <p14:creationId xmlns:p14="http://schemas.microsoft.com/office/powerpoint/2010/main" val="14748586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4EC2F35-3AF5-4953-A521-323FBF6C86A9}" type="datetimeFigureOut">
              <a:rPr lang="en-IN" smtClean="0"/>
              <a:t>09-05-2024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73D297-3559-4AA0-BD6C-EFCAE03F5686}" type="slidenum">
              <a:rPr lang="en-IN" smtClean="0"/>
              <a:t>‹#›</a:t>
            </a:fld>
            <a:endParaRPr lang="en-IN"/>
          </a:p>
        </p:txBody>
      </p:sp>
    </p:spTree>
    <p:extLst>
      <p:ext uri="{BB962C8B-B14F-4D97-AF65-F5344CB8AC3E}">
        <p14:creationId xmlns:p14="http://schemas.microsoft.com/office/powerpoint/2010/main" val="308875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4EC2F35-3AF5-4953-A521-323FBF6C86A9}" type="datetimeFigureOut">
              <a:rPr lang="en-IN" smtClean="0"/>
              <a:t>09-05-2024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73D297-3559-4AA0-BD6C-EFCAE03F5686}" type="slidenum">
              <a:rPr lang="en-IN" smtClean="0"/>
              <a:t>‹#›</a:t>
            </a:fld>
            <a:endParaRPr lang="en-IN"/>
          </a:p>
        </p:txBody>
      </p:sp>
    </p:spTree>
    <p:extLst>
      <p:ext uri="{BB962C8B-B14F-4D97-AF65-F5344CB8AC3E}">
        <p14:creationId xmlns:p14="http://schemas.microsoft.com/office/powerpoint/2010/main" val="2647002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4EC2F35-3AF5-4953-A521-323FBF6C86A9}" type="datetimeFigureOut">
              <a:rPr lang="en-IN" smtClean="0"/>
              <a:t>09-05-2024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73D297-3559-4AA0-BD6C-EFCAE03F5686}" type="slidenum">
              <a:rPr lang="en-IN" smtClean="0"/>
              <a:t>‹#›</a:t>
            </a:fld>
            <a:endParaRPr lang="en-IN"/>
          </a:p>
        </p:txBody>
      </p:sp>
    </p:spTree>
    <p:extLst>
      <p:ext uri="{BB962C8B-B14F-4D97-AF65-F5344CB8AC3E}">
        <p14:creationId xmlns:p14="http://schemas.microsoft.com/office/powerpoint/2010/main" val="1160117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4EC2F35-3AF5-4953-A521-323FBF6C86A9}" type="datetimeFigureOut">
              <a:rPr lang="en-IN" smtClean="0"/>
              <a:t>09-05-2024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73D297-3559-4AA0-BD6C-EFCAE03F5686}" type="slidenum">
              <a:rPr lang="en-IN" smtClean="0"/>
              <a:t>‹#›</a:t>
            </a:fld>
            <a:endParaRPr lang="en-IN"/>
          </a:p>
        </p:txBody>
      </p:sp>
    </p:spTree>
    <p:extLst>
      <p:ext uri="{BB962C8B-B14F-4D97-AF65-F5344CB8AC3E}">
        <p14:creationId xmlns:p14="http://schemas.microsoft.com/office/powerpoint/2010/main" val="1777054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4EC2F35-3AF5-4953-A521-323FBF6C86A9}" type="datetimeFigureOut">
              <a:rPr lang="en-IN" smtClean="0"/>
              <a:t>09-05-2024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73D297-3559-4AA0-BD6C-EFCAE03F5686}" type="slidenum">
              <a:rPr lang="en-IN" smtClean="0"/>
              <a:t>‹#›</a:t>
            </a:fld>
            <a:endParaRPr lang="en-IN"/>
          </a:p>
        </p:txBody>
      </p:sp>
    </p:spTree>
    <p:extLst>
      <p:ext uri="{BB962C8B-B14F-4D97-AF65-F5344CB8AC3E}">
        <p14:creationId xmlns:p14="http://schemas.microsoft.com/office/powerpoint/2010/main" val="4062658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4EC2F35-3AF5-4953-A521-323FBF6C86A9}" type="datetimeFigureOut">
              <a:rPr lang="en-IN" smtClean="0"/>
              <a:t>09-05-2024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773D297-3559-4AA0-BD6C-EFCAE03F5686}" type="slidenum">
              <a:rPr lang="en-IN" smtClean="0"/>
              <a:t>‹#›</a:t>
            </a:fld>
            <a:endParaRPr lang="en-IN"/>
          </a:p>
        </p:txBody>
      </p:sp>
    </p:spTree>
    <p:extLst>
      <p:ext uri="{BB962C8B-B14F-4D97-AF65-F5344CB8AC3E}">
        <p14:creationId xmlns:p14="http://schemas.microsoft.com/office/powerpoint/2010/main" val="3399828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4EC2F35-3AF5-4953-A521-323FBF6C86A9}" type="datetimeFigureOut">
              <a:rPr lang="en-IN" smtClean="0"/>
              <a:t>09-05-2024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773D297-3559-4AA0-BD6C-EFCAE03F5686}" type="slidenum">
              <a:rPr lang="en-IN" smtClean="0"/>
              <a:t>‹#›</a:t>
            </a:fld>
            <a:endParaRPr lang="en-IN"/>
          </a:p>
        </p:txBody>
      </p:sp>
    </p:spTree>
    <p:extLst>
      <p:ext uri="{BB962C8B-B14F-4D97-AF65-F5344CB8AC3E}">
        <p14:creationId xmlns:p14="http://schemas.microsoft.com/office/powerpoint/2010/main" val="2112232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EC2F35-3AF5-4953-A521-323FBF6C86A9}" type="datetimeFigureOut">
              <a:rPr lang="en-IN" smtClean="0"/>
              <a:t>09-05-2024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773D297-3559-4AA0-BD6C-EFCAE03F5686}" type="slidenum">
              <a:rPr lang="en-IN" smtClean="0"/>
              <a:t>‹#›</a:t>
            </a:fld>
            <a:endParaRPr lang="en-IN"/>
          </a:p>
        </p:txBody>
      </p:sp>
    </p:spTree>
    <p:extLst>
      <p:ext uri="{BB962C8B-B14F-4D97-AF65-F5344CB8AC3E}">
        <p14:creationId xmlns:p14="http://schemas.microsoft.com/office/powerpoint/2010/main" val="2084584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EC2F35-3AF5-4953-A521-323FBF6C86A9}" type="datetimeFigureOut">
              <a:rPr lang="en-IN" smtClean="0"/>
              <a:t>09-05-2024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73D297-3559-4AA0-BD6C-EFCAE03F5686}" type="slidenum">
              <a:rPr lang="en-IN" smtClean="0"/>
              <a:t>‹#›</a:t>
            </a:fld>
            <a:endParaRPr lang="en-IN"/>
          </a:p>
        </p:txBody>
      </p:sp>
    </p:spTree>
    <p:extLst>
      <p:ext uri="{BB962C8B-B14F-4D97-AF65-F5344CB8AC3E}">
        <p14:creationId xmlns:p14="http://schemas.microsoft.com/office/powerpoint/2010/main" val="2734669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EC2F35-3AF5-4953-A521-323FBF6C86A9}" type="datetimeFigureOut">
              <a:rPr lang="en-IN" smtClean="0"/>
              <a:t>09-05-2024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73D297-3559-4AA0-BD6C-EFCAE03F5686}" type="slidenum">
              <a:rPr lang="en-IN" smtClean="0"/>
              <a:t>‹#›</a:t>
            </a:fld>
            <a:endParaRPr lang="en-IN"/>
          </a:p>
        </p:txBody>
      </p:sp>
    </p:spTree>
    <p:extLst>
      <p:ext uri="{BB962C8B-B14F-4D97-AF65-F5344CB8AC3E}">
        <p14:creationId xmlns:p14="http://schemas.microsoft.com/office/powerpoint/2010/main" val="867357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CC99"/>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EC2F35-3AF5-4953-A521-323FBF6C86A9}" type="datetimeFigureOut">
              <a:rPr lang="en-IN" smtClean="0"/>
              <a:t>09-05-2024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73D297-3559-4AA0-BD6C-EFCAE03F5686}" type="slidenum">
              <a:rPr lang="en-IN" smtClean="0"/>
              <a:t>‹#›</a:t>
            </a:fld>
            <a:endParaRPr lang="en-IN"/>
          </a:p>
        </p:txBody>
      </p:sp>
    </p:spTree>
    <p:extLst>
      <p:ext uri="{BB962C8B-B14F-4D97-AF65-F5344CB8AC3E}">
        <p14:creationId xmlns:p14="http://schemas.microsoft.com/office/powerpoint/2010/main" val="24202646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051720" y="1556792"/>
            <a:ext cx="4896544" cy="1512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720" y="3212976"/>
            <a:ext cx="4752528" cy="3208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Autofit/>
          </a:bodyPr>
          <a:lstStyle/>
          <a:p>
            <a:r>
              <a:rPr lang="en-IN" sz="6000" b="1" u="sng" dirty="0" smtClean="0">
                <a:solidFill>
                  <a:srgbClr val="7030A0"/>
                </a:solidFill>
              </a:rPr>
              <a:t>SQL CAPSTONE PROJECT</a:t>
            </a:r>
            <a:endParaRPr lang="en-IN" sz="6000" b="1" u="sng" dirty="0">
              <a:solidFill>
                <a:srgbClr val="7030A0"/>
              </a:solidFill>
            </a:endParaRPr>
          </a:p>
        </p:txBody>
      </p:sp>
    </p:spTree>
    <p:extLst>
      <p:ext uri="{BB962C8B-B14F-4D97-AF65-F5344CB8AC3E}">
        <p14:creationId xmlns:p14="http://schemas.microsoft.com/office/powerpoint/2010/main" val="368642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arn(inVertical)">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1027"/>
                                        </p:tgtEl>
                                        <p:attrNameLst>
                                          <p:attrName>style.visibility</p:attrName>
                                        </p:attrNameLst>
                                      </p:cBhvr>
                                      <p:to>
                                        <p:strVal val="visible"/>
                                      </p:to>
                                    </p:set>
                                    <p:animEffect transition="in" filter="wipe(down)">
                                      <p:cBhvr>
                                        <p:cTn id="18"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16632"/>
            <a:ext cx="8856984" cy="6552728"/>
          </a:xfrm>
        </p:spPr>
        <p:txBody>
          <a:bodyPr/>
          <a:lstStyle/>
          <a:p>
            <a:pPr marL="0" indent="0">
              <a:buNone/>
            </a:pPr>
            <a:r>
              <a:rPr lang="en-IN" sz="2800" b="1" dirty="0" smtClean="0"/>
              <a:t>Distinct payment methods</a:t>
            </a:r>
          </a:p>
          <a:p>
            <a:pPr marL="0" indent="0">
              <a:buNone/>
            </a:pPr>
            <a:r>
              <a:rPr lang="en-IN" dirty="0" smtClean="0"/>
              <a:t> </a:t>
            </a:r>
          </a:p>
          <a:p>
            <a:pPr marL="0" indent="0">
              <a:buNone/>
            </a:pPr>
            <a:endParaRPr lang="en-IN" dirty="0"/>
          </a:p>
          <a:p>
            <a:pPr marL="0" indent="0">
              <a:buNone/>
            </a:pPr>
            <a:endParaRPr lang="en-IN" dirty="0"/>
          </a:p>
          <a:p>
            <a:pPr marL="0" indent="0">
              <a:buNone/>
            </a:pPr>
            <a:r>
              <a:rPr lang="en-IN" sz="2800" b="1" dirty="0" smtClean="0"/>
              <a:t>Distinct customer type</a:t>
            </a:r>
          </a:p>
          <a:p>
            <a:pPr marL="0" indent="0">
              <a:buNone/>
            </a:pPr>
            <a:endParaRPr lang="en-IN" dirty="0" smtClean="0"/>
          </a:p>
          <a:p>
            <a:pPr marL="0" indent="0">
              <a:buNone/>
            </a:pPr>
            <a:endParaRPr lang="en-IN" dirty="0" smtClean="0"/>
          </a:p>
          <a:p>
            <a:pPr marL="0" indent="0">
              <a:buNone/>
            </a:pPr>
            <a:endParaRPr lang="en-IN" dirty="0" smtClean="0"/>
          </a:p>
          <a:p>
            <a:pPr marL="0" indent="0">
              <a:buNone/>
            </a:pPr>
            <a:endParaRPr lang="en-I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951756"/>
            <a:ext cx="2286000"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273" y="3212976"/>
            <a:ext cx="2276475"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8063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143" y="116632"/>
            <a:ext cx="4536504" cy="550679"/>
          </a:xfrm>
          <a:solidFill>
            <a:srgbClr val="92D050"/>
          </a:solidFill>
        </p:spPr>
        <p:txBody>
          <a:bodyPr>
            <a:normAutofit fontScale="90000"/>
          </a:bodyPr>
          <a:lstStyle/>
          <a:p>
            <a:r>
              <a:rPr lang="en-IN" b="1" dirty="0" smtClean="0"/>
              <a:t>PRODUCT ANALYSIS</a:t>
            </a:r>
            <a:endParaRPr lang="en-IN" b="1" dirty="0"/>
          </a:p>
        </p:txBody>
      </p:sp>
      <p:sp>
        <p:nvSpPr>
          <p:cNvPr id="3" name="Content Placeholder 2"/>
          <p:cNvSpPr>
            <a:spLocks noGrp="1"/>
          </p:cNvSpPr>
          <p:nvPr>
            <p:ph idx="1"/>
          </p:nvPr>
        </p:nvSpPr>
        <p:spPr>
          <a:xfrm>
            <a:off x="395536" y="620688"/>
            <a:ext cx="8229600" cy="6552728"/>
          </a:xfrm>
        </p:spPr>
        <p:txBody>
          <a:bodyPr/>
          <a:lstStyle/>
          <a:p>
            <a:pPr marL="0" indent="0">
              <a:buNone/>
            </a:pPr>
            <a:endParaRPr lang="en-IN" sz="2400" b="1" dirty="0" smtClean="0"/>
          </a:p>
          <a:p>
            <a:pPr marL="0" indent="0">
              <a:buNone/>
            </a:pPr>
            <a:r>
              <a:rPr lang="en-IN" sz="2400" b="1" dirty="0" smtClean="0">
                <a:solidFill>
                  <a:srgbClr val="FF0000"/>
                </a:solidFill>
              </a:rPr>
              <a:t>INSIGHTS  </a:t>
            </a:r>
            <a:r>
              <a:rPr lang="en-IN" sz="2400" b="1" dirty="0" smtClean="0">
                <a:solidFill>
                  <a:srgbClr val="FF0000"/>
                </a:solidFill>
              </a:rPr>
              <a:t>OF THE PRODUCT ANALYSIS</a:t>
            </a:r>
          </a:p>
          <a:p>
            <a:pPr marL="0" indent="0">
              <a:buNone/>
            </a:pPr>
            <a:endParaRPr lang="en-IN" sz="2800" dirty="0" smtClean="0"/>
          </a:p>
          <a:p>
            <a:r>
              <a:rPr lang="en-IN" sz="2400" dirty="0" smtClean="0"/>
              <a:t>Distinct product lines</a:t>
            </a:r>
          </a:p>
          <a:p>
            <a:endParaRPr lang="en-IN" dirty="0"/>
          </a:p>
          <a:p>
            <a:endParaRPr lang="en-IN" dirty="0" smtClean="0"/>
          </a:p>
          <a:p>
            <a:endParaRPr lang="en-IN" dirty="0"/>
          </a:p>
          <a:p>
            <a:endParaRPr lang="en-IN" dirty="0" smtClean="0"/>
          </a:p>
          <a:p>
            <a:r>
              <a:rPr lang="en-US" sz="2400" dirty="0" smtClean="0"/>
              <a:t>product line with highest sales</a:t>
            </a:r>
          </a:p>
          <a:p>
            <a:pPr marL="0" indent="0">
              <a:buNone/>
            </a:pPr>
            <a:endParaRPr lang="en-US" dirty="0" smtClean="0"/>
          </a:p>
          <a:p>
            <a:pPr marL="0" indent="0">
              <a:buNone/>
            </a:pPr>
            <a:endParaRPr lang="en-US" dirty="0" smtClean="0"/>
          </a:p>
          <a:p>
            <a:pPr marL="0" indent="0">
              <a:buNone/>
            </a:pPr>
            <a:endParaRPr lang="en-IN"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617837"/>
            <a:ext cx="2171086" cy="181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4342" y="5460454"/>
            <a:ext cx="3181350" cy="70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38786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507288" cy="6597352"/>
          </a:xfrm>
        </p:spPr>
        <p:txBody>
          <a:bodyPr/>
          <a:lstStyle/>
          <a:p>
            <a:r>
              <a:rPr lang="en-IN" sz="2800" dirty="0" smtClean="0"/>
              <a:t>Different Product lines with associated genders</a:t>
            </a:r>
          </a:p>
          <a:p>
            <a:pPr marL="0" indent="0">
              <a:buNone/>
            </a:pPr>
            <a:endParaRPr lang="en-IN" dirty="0"/>
          </a:p>
          <a:p>
            <a:pPr marL="0" indent="0">
              <a:buNone/>
            </a:pPr>
            <a:endParaRPr lang="en-IN" dirty="0"/>
          </a:p>
          <a:p>
            <a:endParaRPr lang="en-IN" dirty="0" smtClean="0"/>
          </a:p>
          <a:p>
            <a:endParaRPr lang="en-IN" dirty="0"/>
          </a:p>
          <a:p>
            <a:endParaRPr lang="en-IN" dirty="0" smtClean="0"/>
          </a:p>
          <a:p>
            <a:endParaRPr lang="en-IN" dirty="0"/>
          </a:p>
          <a:p>
            <a:r>
              <a:rPr lang="en-IN" sz="2800" dirty="0" smtClean="0"/>
              <a:t>Product lines with highest ratings </a:t>
            </a:r>
          </a:p>
          <a:p>
            <a:endParaRPr lang="en-IN"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855436"/>
            <a:ext cx="3705225" cy="330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4851048"/>
            <a:ext cx="3800475"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09581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14" y="33464"/>
            <a:ext cx="8229600" cy="6824536"/>
          </a:xfrm>
        </p:spPr>
        <p:txBody>
          <a:bodyPr/>
          <a:lstStyle/>
          <a:p>
            <a:pPr marL="0" indent="0">
              <a:buNone/>
            </a:pPr>
            <a:endParaRPr lang="en-IN" sz="1600" dirty="0"/>
          </a:p>
          <a:p>
            <a:pPr marL="0" indent="0">
              <a:buNone/>
            </a:pPr>
            <a:endParaRPr lang="en-IN" sz="1600" dirty="0" smtClean="0"/>
          </a:p>
          <a:p>
            <a:pPr marL="0" indent="0">
              <a:buNone/>
            </a:pPr>
            <a:endParaRPr lang="en-IN" sz="1600" dirty="0"/>
          </a:p>
          <a:p>
            <a:pPr marL="0" indent="0">
              <a:buNone/>
            </a:pPr>
            <a:endParaRPr lang="en-IN" sz="1600" dirty="0" smtClean="0"/>
          </a:p>
          <a:p>
            <a:pPr marL="0" indent="0">
              <a:buNone/>
            </a:pPr>
            <a:endParaRPr lang="en-IN" sz="1600" dirty="0"/>
          </a:p>
          <a:p>
            <a:pPr marL="0" indent="0">
              <a:buNone/>
            </a:pPr>
            <a:endParaRPr lang="en-IN" sz="1600" dirty="0" smtClean="0"/>
          </a:p>
          <a:p>
            <a:pPr marL="0" indent="0">
              <a:buNone/>
            </a:pPr>
            <a:endParaRPr lang="en-IN" sz="1600" dirty="0"/>
          </a:p>
          <a:p>
            <a:pPr marL="0" indent="0">
              <a:buNone/>
            </a:pPr>
            <a:endParaRPr lang="en-IN" sz="1600" dirty="0" smtClean="0"/>
          </a:p>
          <a:p>
            <a:pPr marL="0" indent="0">
              <a:buNone/>
            </a:pPr>
            <a:endParaRPr lang="en-IN" sz="1600" dirty="0"/>
          </a:p>
          <a:p>
            <a:pPr marL="0" indent="0">
              <a:buNone/>
            </a:pPr>
            <a:endParaRPr lang="en-IN" sz="1600" dirty="0" smtClean="0"/>
          </a:p>
          <a:p>
            <a:pPr marL="0" indent="0">
              <a:buNone/>
            </a:pPr>
            <a:endParaRPr lang="en-IN" sz="1600" dirty="0"/>
          </a:p>
          <a:p>
            <a:pPr marL="0" indent="0">
              <a:buNone/>
            </a:pPr>
            <a:endParaRPr lang="en-IN" sz="1600" dirty="0"/>
          </a:p>
        </p:txBody>
      </p:sp>
      <p:graphicFrame>
        <p:nvGraphicFramePr>
          <p:cNvPr id="4" name="Table 3"/>
          <p:cNvGraphicFramePr>
            <a:graphicFrameLocks noGrp="1"/>
          </p:cNvGraphicFramePr>
          <p:nvPr>
            <p:extLst>
              <p:ext uri="{D42A27DB-BD31-4B8C-83A1-F6EECF244321}">
                <p14:modId xmlns:p14="http://schemas.microsoft.com/office/powerpoint/2010/main" val="2340271306"/>
              </p:ext>
            </p:extLst>
          </p:nvPr>
        </p:nvGraphicFramePr>
        <p:xfrm>
          <a:off x="395536" y="980728"/>
          <a:ext cx="6280347" cy="2936970"/>
        </p:xfrm>
        <a:graphic>
          <a:graphicData uri="http://schemas.openxmlformats.org/drawingml/2006/table">
            <a:tbl>
              <a:tblPr>
                <a:tableStyleId>{5C22544A-7EE6-4342-B048-85BDC9FD1C3A}</a:tableStyleId>
              </a:tblPr>
              <a:tblGrid>
                <a:gridCol w="993501"/>
                <a:gridCol w="2643423"/>
                <a:gridCol w="2643423"/>
              </a:tblGrid>
              <a:tr h="293697">
                <a:tc>
                  <a:txBody>
                    <a:bodyPr/>
                    <a:lstStyle/>
                    <a:p>
                      <a:pPr algn="l" fontAlgn="b"/>
                      <a:r>
                        <a:rPr lang="en-IN" sz="1100" u="none" strike="noStrike" dirty="0">
                          <a:effectLst/>
                        </a:rPr>
                        <a:t>City Name</a:t>
                      </a:r>
                      <a:endParaRPr lang="en-IN" sz="1100" b="1" i="0" u="none" strike="noStrike" dirty="0">
                        <a:solidFill>
                          <a:srgbClr val="000000"/>
                        </a:solidFill>
                        <a:effectLst/>
                        <a:latin typeface="Calibri"/>
                      </a:endParaRPr>
                    </a:p>
                  </a:txBody>
                  <a:tcPr marL="6350" marR="6350" marT="6350" marB="0" anchor="b"/>
                </a:tc>
                <a:tc>
                  <a:txBody>
                    <a:bodyPr/>
                    <a:lstStyle/>
                    <a:p>
                      <a:pPr algn="l" fontAlgn="b"/>
                      <a:r>
                        <a:rPr lang="en-US" sz="1100" u="none" strike="noStrike" dirty="0">
                          <a:effectLst/>
                        </a:rPr>
                        <a:t>Highest Product line with count</a:t>
                      </a:r>
                      <a:endParaRPr lang="en-US" sz="1100" b="1" i="0" u="none" strike="noStrike" dirty="0">
                        <a:solidFill>
                          <a:srgbClr val="000000"/>
                        </a:solidFill>
                        <a:effectLst/>
                        <a:latin typeface="Calibri"/>
                      </a:endParaRPr>
                    </a:p>
                  </a:txBody>
                  <a:tcPr marL="6350" marR="6350" marT="6350" marB="0" anchor="b"/>
                </a:tc>
                <a:tc>
                  <a:txBody>
                    <a:bodyPr/>
                    <a:lstStyle/>
                    <a:p>
                      <a:pPr algn="l" fontAlgn="b"/>
                      <a:r>
                        <a:rPr lang="en-US" sz="1100" u="none" strike="noStrike" dirty="0">
                          <a:effectLst/>
                        </a:rPr>
                        <a:t>Lowest Product line With count</a:t>
                      </a:r>
                      <a:endParaRPr lang="en-US" sz="1100" b="1" i="0" u="none" strike="noStrike" dirty="0">
                        <a:solidFill>
                          <a:srgbClr val="000000"/>
                        </a:solidFill>
                        <a:effectLst/>
                        <a:latin typeface="Calibri"/>
                      </a:endParaRPr>
                    </a:p>
                  </a:txBody>
                  <a:tcPr marL="6350" marR="6350" marT="6350" marB="0" anchor="b"/>
                </a:tc>
              </a:tr>
              <a:tr h="293697">
                <a:tc>
                  <a:txBody>
                    <a:bodyPr/>
                    <a:lstStyle/>
                    <a:p>
                      <a:pPr algn="l" fontAlgn="b"/>
                      <a:r>
                        <a:rPr lang="en-IN" sz="1100" u="none" strike="noStrike">
                          <a:effectLst/>
                        </a:rPr>
                        <a:t> </a:t>
                      </a:r>
                      <a:endParaRPr lang="en-IN" sz="1100" b="0" i="0" u="none" strike="noStrike">
                        <a:solidFill>
                          <a:srgbClr val="000000"/>
                        </a:solidFill>
                        <a:effectLst/>
                        <a:latin typeface="Calibri"/>
                      </a:endParaRPr>
                    </a:p>
                  </a:txBody>
                  <a:tcPr marL="6350" marR="6350" marT="6350" marB="0" anchor="b"/>
                </a:tc>
                <a:tc>
                  <a:txBody>
                    <a:bodyPr/>
                    <a:lstStyle/>
                    <a:p>
                      <a:pPr algn="l" fontAlgn="b"/>
                      <a:r>
                        <a:rPr lang="en-IN" sz="1100" u="none" strike="noStrike" dirty="0">
                          <a:effectLst/>
                        </a:rPr>
                        <a:t> </a:t>
                      </a:r>
                      <a:endParaRPr lang="en-IN" sz="1100" b="0" i="0" u="none" strike="noStrike" dirty="0">
                        <a:solidFill>
                          <a:srgbClr val="000000"/>
                        </a:solidFill>
                        <a:effectLst/>
                        <a:latin typeface="Calibri"/>
                      </a:endParaRPr>
                    </a:p>
                  </a:txBody>
                  <a:tcPr marL="6350" marR="6350" marT="6350" marB="0" anchor="b"/>
                </a:tc>
                <a:tc>
                  <a:txBody>
                    <a:bodyPr/>
                    <a:lstStyle/>
                    <a:p>
                      <a:pPr algn="l" fontAlgn="b"/>
                      <a:r>
                        <a:rPr lang="en-IN" sz="1100" u="none" strike="noStrike" dirty="0">
                          <a:effectLst/>
                        </a:rPr>
                        <a:t> </a:t>
                      </a:r>
                      <a:endParaRPr lang="en-IN" sz="1100" b="0" i="0" u="none" strike="noStrike" dirty="0">
                        <a:solidFill>
                          <a:srgbClr val="000000"/>
                        </a:solidFill>
                        <a:effectLst/>
                        <a:latin typeface="Calibri"/>
                      </a:endParaRPr>
                    </a:p>
                  </a:txBody>
                  <a:tcPr marL="6350" marR="6350" marT="6350" marB="0" anchor="b"/>
                </a:tc>
              </a:tr>
              <a:tr h="293697">
                <a:tc>
                  <a:txBody>
                    <a:bodyPr/>
                    <a:lstStyle/>
                    <a:p>
                      <a:pPr algn="l" fontAlgn="b"/>
                      <a:r>
                        <a:rPr lang="en-IN" sz="1100" u="none" strike="noStrike">
                          <a:effectLst/>
                        </a:rPr>
                        <a:t>Mandalay</a:t>
                      </a:r>
                      <a:endParaRPr lang="en-IN" sz="1100" b="0" i="0" u="none" strike="noStrike">
                        <a:solidFill>
                          <a:srgbClr val="000000"/>
                        </a:solidFill>
                        <a:effectLst/>
                        <a:latin typeface="Calibri"/>
                      </a:endParaRPr>
                    </a:p>
                  </a:txBody>
                  <a:tcPr marL="6350" marR="6350" marT="6350" marB="0" anchor="b"/>
                </a:tc>
                <a:tc>
                  <a:txBody>
                    <a:bodyPr/>
                    <a:lstStyle/>
                    <a:p>
                      <a:pPr algn="l" fontAlgn="b"/>
                      <a:r>
                        <a:rPr lang="en-IN" sz="1100" u="none" strike="noStrike">
                          <a:effectLst/>
                        </a:rPr>
                        <a:t>1.Sports &amp; Travel (62)</a:t>
                      </a:r>
                      <a:endParaRPr lang="en-IN" sz="1100" b="0" i="0" u="none" strike="noStrike">
                        <a:solidFill>
                          <a:srgbClr val="000000"/>
                        </a:solidFill>
                        <a:effectLst/>
                        <a:latin typeface="Calibri"/>
                      </a:endParaRPr>
                    </a:p>
                  </a:txBody>
                  <a:tcPr marL="6350" marR="6350" marT="6350" marB="0" anchor="b"/>
                </a:tc>
                <a:tc>
                  <a:txBody>
                    <a:bodyPr/>
                    <a:lstStyle/>
                    <a:p>
                      <a:pPr algn="l" fontAlgn="b"/>
                      <a:r>
                        <a:rPr lang="en-IN" sz="1100" u="none" strike="noStrike" dirty="0">
                          <a:effectLst/>
                        </a:rPr>
                        <a:t>Electronic  Accessories (55)</a:t>
                      </a:r>
                      <a:endParaRPr lang="en-IN" sz="1100" b="0" i="0" u="none" strike="noStrike" dirty="0">
                        <a:solidFill>
                          <a:srgbClr val="000000"/>
                        </a:solidFill>
                        <a:effectLst/>
                        <a:latin typeface="Calibri"/>
                      </a:endParaRPr>
                    </a:p>
                  </a:txBody>
                  <a:tcPr marL="6350" marR="6350" marT="6350" marB="0" anchor="b"/>
                </a:tc>
              </a:tr>
              <a:tr h="293697">
                <a:tc>
                  <a:txBody>
                    <a:bodyPr/>
                    <a:lstStyle/>
                    <a:p>
                      <a:pPr algn="l" fontAlgn="b"/>
                      <a:r>
                        <a:rPr lang="en-IN" sz="1100" u="none" strike="noStrike">
                          <a:effectLst/>
                        </a:rPr>
                        <a:t> </a:t>
                      </a:r>
                      <a:endParaRPr lang="en-IN" sz="1100" b="0" i="0" u="none" strike="noStrike">
                        <a:solidFill>
                          <a:srgbClr val="000000"/>
                        </a:solidFill>
                        <a:effectLst/>
                        <a:latin typeface="Calibri"/>
                      </a:endParaRPr>
                    </a:p>
                  </a:txBody>
                  <a:tcPr marL="6350" marR="6350" marT="6350" marB="0" anchor="b"/>
                </a:tc>
                <a:tc>
                  <a:txBody>
                    <a:bodyPr/>
                    <a:lstStyle/>
                    <a:p>
                      <a:pPr algn="l" fontAlgn="b"/>
                      <a:r>
                        <a:rPr lang="en-IN" sz="1100" u="none" strike="noStrike">
                          <a:effectLst/>
                        </a:rPr>
                        <a:t>2.Fashion &amp; Accessories (62)</a:t>
                      </a:r>
                      <a:endParaRPr lang="en-IN" sz="1100" b="0" i="0" u="none" strike="noStrike">
                        <a:solidFill>
                          <a:srgbClr val="000000"/>
                        </a:solidFill>
                        <a:effectLst/>
                        <a:latin typeface="Calibri"/>
                      </a:endParaRPr>
                    </a:p>
                  </a:txBody>
                  <a:tcPr marL="6350" marR="6350" marT="6350" marB="0" anchor="b"/>
                </a:tc>
                <a:tc>
                  <a:txBody>
                    <a:bodyPr/>
                    <a:lstStyle/>
                    <a:p>
                      <a:pPr algn="l" fontAlgn="b"/>
                      <a:r>
                        <a:rPr lang="en-IN" sz="1100" u="none" strike="noStrike" dirty="0">
                          <a:effectLst/>
                        </a:rPr>
                        <a:t> </a:t>
                      </a:r>
                      <a:endParaRPr lang="en-IN" sz="1100" b="0" i="0" u="none" strike="noStrike" dirty="0">
                        <a:solidFill>
                          <a:srgbClr val="000000"/>
                        </a:solidFill>
                        <a:effectLst/>
                        <a:latin typeface="Calibri"/>
                      </a:endParaRPr>
                    </a:p>
                  </a:txBody>
                  <a:tcPr marL="6350" marR="6350" marT="6350" marB="0" anchor="b"/>
                </a:tc>
              </a:tr>
              <a:tr h="293697">
                <a:tc>
                  <a:txBody>
                    <a:bodyPr/>
                    <a:lstStyle/>
                    <a:p>
                      <a:pPr algn="l" fontAlgn="b"/>
                      <a:r>
                        <a:rPr lang="en-IN" sz="1100" u="none" strike="noStrike">
                          <a:effectLst/>
                        </a:rPr>
                        <a:t> </a:t>
                      </a:r>
                      <a:endParaRPr lang="en-IN" sz="1100" b="0" i="0" u="none" strike="noStrike">
                        <a:solidFill>
                          <a:srgbClr val="000000"/>
                        </a:solidFill>
                        <a:effectLst/>
                        <a:latin typeface="Calibri"/>
                      </a:endParaRPr>
                    </a:p>
                  </a:txBody>
                  <a:tcPr marL="6350" marR="6350" marT="6350" marB="0" anchor="b"/>
                </a:tc>
                <a:tc>
                  <a:txBody>
                    <a:bodyPr/>
                    <a:lstStyle/>
                    <a:p>
                      <a:pPr algn="l" fontAlgn="b"/>
                      <a:r>
                        <a:rPr lang="en-IN" sz="1100" u="none" strike="noStrike">
                          <a:effectLst/>
                        </a:rPr>
                        <a:t> </a:t>
                      </a:r>
                      <a:endParaRPr lang="en-IN" sz="1100" b="0" i="0" u="none" strike="noStrike">
                        <a:solidFill>
                          <a:srgbClr val="000000"/>
                        </a:solidFill>
                        <a:effectLst/>
                        <a:latin typeface="Calibri"/>
                      </a:endParaRPr>
                    </a:p>
                  </a:txBody>
                  <a:tcPr marL="6350" marR="6350" marT="6350" marB="0" anchor="b"/>
                </a:tc>
                <a:tc>
                  <a:txBody>
                    <a:bodyPr/>
                    <a:lstStyle/>
                    <a:p>
                      <a:pPr algn="l" fontAlgn="b"/>
                      <a:r>
                        <a:rPr lang="en-IN" sz="1100" u="none" strike="noStrike" dirty="0">
                          <a:effectLst/>
                        </a:rPr>
                        <a:t> </a:t>
                      </a:r>
                      <a:endParaRPr lang="en-IN" sz="1100" b="0" i="0" u="none" strike="noStrike" dirty="0">
                        <a:solidFill>
                          <a:srgbClr val="000000"/>
                        </a:solidFill>
                        <a:effectLst/>
                        <a:latin typeface="Calibri"/>
                      </a:endParaRPr>
                    </a:p>
                  </a:txBody>
                  <a:tcPr marL="6350" marR="6350" marT="6350" marB="0" anchor="b"/>
                </a:tc>
              </a:tr>
              <a:tr h="293697">
                <a:tc>
                  <a:txBody>
                    <a:bodyPr/>
                    <a:lstStyle/>
                    <a:p>
                      <a:pPr algn="l" fontAlgn="b"/>
                      <a:r>
                        <a:rPr lang="en-IN" sz="1100" u="none" strike="noStrike">
                          <a:effectLst/>
                        </a:rPr>
                        <a:t>Naypyitaw</a:t>
                      </a:r>
                      <a:endParaRPr lang="en-IN" sz="1100" b="0" i="0" u="none" strike="noStrike">
                        <a:solidFill>
                          <a:srgbClr val="000000"/>
                        </a:solidFill>
                        <a:effectLst/>
                        <a:latin typeface="Calibri"/>
                      </a:endParaRPr>
                    </a:p>
                  </a:txBody>
                  <a:tcPr marL="6350" marR="6350" marT="6350" marB="0" anchor="b"/>
                </a:tc>
                <a:tc>
                  <a:txBody>
                    <a:bodyPr/>
                    <a:lstStyle/>
                    <a:p>
                      <a:pPr algn="l" fontAlgn="b"/>
                      <a:r>
                        <a:rPr lang="en-IN" sz="1100" u="none" strike="noStrike" dirty="0">
                          <a:effectLst/>
                        </a:rPr>
                        <a:t>1.Food &amp; </a:t>
                      </a:r>
                      <a:r>
                        <a:rPr lang="en-IN" sz="1100" u="none" strike="noStrike" dirty="0" smtClean="0">
                          <a:effectLst/>
                        </a:rPr>
                        <a:t>Beverages </a:t>
                      </a:r>
                      <a:r>
                        <a:rPr lang="en-IN" sz="1100" u="none" strike="noStrike" dirty="0">
                          <a:effectLst/>
                        </a:rPr>
                        <a:t>(66)</a:t>
                      </a:r>
                      <a:endParaRPr lang="en-IN" sz="1100" b="0" i="0" u="none" strike="noStrike" dirty="0">
                        <a:solidFill>
                          <a:srgbClr val="000000"/>
                        </a:solidFill>
                        <a:effectLst/>
                        <a:latin typeface="Calibri"/>
                      </a:endParaRPr>
                    </a:p>
                  </a:txBody>
                  <a:tcPr marL="6350" marR="6350" marT="6350" marB="0" anchor="b"/>
                </a:tc>
                <a:tc>
                  <a:txBody>
                    <a:bodyPr/>
                    <a:lstStyle/>
                    <a:p>
                      <a:pPr algn="l" fontAlgn="ctr"/>
                      <a:r>
                        <a:rPr lang="en-IN" sz="1100" u="none" strike="noStrike" dirty="0">
                          <a:effectLst/>
                        </a:rPr>
                        <a:t>Sports and travel (45)</a:t>
                      </a:r>
                      <a:endParaRPr lang="en-IN" sz="1100" b="0" i="0" u="none" strike="noStrike" dirty="0">
                        <a:solidFill>
                          <a:srgbClr val="000000"/>
                        </a:solidFill>
                        <a:effectLst/>
                        <a:latin typeface="Calibri"/>
                      </a:endParaRPr>
                    </a:p>
                  </a:txBody>
                  <a:tcPr marL="6350" marR="6350" marT="6350" marB="0" anchor="ctr"/>
                </a:tc>
              </a:tr>
              <a:tr h="293697">
                <a:tc>
                  <a:txBody>
                    <a:bodyPr/>
                    <a:lstStyle/>
                    <a:p>
                      <a:pPr algn="l" fontAlgn="b"/>
                      <a:r>
                        <a:rPr lang="en-IN" sz="1100" u="none" strike="noStrike">
                          <a:effectLst/>
                        </a:rPr>
                        <a:t> </a:t>
                      </a:r>
                      <a:endParaRPr lang="en-IN" sz="1100" b="0" i="0" u="none" strike="noStrike">
                        <a:solidFill>
                          <a:srgbClr val="000000"/>
                        </a:solidFill>
                        <a:effectLst/>
                        <a:latin typeface="Calibri"/>
                      </a:endParaRPr>
                    </a:p>
                  </a:txBody>
                  <a:tcPr marL="6350" marR="6350" marT="6350" marB="0" anchor="b"/>
                </a:tc>
                <a:tc>
                  <a:txBody>
                    <a:bodyPr/>
                    <a:lstStyle/>
                    <a:p>
                      <a:pPr algn="l" fontAlgn="b"/>
                      <a:r>
                        <a:rPr lang="en-IN" sz="1100" u="none" strike="noStrike">
                          <a:effectLst/>
                        </a:rPr>
                        <a:t>2.Fashion &amp; Accessories (65)</a:t>
                      </a:r>
                      <a:endParaRPr lang="en-IN" sz="1100" b="0" i="0" u="none" strike="noStrike">
                        <a:solidFill>
                          <a:srgbClr val="000000"/>
                        </a:solidFill>
                        <a:effectLst/>
                        <a:latin typeface="Calibri"/>
                      </a:endParaRPr>
                    </a:p>
                  </a:txBody>
                  <a:tcPr marL="6350" marR="6350" marT="6350" marB="0" anchor="b"/>
                </a:tc>
                <a:tc>
                  <a:txBody>
                    <a:bodyPr/>
                    <a:lstStyle/>
                    <a:p>
                      <a:pPr algn="l" fontAlgn="ctr"/>
                      <a:r>
                        <a:rPr lang="en-IN" sz="1100" u="none" strike="noStrike" dirty="0">
                          <a:effectLst/>
                        </a:rPr>
                        <a:t>Home and lifestyle (45)</a:t>
                      </a:r>
                      <a:endParaRPr lang="en-IN" sz="1100" b="0" i="0" u="none" strike="noStrike" dirty="0">
                        <a:solidFill>
                          <a:srgbClr val="000000"/>
                        </a:solidFill>
                        <a:effectLst/>
                        <a:latin typeface="Calibri"/>
                      </a:endParaRPr>
                    </a:p>
                  </a:txBody>
                  <a:tcPr marL="6350" marR="6350" marT="6350" marB="0" anchor="ctr"/>
                </a:tc>
              </a:tr>
              <a:tr h="293697">
                <a:tc>
                  <a:txBody>
                    <a:bodyPr/>
                    <a:lstStyle/>
                    <a:p>
                      <a:pPr algn="l" fontAlgn="b"/>
                      <a:r>
                        <a:rPr lang="en-IN" sz="1100" u="none" strike="noStrike">
                          <a:effectLst/>
                        </a:rPr>
                        <a:t> </a:t>
                      </a:r>
                      <a:endParaRPr lang="en-IN" sz="1100" b="0" i="0" u="none" strike="noStrike">
                        <a:solidFill>
                          <a:srgbClr val="000000"/>
                        </a:solidFill>
                        <a:effectLst/>
                        <a:latin typeface="Calibri"/>
                      </a:endParaRPr>
                    </a:p>
                  </a:txBody>
                  <a:tcPr marL="6350" marR="6350" marT="6350" marB="0" anchor="b"/>
                </a:tc>
                <a:tc>
                  <a:txBody>
                    <a:bodyPr/>
                    <a:lstStyle/>
                    <a:p>
                      <a:pPr algn="l" fontAlgn="b"/>
                      <a:r>
                        <a:rPr lang="en-IN" sz="1100" u="none" strike="noStrike">
                          <a:effectLst/>
                        </a:rPr>
                        <a:t> </a:t>
                      </a:r>
                      <a:endParaRPr lang="en-IN" sz="1100" b="0" i="0" u="none" strike="noStrike">
                        <a:solidFill>
                          <a:srgbClr val="000000"/>
                        </a:solidFill>
                        <a:effectLst/>
                        <a:latin typeface="Calibri"/>
                      </a:endParaRPr>
                    </a:p>
                  </a:txBody>
                  <a:tcPr marL="6350" marR="6350" marT="6350" marB="0" anchor="b"/>
                </a:tc>
                <a:tc>
                  <a:txBody>
                    <a:bodyPr/>
                    <a:lstStyle/>
                    <a:p>
                      <a:pPr algn="l" fontAlgn="b"/>
                      <a:r>
                        <a:rPr lang="en-IN" sz="1100" u="none" strike="noStrike" dirty="0">
                          <a:effectLst/>
                        </a:rPr>
                        <a:t> </a:t>
                      </a:r>
                      <a:endParaRPr lang="en-IN" sz="1100" b="0" i="0" u="none" strike="noStrike" dirty="0">
                        <a:solidFill>
                          <a:srgbClr val="000000"/>
                        </a:solidFill>
                        <a:effectLst/>
                        <a:latin typeface="Calibri"/>
                      </a:endParaRPr>
                    </a:p>
                  </a:txBody>
                  <a:tcPr marL="6350" marR="6350" marT="6350" marB="0" anchor="b"/>
                </a:tc>
              </a:tr>
              <a:tr h="293697">
                <a:tc>
                  <a:txBody>
                    <a:bodyPr/>
                    <a:lstStyle/>
                    <a:p>
                      <a:pPr algn="l" fontAlgn="ctr"/>
                      <a:r>
                        <a:rPr lang="en-IN" sz="1100" u="none" strike="noStrike">
                          <a:effectLst/>
                        </a:rPr>
                        <a:t>Yangon</a:t>
                      </a:r>
                      <a:endParaRPr lang="en-IN" sz="1100" b="0" i="0" u="none" strike="noStrike">
                        <a:solidFill>
                          <a:srgbClr val="000000"/>
                        </a:solidFill>
                        <a:effectLst/>
                        <a:latin typeface="Calibri"/>
                      </a:endParaRPr>
                    </a:p>
                  </a:txBody>
                  <a:tcPr marL="6350" marR="6350" marT="6350" marB="0" anchor="ctr"/>
                </a:tc>
                <a:tc>
                  <a:txBody>
                    <a:bodyPr/>
                    <a:lstStyle/>
                    <a:p>
                      <a:pPr algn="l" fontAlgn="ctr"/>
                      <a:r>
                        <a:rPr lang="en-IN" sz="1100" u="none" strike="noStrike">
                          <a:effectLst/>
                        </a:rPr>
                        <a:t>1.Home and lifestyle (65)</a:t>
                      </a:r>
                      <a:endParaRPr lang="en-IN" sz="1100" b="0" i="0" u="none" strike="noStrike">
                        <a:solidFill>
                          <a:srgbClr val="000000"/>
                        </a:solidFill>
                        <a:effectLst/>
                        <a:latin typeface="Calibri"/>
                      </a:endParaRPr>
                    </a:p>
                  </a:txBody>
                  <a:tcPr marL="6350" marR="6350" marT="6350" marB="0" anchor="ctr"/>
                </a:tc>
                <a:tc>
                  <a:txBody>
                    <a:bodyPr/>
                    <a:lstStyle/>
                    <a:p>
                      <a:pPr algn="l" fontAlgn="b"/>
                      <a:r>
                        <a:rPr lang="en-IN" sz="1100" u="none" strike="noStrike" dirty="0">
                          <a:effectLst/>
                        </a:rPr>
                        <a:t>Health &amp; Beauty (45)</a:t>
                      </a:r>
                      <a:endParaRPr lang="en-IN" sz="1100" b="0" i="0" u="none" strike="noStrike" dirty="0">
                        <a:solidFill>
                          <a:srgbClr val="000000"/>
                        </a:solidFill>
                        <a:effectLst/>
                        <a:latin typeface="Calibri"/>
                      </a:endParaRPr>
                    </a:p>
                  </a:txBody>
                  <a:tcPr marL="6350" marR="6350" marT="6350" marB="0" anchor="b"/>
                </a:tc>
              </a:tr>
              <a:tr h="293697">
                <a:tc>
                  <a:txBody>
                    <a:bodyPr/>
                    <a:lstStyle/>
                    <a:p>
                      <a:pPr algn="l" fontAlgn="b"/>
                      <a:r>
                        <a:rPr lang="en-IN" sz="1100" u="none" strike="noStrike">
                          <a:effectLst/>
                        </a:rPr>
                        <a:t> </a:t>
                      </a:r>
                      <a:endParaRPr lang="en-IN" sz="1100" b="0" i="0" u="none" strike="noStrike">
                        <a:solidFill>
                          <a:srgbClr val="000000"/>
                        </a:solidFill>
                        <a:effectLst/>
                        <a:latin typeface="Calibri"/>
                      </a:endParaRPr>
                    </a:p>
                  </a:txBody>
                  <a:tcPr marL="6350" marR="6350" marT="6350" marB="0" anchor="b"/>
                </a:tc>
                <a:tc>
                  <a:txBody>
                    <a:bodyPr/>
                    <a:lstStyle/>
                    <a:p>
                      <a:pPr algn="l" fontAlgn="ctr"/>
                      <a:r>
                        <a:rPr lang="en-IN" sz="1100" u="none" strike="noStrike" dirty="0">
                          <a:effectLst/>
                        </a:rPr>
                        <a:t>2.Electronic accessories (60)</a:t>
                      </a:r>
                      <a:endParaRPr lang="en-IN" sz="1100" b="0" i="0" u="none" strike="noStrike" dirty="0">
                        <a:solidFill>
                          <a:srgbClr val="000000"/>
                        </a:solidFill>
                        <a:effectLst/>
                        <a:latin typeface="Calibri"/>
                      </a:endParaRPr>
                    </a:p>
                  </a:txBody>
                  <a:tcPr marL="6350" marR="6350" marT="6350" marB="0" anchor="ctr"/>
                </a:tc>
                <a:tc>
                  <a:txBody>
                    <a:bodyPr/>
                    <a:lstStyle/>
                    <a:p>
                      <a:pPr algn="l" fontAlgn="b"/>
                      <a:r>
                        <a:rPr lang="en-IN" sz="1100" u="none" strike="noStrike" dirty="0">
                          <a:effectLst/>
                        </a:rPr>
                        <a:t> </a:t>
                      </a:r>
                      <a:endParaRPr lang="en-IN" sz="1100" b="0" i="0" u="none" strike="noStrike" dirty="0">
                        <a:solidFill>
                          <a:srgbClr val="000000"/>
                        </a:solidFill>
                        <a:effectLst/>
                        <a:latin typeface="Calibri"/>
                      </a:endParaRPr>
                    </a:p>
                  </a:txBody>
                  <a:tcPr marL="6350" marR="6350" marT="6350" marB="0" anchor="b"/>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832905032"/>
              </p:ext>
            </p:extLst>
          </p:nvPr>
        </p:nvGraphicFramePr>
        <p:xfrm>
          <a:off x="467544" y="4365104"/>
          <a:ext cx="3403600" cy="1339850"/>
        </p:xfrm>
        <a:graphic>
          <a:graphicData uri="http://schemas.openxmlformats.org/drawingml/2006/table">
            <a:tbl>
              <a:tblPr>
                <a:tableStyleId>{5C22544A-7EE6-4342-B048-85BDC9FD1C3A}</a:tableStyleId>
              </a:tblPr>
              <a:tblGrid>
                <a:gridCol w="648305"/>
                <a:gridCol w="1582626"/>
                <a:gridCol w="1172669"/>
              </a:tblGrid>
              <a:tr h="266700">
                <a:tc gridSpan="3">
                  <a:txBody>
                    <a:bodyPr/>
                    <a:lstStyle/>
                    <a:p>
                      <a:pPr algn="ctr" fontAlgn="b"/>
                      <a:r>
                        <a:rPr lang="en-IN" sz="1600" u="none" strike="noStrike">
                          <a:effectLst/>
                        </a:rPr>
                        <a:t>BranchWise Product Sales Analysis</a:t>
                      </a:r>
                      <a:endParaRPr lang="en-IN" sz="1600" b="1" i="0" u="none" strike="noStrike">
                        <a:solidFill>
                          <a:srgbClr val="000000"/>
                        </a:solidFill>
                        <a:effectLst/>
                        <a:latin typeface="Calibri"/>
                      </a:endParaRPr>
                    </a:p>
                  </a:txBody>
                  <a:tcPr marL="6350" marR="6350" marT="6350" marB="0" anchor="b"/>
                </a:tc>
                <a:tc hMerge="1">
                  <a:txBody>
                    <a:bodyPr/>
                    <a:lstStyle/>
                    <a:p>
                      <a:endParaRPr lang="en-IN"/>
                    </a:p>
                  </a:txBody>
                  <a:tcPr/>
                </a:tc>
                <a:tc hMerge="1">
                  <a:txBody>
                    <a:bodyPr/>
                    <a:lstStyle/>
                    <a:p>
                      <a:endParaRPr lang="en-IN"/>
                    </a:p>
                  </a:txBody>
                  <a:tcPr/>
                </a:tc>
              </a:tr>
              <a:tr h="266700">
                <a:tc>
                  <a:txBody>
                    <a:bodyPr/>
                    <a:lstStyle/>
                    <a:p>
                      <a:pPr algn="l" fontAlgn="b"/>
                      <a:r>
                        <a:rPr lang="en-IN" sz="1600" u="none" strike="noStrike">
                          <a:effectLst/>
                        </a:rPr>
                        <a:t>Branch</a:t>
                      </a:r>
                      <a:endParaRPr lang="en-IN" sz="1600" b="0" i="0" u="none" strike="noStrike">
                        <a:solidFill>
                          <a:srgbClr val="000000"/>
                        </a:solidFill>
                        <a:effectLst/>
                        <a:latin typeface="Calibri"/>
                      </a:endParaRPr>
                    </a:p>
                  </a:txBody>
                  <a:tcPr marL="6350" marR="6350" marT="6350" marB="0" anchor="b"/>
                </a:tc>
                <a:tc>
                  <a:txBody>
                    <a:bodyPr/>
                    <a:lstStyle/>
                    <a:p>
                      <a:pPr algn="l" fontAlgn="b"/>
                      <a:r>
                        <a:rPr lang="en-IN" sz="1600" u="none" strike="noStrike">
                          <a:effectLst/>
                        </a:rPr>
                        <a:t>Product Line</a:t>
                      </a:r>
                      <a:endParaRPr lang="en-IN" sz="1600" b="0" i="0" u="none" strike="noStrike">
                        <a:solidFill>
                          <a:srgbClr val="000000"/>
                        </a:solidFill>
                        <a:effectLst/>
                        <a:latin typeface="Calibri"/>
                      </a:endParaRPr>
                    </a:p>
                  </a:txBody>
                  <a:tcPr marL="6350" marR="6350" marT="6350" marB="0" anchor="b"/>
                </a:tc>
                <a:tc>
                  <a:txBody>
                    <a:bodyPr/>
                    <a:lstStyle/>
                    <a:p>
                      <a:pPr algn="l" fontAlgn="b"/>
                      <a:r>
                        <a:rPr lang="en-IN" sz="1600" u="none" strike="noStrike">
                          <a:effectLst/>
                        </a:rPr>
                        <a:t>Highest Sales</a:t>
                      </a:r>
                      <a:endParaRPr lang="en-IN" sz="1600" b="0" i="0" u="none" strike="noStrike">
                        <a:solidFill>
                          <a:srgbClr val="000000"/>
                        </a:solidFill>
                        <a:effectLst/>
                        <a:latin typeface="Calibri"/>
                      </a:endParaRPr>
                    </a:p>
                  </a:txBody>
                  <a:tcPr marL="6350" marR="6350" marT="6350" marB="0" anchor="b"/>
                </a:tc>
              </a:tr>
              <a:tr h="266700">
                <a:tc>
                  <a:txBody>
                    <a:bodyPr/>
                    <a:lstStyle/>
                    <a:p>
                      <a:pPr algn="l" fontAlgn="b"/>
                      <a:r>
                        <a:rPr lang="en-IN" sz="1600" u="none" strike="noStrike">
                          <a:effectLst/>
                        </a:rPr>
                        <a:t>A</a:t>
                      </a:r>
                      <a:endParaRPr lang="en-IN" sz="1600" b="0" i="0" u="none" strike="noStrike">
                        <a:solidFill>
                          <a:srgbClr val="000000"/>
                        </a:solidFill>
                        <a:effectLst/>
                        <a:latin typeface="Calibri"/>
                      </a:endParaRPr>
                    </a:p>
                  </a:txBody>
                  <a:tcPr marL="6350" marR="6350" marT="6350" marB="0" anchor="b"/>
                </a:tc>
                <a:tc>
                  <a:txBody>
                    <a:bodyPr/>
                    <a:lstStyle/>
                    <a:p>
                      <a:pPr algn="l" fontAlgn="b"/>
                      <a:r>
                        <a:rPr lang="en-IN" sz="1600" u="none" strike="noStrike">
                          <a:effectLst/>
                        </a:rPr>
                        <a:t>Home &amp; Lifestyle</a:t>
                      </a:r>
                      <a:endParaRPr lang="en-IN" sz="1600" b="0" i="0" u="none" strike="noStrike">
                        <a:solidFill>
                          <a:srgbClr val="000000"/>
                        </a:solidFill>
                        <a:effectLst/>
                        <a:latin typeface="Calibri"/>
                      </a:endParaRPr>
                    </a:p>
                  </a:txBody>
                  <a:tcPr marL="6350" marR="6350" marT="6350" marB="0" anchor="b"/>
                </a:tc>
                <a:tc>
                  <a:txBody>
                    <a:bodyPr/>
                    <a:lstStyle/>
                    <a:p>
                      <a:pPr algn="l" fontAlgn="b"/>
                      <a:r>
                        <a:rPr lang="en-IN" sz="1600" u="none" strike="noStrike">
                          <a:effectLst/>
                        </a:rPr>
                        <a:t>22,421</a:t>
                      </a:r>
                      <a:endParaRPr lang="en-IN" sz="1600" b="0" i="0" u="none" strike="noStrike">
                        <a:solidFill>
                          <a:srgbClr val="000000"/>
                        </a:solidFill>
                        <a:effectLst/>
                        <a:latin typeface="Calibri"/>
                      </a:endParaRPr>
                    </a:p>
                  </a:txBody>
                  <a:tcPr marL="6350" marR="6350" marT="6350" marB="0" anchor="b"/>
                </a:tc>
              </a:tr>
              <a:tr h="266700">
                <a:tc>
                  <a:txBody>
                    <a:bodyPr/>
                    <a:lstStyle/>
                    <a:p>
                      <a:pPr algn="l" fontAlgn="b"/>
                      <a:r>
                        <a:rPr lang="en-IN" sz="1600" u="none" strike="noStrike">
                          <a:effectLst/>
                        </a:rPr>
                        <a:t>B</a:t>
                      </a:r>
                      <a:endParaRPr lang="en-IN" sz="1600" b="0" i="0" u="none" strike="noStrike">
                        <a:solidFill>
                          <a:srgbClr val="000000"/>
                        </a:solidFill>
                        <a:effectLst/>
                        <a:latin typeface="Calibri"/>
                      </a:endParaRPr>
                    </a:p>
                  </a:txBody>
                  <a:tcPr marL="6350" marR="6350" marT="6350" marB="0" anchor="b"/>
                </a:tc>
                <a:tc>
                  <a:txBody>
                    <a:bodyPr/>
                    <a:lstStyle/>
                    <a:p>
                      <a:pPr algn="l" fontAlgn="b"/>
                      <a:r>
                        <a:rPr lang="en-IN" sz="1600" u="none" strike="noStrike">
                          <a:effectLst/>
                        </a:rPr>
                        <a:t>Sports &amp; Travel</a:t>
                      </a:r>
                      <a:endParaRPr lang="en-IN" sz="1600" b="0" i="0" u="none" strike="noStrike">
                        <a:solidFill>
                          <a:srgbClr val="000000"/>
                        </a:solidFill>
                        <a:effectLst/>
                        <a:latin typeface="Calibri"/>
                      </a:endParaRPr>
                    </a:p>
                  </a:txBody>
                  <a:tcPr marL="6350" marR="6350" marT="6350" marB="0" anchor="b"/>
                </a:tc>
                <a:tc>
                  <a:txBody>
                    <a:bodyPr/>
                    <a:lstStyle/>
                    <a:p>
                      <a:pPr algn="l" fontAlgn="b"/>
                      <a:r>
                        <a:rPr lang="en-IN" sz="1600" u="none" strike="noStrike">
                          <a:effectLst/>
                        </a:rPr>
                        <a:t>19,989</a:t>
                      </a:r>
                      <a:endParaRPr lang="en-IN" sz="1600" b="0" i="0" u="none" strike="noStrike">
                        <a:solidFill>
                          <a:srgbClr val="000000"/>
                        </a:solidFill>
                        <a:effectLst/>
                        <a:latin typeface="Calibri"/>
                      </a:endParaRPr>
                    </a:p>
                  </a:txBody>
                  <a:tcPr marL="6350" marR="6350" marT="6350" marB="0" anchor="b"/>
                </a:tc>
              </a:tr>
              <a:tr h="273050">
                <a:tc>
                  <a:txBody>
                    <a:bodyPr/>
                    <a:lstStyle/>
                    <a:p>
                      <a:pPr algn="l" fontAlgn="b"/>
                      <a:r>
                        <a:rPr lang="en-IN" sz="1600" u="none" strike="noStrike">
                          <a:effectLst/>
                        </a:rPr>
                        <a:t>C</a:t>
                      </a:r>
                      <a:endParaRPr lang="en-IN" sz="1600" b="0" i="0" u="none" strike="noStrike">
                        <a:solidFill>
                          <a:srgbClr val="000000"/>
                        </a:solidFill>
                        <a:effectLst/>
                        <a:latin typeface="Calibri"/>
                      </a:endParaRPr>
                    </a:p>
                  </a:txBody>
                  <a:tcPr marL="6350" marR="6350" marT="6350" marB="0" anchor="b"/>
                </a:tc>
                <a:tc>
                  <a:txBody>
                    <a:bodyPr/>
                    <a:lstStyle/>
                    <a:p>
                      <a:pPr algn="l" fontAlgn="b"/>
                      <a:r>
                        <a:rPr lang="en-IN" sz="1600" u="none" strike="noStrike">
                          <a:effectLst/>
                        </a:rPr>
                        <a:t>Food &amp; Beverages</a:t>
                      </a:r>
                      <a:endParaRPr lang="en-IN" sz="1600" b="0" i="0" u="none" strike="noStrike">
                        <a:solidFill>
                          <a:srgbClr val="000000"/>
                        </a:solidFill>
                        <a:effectLst/>
                        <a:latin typeface="Calibri"/>
                      </a:endParaRPr>
                    </a:p>
                  </a:txBody>
                  <a:tcPr marL="6350" marR="6350" marT="6350" marB="0" anchor="b"/>
                </a:tc>
                <a:tc>
                  <a:txBody>
                    <a:bodyPr/>
                    <a:lstStyle/>
                    <a:p>
                      <a:pPr algn="l" fontAlgn="b"/>
                      <a:r>
                        <a:rPr lang="en-IN" sz="1600" u="none" strike="noStrike" dirty="0">
                          <a:effectLst/>
                        </a:rPr>
                        <a:t>23,771</a:t>
                      </a:r>
                      <a:endParaRPr lang="en-IN" sz="1600" b="0" i="0" u="none" strike="noStrike" dirty="0">
                        <a:solidFill>
                          <a:srgbClr val="000000"/>
                        </a:solidFill>
                        <a:effectLst/>
                        <a:latin typeface="Calibri"/>
                      </a:endParaRPr>
                    </a:p>
                  </a:txBody>
                  <a:tcPr marL="6350" marR="6350" marT="6350" marB="0" anchor="b"/>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267952625"/>
              </p:ext>
            </p:extLst>
          </p:nvPr>
        </p:nvGraphicFramePr>
        <p:xfrm>
          <a:off x="4590876" y="4365104"/>
          <a:ext cx="3365500" cy="1339850"/>
        </p:xfrm>
        <a:graphic>
          <a:graphicData uri="http://schemas.openxmlformats.org/drawingml/2006/table">
            <a:tbl>
              <a:tblPr>
                <a:tableStyleId>{5C22544A-7EE6-4342-B048-85BDC9FD1C3A}</a:tableStyleId>
              </a:tblPr>
              <a:tblGrid>
                <a:gridCol w="648312"/>
                <a:gridCol w="1582643"/>
                <a:gridCol w="1134545"/>
              </a:tblGrid>
              <a:tr h="266700">
                <a:tc gridSpan="3">
                  <a:txBody>
                    <a:bodyPr/>
                    <a:lstStyle/>
                    <a:p>
                      <a:pPr algn="ctr" fontAlgn="b"/>
                      <a:r>
                        <a:rPr lang="en-IN" sz="1600" u="none" strike="noStrike">
                          <a:effectLst/>
                        </a:rPr>
                        <a:t>BranchWise Product Sales Analysis</a:t>
                      </a:r>
                      <a:endParaRPr lang="en-IN" sz="1600" b="1" i="0" u="none" strike="noStrike">
                        <a:solidFill>
                          <a:srgbClr val="000000"/>
                        </a:solidFill>
                        <a:effectLst/>
                        <a:latin typeface="Calibri"/>
                      </a:endParaRPr>
                    </a:p>
                  </a:txBody>
                  <a:tcPr marL="6350" marR="6350" marT="6350" marB="0" anchor="b"/>
                </a:tc>
                <a:tc hMerge="1">
                  <a:txBody>
                    <a:bodyPr/>
                    <a:lstStyle/>
                    <a:p>
                      <a:endParaRPr lang="en-IN"/>
                    </a:p>
                  </a:txBody>
                  <a:tcPr/>
                </a:tc>
                <a:tc hMerge="1">
                  <a:txBody>
                    <a:bodyPr/>
                    <a:lstStyle/>
                    <a:p>
                      <a:endParaRPr lang="en-IN"/>
                    </a:p>
                  </a:txBody>
                  <a:tcPr/>
                </a:tc>
              </a:tr>
              <a:tr h="266700">
                <a:tc>
                  <a:txBody>
                    <a:bodyPr/>
                    <a:lstStyle/>
                    <a:p>
                      <a:pPr algn="l" fontAlgn="b"/>
                      <a:r>
                        <a:rPr lang="en-IN" sz="1600" u="none" strike="noStrike">
                          <a:effectLst/>
                        </a:rPr>
                        <a:t>Branch</a:t>
                      </a:r>
                      <a:endParaRPr lang="en-IN" sz="1600" b="0" i="0" u="none" strike="noStrike">
                        <a:solidFill>
                          <a:srgbClr val="000000"/>
                        </a:solidFill>
                        <a:effectLst/>
                        <a:latin typeface="Calibri"/>
                      </a:endParaRPr>
                    </a:p>
                  </a:txBody>
                  <a:tcPr marL="6350" marR="6350" marT="6350" marB="0" anchor="b"/>
                </a:tc>
                <a:tc>
                  <a:txBody>
                    <a:bodyPr/>
                    <a:lstStyle/>
                    <a:p>
                      <a:pPr algn="l" fontAlgn="b"/>
                      <a:r>
                        <a:rPr lang="en-IN" sz="1600" u="none" strike="noStrike">
                          <a:effectLst/>
                        </a:rPr>
                        <a:t>Product Line</a:t>
                      </a:r>
                      <a:endParaRPr lang="en-IN" sz="1600" b="0" i="0" u="none" strike="noStrike">
                        <a:solidFill>
                          <a:srgbClr val="000000"/>
                        </a:solidFill>
                        <a:effectLst/>
                        <a:latin typeface="Calibri"/>
                      </a:endParaRPr>
                    </a:p>
                  </a:txBody>
                  <a:tcPr marL="6350" marR="6350" marT="6350" marB="0" anchor="b"/>
                </a:tc>
                <a:tc>
                  <a:txBody>
                    <a:bodyPr/>
                    <a:lstStyle/>
                    <a:p>
                      <a:pPr algn="l" fontAlgn="b"/>
                      <a:r>
                        <a:rPr lang="en-IN" sz="1600" u="none" strike="noStrike">
                          <a:effectLst/>
                        </a:rPr>
                        <a:t>Lowest Sales</a:t>
                      </a:r>
                      <a:endParaRPr lang="en-IN" sz="1600" b="0" i="0" u="none" strike="noStrike">
                        <a:solidFill>
                          <a:srgbClr val="000000"/>
                        </a:solidFill>
                        <a:effectLst/>
                        <a:latin typeface="Calibri"/>
                      </a:endParaRPr>
                    </a:p>
                  </a:txBody>
                  <a:tcPr marL="6350" marR="6350" marT="6350" marB="0" anchor="b"/>
                </a:tc>
              </a:tr>
              <a:tr h="266700">
                <a:tc>
                  <a:txBody>
                    <a:bodyPr/>
                    <a:lstStyle/>
                    <a:p>
                      <a:pPr algn="l" fontAlgn="b"/>
                      <a:r>
                        <a:rPr lang="en-IN" sz="1600" u="none" strike="noStrike">
                          <a:effectLst/>
                        </a:rPr>
                        <a:t>A</a:t>
                      </a:r>
                      <a:endParaRPr lang="en-IN" sz="1600" b="0" i="0" u="none" strike="noStrike">
                        <a:solidFill>
                          <a:srgbClr val="000000"/>
                        </a:solidFill>
                        <a:effectLst/>
                        <a:latin typeface="Calibri"/>
                      </a:endParaRPr>
                    </a:p>
                  </a:txBody>
                  <a:tcPr marL="6350" marR="6350" marT="6350" marB="0" anchor="b"/>
                </a:tc>
                <a:tc>
                  <a:txBody>
                    <a:bodyPr/>
                    <a:lstStyle/>
                    <a:p>
                      <a:pPr algn="l" fontAlgn="b"/>
                      <a:r>
                        <a:rPr lang="en-IN" sz="1600" u="none" strike="noStrike">
                          <a:effectLst/>
                        </a:rPr>
                        <a:t>Health &amp; Beauty</a:t>
                      </a:r>
                      <a:endParaRPr lang="en-IN" sz="1600" b="0" i="0" u="none" strike="noStrike">
                        <a:solidFill>
                          <a:srgbClr val="000000"/>
                        </a:solidFill>
                        <a:effectLst/>
                        <a:latin typeface="Calibri"/>
                      </a:endParaRPr>
                    </a:p>
                  </a:txBody>
                  <a:tcPr marL="6350" marR="6350" marT="6350" marB="0" anchor="b"/>
                </a:tc>
                <a:tc>
                  <a:txBody>
                    <a:bodyPr/>
                    <a:lstStyle/>
                    <a:p>
                      <a:pPr algn="l" fontAlgn="b"/>
                      <a:r>
                        <a:rPr lang="en-IN" sz="1600" u="none" strike="noStrike">
                          <a:effectLst/>
                        </a:rPr>
                        <a:t>12,598</a:t>
                      </a:r>
                      <a:endParaRPr lang="en-IN" sz="1600" b="0" i="0" u="none" strike="noStrike">
                        <a:solidFill>
                          <a:srgbClr val="000000"/>
                        </a:solidFill>
                        <a:effectLst/>
                        <a:latin typeface="Calibri"/>
                      </a:endParaRPr>
                    </a:p>
                  </a:txBody>
                  <a:tcPr marL="6350" marR="6350" marT="6350" marB="0" anchor="b"/>
                </a:tc>
              </a:tr>
              <a:tr h="266700">
                <a:tc>
                  <a:txBody>
                    <a:bodyPr/>
                    <a:lstStyle/>
                    <a:p>
                      <a:pPr algn="l" fontAlgn="b"/>
                      <a:r>
                        <a:rPr lang="en-IN" sz="1600" u="none" strike="noStrike">
                          <a:effectLst/>
                        </a:rPr>
                        <a:t>B</a:t>
                      </a:r>
                      <a:endParaRPr lang="en-IN" sz="1600" b="0" i="0" u="none" strike="noStrike">
                        <a:solidFill>
                          <a:srgbClr val="000000"/>
                        </a:solidFill>
                        <a:effectLst/>
                        <a:latin typeface="Calibri"/>
                      </a:endParaRPr>
                    </a:p>
                  </a:txBody>
                  <a:tcPr marL="6350" marR="6350" marT="6350" marB="0" anchor="b"/>
                </a:tc>
                <a:tc>
                  <a:txBody>
                    <a:bodyPr/>
                    <a:lstStyle/>
                    <a:p>
                      <a:pPr algn="l" fontAlgn="b"/>
                      <a:r>
                        <a:rPr lang="en-IN" sz="1600" u="none" strike="noStrike">
                          <a:effectLst/>
                        </a:rPr>
                        <a:t>Food &amp; Beverages</a:t>
                      </a:r>
                      <a:endParaRPr lang="en-IN" sz="1600" b="0" i="0" u="none" strike="noStrike">
                        <a:solidFill>
                          <a:srgbClr val="000000"/>
                        </a:solidFill>
                        <a:effectLst/>
                        <a:latin typeface="Calibri"/>
                      </a:endParaRPr>
                    </a:p>
                  </a:txBody>
                  <a:tcPr marL="6350" marR="6350" marT="6350" marB="0" anchor="b"/>
                </a:tc>
                <a:tc>
                  <a:txBody>
                    <a:bodyPr/>
                    <a:lstStyle/>
                    <a:p>
                      <a:pPr algn="l" fontAlgn="b"/>
                      <a:r>
                        <a:rPr lang="en-IN" sz="1600" u="none" strike="noStrike">
                          <a:effectLst/>
                        </a:rPr>
                        <a:t>15,219</a:t>
                      </a:r>
                      <a:endParaRPr lang="en-IN" sz="1600" b="0" i="0" u="none" strike="noStrike">
                        <a:solidFill>
                          <a:srgbClr val="000000"/>
                        </a:solidFill>
                        <a:effectLst/>
                        <a:latin typeface="Calibri"/>
                      </a:endParaRPr>
                    </a:p>
                  </a:txBody>
                  <a:tcPr marL="6350" marR="6350" marT="6350" marB="0" anchor="b"/>
                </a:tc>
              </a:tr>
              <a:tr h="273050">
                <a:tc>
                  <a:txBody>
                    <a:bodyPr/>
                    <a:lstStyle/>
                    <a:p>
                      <a:pPr algn="l" fontAlgn="b"/>
                      <a:r>
                        <a:rPr lang="en-IN" sz="1600" u="none" strike="noStrike">
                          <a:effectLst/>
                        </a:rPr>
                        <a:t>C</a:t>
                      </a:r>
                      <a:endParaRPr lang="en-IN" sz="1600" b="0" i="0" u="none" strike="noStrike">
                        <a:solidFill>
                          <a:srgbClr val="000000"/>
                        </a:solidFill>
                        <a:effectLst/>
                        <a:latin typeface="Calibri"/>
                      </a:endParaRPr>
                    </a:p>
                  </a:txBody>
                  <a:tcPr marL="6350" marR="6350" marT="6350" marB="0" anchor="b"/>
                </a:tc>
                <a:tc>
                  <a:txBody>
                    <a:bodyPr/>
                    <a:lstStyle/>
                    <a:p>
                      <a:pPr algn="l" fontAlgn="b"/>
                      <a:r>
                        <a:rPr lang="en-IN" sz="1600" u="none" strike="noStrike">
                          <a:effectLst/>
                        </a:rPr>
                        <a:t>Home &amp; Lifestyle</a:t>
                      </a:r>
                      <a:endParaRPr lang="en-IN" sz="1600" b="0" i="0" u="none" strike="noStrike">
                        <a:solidFill>
                          <a:srgbClr val="000000"/>
                        </a:solidFill>
                        <a:effectLst/>
                        <a:latin typeface="Calibri"/>
                      </a:endParaRPr>
                    </a:p>
                  </a:txBody>
                  <a:tcPr marL="6350" marR="6350" marT="6350" marB="0" anchor="b"/>
                </a:tc>
                <a:tc>
                  <a:txBody>
                    <a:bodyPr/>
                    <a:lstStyle/>
                    <a:p>
                      <a:pPr algn="l" fontAlgn="b"/>
                      <a:r>
                        <a:rPr lang="en-IN" sz="1600" u="none" strike="noStrike" dirty="0">
                          <a:effectLst/>
                        </a:rPr>
                        <a:t>13,898</a:t>
                      </a:r>
                      <a:endParaRPr lang="en-IN" sz="1600" b="0" i="0" u="none" strike="noStrike" dirty="0">
                        <a:solidFill>
                          <a:srgbClr val="000000"/>
                        </a:solidFill>
                        <a:effectLst/>
                        <a:latin typeface="Calibri"/>
                      </a:endParaRPr>
                    </a:p>
                  </a:txBody>
                  <a:tcPr marL="6350" marR="6350" marT="6350" marB="0" anchor="b"/>
                </a:tc>
              </a:tr>
            </a:tbl>
          </a:graphicData>
        </a:graphic>
      </p:graphicFrame>
    </p:spTree>
    <p:extLst>
      <p:ext uri="{BB962C8B-B14F-4D97-AF65-F5344CB8AC3E}">
        <p14:creationId xmlns:p14="http://schemas.microsoft.com/office/powerpoint/2010/main" val="14071300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957392"/>
          </a:xfrm>
        </p:spPr>
        <p:txBody>
          <a:bodyPr>
            <a:normAutofit/>
          </a:bodyPr>
          <a:lstStyle/>
          <a:p>
            <a:pPr marL="0" indent="0">
              <a:buNone/>
            </a:pPr>
            <a:r>
              <a:rPr lang="en-IN" dirty="0" smtClean="0"/>
              <a:t>                  </a:t>
            </a:r>
            <a:endParaRPr lang="en-IN" b="1" dirty="0" smtClean="0"/>
          </a:p>
          <a:p>
            <a:pPr marL="0" indent="0">
              <a:buNone/>
            </a:pPr>
            <a:r>
              <a:rPr lang="en-IN" sz="2800" b="1" dirty="0" smtClean="0">
                <a:solidFill>
                  <a:srgbClr val="FF0000"/>
                </a:solidFill>
              </a:rPr>
              <a:t>INSIGHTS:</a:t>
            </a:r>
            <a:endParaRPr lang="en-IN" sz="2800" b="1" dirty="0" smtClean="0">
              <a:solidFill>
                <a:srgbClr val="FF0000"/>
              </a:solidFill>
            </a:endParaRPr>
          </a:p>
          <a:p>
            <a:pPr>
              <a:buFont typeface="Wingdings" pitchFamily="2" charset="2"/>
              <a:buChar char="Ø"/>
            </a:pPr>
            <a:r>
              <a:rPr lang="en-IN" sz="2400" dirty="0" smtClean="0"/>
              <a:t> </a:t>
            </a:r>
            <a:r>
              <a:rPr lang="en-IN" sz="1800" dirty="0" smtClean="0"/>
              <a:t>Revenue generated in each month</a:t>
            </a:r>
          </a:p>
          <a:p>
            <a:pPr marL="0" indent="0">
              <a:buNone/>
            </a:pPr>
            <a:r>
              <a:rPr lang="en-IN" sz="1800" dirty="0"/>
              <a:t> </a:t>
            </a:r>
            <a:r>
              <a:rPr lang="en-IN" sz="1800" dirty="0" smtClean="0"/>
              <a:t> </a:t>
            </a:r>
          </a:p>
          <a:p>
            <a:pPr marL="0" indent="0">
              <a:buNone/>
            </a:pPr>
            <a:endParaRPr lang="en-IN" sz="1800" b="1" dirty="0" smtClean="0"/>
          </a:p>
          <a:p>
            <a:pPr marL="0" indent="0">
              <a:buNone/>
            </a:pPr>
            <a:endParaRPr lang="en-IN" sz="1800" dirty="0" smtClean="0"/>
          </a:p>
          <a:p>
            <a:pPr marL="0" indent="0">
              <a:buNone/>
            </a:pPr>
            <a:endParaRPr lang="en-IN" sz="1800" dirty="0" smtClean="0"/>
          </a:p>
          <a:p>
            <a:pPr>
              <a:buFont typeface="Wingdings" pitchFamily="2" charset="2"/>
              <a:buChar char="Ø"/>
            </a:pPr>
            <a:r>
              <a:rPr lang="en-IN" sz="1800" dirty="0" smtClean="0"/>
              <a:t>The total sales in the 2019 ---- 3,22,970.</a:t>
            </a:r>
          </a:p>
          <a:p>
            <a:pPr>
              <a:buFont typeface="Wingdings" pitchFamily="2" charset="2"/>
              <a:buChar char="Ø"/>
            </a:pPr>
            <a:r>
              <a:rPr lang="en-IN" sz="1800" dirty="0" smtClean="0"/>
              <a:t>The above result is showing that in the month of January having the highest revenue when comparing to the </a:t>
            </a:r>
            <a:r>
              <a:rPr lang="en-IN" sz="1800" dirty="0" err="1" smtClean="0"/>
              <a:t>february&amp;march</a:t>
            </a:r>
            <a:r>
              <a:rPr lang="en-IN" sz="1800" dirty="0"/>
              <a:t>.</a:t>
            </a:r>
            <a:endParaRPr lang="en-IN" sz="1800" dirty="0" smtClean="0"/>
          </a:p>
          <a:p>
            <a:pPr>
              <a:buFont typeface="Wingdings" pitchFamily="2" charset="2"/>
              <a:buChar char="Ø"/>
            </a:pPr>
            <a:r>
              <a:rPr lang="en-IN" sz="1800" dirty="0" err="1" smtClean="0"/>
              <a:t>Febraury</a:t>
            </a:r>
            <a:r>
              <a:rPr lang="en-IN" sz="1800" dirty="0" smtClean="0"/>
              <a:t> month revenue was very low </a:t>
            </a:r>
            <a:r>
              <a:rPr lang="en-IN" sz="1800" dirty="0" err="1" smtClean="0"/>
              <a:t>i.e</a:t>
            </a:r>
            <a:r>
              <a:rPr lang="en-IN" sz="1800" dirty="0" smtClean="0"/>
              <a:t> --- 97,219.</a:t>
            </a:r>
          </a:p>
          <a:p>
            <a:pPr marL="0" indent="0">
              <a:buNone/>
            </a:pPr>
            <a:endParaRPr lang="en-IN" sz="1800" dirty="0" smtClean="0"/>
          </a:p>
          <a:p>
            <a:pPr>
              <a:buFont typeface="Wingdings" pitchFamily="2" charset="2"/>
              <a:buChar char="Ø"/>
            </a:pPr>
            <a:r>
              <a:rPr lang="en-IN" sz="1800" dirty="0" smtClean="0"/>
              <a:t>City with highest sales:</a:t>
            </a:r>
          </a:p>
          <a:p>
            <a:pPr marL="0" indent="0">
              <a:buNone/>
            </a:pPr>
            <a:r>
              <a:rPr lang="en-IN" sz="1800" dirty="0"/>
              <a:t> </a:t>
            </a:r>
            <a:r>
              <a:rPr lang="en-IN" sz="1800" dirty="0" smtClean="0"/>
              <a:t>     </a:t>
            </a:r>
          </a:p>
          <a:p>
            <a:pPr marL="0" indent="0">
              <a:buNone/>
            </a:pPr>
            <a:endParaRPr lang="en-IN" sz="1800" dirty="0"/>
          </a:p>
          <a:p>
            <a:pPr marL="0" indent="0">
              <a:buNone/>
            </a:pPr>
            <a:endParaRPr lang="en-IN" sz="1800" dirty="0" smtClean="0"/>
          </a:p>
          <a:p>
            <a:pPr marL="0" indent="0">
              <a:buNone/>
            </a:pPr>
            <a:endParaRPr lang="en-IN" sz="1800" dirty="0"/>
          </a:p>
          <a:p>
            <a:pPr>
              <a:buFont typeface="Wingdings" pitchFamily="2" charset="2"/>
              <a:buChar char="Ø"/>
            </a:pPr>
            <a:r>
              <a:rPr lang="en-IN" sz="1800" dirty="0" smtClean="0"/>
              <a:t> </a:t>
            </a:r>
            <a:r>
              <a:rPr lang="en-IN" sz="1800" dirty="0" err="1" smtClean="0"/>
              <a:t>Naypyitaw</a:t>
            </a:r>
            <a:r>
              <a:rPr lang="en-IN" sz="1800" dirty="0" smtClean="0"/>
              <a:t> city </a:t>
            </a:r>
            <a:r>
              <a:rPr lang="en-IN" sz="1800" dirty="0" smtClean="0"/>
              <a:t>generated </a:t>
            </a:r>
            <a:r>
              <a:rPr lang="en-IN" sz="1800" dirty="0" smtClean="0"/>
              <a:t>highest sales than  </a:t>
            </a:r>
            <a:r>
              <a:rPr lang="en-IN" sz="1800" dirty="0" err="1" smtClean="0"/>
              <a:t>yangon</a:t>
            </a:r>
            <a:r>
              <a:rPr lang="en-IN" sz="1800" dirty="0" smtClean="0"/>
              <a:t> &amp; </a:t>
            </a:r>
            <a:r>
              <a:rPr lang="en-IN" sz="1800" dirty="0" err="1" smtClean="0"/>
              <a:t>mandalay</a:t>
            </a:r>
            <a:r>
              <a:rPr lang="en-IN" sz="1800" dirty="0" smtClean="0"/>
              <a:t>.</a:t>
            </a:r>
          </a:p>
          <a:p>
            <a:pPr>
              <a:buFont typeface="Wingdings" pitchFamily="2" charset="2"/>
              <a:buChar char="Ø"/>
            </a:pPr>
            <a:endParaRPr lang="en-IN" sz="1800" dirty="0"/>
          </a:p>
        </p:txBody>
      </p:sp>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216" y="1700111"/>
            <a:ext cx="2095500" cy="116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4797152"/>
            <a:ext cx="240030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a:spLocks noGrp="1"/>
          </p:cNvSpPr>
          <p:nvPr>
            <p:ph type="title"/>
          </p:nvPr>
        </p:nvSpPr>
        <p:spPr>
          <a:xfrm>
            <a:off x="2123728" y="0"/>
            <a:ext cx="4536504" cy="550679"/>
          </a:xfrm>
          <a:solidFill>
            <a:srgbClr val="92D050"/>
          </a:solidFill>
        </p:spPr>
        <p:txBody>
          <a:bodyPr>
            <a:normAutofit fontScale="90000"/>
          </a:bodyPr>
          <a:lstStyle/>
          <a:p>
            <a:r>
              <a:rPr lang="en-IN" b="1" dirty="0" smtClean="0"/>
              <a:t>Sales Analysi</a:t>
            </a:r>
            <a:r>
              <a:rPr lang="en-IN" b="1" dirty="0"/>
              <a:t>s</a:t>
            </a:r>
            <a:endParaRPr lang="en-IN" b="1" dirty="0"/>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63725" y="714037"/>
            <a:ext cx="2455048" cy="1567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40585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5937523"/>
          </a:xfrm>
        </p:spPr>
        <p:txBody>
          <a:bodyPr>
            <a:normAutofit/>
          </a:bodyPr>
          <a:lstStyle/>
          <a:p>
            <a:pPr>
              <a:buFont typeface="Wingdings" pitchFamily="2" charset="2"/>
              <a:buChar char="Ø"/>
            </a:pPr>
            <a:endParaRPr lang="en-IN" sz="2400" dirty="0" smtClean="0"/>
          </a:p>
          <a:p>
            <a:pPr>
              <a:buFont typeface="Wingdings" pitchFamily="2" charset="2"/>
              <a:buChar char="Ø"/>
            </a:pPr>
            <a:endParaRPr lang="en-IN" sz="2400" dirty="0"/>
          </a:p>
          <a:p>
            <a:pPr marL="0" indent="0">
              <a:buNone/>
            </a:pPr>
            <a:endParaRPr lang="en-IN" sz="2400" dirty="0" smtClean="0"/>
          </a:p>
          <a:p>
            <a:pPr marL="0" indent="0">
              <a:buNone/>
            </a:pPr>
            <a:endParaRPr lang="en-IN" sz="2400" dirty="0"/>
          </a:p>
          <a:p>
            <a:pPr marL="0" indent="0">
              <a:buNone/>
            </a:pPr>
            <a:endParaRPr lang="en-IN" sz="2400" dirty="0" smtClean="0"/>
          </a:p>
          <a:p>
            <a:pPr marL="0" indent="0">
              <a:buNone/>
            </a:pPr>
            <a:endParaRPr lang="en-IN" sz="2400" dirty="0" smtClean="0"/>
          </a:p>
          <a:p>
            <a:pPr>
              <a:buFont typeface="Wingdings" pitchFamily="2" charset="2"/>
              <a:buChar char="Ø"/>
            </a:pPr>
            <a:r>
              <a:rPr lang="en-IN" sz="1800" dirty="0" smtClean="0"/>
              <a:t>The sales are high in Saturday ----56,118, </a:t>
            </a:r>
          </a:p>
          <a:p>
            <a:pPr>
              <a:buFont typeface="Wingdings" pitchFamily="2" charset="2"/>
              <a:buChar char="Ø"/>
            </a:pPr>
            <a:r>
              <a:rPr lang="en-IN" sz="1800" dirty="0" smtClean="0"/>
              <a:t>followed by Tuesday ----- 51,486</a:t>
            </a:r>
          </a:p>
          <a:p>
            <a:pPr>
              <a:buFont typeface="Wingdings" pitchFamily="2" charset="2"/>
              <a:buChar char="Ø"/>
            </a:pPr>
            <a:r>
              <a:rPr lang="en-IN" sz="1800" dirty="0" smtClean="0"/>
              <a:t>Sales are low in Monday ---- 37,905.</a:t>
            </a:r>
            <a:endParaRPr lang="en-IN" sz="1800" dirty="0"/>
          </a:p>
        </p:txBody>
      </p:sp>
      <p:pic>
        <p:nvPicPr>
          <p:cNvPr id="4"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9592" y="548680"/>
            <a:ext cx="25654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5441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16632"/>
            <a:ext cx="8616626" cy="6552728"/>
          </a:xfrm>
        </p:spPr>
        <p:txBody>
          <a:bodyPr/>
          <a:lstStyle/>
          <a:p>
            <a:pPr marL="0" indent="0">
              <a:buNone/>
            </a:pPr>
            <a:endParaRPr lang="en-IN" sz="2400" b="1" dirty="0" smtClean="0"/>
          </a:p>
          <a:p>
            <a:pPr marL="0" indent="0">
              <a:buNone/>
            </a:pPr>
            <a:endParaRPr lang="en-IN" sz="2400" b="1" dirty="0"/>
          </a:p>
          <a:p>
            <a:pPr marL="0" indent="0">
              <a:buNone/>
            </a:pPr>
            <a:r>
              <a:rPr lang="en-IN" sz="2400" b="1" dirty="0" smtClean="0">
                <a:solidFill>
                  <a:srgbClr val="FF0000"/>
                </a:solidFill>
              </a:rPr>
              <a:t>INSIGHTS OF THE CUSTOMER ANALYSIS</a:t>
            </a:r>
          </a:p>
          <a:p>
            <a:pPr marL="0" indent="0">
              <a:buNone/>
            </a:pPr>
            <a:endParaRPr lang="en-IN" sz="2400" b="1" dirty="0"/>
          </a:p>
          <a:p>
            <a:pPr>
              <a:buFont typeface="Wingdings" pitchFamily="2" charset="2"/>
              <a:buChar char="Ø"/>
            </a:pPr>
            <a:r>
              <a:rPr lang="en-US" sz="1800" dirty="0"/>
              <a:t>customer type contributing the highest </a:t>
            </a:r>
            <a:r>
              <a:rPr lang="en-US" sz="1800" dirty="0" smtClean="0"/>
              <a:t>revenue</a:t>
            </a:r>
          </a:p>
          <a:p>
            <a:pPr>
              <a:buFont typeface="Wingdings" pitchFamily="2" charset="2"/>
              <a:buChar char="Ø"/>
            </a:pPr>
            <a:endParaRPr lang="en-US" sz="2000" dirty="0"/>
          </a:p>
          <a:p>
            <a:pPr>
              <a:buFont typeface="Wingdings" pitchFamily="2" charset="2"/>
              <a:buChar char="Ø"/>
            </a:pPr>
            <a:endParaRPr lang="en-US" sz="2000" dirty="0" smtClean="0"/>
          </a:p>
          <a:p>
            <a:pPr>
              <a:buFont typeface="Wingdings" pitchFamily="2" charset="2"/>
              <a:buChar char="Ø"/>
            </a:pPr>
            <a:endParaRPr lang="en-US" sz="2000" dirty="0"/>
          </a:p>
          <a:p>
            <a:pPr>
              <a:buFont typeface="Wingdings" pitchFamily="2" charset="2"/>
              <a:buChar char="Ø"/>
            </a:pPr>
            <a:endParaRPr lang="en-US" sz="2000" dirty="0" smtClean="0"/>
          </a:p>
          <a:p>
            <a:pPr>
              <a:buFont typeface="Wingdings" pitchFamily="2" charset="2"/>
              <a:buChar char="Ø"/>
            </a:pPr>
            <a:r>
              <a:rPr lang="en-US" sz="1600" dirty="0" smtClean="0"/>
              <a:t>Female customers have  </a:t>
            </a:r>
            <a:r>
              <a:rPr lang="en-US" sz="1600" dirty="0" err="1" smtClean="0"/>
              <a:t>purchesed</a:t>
            </a:r>
            <a:r>
              <a:rPr lang="en-US" sz="1600" dirty="0" smtClean="0"/>
              <a:t> more than</a:t>
            </a:r>
          </a:p>
          <a:p>
            <a:pPr marL="0" indent="0">
              <a:buNone/>
            </a:pPr>
            <a:r>
              <a:rPr lang="en-US" sz="1600" dirty="0" smtClean="0"/>
              <a:t>        Male customers</a:t>
            </a:r>
          </a:p>
          <a:p>
            <a:pPr>
              <a:buFont typeface="Wingdings" pitchFamily="2" charset="2"/>
              <a:buChar char="Ø"/>
            </a:pPr>
            <a:r>
              <a:rPr lang="en-US" sz="1600" dirty="0" smtClean="0"/>
              <a:t>Among female customers, members</a:t>
            </a:r>
          </a:p>
          <a:p>
            <a:pPr marL="0" indent="0">
              <a:buNone/>
            </a:pPr>
            <a:r>
              <a:rPr lang="en-US" sz="1600" dirty="0"/>
              <a:t> </a:t>
            </a:r>
            <a:r>
              <a:rPr lang="en-US" sz="1600" dirty="0" smtClean="0"/>
              <a:t>       have made more </a:t>
            </a:r>
            <a:r>
              <a:rPr lang="en-US" sz="1600" dirty="0" err="1" smtClean="0"/>
              <a:t>purches</a:t>
            </a:r>
            <a:r>
              <a:rPr lang="en-US" sz="1600" dirty="0" smtClean="0"/>
              <a:t> than the non members.</a:t>
            </a:r>
          </a:p>
          <a:p>
            <a:pPr>
              <a:buFont typeface="Wingdings" pitchFamily="2" charset="2"/>
              <a:buChar char="Ø"/>
            </a:pPr>
            <a:r>
              <a:rPr lang="en-US" sz="1600" dirty="0" smtClean="0"/>
              <a:t>There is a slight </a:t>
            </a:r>
            <a:r>
              <a:rPr lang="en-US" sz="1600" dirty="0" err="1" smtClean="0"/>
              <a:t>defference</a:t>
            </a:r>
            <a:r>
              <a:rPr lang="en-US" sz="1600" dirty="0" smtClean="0"/>
              <a:t> between the total </a:t>
            </a:r>
            <a:r>
              <a:rPr lang="en-US" sz="1600" dirty="0" err="1" smtClean="0"/>
              <a:t>purches</a:t>
            </a:r>
            <a:endParaRPr lang="en-US" sz="1600" dirty="0" smtClean="0"/>
          </a:p>
          <a:p>
            <a:pPr marL="0" indent="0">
              <a:buNone/>
            </a:pPr>
            <a:r>
              <a:rPr lang="en-US" sz="1600" dirty="0" smtClean="0"/>
              <a:t>        for Normal male and Member male.</a:t>
            </a:r>
          </a:p>
          <a:p>
            <a:pPr>
              <a:buFont typeface="Wingdings" pitchFamily="2" charset="2"/>
              <a:buChar char="Ø"/>
            </a:pPr>
            <a:r>
              <a:rPr lang="en-US" sz="1600" dirty="0" smtClean="0"/>
              <a:t>Females are generating more revenue than the male.</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3796" y="2348880"/>
            <a:ext cx="3324225"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4087" y="3429000"/>
            <a:ext cx="3648075" cy="177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p:cNvSpPr>
            <a:spLocks noGrp="1"/>
          </p:cNvSpPr>
          <p:nvPr>
            <p:ph type="title"/>
          </p:nvPr>
        </p:nvSpPr>
        <p:spPr>
          <a:xfrm>
            <a:off x="1903745" y="188640"/>
            <a:ext cx="4968552" cy="622687"/>
          </a:xfrm>
          <a:solidFill>
            <a:srgbClr val="92D050"/>
          </a:solidFill>
        </p:spPr>
        <p:txBody>
          <a:bodyPr>
            <a:normAutofit fontScale="90000"/>
          </a:bodyPr>
          <a:lstStyle/>
          <a:p>
            <a:r>
              <a:rPr lang="en-IN" dirty="0" smtClean="0"/>
              <a:t/>
            </a:r>
            <a:br>
              <a:rPr lang="en-IN" dirty="0" smtClean="0"/>
            </a:br>
            <a:r>
              <a:rPr lang="en-IN" b="1" dirty="0" smtClean="0"/>
              <a:t>CUSTOMER ANALYSIS</a:t>
            </a:r>
            <a:r>
              <a:rPr lang="en-IN" dirty="0"/>
              <a:t/>
            </a:r>
            <a:br>
              <a:rPr lang="en-IN" dirty="0"/>
            </a:br>
            <a:endParaRPr lang="en-IN" b="1" dirty="0"/>
          </a:p>
        </p:txBody>
      </p:sp>
    </p:spTree>
    <p:extLst>
      <p:ext uri="{BB962C8B-B14F-4D97-AF65-F5344CB8AC3E}">
        <p14:creationId xmlns:p14="http://schemas.microsoft.com/office/powerpoint/2010/main" val="41500507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260648"/>
            <a:ext cx="8784976" cy="6336704"/>
          </a:xfrm>
        </p:spPr>
        <p:txBody>
          <a:bodyPr>
            <a:normAutofit fontScale="92500" lnSpcReduction="20000"/>
          </a:bodyPr>
          <a:lstStyle/>
          <a:p>
            <a:pPr>
              <a:buFont typeface="Wingdings" pitchFamily="2" charset="2"/>
              <a:buChar char="Ø"/>
            </a:pPr>
            <a:r>
              <a:rPr lang="en-IN" sz="2400" dirty="0" smtClean="0"/>
              <a:t>Females are most predominant genders among the customers.</a:t>
            </a:r>
          </a:p>
          <a:p>
            <a:endParaRPr lang="en-IN" sz="2400" dirty="0"/>
          </a:p>
          <a:p>
            <a:endParaRPr lang="en-IN" sz="2400" dirty="0" smtClean="0"/>
          </a:p>
          <a:p>
            <a:endParaRPr lang="en-IN" sz="2400" dirty="0"/>
          </a:p>
          <a:p>
            <a:pPr>
              <a:buFont typeface="Wingdings" pitchFamily="2" charset="2"/>
              <a:buChar char="Ø"/>
            </a:pPr>
            <a:r>
              <a:rPr lang="en-IN" sz="2400" dirty="0" smtClean="0"/>
              <a:t>                                                          </a:t>
            </a:r>
          </a:p>
          <a:p>
            <a:pPr marL="0" indent="0">
              <a:buNone/>
            </a:pPr>
            <a:r>
              <a:rPr lang="en-IN" sz="2400" dirty="0" smtClean="0"/>
              <a:t>                                                                   </a:t>
            </a:r>
            <a:endParaRPr lang="en-IN" sz="2400" dirty="0"/>
          </a:p>
          <a:p>
            <a:endParaRPr lang="en-IN" sz="2400" dirty="0" smtClean="0"/>
          </a:p>
          <a:p>
            <a:endParaRPr lang="en-IN" sz="2400" dirty="0"/>
          </a:p>
          <a:p>
            <a:endParaRPr lang="en-IN" sz="2400" dirty="0" smtClean="0"/>
          </a:p>
          <a:p>
            <a:endParaRPr lang="en-IN" sz="2400" dirty="0"/>
          </a:p>
          <a:p>
            <a:endParaRPr lang="en-IN" sz="1900" dirty="0" smtClean="0"/>
          </a:p>
          <a:p>
            <a:pPr>
              <a:buFont typeface="Wingdings" pitchFamily="2" charset="2"/>
              <a:buChar char="Ø"/>
            </a:pPr>
            <a:r>
              <a:rPr lang="en-IN" sz="1900" dirty="0"/>
              <a:t>Most of the ratings happened on </a:t>
            </a:r>
            <a:r>
              <a:rPr lang="en-IN" sz="1900" dirty="0" smtClean="0"/>
              <a:t>Monday.</a:t>
            </a:r>
          </a:p>
          <a:p>
            <a:pPr>
              <a:buFont typeface="Wingdings" pitchFamily="2" charset="2"/>
              <a:buChar char="Ø"/>
            </a:pPr>
            <a:r>
              <a:rPr lang="en-US" sz="1900" dirty="0"/>
              <a:t>Branch A having the  highest gender count when compared with branch B &amp; </a:t>
            </a:r>
            <a:r>
              <a:rPr lang="en-US" sz="1900" dirty="0" smtClean="0"/>
              <a:t>C</a:t>
            </a:r>
            <a:r>
              <a:rPr lang="en-US" sz="1900" dirty="0"/>
              <a:t> in both male and </a:t>
            </a:r>
            <a:r>
              <a:rPr lang="en-US" sz="1900" dirty="0" smtClean="0"/>
              <a:t>female.</a:t>
            </a:r>
          </a:p>
          <a:p>
            <a:pPr>
              <a:buFont typeface="Wingdings" pitchFamily="2" charset="2"/>
              <a:buChar char="Ø"/>
            </a:pPr>
            <a:endParaRPr lang="en-IN" sz="2400" dirty="0" smtClean="0"/>
          </a:p>
          <a:p>
            <a:pPr>
              <a:buFont typeface="Wingdings" pitchFamily="2" charset="2"/>
              <a:buChar char="§"/>
            </a:pPr>
            <a:endParaRPr lang="en-IN" sz="2400" dirty="0" smtClean="0"/>
          </a:p>
          <a:p>
            <a:endParaRPr lang="en-IN" sz="2400" dirty="0"/>
          </a:p>
          <a:p>
            <a:endParaRPr lang="en-IN" sz="2400" dirty="0" smtClean="0"/>
          </a:p>
          <a:p>
            <a:pPr marL="0" indent="0">
              <a:buNone/>
            </a:pPr>
            <a:r>
              <a:rPr lang="en-IN" sz="2400" dirty="0" smtClean="0"/>
              <a:t> </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2622" y="1052736"/>
            <a:ext cx="22860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2622" y="1916832"/>
            <a:ext cx="3286125" cy="179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9992" y="2297832"/>
            <a:ext cx="30575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06065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88640"/>
            <a:ext cx="8435280" cy="5937523"/>
          </a:xfrm>
        </p:spPr>
        <p:txBody>
          <a:bodyPr/>
          <a:lstStyle/>
          <a:p>
            <a:pPr>
              <a:buFont typeface="Wingdings" pitchFamily="2" charset="2"/>
              <a:buChar char="v"/>
            </a:pPr>
            <a:endParaRPr lang="en-IN" sz="1800" dirty="0" smtClean="0"/>
          </a:p>
          <a:p>
            <a:pPr>
              <a:buFont typeface="Wingdings" pitchFamily="2" charset="2"/>
              <a:buChar char="v"/>
            </a:pPr>
            <a:endParaRPr lang="en-IN" sz="1800" dirty="0"/>
          </a:p>
          <a:p>
            <a:pPr>
              <a:buFont typeface="Wingdings" pitchFamily="2" charset="2"/>
              <a:buChar char="v"/>
            </a:pPr>
            <a:endParaRPr lang="en-IN" sz="1800" dirty="0" smtClean="0"/>
          </a:p>
          <a:p>
            <a:pPr marL="0" indent="0">
              <a:buNone/>
            </a:pPr>
            <a:endParaRPr lang="en-IN" sz="1800" dirty="0"/>
          </a:p>
          <a:p>
            <a:pPr>
              <a:buFont typeface="Wingdings" pitchFamily="2" charset="2"/>
              <a:buChar char="v"/>
            </a:pPr>
            <a:endParaRPr lang="en-IN" sz="1800" dirty="0" smtClean="0"/>
          </a:p>
          <a:p>
            <a:pPr>
              <a:buFont typeface="Wingdings" pitchFamily="2" charset="2"/>
              <a:buChar char="v"/>
            </a:pPr>
            <a:r>
              <a:rPr lang="en-IN" sz="1800" dirty="0" smtClean="0"/>
              <a:t>The food and beverages are having highest sales, so focus on remaining product lines which is having least sales, implement the business strategies and enhance the performance to increase the sales in remaining product lines.</a:t>
            </a:r>
          </a:p>
          <a:p>
            <a:pPr>
              <a:buFont typeface="Wingdings" pitchFamily="2" charset="2"/>
              <a:buChar char="v"/>
            </a:pPr>
            <a:r>
              <a:rPr lang="en-US" sz="1800" dirty="0"/>
              <a:t>Start by understanding the needs of the customer and apply business strategies </a:t>
            </a:r>
            <a:r>
              <a:rPr lang="en-US" sz="1800" dirty="0" smtClean="0"/>
              <a:t>accordingly.</a:t>
            </a:r>
          </a:p>
          <a:p>
            <a:pPr>
              <a:buFont typeface="Wingdings" pitchFamily="2" charset="2"/>
              <a:buChar char="v"/>
            </a:pPr>
            <a:r>
              <a:rPr lang="en-US" sz="1800" dirty="0" smtClean="0"/>
              <a:t>Implement new </a:t>
            </a:r>
            <a:r>
              <a:rPr lang="en-US" sz="1800" dirty="0" err="1" smtClean="0"/>
              <a:t>idealogies</a:t>
            </a:r>
            <a:r>
              <a:rPr lang="en-US" sz="1800" dirty="0" smtClean="0"/>
              <a:t>  where the business units are weak.</a:t>
            </a:r>
          </a:p>
          <a:p>
            <a:pPr>
              <a:buFont typeface="Wingdings" pitchFamily="2" charset="2"/>
              <a:buChar char="v"/>
            </a:pPr>
            <a:r>
              <a:rPr lang="en-IN" sz="1800" dirty="0" smtClean="0"/>
              <a:t>Implement the good business strategies in the month of February and march to increase the sales value.</a:t>
            </a:r>
          </a:p>
          <a:p>
            <a:pPr>
              <a:buFont typeface="Wingdings" pitchFamily="2" charset="2"/>
              <a:buChar char="v"/>
            </a:pPr>
            <a:r>
              <a:rPr lang="en-IN" sz="1800" dirty="0" smtClean="0"/>
              <a:t>Females are generating more revenue than the male, so focus on male customers also, understand their requirements to increase sales of the male customers.</a:t>
            </a:r>
            <a:endParaRPr lang="en-IN" sz="1800" dirty="0"/>
          </a:p>
        </p:txBody>
      </p:sp>
      <p:sp>
        <p:nvSpPr>
          <p:cNvPr id="5" name="Title 1"/>
          <p:cNvSpPr>
            <a:spLocks noGrp="1"/>
          </p:cNvSpPr>
          <p:nvPr>
            <p:ph type="title"/>
          </p:nvPr>
        </p:nvSpPr>
        <p:spPr>
          <a:xfrm>
            <a:off x="2051720" y="404664"/>
            <a:ext cx="4464496" cy="622687"/>
          </a:xfrm>
          <a:solidFill>
            <a:srgbClr val="92D050"/>
          </a:solidFill>
        </p:spPr>
        <p:txBody>
          <a:bodyPr>
            <a:normAutofit fontScale="90000"/>
          </a:bodyPr>
          <a:lstStyle/>
          <a:p>
            <a:r>
              <a:rPr lang="en-IN" dirty="0" smtClean="0"/>
              <a:t/>
            </a:r>
            <a:br>
              <a:rPr lang="en-IN" dirty="0" smtClean="0"/>
            </a:br>
            <a:r>
              <a:rPr lang="en-IN" dirty="0" smtClean="0"/>
              <a:t/>
            </a:r>
            <a:br>
              <a:rPr lang="en-IN" dirty="0" smtClean="0"/>
            </a:br>
            <a:r>
              <a:rPr lang="en-IN" b="1" dirty="0" smtClean="0"/>
              <a:t>SUGGESTIONS</a:t>
            </a:r>
            <a:r>
              <a:rPr lang="en-IN" b="1" dirty="0"/>
              <a:t/>
            </a:r>
            <a:br>
              <a:rPr lang="en-IN" b="1" dirty="0"/>
            </a:br>
            <a:r>
              <a:rPr lang="en-IN" dirty="0"/>
              <a:t/>
            </a:r>
            <a:br>
              <a:rPr lang="en-IN" dirty="0"/>
            </a:br>
            <a:endParaRPr lang="en-IN" b="1" dirty="0"/>
          </a:p>
        </p:txBody>
      </p:sp>
    </p:spTree>
    <p:extLst>
      <p:ext uri="{BB962C8B-B14F-4D97-AF65-F5344CB8AC3E}">
        <p14:creationId xmlns:p14="http://schemas.microsoft.com/office/powerpoint/2010/main" val="451818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06450" y="1313284"/>
            <a:ext cx="7531100" cy="3771900"/>
          </a:xfrm>
          <a:prstGeom prst="rect">
            <a:avLst/>
          </a:prstGeom>
          <a:solidFill>
            <a:schemeClr val="accent3">
              <a:lumMod val="75000"/>
            </a:schemeClr>
          </a:solidFill>
          <a:ln>
            <a:noFill/>
          </a:ln>
          <a:effectLst/>
        </p:spPr>
      </p:pic>
    </p:spTree>
    <p:extLst>
      <p:ext uri="{BB962C8B-B14F-4D97-AF65-F5344CB8AC3E}">
        <p14:creationId xmlns:p14="http://schemas.microsoft.com/office/powerpoint/2010/main" val="3459321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barn(inVertical)">
                                      <p:cBhvr>
                                        <p:cTn id="7"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5776" y="216024"/>
            <a:ext cx="3456384" cy="548680"/>
          </a:xfrm>
          <a:solidFill>
            <a:srgbClr val="92D050"/>
          </a:solidFill>
        </p:spPr>
        <p:txBody>
          <a:bodyPr>
            <a:normAutofit fontScale="90000"/>
          </a:bodyPr>
          <a:lstStyle/>
          <a:p>
            <a:r>
              <a:rPr lang="en-IN" b="1" dirty="0" smtClean="0"/>
              <a:t>CONTENTS</a:t>
            </a:r>
            <a:endParaRPr lang="en-IN" b="1" dirty="0"/>
          </a:p>
        </p:txBody>
      </p:sp>
      <p:sp>
        <p:nvSpPr>
          <p:cNvPr id="3" name="Content Placeholder 2"/>
          <p:cNvSpPr>
            <a:spLocks noGrp="1"/>
          </p:cNvSpPr>
          <p:nvPr>
            <p:ph idx="1"/>
          </p:nvPr>
        </p:nvSpPr>
        <p:spPr>
          <a:xfrm>
            <a:off x="0" y="1196752"/>
            <a:ext cx="9144000" cy="5544616"/>
          </a:xfrm>
        </p:spPr>
        <p:txBody>
          <a:bodyPr/>
          <a:lstStyle/>
          <a:p>
            <a:pPr marL="514350" indent="-514350">
              <a:buFont typeface="+mj-lt"/>
              <a:buAutoNum type="arabicPeriod"/>
            </a:pPr>
            <a:r>
              <a:rPr lang="en-IN" sz="2400" b="1" dirty="0" smtClean="0"/>
              <a:t>Business problem</a:t>
            </a:r>
          </a:p>
          <a:p>
            <a:pPr marL="514350" indent="-514350">
              <a:buFont typeface="+mj-lt"/>
              <a:buAutoNum type="arabicPeriod"/>
            </a:pPr>
            <a:r>
              <a:rPr lang="en-IN" sz="2400" b="1" dirty="0" smtClean="0"/>
              <a:t>Business objectives</a:t>
            </a:r>
          </a:p>
          <a:p>
            <a:pPr marL="514350" indent="-514350">
              <a:buFont typeface="+mj-lt"/>
              <a:buAutoNum type="arabicPeriod"/>
            </a:pPr>
            <a:r>
              <a:rPr lang="en-IN" sz="2400" b="1" dirty="0" smtClean="0"/>
              <a:t>Data wrangling</a:t>
            </a:r>
          </a:p>
          <a:p>
            <a:pPr marL="514350" indent="-514350">
              <a:buFont typeface="+mj-lt"/>
              <a:buAutoNum type="arabicPeriod"/>
            </a:pPr>
            <a:r>
              <a:rPr lang="en-IN" sz="2400" b="1" dirty="0" smtClean="0"/>
              <a:t>Feature engineering </a:t>
            </a:r>
          </a:p>
          <a:p>
            <a:pPr marL="514350" indent="-514350">
              <a:buFont typeface="+mj-lt"/>
              <a:buAutoNum type="arabicPeriod"/>
            </a:pPr>
            <a:r>
              <a:rPr lang="en-IN" sz="2400" b="1" dirty="0" smtClean="0"/>
              <a:t>Exploratory data analysis</a:t>
            </a:r>
          </a:p>
          <a:p>
            <a:pPr marL="514350" indent="-514350">
              <a:buFont typeface="+mj-lt"/>
              <a:buAutoNum type="arabicPeriod"/>
            </a:pPr>
            <a:r>
              <a:rPr lang="en-IN" sz="2400" b="1" dirty="0" smtClean="0"/>
              <a:t>Product analysis </a:t>
            </a:r>
          </a:p>
          <a:p>
            <a:pPr marL="514350" indent="-514350">
              <a:buFont typeface="+mj-lt"/>
              <a:buAutoNum type="arabicPeriod"/>
            </a:pPr>
            <a:r>
              <a:rPr lang="en-IN" sz="2400" b="1" dirty="0" smtClean="0"/>
              <a:t>Sales analysis</a:t>
            </a:r>
          </a:p>
          <a:p>
            <a:pPr marL="514350" indent="-514350">
              <a:buFont typeface="+mj-lt"/>
              <a:buAutoNum type="arabicPeriod"/>
            </a:pPr>
            <a:r>
              <a:rPr lang="en-IN" sz="2400" b="1" dirty="0" smtClean="0"/>
              <a:t>Customer analysis</a:t>
            </a:r>
          </a:p>
          <a:p>
            <a:pPr marL="514350" indent="-514350">
              <a:buFont typeface="+mj-lt"/>
              <a:buAutoNum type="arabicPeriod"/>
            </a:pPr>
            <a:r>
              <a:rPr lang="en-IN" sz="2400" b="1" dirty="0" smtClean="0"/>
              <a:t>Suggestions</a:t>
            </a:r>
          </a:p>
          <a:p>
            <a:pPr marL="0" indent="0">
              <a:buNone/>
            </a:pPr>
            <a:endParaRPr lang="en-IN" sz="1600" dirty="0" smtClean="0"/>
          </a:p>
          <a:p>
            <a:pPr marL="514350" indent="-514350">
              <a:buFont typeface="+mj-lt"/>
              <a:buAutoNum type="arabicPeriod"/>
            </a:pPr>
            <a:endParaRPr lang="en-IN" sz="1600" dirty="0" smtClean="0"/>
          </a:p>
          <a:p>
            <a:pPr marL="514350" indent="-514350">
              <a:buFont typeface="+mj-lt"/>
              <a:buAutoNum type="arabicPeriod"/>
            </a:pPr>
            <a:endParaRPr lang="en-IN" sz="1600" dirty="0" smtClean="0"/>
          </a:p>
          <a:p>
            <a:pPr marL="514350" indent="-514350">
              <a:buFont typeface="+mj-lt"/>
              <a:buAutoNum type="arabicPeriod"/>
            </a:pPr>
            <a:endParaRPr lang="en-IN" sz="1600" dirty="0" smtClean="0"/>
          </a:p>
          <a:p>
            <a:pPr marL="514350" indent="-514350">
              <a:buFont typeface="+mj-lt"/>
              <a:buAutoNum type="arabicPeriod"/>
            </a:pPr>
            <a:endParaRPr lang="en-IN" sz="1600" dirty="0" smtClean="0"/>
          </a:p>
          <a:p>
            <a:pPr marL="514350" indent="-514350">
              <a:buFont typeface="+mj-lt"/>
              <a:buAutoNum type="arabicPeriod"/>
            </a:pPr>
            <a:endParaRPr lang="en-IN" sz="1600" dirty="0" smtClean="0"/>
          </a:p>
          <a:p>
            <a:pPr marL="514350" indent="-514350">
              <a:buFont typeface="+mj-lt"/>
              <a:buAutoNum type="arabicPeriod"/>
            </a:pPr>
            <a:endParaRPr lang="en-IN" dirty="0"/>
          </a:p>
        </p:txBody>
      </p:sp>
    </p:spTree>
    <p:extLst>
      <p:ext uri="{BB962C8B-B14F-4D97-AF65-F5344CB8AC3E}">
        <p14:creationId xmlns:p14="http://schemas.microsoft.com/office/powerpoint/2010/main" val="524088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entagon 9"/>
          <p:cNvSpPr/>
          <p:nvPr/>
        </p:nvSpPr>
        <p:spPr>
          <a:xfrm>
            <a:off x="755576" y="764704"/>
            <a:ext cx="6624736" cy="864096"/>
          </a:xfrm>
          <a:prstGeom prst="homePlat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sz="5400" b="1" dirty="0" smtClean="0">
                <a:solidFill>
                  <a:schemeClr val="tx1"/>
                </a:solidFill>
              </a:rPr>
              <a:t>BUSINESS PROBLEM</a:t>
            </a:r>
            <a:endParaRPr lang="en-IN" sz="5400" b="1" dirty="0">
              <a:solidFill>
                <a:schemeClr val="tx1"/>
              </a:solidFill>
            </a:endParaRPr>
          </a:p>
        </p:txBody>
      </p:sp>
      <p:sp>
        <p:nvSpPr>
          <p:cNvPr id="11" name="TextBox 10"/>
          <p:cNvSpPr txBox="1"/>
          <p:nvPr/>
        </p:nvSpPr>
        <p:spPr>
          <a:xfrm>
            <a:off x="755576" y="2060848"/>
            <a:ext cx="6912768" cy="1200329"/>
          </a:xfrm>
          <a:prstGeom prst="rect">
            <a:avLst/>
          </a:prstGeom>
          <a:noFill/>
        </p:spPr>
        <p:txBody>
          <a:bodyPr wrap="square" rtlCol="0">
            <a:spAutoFit/>
          </a:bodyPr>
          <a:lstStyle/>
          <a:p>
            <a:r>
              <a:rPr lang="en-IN" sz="2400" dirty="0" smtClean="0"/>
              <a:t>The major aim of this project is to gain Insight Into the sales data of amazon, to understand the different factors that effect sales of the different branches.</a:t>
            </a:r>
            <a:endParaRPr lang="en-IN" sz="2400" dirty="0"/>
          </a:p>
        </p:txBody>
      </p:sp>
    </p:spTree>
    <p:extLst>
      <p:ext uri="{BB962C8B-B14F-4D97-AF65-F5344CB8AC3E}">
        <p14:creationId xmlns:p14="http://schemas.microsoft.com/office/powerpoint/2010/main" val="17951271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3768" y="260648"/>
            <a:ext cx="4536504" cy="504056"/>
          </a:xfrm>
          <a:solidFill>
            <a:srgbClr val="92D050"/>
          </a:solidFill>
        </p:spPr>
        <p:txBody>
          <a:bodyPr>
            <a:normAutofit fontScale="90000"/>
          </a:bodyPr>
          <a:lstStyle/>
          <a:p>
            <a:r>
              <a:rPr lang="en-IN" sz="4000" b="1" dirty="0"/>
              <a:t>BUSINESS OBJECTIVES</a:t>
            </a:r>
            <a:endParaRPr lang="en-IN" sz="4000" b="1" dirty="0"/>
          </a:p>
        </p:txBody>
      </p:sp>
      <p:sp>
        <p:nvSpPr>
          <p:cNvPr id="3" name="Content Placeholder 2"/>
          <p:cNvSpPr>
            <a:spLocks noGrp="1"/>
          </p:cNvSpPr>
          <p:nvPr>
            <p:ph idx="1"/>
          </p:nvPr>
        </p:nvSpPr>
        <p:spPr/>
        <p:txBody>
          <a:bodyPr/>
          <a:lstStyle/>
          <a:p>
            <a:r>
              <a:rPr lang="en-IN" dirty="0" smtClean="0"/>
              <a:t>OBJECTIVE:</a:t>
            </a:r>
          </a:p>
          <a:p>
            <a:pPr marL="0" indent="0">
              <a:buNone/>
            </a:pPr>
            <a:endParaRPr lang="en-IN" dirty="0" smtClean="0"/>
          </a:p>
          <a:p>
            <a:pPr>
              <a:buFont typeface="Wingdings" pitchFamily="2" charset="2"/>
              <a:buChar char="v"/>
            </a:pPr>
            <a:r>
              <a:rPr lang="en-IN" sz="1800" dirty="0" smtClean="0"/>
              <a:t>The primary business objective is to optimise amazon sales</a:t>
            </a:r>
          </a:p>
          <a:p>
            <a:pPr>
              <a:buFont typeface="Wingdings" pitchFamily="2" charset="2"/>
              <a:buChar char="v"/>
            </a:pPr>
            <a:r>
              <a:rPr lang="en-IN" sz="1800" dirty="0" smtClean="0"/>
              <a:t>Enhance customer satisfaction </a:t>
            </a:r>
            <a:endParaRPr lang="en-IN" sz="1800" dirty="0"/>
          </a:p>
          <a:p>
            <a:pPr>
              <a:buFont typeface="Wingdings" pitchFamily="2" charset="2"/>
              <a:buChar char="v"/>
            </a:pPr>
            <a:r>
              <a:rPr lang="en-IN" sz="1800" dirty="0" smtClean="0"/>
              <a:t>Maximizing profits in sales </a:t>
            </a:r>
          </a:p>
          <a:p>
            <a:pPr>
              <a:buFont typeface="Wingdings" pitchFamily="2" charset="2"/>
              <a:buChar char="v"/>
            </a:pPr>
            <a:r>
              <a:rPr lang="en-IN" sz="1800" dirty="0" smtClean="0"/>
              <a:t>Improving the market competitiveness </a:t>
            </a:r>
          </a:p>
          <a:p>
            <a:pPr marL="0" indent="0">
              <a:buNone/>
            </a:pPr>
            <a:endParaRPr lang="en-IN" sz="2000" dirty="0" smtClean="0"/>
          </a:p>
        </p:txBody>
      </p:sp>
    </p:spTree>
    <p:extLst>
      <p:ext uri="{BB962C8B-B14F-4D97-AF65-F5344CB8AC3E}">
        <p14:creationId xmlns:p14="http://schemas.microsoft.com/office/powerpoint/2010/main" val="4728902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3768" y="144016"/>
            <a:ext cx="4320480" cy="476672"/>
          </a:xfrm>
          <a:solidFill>
            <a:srgbClr val="92D050"/>
          </a:solidFill>
        </p:spPr>
        <p:txBody>
          <a:bodyPr>
            <a:normAutofit fontScale="90000"/>
          </a:bodyPr>
          <a:lstStyle/>
          <a:p>
            <a:r>
              <a:rPr lang="en-IN" b="1" dirty="0" smtClean="0"/>
              <a:t>DATA WRANGLING</a:t>
            </a:r>
            <a:endParaRPr lang="en-IN" b="1" dirty="0"/>
          </a:p>
        </p:txBody>
      </p:sp>
      <p:sp>
        <p:nvSpPr>
          <p:cNvPr id="3" name="Content Placeholder 2"/>
          <p:cNvSpPr>
            <a:spLocks noGrp="1"/>
          </p:cNvSpPr>
          <p:nvPr>
            <p:ph idx="1"/>
          </p:nvPr>
        </p:nvSpPr>
        <p:spPr>
          <a:xfrm>
            <a:off x="457200" y="692696"/>
            <a:ext cx="8229600" cy="6120680"/>
          </a:xfrm>
        </p:spPr>
        <p:txBody>
          <a:bodyPr>
            <a:normAutofit/>
          </a:bodyPr>
          <a:lstStyle/>
          <a:p>
            <a:pPr marL="0" indent="0">
              <a:buNone/>
            </a:pPr>
            <a:r>
              <a:rPr lang="en-IN" sz="2400" b="1" dirty="0" smtClean="0">
                <a:solidFill>
                  <a:srgbClr val="FF0000"/>
                </a:solidFill>
              </a:rPr>
              <a:t>DATA COLLECTION</a:t>
            </a:r>
            <a:endParaRPr lang="en-IN" sz="2400" b="1" dirty="0">
              <a:solidFill>
                <a:srgbClr val="FF0000"/>
              </a:solidFill>
            </a:endParaRPr>
          </a:p>
          <a:p>
            <a:r>
              <a:rPr lang="en-IN" sz="1800" dirty="0" smtClean="0"/>
              <a:t>Collected data from excel files.</a:t>
            </a:r>
          </a:p>
          <a:p>
            <a:pPr marL="0" indent="0">
              <a:buNone/>
            </a:pPr>
            <a:endParaRPr lang="en-IN" sz="2800" dirty="0" smtClean="0"/>
          </a:p>
          <a:p>
            <a:pPr marL="0" indent="0">
              <a:buNone/>
            </a:pPr>
            <a:r>
              <a:rPr lang="en-IN" sz="2400" b="1" dirty="0" smtClean="0">
                <a:solidFill>
                  <a:srgbClr val="FF0000"/>
                </a:solidFill>
              </a:rPr>
              <a:t>ABOUT THE DATA</a:t>
            </a:r>
          </a:p>
          <a:p>
            <a:r>
              <a:rPr lang="en-IN" sz="1800" dirty="0" smtClean="0"/>
              <a:t>It is a structured data</a:t>
            </a:r>
          </a:p>
          <a:p>
            <a:r>
              <a:rPr lang="en-IN" sz="1800" dirty="0" smtClean="0"/>
              <a:t>No missing or null values </a:t>
            </a:r>
          </a:p>
          <a:p>
            <a:pPr marL="0" indent="0">
              <a:buNone/>
            </a:pPr>
            <a:endParaRPr lang="en-IN" sz="2800" dirty="0" smtClean="0"/>
          </a:p>
          <a:p>
            <a:pPr marL="0" indent="0">
              <a:buNone/>
            </a:pPr>
            <a:r>
              <a:rPr lang="en-IN" sz="2400" b="1" dirty="0" smtClean="0">
                <a:solidFill>
                  <a:srgbClr val="FF0000"/>
                </a:solidFill>
              </a:rPr>
              <a:t>DATA DIMENSIONS</a:t>
            </a:r>
          </a:p>
          <a:p>
            <a:r>
              <a:rPr lang="en-IN" sz="1800" dirty="0" smtClean="0"/>
              <a:t>1000 rows and 17 columns are present in the data </a:t>
            </a:r>
          </a:p>
          <a:p>
            <a:pPr marL="0" indent="0">
              <a:buNone/>
            </a:pPr>
            <a:endParaRPr lang="en-IN" sz="1800" dirty="0" smtClean="0"/>
          </a:p>
          <a:p>
            <a:pPr marL="0" indent="0">
              <a:buNone/>
            </a:pPr>
            <a:r>
              <a:rPr lang="en-IN" sz="2400" b="1" dirty="0" smtClean="0">
                <a:solidFill>
                  <a:srgbClr val="FF0000"/>
                </a:solidFill>
              </a:rPr>
              <a:t>IDE TOOLS</a:t>
            </a:r>
          </a:p>
          <a:p>
            <a:r>
              <a:rPr lang="en-IN" sz="1800" dirty="0" smtClean="0"/>
              <a:t>My </a:t>
            </a:r>
            <a:r>
              <a:rPr lang="en-IN" sz="1800" dirty="0" err="1" smtClean="0"/>
              <a:t>sql</a:t>
            </a:r>
            <a:r>
              <a:rPr lang="en-IN" sz="1800" dirty="0" smtClean="0"/>
              <a:t> workbench</a:t>
            </a:r>
          </a:p>
          <a:p>
            <a:pPr marL="0" indent="0">
              <a:buNone/>
            </a:pPr>
            <a:endParaRPr lang="en-IN" sz="2800" dirty="0" smtClean="0"/>
          </a:p>
          <a:p>
            <a:pPr marL="0" indent="0">
              <a:buNone/>
            </a:pPr>
            <a:endParaRPr lang="en-IN" sz="28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0192" y="1988840"/>
            <a:ext cx="1210159" cy="1156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7324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7584" y="0"/>
            <a:ext cx="8229600" cy="6768752"/>
          </a:xfrm>
        </p:spPr>
        <p:txBody>
          <a:bodyPr>
            <a:normAutofit fontScale="70000" lnSpcReduction="20000"/>
          </a:bodyPr>
          <a:lstStyle/>
          <a:p>
            <a:pPr marL="0" indent="0">
              <a:buNone/>
            </a:pPr>
            <a:r>
              <a:rPr lang="en-IN" sz="3400" b="1" u="sng" dirty="0" smtClean="0">
                <a:solidFill>
                  <a:srgbClr val="FF0000"/>
                </a:solidFill>
              </a:rPr>
              <a:t>COLUNM </a:t>
            </a:r>
            <a:r>
              <a:rPr lang="en-IN" sz="3400" b="1" u="sng" dirty="0" smtClean="0">
                <a:solidFill>
                  <a:srgbClr val="FF0000"/>
                </a:solidFill>
              </a:rPr>
              <a:t>NAMES</a:t>
            </a:r>
          </a:p>
          <a:p>
            <a:pPr marL="0" indent="0">
              <a:buNone/>
            </a:pPr>
            <a:endParaRPr lang="en-IN" sz="3400" b="1" u="sng" dirty="0" smtClean="0">
              <a:solidFill>
                <a:srgbClr val="FF0000"/>
              </a:solidFill>
            </a:endParaRPr>
          </a:p>
          <a:p>
            <a:pPr fontAlgn="ctr"/>
            <a:r>
              <a:rPr lang="en-IN" b="1" dirty="0" err="1"/>
              <a:t>invoice_id</a:t>
            </a:r>
            <a:endParaRPr lang="en-IN" dirty="0"/>
          </a:p>
          <a:p>
            <a:pPr fontAlgn="ctr"/>
            <a:r>
              <a:rPr lang="en-IN" b="1" dirty="0"/>
              <a:t>branch</a:t>
            </a:r>
            <a:endParaRPr lang="en-IN" dirty="0"/>
          </a:p>
          <a:p>
            <a:pPr fontAlgn="ctr"/>
            <a:r>
              <a:rPr lang="en-IN" b="1" dirty="0"/>
              <a:t>city</a:t>
            </a:r>
            <a:endParaRPr lang="en-IN" dirty="0"/>
          </a:p>
          <a:p>
            <a:pPr fontAlgn="ctr"/>
            <a:r>
              <a:rPr lang="en-IN" b="1" dirty="0" err="1"/>
              <a:t>customer_type</a:t>
            </a:r>
            <a:endParaRPr lang="en-IN" dirty="0"/>
          </a:p>
          <a:p>
            <a:pPr fontAlgn="ctr"/>
            <a:r>
              <a:rPr lang="en-IN" b="1" dirty="0"/>
              <a:t>gender</a:t>
            </a:r>
            <a:endParaRPr lang="en-IN" dirty="0"/>
          </a:p>
          <a:p>
            <a:pPr fontAlgn="ctr"/>
            <a:r>
              <a:rPr lang="en-IN" b="1" dirty="0" err="1"/>
              <a:t>product_line</a:t>
            </a:r>
            <a:endParaRPr lang="en-IN" dirty="0"/>
          </a:p>
          <a:p>
            <a:pPr fontAlgn="ctr"/>
            <a:r>
              <a:rPr lang="en-IN" b="1" dirty="0" err="1"/>
              <a:t>unit_price</a:t>
            </a:r>
            <a:endParaRPr lang="en-IN" dirty="0"/>
          </a:p>
          <a:p>
            <a:pPr fontAlgn="ctr"/>
            <a:r>
              <a:rPr lang="en-IN" b="1" dirty="0"/>
              <a:t>quantity</a:t>
            </a:r>
            <a:endParaRPr lang="en-IN" dirty="0"/>
          </a:p>
          <a:p>
            <a:pPr fontAlgn="ctr"/>
            <a:r>
              <a:rPr lang="en-IN" b="1" dirty="0"/>
              <a:t>VAT</a:t>
            </a:r>
            <a:endParaRPr lang="en-IN" dirty="0"/>
          </a:p>
          <a:p>
            <a:pPr fontAlgn="ctr"/>
            <a:r>
              <a:rPr lang="en-IN" b="1" dirty="0"/>
              <a:t>total</a:t>
            </a:r>
            <a:endParaRPr lang="en-IN" dirty="0"/>
          </a:p>
          <a:p>
            <a:pPr fontAlgn="ctr"/>
            <a:r>
              <a:rPr lang="en-IN" b="1" dirty="0"/>
              <a:t>date</a:t>
            </a:r>
            <a:endParaRPr lang="en-IN" dirty="0"/>
          </a:p>
          <a:p>
            <a:pPr fontAlgn="ctr"/>
            <a:r>
              <a:rPr lang="en-IN" b="1" dirty="0"/>
              <a:t>time</a:t>
            </a:r>
            <a:endParaRPr lang="en-IN" dirty="0"/>
          </a:p>
          <a:p>
            <a:pPr fontAlgn="ctr"/>
            <a:r>
              <a:rPr lang="en-IN" b="1" dirty="0" err="1"/>
              <a:t>payment_method</a:t>
            </a:r>
            <a:endParaRPr lang="en-IN" dirty="0"/>
          </a:p>
          <a:p>
            <a:pPr fontAlgn="ctr"/>
            <a:r>
              <a:rPr lang="en-IN" b="1" dirty="0"/>
              <a:t>cogs</a:t>
            </a:r>
            <a:endParaRPr lang="en-IN" dirty="0"/>
          </a:p>
          <a:p>
            <a:pPr fontAlgn="ctr"/>
            <a:r>
              <a:rPr lang="en-IN" b="1" dirty="0" err="1"/>
              <a:t>gross_margin_percentage</a:t>
            </a:r>
            <a:endParaRPr lang="en-IN" dirty="0"/>
          </a:p>
          <a:p>
            <a:pPr fontAlgn="ctr"/>
            <a:r>
              <a:rPr lang="en-IN" b="1" dirty="0" err="1"/>
              <a:t>gross_income</a:t>
            </a:r>
            <a:endParaRPr lang="en-IN" dirty="0"/>
          </a:p>
          <a:p>
            <a:pPr fontAlgn="ctr"/>
            <a:r>
              <a:rPr lang="en-IN" b="1" dirty="0"/>
              <a:t>rating</a:t>
            </a:r>
            <a:endParaRPr lang="en-IN" dirty="0"/>
          </a:p>
          <a:p>
            <a:pPr marL="0" indent="0">
              <a:buNone/>
            </a:pPr>
            <a:endParaRPr lang="en-IN" dirty="0" smtClean="0"/>
          </a:p>
          <a:p>
            <a:pPr marL="0" indent="0">
              <a:buNone/>
            </a:pPr>
            <a:endParaRPr lang="en-IN" sz="2400" dirty="0"/>
          </a:p>
        </p:txBody>
      </p:sp>
    </p:spTree>
    <p:extLst>
      <p:ext uri="{BB962C8B-B14F-4D97-AF65-F5344CB8AC3E}">
        <p14:creationId xmlns:p14="http://schemas.microsoft.com/office/powerpoint/2010/main" val="11296870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ontent Placeholder 10"/>
          <p:cNvGraphicFramePr>
            <a:graphicFrameLocks noGrp="1"/>
          </p:cNvGraphicFramePr>
          <p:nvPr>
            <p:ph idx="1"/>
            <p:extLst>
              <p:ext uri="{D42A27DB-BD31-4B8C-83A1-F6EECF244321}">
                <p14:modId xmlns:p14="http://schemas.microsoft.com/office/powerpoint/2010/main" val="2745219600"/>
              </p:ext>
            </p:extLst>
          </p:nvPr>
        </p:nvGraphicFramePr>
        <p:xfrm>
          <a:off x="179512" y="188636"/>
          <a:ext cx="8856984" cy="6624743"/>
        </p:xfrm>
        <a:graphic>
          <a:graphicData uri="http://schemas.openxmlformats.org/drawingml/2006/table">
            <a:tbl>
              <a:tblPr>
                <a:tableStyleId>{5C22544A-7EE6-4342-B048-85BDC9FD1C3A}</a:tableStyleId>
              </a:tblPr>
              <a:tblGrid>
                <a:gridCol w="3868935"/>
                <a:gridCol w="4988049"/>
              </a:tblGrid>
              <a:tr h="328789">
                <a:tc>
                  <a:txBody>
                    <a:bodyPr/>
                    <a:lstStyle/>
                    <a:p>
                      <a:pPr algn="ctr" fontAlgn="ctr"/>
                      <a:r>
                        <a:rPr lang="en-IN" sz="1800" b="1" u="none" strike="noStrike" dirty="0" smtClean="0">
                          <a:solidFill>
                            <a:srgbClr val="002060"/>
                          </a:solidFill>
                          <a:effectLst/>
                        </a:rPr>
                        <a:t>COLOUMN  </a:t>
                      </a:r>
                      <a:r>
                        <a:rPr lang="en-IN" sz="1800" b="1" u="none" strike="noStrike" dirty="0">
                          <a:solidFill>
                            <a:srgbClr val="002060"/>
                          </a:solidFill>
                          <a:effectLst/>
                        </a:rPr>
                        <a:t>NAME</a:t>
                      </a:r>
                      <a:endParaRPr lang="en-IN" sz="1800" b="1" i="0" u="none" strike="noStrike" dirty="0">
                        <a:solidFill>
                          <a:srgbClr val="002060"/>
                        </a:solidFill>
                        <a:effectLst/>
                        <a:latin typeface="Calibri"/>
                      </a:endParaRPr>
                    </a:p>
                  </a:txBody>
                  <a:tcPr marL="6350" marR="6350" marT="6350" marB="0" anchor="ctr">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fontAlgn="ctr"/>
                      <a:r>
                        <a:rPr lang="en-IN" sz="1800" b="1" u="none" strike="noStrike" dirty="0">
                          <a:solidFill>
                            <a:srgbClr val="002060"/>
                          </a:solidFill>
                          <a:effectLst/>
                        </a:rPr>
                        <a:t>DESCRIPTION</a:t>
                      </a:r>
                      <a:endParaRPr lang="en-IN" sz="1800" b="1" i="0" u="none" strike="noStrike" dirty="0">
                        <a:solidFill>
                          <a:srgbClr val="002060"/>
                        </a:solidFill>
                        <a:effectLst/>
                        <a:latin typeface="Calibri"/>
                      </a:endParaRPr>
                    </a:p>
                  </a:txBody>
                  <a:tcPr marL="6350" marR="6350" marT="6350" marB="0" anchor="ctr">
                    <a:lnB w="12700" cap="flat" cmpd="sng" algn="ctr">
                      <a:solidFill>
                        <a:schemeClr val="tx1"/>
                      </a:solidFill>
                      <a:prstDash val="solid"/>
                      <a:round/>
                      <a:headEnd type="none" w="med" len="med"/>
                      <a:tailEnd type="none" w="med" len="med"/>
                    </a:lnB>
                    <a:solidFill>
                      <a:schemeClr val="accent6">
                        <a:lumMod val="60000"/>
                        <a:lumOff val="40000"/>
                      </a:schemeClr>
                    </a:solidFill>
                  </a:tcPr>
                </a:tc>
              </a:tr>
              <a:tr h="314798">
                <a:tc>
                  <a:txBody>
                    <a:bodyPr/>
                    <a:lstStyle/>
                    <a:p>
                      <a:pPr algn="l" fontAlgn="ctr"/>
                      <a:r>
                        <a:rPr lang="en-IN" sz="1800" b="1" u="none" strike="noStrike" dirty="0" err="1">
                          <a:effectLst/>
                        </a:rPr>
                        <a:t>invoice_id</a:t>
                      </a:r>
                      <a:endParaRPr lang="en-IN" sz="1800" b="1" i="0" u="none" strike="noStrike" dirty="0">
                        <a:solidFill>
                          <a:srgbClr val="002246"/>
                        </a:solidFill>
                        <a:effectLst/>
                        <a:latin typeface="Arial"/>
                      </a:endParaRPr>
                    </a:p>
                  </a:txBody>
                  <a:tcPr marL="952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l" fontAlgn="ctr"/>
                      <a:r>
                        <a:rPr lang="en-US" sz="1800" b="1" u="none" strike="noStrike" dirty="0">
                          <a:effectLst/>
                        </a:rPr>
                        <a:t>Invoice of the sales made</a:t>
                      </a:r>
                      <a:endParaRPr lang="en-US" sz="1800" b="1" i="0" u="none" strike="noStrike" dirty="0">
                        <a:solidFill>
                          <a:srgbClr val="002246"/>
                        </a:solidFill>
                        <a:effectLst/>
                        <a:latin typeface="Arial"/>
                      </a:endParaRPr>
                    </a:p>
                  </a:txBody>
                  <a:tcPr marL="952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314798">
                <a:tc>
                  <a:txBody>
                    <a:bodyPr/>
                    <a:lstStyle/>
                    <a:p>
                      <a:pPr algn="l" fontAlgn="ctr"/>
                      <a:r>
                        <a:rPr lang="en-IN" sz="1800" b="1" u="none" strike="noStrike" dirty="0">
                          <a:effectLst/>
                        </a:rPr>
                        <a:t>branch</a:t>
                      </a:r>
                      <a:endParaRPr lang="en-IN" sz="1800" b="1" i="0" u="none" strike="noStrike" dirty="0">
                        <a:solidFill>
                          <a:srgbClr val="002246"/>
                        </a:solidFill>
                        <a:effectLst/>
                        <a:latin typeface="Arial"/>
                      </a:endParaRPr>
                    </a:p>
                  </a:txBody>
                  <a:tcPr marL="952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ctr"/>
                      <a:r>
                        <a:rPr lang="en-US" sz="1800" b="1" u="none" strike="noStrike" dirty="0">
                          <a:effectLst/>
                        </a:rPr>
                        <a:t>Branch at which sales were made</a:t>
                      </a:r>
                      <a:endParaRPr lang="en-US" sz="1800" b="1" i="0" u="none" strike="noStrike" dirty="0">
                        <a:solidFill>
                          <a:srgbClr val="002246"/>
                        </a:solidFill>
                        <a:effectLst/>
                        <a:latin typeface="Arial"/>
                      </a:endParaRPr>
                    </a:p>
                  </a:txBody>
                  <a:tcPr marL="952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r>
              <a:tr h="314798">
                <a:tc>
                  <a:txBody>
                    <a:bodyPr/>
                    <a:lstStyle/>
                    <a:p>
                      <a:pPr algn="l" fontAlgn="ctr"/>
                      <a:r>
                        <a:rPr lang="en-IN" sz="1800" b="1" u="none" strike="noStrike" dirty="0">
                          <a:effectLst/>
                        </a:rPr>
                        <a:t>city</a:t>
                      </a:r>
                      <a:endParaRPr lang="en-IN" sz="1800" b="1" i="0" u="none" strike="noStrike" dirty="0">
                        <a:solidFill>
                          <a:srgbClr val="002246"/>
                        </a:solidFill>
                        <a:effectLst/>
                        <a:latin typeface="Arial"/>
                      </a:endParaRPr>
                    </a:p>
                  </a:txBody>
                  <a:tcPr marL="952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l" fontAlgn="ctr"/>
                      <a:r>
                        <a:rPr lang="en-US" sz="1800" b="1" u="none" strike="noStrike" dirty="0">
                          <a:effectLst/>
                        </a:rPr>
                        <a:t>The location of the branch</a:t>
                      </a:r>
                      <a:endParaRPr lang="en-US" sz="1800" b="1" i="0" u="none" strike="noStrike" dirty="0">
                        <a:solidFill>
                          <a:srgbClr val="002246"/>
                        </a:solidFill>
                        <a:effectLst/>
                        <a:latin typeface="Arial"/>
                      </a:endParaRPr>
                    </a:p>
                  </a:txBody>
                  <a:tcPr marL="952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314798">
                <a:tc>
                  <a:txBody>
                    <a:bodyPr/>
                    <a:lstStyle/>
                    <a:p>
                      <a:pPr algn="l" fontAlgn="ctr"/>
                      <a:r>
                        <a:rPr lang="en-IN" sz="1800" b="1" u="none" strike="noStrike" dirty="0" err="1">
                          <a:effectLst/>
                        </a:rPr>
                        <a:t>customer_type</a:t>
                      </a:r>
                      <a:endParaRPr lang="en-IN" sz="1800" b="1" i="0" u="none" strike="noStrike" dirty="0">
                        <a:solidFill>
                          <a:srgbClr val="002246"/>
                        </a:solidFill>
                        <a:effectLst/>
                        <a:latin typeface="Arial"/>
                      </a:endParaRPr>
                    </a:p>
                  </a:txBody>
                  <a:tcPr marL="952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ctr"/>
                      <a:r>
                        <a:rPr lang="en-US" sz="1800" b="1" u="none" strike="noStrike" dirty="0">
                          <a:effectLst/>
                        </a:rPr>
                        <a:t>The type of the customer</a:t>
                      </a:r>
                      <a:endParaRPr lang="en-US" sz="1800" b="1" i="0" u="none" strike="noStrike" dirty="0">
                        <a:solidFill>
                          <a:srgbClr val="002246"/>
                        </a:solidFill>
                        <a:effectLst/>
                        <a:latin typeface="Arial"/>
                      </a:endParaRPr>
                    </a:p>
                  </a:txBody>
                  <a:tcPr marL="952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r>
              <a:tr h="629594">
                <a:tc>
                  <a:txBody>
                    <a:bodyPr/>
                    <a:lstStyle/>
                    <a:p>
                      <a:pPr algn="l" fontAlgn="ctr"/>
                      <a:r>
                        <a:rPr lang="en-IN" sz="1800" b="1" u="none" strike="noStrike" dirty="0">
                          <a:effectLst/>
                        </a:rPr>
                        <a:t>gender</a:t>
                      </a:r>
                      <a:endParaRPr lang="en-IN" sz="1800" b="1" i="0" u="none" strike="noStrike" dirty="0">
                        <a:solidFill>
                          <a:srgbClr val="002246"/>
                        </a:solidFill>
                        <a:effectLst/>
                        <a:latin typeface="Arial"/>
                      </a:endParaRPr>
                    </a:p>
                  </a:txBody>
                  <a:tcPr marL="952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l" fontAlgn="ctr"/>
                      <a:r>
                        <a:rPr lang="en-US" sz="1800" b="1" u="none" strike="noStrike" dirty="0">
                          <a:effectLst/>
                        </a:rPr>
                        <a:t>Gender of the customer making purchase</a:t>
                      </a:r>
                      <a:endParaRPr lang="en-US" sz="1800" b="1" i="0" u="none" strike="noStrike" dirty="0">
                        <a:solidFill>
                          <a:srgbClr val="002246"/>
                        </a:solidFill>
                        <a:effectLst/>
                        <a:latin typeface="Arial"/>
                      </a:endParaRPr>
                    </a:p>
                  </a:txBody>
                  <a:tcPr marL="952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314798">
                <a:tc>
                  <a:txBody>
                    <a:bodyPr/>
                    <a:lstStyle/>
                    <a:p>
                      <a:pPr algn="l" fontAlgn="ctr"/>
                      <a:r>
                        <a:rPr lang="en-IN" sz="1800" b="1" u="none" strike="noStrike" dirty="0" err="1">
                          <a:effectLst/>
                        </a:rPr>
                        <a:t>product_line</a:t>
                      </a:r>
                      <a:endParaRPr lang="en-IN" sz="1800" b="1" i="0" u="none" strike="noStrike" dirty="0">
                        <a:solidFill>
                          <a:srgbClr val="002246"/>
                        </a:solidFill>
                        <a:effectLst/>
                        <a:latin typeface="Arial"/>
                      </a:endParaRPr>
                    </a:p>
                  </a:txBody>
                  <a:tcPr marL="952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ctr"/>
                      <a:r>
                        <a:rPr lang="en-US" sz="1800" b="1" u="none" strike="noStrike" dirty="0">
                          <a:effectLst/>
                        </a:rPr>
                        <a:t>Product line of the product sold</a:t>
                      </a:r>
                      <a:endParaRPr lang="en-US" sz="1800" b="1" i="0" u="none" strike="noStrike" dirty="0">
                        <a:solidFill>
                          <a:srgbClr val="002246"/>
                        </a:solidFill>
                        <a:effectLst/>
                        <a:latin typeface="Arial"/>
                      </a:endParaRPr>
                    </a:p>
                  </a:txBody>
                  <a:tcPr marL="952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r>
              <a:tr h="314798">
                <a:tc>
                  <a:txBody>
                    <a:bodyPr/>
                    <a:lstStyle/>
                    <a:p>
                      <a:pPr algn="l" fontAlgn="ctr"/>
                      <a:r>
                        <a:rPr lang="en-IN" sz="1800" b="1" u="none" strike="noStrike" dirty="0" err="1">
                          <a:effectLst/>
                        </a:rPr>
                        <a:t>unit_price</a:t>
                      </a:r>
                      <a:endParaRPr lang="en-IN" sz="1800" b="1" i="0" u="none" strike="noStrike" dirty="0">
                        <a:solidFill>
                          <a:srgbClr val="002246"/>
                        </a:solidFill>
                        <a:effectLst/>
                        <a:latin typeface="Arial"/>
                      </a:endParaRPr>
                    </a:p>
                  </a:txBody>
                  <a:tcPr marL="952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l" fontAlgn="ctr"/>
                      <a:r>
                        <a:rPr lang="en-US" sz="1800" b="1" u="none" strike="noStrike" dirty="0">
                          <a:effectLst/>
                        </a:rPr>
                        <a:t>The price of each product</a:t>
                      </a:r>
                      <a:endParaRPr lang="en-US" sz="1800" b="1" i="0" u="none" strike="noStrike" dirty="0">
                        <a:solidFill>
                          <a:srgbClr val="002246"/>
                        </a:solidFill>
                        <a:effectLst/>
                        <a:latin typeface="Arial"/>
                      </a:endParaRPr>
                    </a:p>
                  </a:txBody>
                  <a:tcPr marL="952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314798">
                <a:tc>
                  <a:txBody>
                    <a:bodyPr/>
                    <a:lstStyle/>
                    <a:p>
                      <a:pPr algn="l" fontAlgn="ctr"/>
                      <a:r>
                        <a:rPr lang="en-IN" sz="1800" b="1" u="none" strike="noStrike" dirty="0">
                          <a:effectLst/>
                        </a:rPr>
                        <a:t>quantity</a:t>
                      </a:r>
                      <a:endParaRPr lang="en-IN" sz="1800" b="1" i="0" u="none" strike="noStrike" dirty="0">
                        <a:solidFill>
                          <a:srgbClr val="002246"/>
                        </a:solidFill>
                        <a:effectLst/>
                        <a:latin typeface="Arial"/>
                      </a:endParaRPr>
                    </a:p>
                  </a:txBody>
                  <a:tcPr marL="952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ctr"/>
                      <a:r>
                        <a:rPr lang="en-US" sz="1800" b="1" u="none" strike="noStrike" dirty="0">
                          <a:effectLst/>
                        </a:rPr>
                        <a:t>The amount of the product sold</a:t>
                      </a:r>
                      <a:endParaRPr lang="en-US" sz="1800" b="1" i="0" u="none" strike="noStrike" dirty="0">
                        <a:solidFill>
                          <a:srgbClr val="002246"/>
                        </a:solidFill>
                        <a:effectLst/>
                        <a:latin typeface="Arial"/>
                      </a:endParaRPr>
                    </a:p>
                  </a:txBody>
                  <a:tcPr marL="952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r>
              <a:tr h="314798">
                <a:tc>
                  <a:txBody>
                    <a:bodyPr/>
                    <a:lstStyle/>
                    <a:p>
                      <a:pPr algn="l" fontAlgn="ctr"/>
                      <a:r>
                        <a:rPr lang="en-IN" sz="1800" b="1" u="none" strike="noStrike" dirty="0">
                          <a:effectLst/>
                        </a:rPr>
                        <a:t>VAT</a:t>
                      </a:r>
                      <a:endParaRPr lang="en-IN" sz="1800" b="1" i="0" u="none" strike="noStrike" dirty="0">
                        <a:solidFill>
                          <a:srgbClr val="002246"/>
                        </a:solidFill>
                        <a:effectLst/>
                        <a:latin typeface="Arial"/>
                      </a:endParaRPr>
                    </a:p>
                  </a:txBody>
                  <a:tcPr marL="952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l" fontAlgn="ctr"/>
                      <a:r>
                        <a:rPr lang="en-US" sz="1800" b="1" u="none" strike="noStrike" dirty="0">
                          <a:effectLst/>
                        </a:rPr>
                        <a:t>The amount of tax on the purchase</a:t>
                      </a:r>
                      <a:endParaRPr lang="en-US" sz="1800" b="1" i="0" u="none" strike="noStrike" dirty="0">
                        <a:solidFill>
                          <a:srgbClr val="002246"/>
                        </a:solidFill>
                        <a:effectLst/>
                        <a:latin typeface="Arial"/>
                      </a:endParaRPr>
                    </a:p>
                  </a:txBody>
                  <a:tcPr marL="952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314798">
                <a:tc>
                  <a:txBody>
                    <a:bodyPr/>
                    <a:lstStyle/>
                    <a:p>
                      <a:pPr algn="l" fontAlgn="ctr"/>
                      <a:r>
                        <a:rPr lang="en-IN" sz="1800" b="1" u="none" strike="noStrike" dirty="0">
                          <a:effectLst/>
                        </a:rPr>
                        <a:t>total</a:t>
                      </a:r>
                      <a:endParaRPr lang="en-IN" sz="1800" b="1" i="0" u="none" strike="noStrike" dirty="0">
                        <a:solidFill>
                          <a:srgbClr val="002246"/>
                        </a:solidFill>
                        <a:effectLst/>
                        <a:latin typeface="Arial"/>
                      </a:endParaRPr>
                    </a:p>
                  </a:txBody>
                  <a:tcPr marL="952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ctr"/>
                      <a:r>
                        <a:rPr lang="en-US" sz="1800" b="1" u="none" strike="noStrike" dirty="0">
                          <a:effectLst/>
                        </a:rPr>
                        <a:t>The total cost of the purchase</a:t>
                      </a:r>
                      <a:endParaRPr lang="en-US" sz="1800" b="1" i="0" u="none" strike="noStrike" dirty="0">
                        <a:solidFill>
                          <a:srgbClr val="002246"/>
                        </a:solidFill>
                        <a:effectLst/>
                        <a:latin typeface="Arial"/>
                      </a:endParaRPr>
                    </a:p>
                  </a:txBody>
                  <a:tcPr marL="952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r>
              <a:tr h="629594">
                <a:tc>
                  <a:txBody>
                    <a:bodyPr/>
                    <a:lstStyle/>
                    <a:p>
                      <a:pPr algn="l" fontAlgn="ctr"/>
                      <a:r>
                        <a:rPr lang="en-IN" sz="1800" b="1" u="none" strike="noStrike" dirty="0">
                          <a:effectLst/>
                        </a:rPr>
                        <a:t>date</a:t>
                      </a:r>
                      <a:endParaRPr lang="en-IN" sz="1800" b="1" i="0" u="none" strike="noStrike" dirty="0">
                        <a:solidFill>
                          <a:srgbClr val="002246"/>
                        </a:solidFill>
                        <a:effectLst/>
                        <a:latin typeface="Arial"/>
                      </a:endParaRPr>
                    </a:p>
                  </a:txBody>
                  <a:tcPr marL="952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l" fontAlgn="ctr"/>
                      <a:r>
                        <a:rPr lang="en-US" sz="1800" b="1" u="none" strike="noStrike" dirty="0">
                          <a:effectLst/>
                        </a:rPr>
                        <a:t>The date on which the purchase was made</a:t>
                      </a:r>
                      <a:endParaRPr lang="en-US" sz="1800" b="1" i="0" u="none" strike="noStrike" dirty="0">
                        <a:solidFill>
                          <a:srgbClr val="002246"/>
                        </a:solidFill>
                        <a:effectLst/>
                        <a:latin typeface="Arial"/>
                      </a:endParaRPr>
                    </a:p>
                  </a:txBody>
                  <a:tcPr marL="952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629594">
                <a:tc>
                  <a:txBody>
                    <a:bodyPr/>
                    <a:lstStyle/>
                    <a:p>
                      <a:pPr algn="l" fontAlgn="ctr"/>
                      <a:r>
                        <a:rPr lang="en-IN" sz="1800" b="1" u="none" strike="noStrike" dirty="0">
                          <a:effectLst/>
                        </a:rPr>
                        <a:t>time</a:t>
                      </a:r>
                      <a:endParaRPr lang="en-IN" sz="1800" b="1" i="0" u="none" strike="noStrike" dirty="0">
                        <a:solidFill>
                          <a:srgbClr val="002246"/>
                        </a:solidFill>
                        <a:effectLst/>
                        <a:latin typeface="Arial"/>
                      </a:endParaRPr>
                    </a:p>
                  </a:txBody>
                  <a:tcPr marL="952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ctr"/>
                      <a:r>
                        <a:rPr lang="en-US" sz="1800" b="1" u="none" strike="noStrike" dirty="0">
                          <a:effectLst/>
                        </a:rPr>
                        <a:t>The time at which the purchase was made</a:t>
                      </a:r>
                      <a:endParaRPr lang="en-US" sz="1800" b="1" i="0" u="none" strike="noStrike" dirty="0">
                        <a:solidFill>
                          <a:srgbClr val="002246"/>
                        </a:solidFill>
                        <a:effectLst/>
                        <a:latin typeface="Arial"/>
                      </a:endParaRPr>
                    </a:p>
                  </a:txBody>
                  <a:tcPr marL="952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r>
              <a:tr h="314798">
                <a:tc>
                  <a:txBody>
                    <a:bodyPr/>
                    <a:lstStyle/>
                    <a:p>
                      <a:pPr algn="l" fontAlgn="ctr"/>
                      <a:r>
                        <a:rPr lang="en-IN" sz="1800" b="1" u="none" strike="noStrike" dirty="0" err="1">
                          <a:effectLst/>
                        </a:rPr>
                        <a:t>payment_method</a:t>
                      </a:r>
                      <a:endParaRPr lang="en-IN" sz="1800" b="1" i="0" u="none" strike="noStrike" dirty="0">
                        <a:solidFill>
                          <a:srgbClr val="002246"/>
                        </a:solidFill>
                        <a:effectLst/>
                        <a:latin typeface="Arial"/>
                      </a:endParaRPr>
                    </a:p>
                  </a:txBody>
                  <a:tcPr marL="952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l" fontAlgn="ctr"/>
                      <a:r>
                        <a:rPr lang="en-IN" sz="1800" b="1" u="none" strike="noStrike" dirty="0">
                          <a:effectLst/>
                        </a:rPr>
                        <a:t>The total amount paid</a:t>
                      </a:r>
                      <a:endParaRPr lang="en-IN" sz="1800" b="1" i="0" u="none" strike="noStrike" dirty="0">
                        <a:solidFill>
                          <a:srgbClr val="002246"/>
                        </a:solidFill>
                        <a:effectLst/>
                        <a:latin typeface="Arial"/>
                      </a:endParaRPr>
                    </a:p>
                  </a:txBody>
                  <a:tcPr marL="952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314798">
                <a:tc>
                  <a:txBody>
                    <a:bodyPr/>
                    <a:lstStyle/>
                    <a:p>
                      <a:pPr algn="l" fontAlgn="ctr"/>
                      <a:r>
                        <a:rPr lang="en-IN" sz="1800" b="1" u="none" strike="noStrike" dirty="0">
                          <a:effectLst/>
                        </a:rPr>
                        <a:t>cogs</a:t>
                      </a:r>
                      <a:endParaRPr lang="en-IN" sz="1800" b="1" i="0" u="none" strike="noStrike" dirty="0">
                        <a:solidFill>
                          <a:srgbClr val="002246"/>
                        </a:solidFill>
                        <a:effectLst/>
                        <a:latin typeface="Arial"/>
                      </a:endParaRPr>
                    </a:p>
                  </a:txBody>
                  <a:tcPr marL="952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ctr"/>
                      <a:r>
                        <a:rPr lang="en-IN" sz="1800" b="1" u="none" strike="noStrike" dirty="0">
                          <a:effectLst/>
                        </a:rPr>
                        <a:t>Cost Of Goods sold</a:t>
                      </a:r>
                      <a:endParaRPr lang="en-IN" sz="1800" b="1" i="0" u="none" strike="noStrike" dirty="0">
                        <a:solidFill>
                          <a:srgbClr val="002246"/>
                        </a:solidFill>
                        <a:effectLst/>
                        <a:latin typeface="Arial"/>
                      </a:endParaRPr>
                    </a:p>
                  </a:txBody>
                  <a:tcPr marL="952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r>
              <a:tr h="314798">
                <a:tc>
                  <a:txBody>
                    <a:bodyPr/>
                    <a:lstStyle/>
                    <a:p>
                      <a:pPr algn="l" fontAlgn="ctr"/>
                      <a:r>
                        <a:rPr lang="en-IN" sz="1800" b="1" u="none" strike="noStrike" dirty="0" err="1">
                          <a:effectLst/>
                        </a:rPr>
                        <a:t>gross_margin_percentage</a:t>
                      </a:r>
                      <a:endParaRPr lang="en-IN" sz="1800" b="1" i="0" u="none" strike="noStrike" dirty="0">
                        <a:solidFill>
                          <a:srgbClr val="002246"/>
                        </a:solidFill>
                        <a:effectLst/>
                        <a:latin typeface="Arial"/>
                      </a:endParaRPr>
                    </a:p>
                  </a:txBody>
                  <a:tcPr marL="952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l" fontAlgn="ctr"/>
                      <a:r>
                        <a:rPr lang="en-IN" sz="1800" b="1" u="none" strike="noStrike" dirty="0">
                          <a:effectLst/>
                        </a:rPr>
                        <a:t>Gross margin percentage</a:t>
                      </a:r>
                      <a:endParaRPr lang="en-IN" sz="1800" b="1" i="0" u="none" strike="noStrike" dirty="0">
                        <a:solidFill>
                          <a:srgbClr val="002246"/>
                        </a:solidFill>
                        <a:effectLst/>
                        <a:latin typeface="Arial"/>
                      </a:endParaRPr>
                    </a:p>
                  </a:txBody>
                  <a:tcPr marL="952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314798">
                <a:tc>
                  <a:txBody>
                    <a:bodyPr/>
                    <a:lstStyle/>
                    <a:p>
                      <a:pPr algn="l" fontAlgn="ctr"/>
                      <a:r>
                        <a:rPr lang="en-IN" sz="1800" b="1" u="none" strike="noStrike" dirty="0" err="1">
                          <a:effectLst/>
                        </a:rPr>
                        <a:t>gross_income</a:t>
                      </a:r>
                      <a:endParaRPr lang="en-IN" sz="1800" b="1" i="0" u="none" strike="noStrike" dirty="0">
                        <a:solidFill>
                          <a:srgbClr val="002246"/>
                        </a:solidFill>
                        <a:effectLst/>
                        <a:latin typeface="Arial"/>
                      </a:endParaRPr>
                    </a:p>
                  </a:txBody>
                  <a:tcPr marL="952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ctr"/>
                      <a:r>
                        <a:rPr lang="en-IN" sz="1800" b="1" u="none" strike="noStrike" dirty="0">
                          <a:effectLst/>
                        </a:rPr>
                        <a:t>Gross Income</a:t>
                      </a:r>
                      <a:endParaRPr lang="en-IN" sz="1800" b="1" i="0" u="none" strike="noStrike" dirty="0">
                        <a:solidFill>
                          <a:srgbClr val="002246"/>
                        </a:solidFill>
                        <a:effectLst/>
                        <a:latin typeface="Arial"/>
                      </a:endParaRPr>
                    </a:p>
                  </a:txBody>
                  <a:tcPr marL="952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r>
              <a:tr h="314798">
                <a:tc>
                  <a:txBody>
                    <a:bodyPr/>
                    <a:lstStyle/>
                    <a:p>
                      <a:pPr algn="l" fontAlgn="ctr"/>
                      <a:r>
                        <a:rPr lang="en-IN" sz="1800" b="1" u="none" strike="noStrike" dirty="0">
                          <a:effectLst/>
                        </a:rPr>
                        <a:t>rating</a:t>
                      </a:r>
                      <a:endParaRPr lang="en-IN" sz="1800" b="1" i="0" u="none" strike="noStrike" dirty="0">
                        <a:solidFill>
                          <a:srgbClr val="002246"/>
                        </a:solidFill>
                        <a:effectLst/>
                        <a:latin typeface="Arial"/>
                      </a:endParaRPr>
                    </a:p>
                  </a:txBody>
                  <a:tcPr marL="952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l" fontAlgn="ctr"/>
                      <a:r>
                        <a:rPr lang="en-IN" sz="1800" b="1" u="none" strike="noStrike" dirty="0">
                          <a:effectLst/>
                        </a:rPr>
                        <a:t>Rating</a:t>
                      </a:r>
                      <a:endParaRPr lang="en-IN" sz="1800" b="1" i="0" u="none" strike="noStrike" dirty="0">
                        <a:solidFill>
                          <a:srgbClr val="002246"/>
                        </a:solidFill>
                        <a:effectLst/>
                        <a:latin typeface="Arial"/>
                      </a:endParaRPr>
                    </a:p>
                  </a:txBody>
                  <a:tcPr marL="952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bl>
          </a:graphicData>
        </a:graphic>
      </p:graphicFrame>
    </p:spTree>
    <p:extLst>
      <p:ext uri="{BB962C8B-B14F-4D97-AF65-F5344CB8AC3E}">
        <p14:creationId xmlns:p14="http://schemas.microsoft.com/office/powerpoint/2010/main" val="15981869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1680" y="404664"/>
            <a:ext cx="5040560" cy="504056"/>
          </a:xfrm>
          <a:solidFill>
            <a:srgbClr val="92D050"/>
          </a:solidFill>
        </p:spPr>
        <p:txBody>
          <a:bodyPr>
            <a:normAutofit fontScale="90000"/>
          </a:bodyPr>
          <a:lstStyle/>
          <a:p>
            <a:r>
              <a:rPr lang="en-IN" b="1" dirty="0"/>
              <a:t>Feature Engineering</a:t>
            </a:r>
            <a:endParaRPr lang="en-IN" dirty="0"/>
          </a:p>
        </p:txBody>
      </p:sp>
      <p:sp>
        <p:nvSpPr>
          <p:cNvPr id="3" name="Content Placeholder 2"/>
          <p:cNvSpPr>
            <a:spLocks noGrp="1"/>
          </p:cNvSpPr>
          <p:nvPr>
            <p:ph idx="1"/>
          </p:nvPr>
        </p:nvSpPr>
        <p:spPr/>
        <p:txBody>
          <a:bodyPr>
            <a:normAutofit/>
          </a:bodyPr>
          <a:lstStyle/>
          <a:p>
            <a:r>
              <a:rPr lang="en-IN" sz="2400" b="1" dirty="0" smtClean="0"/>
              <a:t>Added new columns to the data set named as</a:t>
            </a:r>
          </a:p>
          <a:p>
            <a:r>
              <a:rPr lang="en-IN" sz="2400" b="1" dirty="0" smtClean="0"/>
              <a:t>Time of day </a:t>
            </a:r>
            <a:r>
              <a:rPr lang="en-IN" sz="2400" b="1" dirty="0" smtClean="0"/>
              <a:t> </a:t>
            </a:r>
            <a:endParaRPr lang="en-IN" sz="2400" b="1" dirty="0" smtClean="0"/>
          </a:p>
          <a:p>
            <a:r>
              <a:rPr lang="en-IN" sz="2400" b="1" dirty="0" smtClean="0"/>
              <a:t>Month </a:t>
            </a:r>
          </a:p>
          <a:p>
            <a:r>
              <a:rPr lang="en-IN" sz="2400" b="1" dirty="0" smtClean="0"/>
              <a:t>Day name</a:t>
            </a:r>
          </a:p>
          <a:p>
            <a:endParaRPr lang="en-IN" sz="2400" dirty="0"/>
          </a:p>
        </p:txBody>
      </p:sp>
    </p:spTree>
    <p:extLst>
      <p:ext uri="{BB962C8B-B14F-4D97-AF65-F5344CB8AC3E}">
        <p14:creationId xmlns:p14="http://schemas.microsoft.com/office/powerpoint/2010/main" val="9513124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0"/>
            <a:ext cx="6714256" cy="620688"/>
          </a:xfrm>
          <a:solidFill>
            <a:srgbClr val="92D050"/>
          </a:solidFill>
        </p:spPr>
        <p:txBody>
          <a:bodyPr>
            <a:normAutofit fontScale="90000"/>
          </a:bodyPr>
          <a:lstStyle/>
          <a:p>
            <a:r>
              <a:rPr lang="en-IN" b="1" dirty="0"/>
              <a:t>Exploratory Data Analysis</a:t>
            </a:r>
            <a:endParaRPr lang="en-IN" dirty="0"/>
          </a:p>
        </p:txBody>
      </p:sp>
      <p:sp>
        <p:nvSpPr>
          <p:cNvPr id="3" name="Content Placeholder 2"/>
          <p:cNvSpPr>
            <a:spLocks noGrp="1"/>
          </p:cNvSpPr>
          <p:nvPr>
            <p:ph idx="1"/>
          </p:nvPr>
        </p:nvSpPr>
        <p:spPr>
          <a:xfrm>
            <a:off x="251520" y="548680"/>
            <a:ext cx="8363272" cy="6552728"/>
          </a:xfrm>
        </p:spPr>
        <p:txBody>
          <a:bodyPr/>
          <a:lstStyle/>
          <a:p>
            <a:pPr marL="0" indent="0">
              <a:buNone/>
            </a:pPr>
            <a:r>
              <a:rPr lang="en-IN" b="1" dirty="0" smtClean="0"/>
              <a:t> </a:t>
            </a:r>
            <a:r>
              <a:rPr lang="en-IN" sz="2800" b="1" dirty="0" smtClean="0"/>
              <a:t>Distinct cities </a:t>
            </a:r>
          </a:p>
          <a:p>
            <a:pPr marL="0" indent="0">
              <a:buNone/>
            </a:pPr>
            <a:endParaRPr lang="en-IN" dirty="0" smtClean="0"/>
          </a:p>
          <a:p>
            <a:pPr marL="0" indent="0">
              <a:buNone/>
            </a:pPr>
            <a:endParaRPr lang="en-IN" dirty="0"/>
          </a:p>
          <a:p>
            <a:pPr marL="0" indent="0">
              <a:buNone/>
            </a:pPr>
            <a:r>
              <a:rPr lang="en-IN" sz="2800" b="1" dirty="0" smtClean="0"/>
              <a:t>Branch and corresponding city</a:t>
            </a:r>
          </a:p>
          <a:p>
            <a:pPr marL="0" indent="0">
              <a:buNone/>
            </a:pPr>
            <a:endParaRPr lang="en-IN" dirty="0" smtClean="0"/>
          </a:p>
          <a:p>
            <a:pPr marL="0" indent="0">
              <a:buNone/>
            </a:pPr>
            <a:endParaRPr lang="en-IN" dirty="0" smtClean="0"/>
          </a:p>
          <a:p>
            <a:pPr marL="0" indent="0">
              <a:buNone/>
            </a:pPr>
            <a:r>
              <a:rPr lang="en-IN" sz="2800" b="1" dirty="0" smtClean="0"/>
              <a:t>Distinct product lines</a:t>
            </a:r>
          </a:p>
          <a:p>
            <a:pPr marL="0" indent="0">
              <a:buNone/>
            </a:pPr>
            <a:endParaRPr lang="en-IN" dirty="0"/>
          </a:p>
        </p:txBody>
      </p:sp>
      <p:pic>
        <p:nvPicPr>
          <p:cNvPr id="4097"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162645"/>
            <a:ext cx="1981200" cy="107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800" y="1163128"/>
            <a:ext cx="1952625"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552" y="2852936"/>
            <a:ext cx="2076450" cy="122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552" y="4725144"/>
            <a:ext cx="2238375" cy="181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20800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749</TotalTime>
  <Words>728</Words>
  <Application>Microsoft Office PowerPoint</Application>
  <PresentationFormat>On-screen Show (4:3)</PresentationFormat>
  <Paragraphs>272</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SQL CAPSTONE PROJECT</vt:lpstr>
      <vt:lpstr>CONTENTS</vt:lpstr>
      <vt:lpstr>PowerPoint Presentation</vt:lpstr>
      <vt:lpstr>BUSINESS OBJECTIVES</vt:lpstr>
      <vt:lpstr>DATA WRANGLING</vt:lpstr>
      <vt:lpstr>PowerPoint Presentation</vt:lpstr>
      <vt:lpstr>PowerPoint Presentation</vt:lpstr>
      <vt:lpstr>Feature Engineering</vt:lpstr>
      <vt:lpstr>Exploratory Data Analysis</vt:lpstr>
      <vt:lpstr>PowerPoint Presentation</vt:lpstr>
      <vt:lpstr>PRODUCT ANALYSIS</vt:lpstr>
      <vt:lpstr>PowerPoint Presentation</vt:lpstr>
      <vt:lpstr>PowerPoint Presentation</vt:lpstr>
      <vt:lpstr>Sales Analysis</vt:lpstr>
      <vt:lpstr>PowerPoint Presentation</vt:lpstr>
      <vt:lpstr> CUSTOMER ANALYSIS </vt:lpstr>
      <vt:lpstr>PowerPoint Presentation</vt:lpstr>
      <vt:lpstr>  SUGGESTIONS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Shilpa</dc:creator>
  <cp:lastModifiedBy>Shilpa</cp:lastModifiedBy>
  <cp:revision>55</cp:revision>
  <dcterms:created xsi:type="dcterms:W3CDTF">2024-05-09T05:13:34Z</dcterms:created>
  <dcterms:modified xsi:type="dcterms:W3CDTF">2024-05-09T20:03:28Z</dcterms:modified>
</cp:coreProperties>
</file>