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8AAF-3256-CE12-9D71-23565E3BE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F2750-C253-6414-02E6-BE378F4DB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AB0D-424F-C58F-88B1-7DB09BBB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509C-DA6C-4D05-8E60-18865946373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11841-E9D7-142F-1834-F6337528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2E682-5810-DD94-154D-3FDBE513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A267-482B-494F-9772-0270FB2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3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F33F-5DF1-B915-61EE-9E5F0C3B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EFF1D-7667-AC0D-D801-79C380BD5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1122A-D456-E063-CB3F-204C5FEE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509C-DA6C-4D05-8E60-18865946373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222E-0E73-819A-6738-58F392AA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BC6A-EDC1-7261-3C9E-5D809C76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A267-482B-494F-9772-0270FB2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8BC81-097B-1843-5011-0CF3AA7C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F17AC-CF8A-C063-C001-76967425E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7337-609B-F8A3-AA7D-8E1D4701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509C-DA6C-4D05-8E60-18865946373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7AC66-68C6-8118-0EB6-08B95C10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2A60C-5759-4441-93AA-D1C71543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A267-482B-494F-9772-0270FB2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7A2C-5F83-5A66-8095-47232635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4576-BFE0-C8B7-F7D2-B13A7AB6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1D117-67F0-3D96-49C7-CB775FB9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509C-DA6C-4D05-8E60-18865946373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FF9F-1BCE-0C82-BEF1-3C8FBDCA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E4ECE-B9A7-CBF9-740A-E13C302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A267-482B-494F-9772-0270FB2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5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EF7E-C287-EAFE-503B-9646F162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B6B8F-D2DD-DE7D-C595-F22E7F7E1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381E9-70BF-ED9F-C75B-CFA7BDF2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509C-DA6C-4D05-8E60-18865946373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CBDEF-0044-2593-1339-0D406D3C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F5E7-4B2A-5631-5FB4-181507CB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A267-482B-494F-9772-0270FB2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335F-025F-7279-CAE4-ED5349E5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8BCD-5B0A-9790-C840-98957B356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33980-9FE9-6C2E-DBA0-5E1641C5D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D4BF9-4769-2CF7-AB64-88C43E5C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509C-DA6C-4D05-8E60-18865946373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05039-5C84-D074-D44D-51C4DB8E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D8753-197A-FC7F-265D-F9974633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A267-482B-494F-9772-0270FB2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DE84-28E2-60AC-5183-3FFB3112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04E74-BA7D-B00A-76C7-BD38353BF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0A511-BB08-255F-E635-A19434D45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D376A-5F37-FB1A-C735-6C622D3EF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FA3C2-E52D-4FF1-A002-6A0FFFF0F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23E5F-11F8-C61F-4882-2BFFE3FB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509C-DA6C-4D05-8E60-18865946373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B0392-27E0-AEE5-28F5-366C9A5C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11C2E-6C02-B970-6309-C3A6D11E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A267-482B-494F-9772-0270FB2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6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A455-51DE-E824-05C0-83FF111D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77088-682E-A17E-8DC6-40CEFD01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509C-DA6C-4D05-8E60-18865946373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70333-CC58-368A-B68B-36E29ED7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A87C6-4931-5B94-B01D-58BDD972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A267-482B-494F-9772-0270FB2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BC17F-A8A9-F9AD-E88E-C6F2BF70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509C-DA6C-4D05-8E60-18865946373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A78B9-F501-6192-A52D-4DEAA613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3F8B9-374B-F149-A812-189293DA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A267-482B-494F-9772-0270FB2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4785-8758-AE09-0F31-2E017F84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1D40-CEB4-5E2A-4A13-869D51BD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2908F-3207-9ADF-7AE8-561ED1B65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8E039-AB61-865E-A05D-09DE6D3E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509C-DA6C-4D05-8E60-18865946373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CA87E-4D3E-29DE-D579-F59F1C77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3AE4E-DA8A-8DAF-24B4-1E0E2B9B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A267-482B-494F-9772-0270FB2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6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A39C-6575-0397-4372-DF700991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F20AE-B3CE-B8DC-C1BF-C5D885247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93B6B-0C96-F21F-748A-8C9135B5F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FA7B9-22B7-2D3D-32F3-E57786B8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509C-DA6C-4D05-8E60-18865946373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D8FC3-317C-FB44-7E6C-E35708F2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B26D2-3D78-5ADD-7DE3-D6189218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A267-482B-494F-9772-0270FB2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E000E-10DA-7469-750A-44327C1E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23819-FCA4-9E76-19AE-5A7945DD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D8629-CD83-5E7F-6DE7-F78B2315C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4509C-DA6C-4D05-8E60-18865946373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31E7-844F-DBD9-B8CF-D2444D6A9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98409-25C3-A542-463A-D2969D170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A267-482B-494F-9772-0270FB2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ylTjWxmkUVdurMSDjl84dstCKZL6wH8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D0286-D078-3ECB-EFFB-11329B74D102}"/>
              </a:ext>
            </a:extLst>
          </p:cNvPr>
          <p:cNvSpPr/>
          <p:nvPr/>
        </p:nvSpPr>
        <p:spPr>
          <a:xfrm>
            <a:off x="0" y="0"/>
            <a:ext cx="5533697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3C214-72FF-75C5-9D44-5FFBDD00D14C}"/>
              </a:ext>
            </a:extLst>
          </p:cNvPr>
          <p:cNvSpPr txBox="1"/>
          <p:nvPr/>
        </p:nvSpPr>
        <p:spPr>
          <a:xfrm>
            <a:off x="5833241" y="1828800"/>
            <a:ext cx="575441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Lab Session 3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KNN Algorithm for Classification and Regression Analysis – Part 1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K. G. Lakshika Gamage</a:t>
            </a:r>
          </a:p>
        </p:txBody>
      </p:sp>
    </p:spTree>
    <p:extLst>
      <p:ext uri="{BB962C8B-B14F-4D97-AF65-F5344CB8AC3E}">
        <p14:creationId xmlns:p14="http://schemas.microsoft.com/office/powerpoint/2010/main" val="307999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80EA8-11AB-0D5C-4B77-C02E14315097}"/>
              </a:ext>
            </a:extLst>
          </p:cNvPr>
          <p:cNvSpPr txBox="1"/>
          <p:nvPr/>
        </p:nvSpPr>
        <p:spPr>
          <a:xfrm>
            <a:off x="425669" y="409903"/>
            <a:ext cx="1150882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Why do we need KNN</a:t>
            </a:r>
          </a:p>
          <a:p>
            <a:endParaRPr lang="en-US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KNN (K Nearest Neighbors) is one of the simplest supervised machine learning algorithm mostly used for classification. </a:t>
            </a:r>
          </a:p>
          <a:p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It classifies a data point based on how its neighbors are classified.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Comic Sans MS" panose="030F0702030302020204" pitchFamily="66" charset="0"/>
              </a:rPr>
              <a:t>KNN algorithm is based on feature similarity.  Choosing the right value of K is a process called parameter tuning and is important for better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KNN stores all available cases. Classified new cases based on similarity measures.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To choose a value of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Sqrt(n) , where n is the total number of data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Odd value of K is selected to avoid confusion between two classes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We can use KNN when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Data is labeled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Data is noise free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Data is small (because, KNN is a “lazy learner”)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79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C0729A-DF50-8D7F-A435-3706FF58EB25}"/>
                  </a:ext>
                </a:extLst>
              </p:cNvPr>
              <p:cNvSpPr txBox="1"/>
              <p:nvPr/>
            </p:nvSpPr>
            <p:spPr>
              <a:xfrm>
                <a:off x="362607" y="409903"/>
                <a:ext cx="11619186" cy="543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How does KNN algorithm work</a:t>
                </a:r>
              </a:p>
              <a:p>
                <a:endParaRPr lang="en-US" sz="28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Two variables ------ height and weight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The data set ---- 9 data points   ( K=sqrt(9) = 3 )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Based on BMI : the classification which are normal or underweight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Do not know how to calculate the BMI value???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New data point – height=170 cm and weight=57 kg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Cal. Euclidean distance to find the nearest neighbors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92D050"/>
                    </a:solidFill>
                    <a:latin typeface="Comic Sans MS" panose="030F0702030302020204" pitchFamily="66" charset="0"/>
                  </a:rPr>
                  <a:t>Euclidean Distance (d)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24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4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4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400" dirty="0">
                  <a:solidFill>
                    <a:srgbClr val="92D050"/>
                  </a:solidFill>
                  <a:latin typeface="Comic Sans MS" panose="030F0702030302020204" pitchFamily="66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endParaRPr lang="en-US" sz="28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C0729A-DF50-8D7F-A435-3706FF58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7" y="409903"/>
                <a:ext cx="11619186" cy="5433219"/>
              </a:xfrm>
              <a:prstGeom prst="rect">
                <a:avLst/>
              </a:prstGeom>
              <a:blipFill>
                <a:blip r:embed="rId2"/>
                <a:stretch>
                  <a:fillRect l="-1049"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02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F5F9EB2-9287-82D2-134F-94A1E346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31715"/>
              </p:ext>
            </p:extLst>
          </p:nvPr>
        </p:nvGraphicFramePr>
        <p:xfrm>
          <a:off x="1464441" y="420230"/>
          <a:ext cx="9035392" cy="601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848">
                  <a:extLst>
                    <a:ext uri="{9D8B030D-6E8A-4147-A177-3AD203B41FA5}">
                      <a16:colId xmlns:a16="http://schemas.microsoft.com/office/drawing/2014/main" val="883082376"/>
                    </a:ext>
                  </a:extLst>
                </a:gridCol>
                <a:gridCol w="2258848">
                  <a:extLst>
                    <a:ext uri="{9D8B030D-6E8A-4147-A177-3AD203B41FA5}">
                      <a16:colId xmlns:a16="http://schemas.microsoft.com/office/drawing/2014/main" val="753858801"/>
                    </a:ext>
                  </a:extLst>
                </a:gridCol>
                <a:gridCol w="2258848">
                  <a:extLst>
                    <a:ext uri="{9D8B030D-6E8A-4147-A177-3AD203B41FA5}">
                      <a16:colId xmlns:a16="http://schemas.microsoft.com/office/drawing/2014/main" val="3895632145"/>
                    </a:ext>
                  </a:extLst>
                </a:gridCol>
                <a:gridCol w="2258848">
                  <a:extLst>
                    <a:ext uri="{9D8B030D-6E8A-4147-A177-3AD203B41FA5}">
                      <a16:colId xmlns:a16="http://schemas.microsoft.com/office/drawing/2014/main" val="2142005596"/>
                    </a:ext>
                  </a:extLst>
                </a:gridCol>
              </a:tblGrid>
              <a:tr h="601754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Euclidean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91802"/>
                  </a:ext>
                </a:extLst>
              </a:tr>
              <a:tr h="601754">
                <a:tc>
                  <a:txBody>
                    <a:bodyPr/>
                    <a:lstStyle/>
                    <a:p>
                      <a:r>
                        <a:rPr lang="en-US" dirty="0"/>
                        <a:t>170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FF"/>
                          </a:highlight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d1= 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49574"/>
                  </a:ext>
                </a:extLst>
              </a:tr>
              <a:tr h="601754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FF"/>
                          </a:highlight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d2 = 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106117"/>
                  </a:ext>
                </a:extLst>
              </a:tr>
              <a:tr h="601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FF"/>
                          </a:highlight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d3 =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817076"/>
                  </a:ext>
                </a:extLst>
              </a:tr>
              <a:tr h="601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d4 =6.7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317877"/>
                  </a:ext>
                </a:extLst>
              </a:tr>
              <a:tr h="601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 =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68453"/>
                  </a:ext>
                </a:extLst>
              </a:tr>
              <a:tr h="601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920994"/>
                  </a:ext>
                </a:extLst>
              </a:tr>
              <a:tr h="601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5851"/>
                  </a:ext>
                </a:extLst>
              </a:tr>
              <a:tr h="601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21252"/>
                  </a:ext>
                </a:extLst>
              </a:tr>
              <a:tr h="601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1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18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18F72F-0668-C8B3-D88C-62D4BB86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73" y="604591"/>
            <a:ext cx="8063223" cy="538080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5DDEC6-2C0B-91CD-6D0E-203FEF1CCAC7}"/>
              </a:ext>
            </a:extLst>
          </p:cNvPr>
          <p:cNvCxnSpPr/>
          <p:nvPr/>
        </p:nvCxnSpPr>
        <p:spPr>
          <a:xfrm>
            <a:off x="3641834" y="1876097"/>
            <a:ext cx="346842" cy="740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43B33E-DE9B-1548-E68C-24C29AEB549F}"/>
              </a:ext>
            </a:extLst>
          </p:cNvPr>
          <p:cNvCxnSpPr/>
          <p:nvPr/>
        </p:nvCxnSpPr>
        <p:spPr>
          <a:xfrm>
            <a:off x="3641834" y="1876097"/>
            <a:ext cx="536028" cy="220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F015E-C183-956D-054D-25A34292AF36}"/>
              </a:ext>
            </a:extLst>
          </p:cNvPr>
          <p:cNvCxnSpPr>
            <a:cxnSpLocks/>
          </p:cNvCxnSpPr>
          <p:nvPr/>
        </p:nvCxnSpPr>
        <p:spPr>
          <a:xfrm>
            <a:off x="3641834" y="1876097"/>
            <a:ext cx="126125" cy="1040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A821E80-9790-9757-2074-B2ACA5510A33}"/>
              </a:ext>
            </a:extLst>
          </p:cNvPr>
          <p:cNvSpPr/>
          <p:nvPr/>
        </p:nvSpPr>
        <p:spPr>
          <a:xfrm>
            <a:off x="6668814" y="3294993"/>
            <a:ext cx="141889" cy="134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6A3ADC9-C782-E511-3085-9C0C86CD77A5}"/>
              </a:ext>
            </a:extLst>
          </p:cNvPr>
          <p:cNvSpPr/>
          <p:nvPr/>
        </p:nvSpPr>
        <p:spPr>
          <a:xfrm>
            <a:off x="6164316" y="2865382"/>
            <a:ext cx="1150883" cy="993228"/>
          </a:xfrm>
          <a:prstGeom prst="flowChartConnector">
            <a:avLst/>
          </a:prstGeom>
          <a:solidFill>
            <a:schemeClr val="accent1">
              <a:alpha val="6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50800" dir="5400000" algn="ctr" rotWithShape="0">
              <a:srgbClr val="000000">
                <a:alpha val="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4EB0EC7-229E-9597-379F-30C141D19258}"/>
              </a:ext>
            </a:extLst>
          </p:cNvPr>
          <p:cNvSpPr/>
          <p:nvPr/>
        </p:nvSpPr>
        <p:spPr>
          <a:xfrm>
            <a:off x="5612970" y="2246586"/>
            <a:ext cx="2253574" cy="2191407"/>
          </a:xfrm>
          <a:prstGeom prst="flowChartConnector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8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56E4E-FA18-158D-9713-95908787C829}"/>
              </a:ext>
            </a:extLst>
          </p:cNvPr>
          <p:cNvSpPr txBox="1"/>
          <p:nvPr/>
        </p:nvSpPr>
        <p:spPr>
          <a:xfrm>
            <a:off x="425669" y="394138"/>
            <a:ext cx="1127234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Implementation KNN Algorithm for Classification Problem</a:t>
            </a:r>
          </a:p>
          <a:p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bg1"/>
                </a:solidFill>
                <a:highlight>
                  <a:srgbClr val="FF00FF"/>
                </a:highlight>
                <a:latin typeface="Comic Sans MS" panose="030F0702030302020204" pitchFamily="66" charset="0"/>
              </a:rPr>
              <a:t>Ex: Predict whether a person will be diagnosed with diabetes or not</a:t>
            </a:r>
          </a:p>
          <a:p>
            <a:endParaRPr lang="en-US" sz="2400" dirty="0">
              <a:solidFill>
                <a:schemeClr val="bg1"/>
              </a:solidFill>
              <a:highlight>
                <a:srgbClr val="FF00FF"/>
              </a:highlight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Diabetes Data Set: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  <a:hlinkClick r:id="rId2"/>
              </a:rPr>
              <a:t>https://drive.google.com/drive/folders/1YylTjWxmkUVdurMSDjl84dstCKZL6wH8</a:t>
            </a:r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Download this diabetes.csv file to your computer.</a:t>
            </a:r>
          </a:p>
          <a:p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77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B7B7B-2276-D5A8-0509-090517279E0B}"/>
              </a:ext>
            </a:extLst>
          </p:cNvPr>
          <p:cNvSpPr txBox="1"/>
          <p:nvPr/>
        </p:nvSpPr>
        <p:spPr>
          <a:xfrm>
            <a:off x="268014" y="331076"/>
            <a:ext cx="1165071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Steps:</a:t>
            </a:r>
          </a:p>
          <a:p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Import pandas (data frame) and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numpy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(library which provides objects for multi dimensional arrays)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Import the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sklearn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modules for splitting data, preprocessing, feature scaling and metrices for testing.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Load the data set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Replace zeros.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Split the data set for training and testing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Feature Scaling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Define the model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Fit the model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Evaluate the model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1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1ECF85-D9F5-DDB6-C346-83576DDAAF00}"/>
              </a:ext>
            </a:extLst>
          </p:cNvPr>
          <p:cNvSpPr txBox="1"/>
          <p:nvPr/>
        </p:nvSpPr>
        <p:spPr>
          <a:xfrm>
            <a:off x="572813" y="1308538"/>
            <a:ext cx="113774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Comic Sans MS" panose="030F0702030302020204" pitchFamily="66" charset="0"/>
              </a:rPr>
              <a:t>Please refer the recording for implementation of the given example</a:t>
            </a:r>
          </a:p>
          <a:p>
            <a:endParaRPr lang="en-US" sz="2800" dirty="0">
              <a:solidFill>
                <a:srgbClr val="92D050"/>
              </a:solidFill>
              <a:latin typeface="Comic Sans MS" panose="030F0702030302020204" pitchFamily="66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Comic Sans MS" panose="030F0702030302020204" pitchFamily="66" charset="0"/>
              </a:rPr>
              <a:t>Please try the coding for given data set</a:t>
            </a:r>
          </a:p>
          <a:p>
            <a:endParaRPr lang="en-US" sz="2800" dirty="0">
              <a:solidFill>
                <a:srgbClr val="92D050"/>
              </a:solidFill>
              <a:latin typeface="Comic Sans MS" panose="030F0702030302020204" pitchFamily="66" charset="0"/>
            </a:endParaRPr>
          </a:p>
          <a:p>
            <a:endParaRPr lang="en-US" sz="2800" dirty="0">
              <a:solidFill>
                <a:srgbClr val="92D050"/>
              </a:solidFill>
              <a:latin typeface="Comic Sans MS" panose="030F0702030302020204" pitchFamily="66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Next recording -----  Hyper 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33226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425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Lashika Gamage</dc:creator>
  <cp:lastModifiedBy>Lashika Gamage</cp:lastModifiedBy>
  <cp:revision>1</cp:revision>
  <dcterms:created xsi:type="dcterms:W3CDTF">2022-07-10T07:18:38Z</dcterms:created>
  <dcterms:modified xsi:type="dcterms:W3CDTF">2022-07-10T18:26:15Z</dcterms:modified>
</cp:coreProperties>
</file>