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Luis: Good afternoon everyone - my name is Luis Rengifo; I am the Scrum Master for team My Farm; welcome to Sprint 3 Review. I will be your MC, and time keeper.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72f0c540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72f0c540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Luis: we will now conduct a demonstration of the stories completed this Sprint.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71d214f60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71d214f6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Luis: </a:t>
            </a:r>
            <a:endParaRPr>
              <a:highlight>
                <a:srgbClr val="FFFF00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highlight>
                  <a:srgbClr val="FFFF00"/>
                </a:highlight>
              </a:rPr>
              <a:t>The Sprint 3 Goal: give the customer more options and tools to find what they want to buy.</a:t>
            </a:r>
            <a:endParaRPr>
              <a:highlight>
                <a:srgbClr val="FFFF00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We completed 7 stories, worth 17 story points as you can see on our Sprint Board. 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71d214f60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71d214f6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</a:rPr>
              <a:t>Luis: </a:t>
            </a:r>
            <a:endParaRPr b="1">
              <a:highlight>
                <a:srgbClr val="FFFF00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>
                <a:highlight>
                  <a:srgbClr val="FFFF00"/>
                </a:highlight>
              </a:rPr>
              <a:t>our burndown chart shows that the team has become pretty accurate in its forecasting.</a:t>
            </a:r>
            <a:endParaRPr b="1">
              <a:highlight>
                <a:srgbClr val="FFFF00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>
                <a:highlight>
                  <a:srgbClr val="FFFF00"/>
                </a:highlight>
              </a:rPr>
              <a:t>The developers will now demonstrate the product increment.</a:t>
            </a:r>
            <a:endParaRPr b="1"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70ff86df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70ff86df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Luis: we will now have a very brief session for stakeholder feedback.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Shrikanth: I would like to solicit stakeholder feedback;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What would you like to see in the next sprint.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70ff86df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70ff86df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Shrikanth: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future plans for My Farm are: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70ff86df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70ff86df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Shrikanth: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sprint 4 we will focus on developing the foundation of the Community Shared Agriculture (CSA) functionality, and on developing the customer shopping cart functionality.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summarize this Sprint Review, we made great progress in making the product much more customer friendly by adding more advanced search functionality for </a:t>
            </a:r>
            <a:r>
              <a:rPr lang="en"/>
              <a:t>products</a:t>
            </a:r>
            <a:r>
              <a:rPr lang="en"/>
              <a:t>, and for farm locations.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 would like to sincerely thank our stakeholders for being here today for the sprint review and for their support, and to the scrum team for all their hard work.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733a2c45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733a2c45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70167fbf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70167fbf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70167fbf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70167fb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713505f3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713505f3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71d214f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71d214f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</a:rPr>
              <a:t>Luis: let me introduce the My Farm Team. </a:t>
            </a:r>
            <a:endParaRPr b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713505f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713505f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713505f3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713505f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713505f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713505f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713505f3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713505f3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713505f3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713505f3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733a2c4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733a2c4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Luis: I will now turn it to our product owner, Shrikanth.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Shrikanth: </a:t>
            </a:r>
            <a:endParaRPr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The purpose of the Sprint Review is to inspect the outcome of the Sprint and determine future adaptations.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I would like to welcome our stakeholders - I am very grateful for your participation, and I am eager to hear your feedback, once we show you the product increment.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70ff86df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70ff86d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70ff86df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70ff86df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70ff86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70ff86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Ari, whos a farmer in lindentree,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70ff86d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70ff86d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70ff86df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70ff86df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Eliminate?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70ff86d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70ff86d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hyperlink" Target="https://txmd-webops.atlassian.net/jira/dashboards/1000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</a:t>
            </a:r>
            <a:r>
              <a:rPr lang="en"/>
              <a:t>Farm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Farm - Product Demonstration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0" y="601400"/>
            <a:ext cx="9144000" cy="446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169775" y="66125"/>
            <a:ext cx="88893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</a:rPr>
              <a:t>Sprint 3 goal: give the customer more options and tools to find what they want to buy.</a:t>
            </a:r>
            <a:endParaRPr sz="2400" u="sng">
              <a:solidFill>
                <a:srgbClr val="000000"/>
              </a:solidFill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775" y="1283825"/>
            <a:ext cx="2084450" cy="33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6400" y="1305125"/>
            <a:ext cx="2281225" cy="19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9797" y="1283825"/>
            <a:ext cx="2231950" cy="344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2425" y="1305125"/>
            <a:ext cx="2231950" cy="3307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 rotWithShape="1">
          <a:blip r:embed="rId8">
            <a:alphaModFix/>
          </a:blip>
          <a:srcRect b="1603" l="0" r="0" t="84956"/>
          <a:stretch/>
        </p:blipFill>
        <p:spPr>
          <a:xfrm>
            <a:off x="252363" y="919300"/>
            <a:ext cx="1919275" cy="323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 rotWithShape="1">
          <a:blip r:embed="rId8">
            <a:alphaModFix/>
          </a:blip>
          <a:srcRect b="42768" l="0" r="0" t="42204"/>
          <a:stretch/>
        </p:blipFill>
        <p:spPr>
          <a:xfrm>
            <a:off x="2524263" y="900176"/>
            <a:ext cx="1919275" cy="362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 rotWithShape="1">
          <a:blip r:embed="rId8">
            <a:alphaModFix/>
          </a:blip>
          <a:srcRect b="57856" l="0" r="0" t="28704"/>
          <a:stretch/>
        </p:blipFill>
        <p:spPr>
          <a:xfrm>
            <a:off x="4796150" y="919302"/>
            <a:ext cx="1919243" cy="3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8">
            <a:alphaModFix/>
          </a:blip>
          <a:srcRect b="29475" l="0" r="0" t="58219"/>
          <a:stretch/>
        </p:blipFill>
        <p:spPr>
          <a:xfrm>
            <a:off x="7016175" y="920213"/>
            <a:ext cx="2084450" cy="32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/>
          <p:nvPr/>
        </p:nvSpPr>
        <p:spPr>
          <a:xfrm>
            <a:off x="0" y="296600"/>
            <a:ext cx="9144000" cy="446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3335100" y="144875"/>
            <a:ext cx="2473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</a:rPr>
              <a:t>Burndown Chart</a:t>
            </a:r>
            <a:endParaRPr sz="2400" u="sng">
              <a:solidFill>
                <a:srgbClr val="000000"/>
              </a:solidFill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4">
            <a:alphaModFix/>
          </a:blip>
          <a:srcRect b="0" l="0" r="0" t="14390"/>
          <a:stretch/>
        </p:blipFill>
        <p:spPr>
          <a:xfrm>
            <a:off x="602663" y="606850"/>
            <a:ext cx="7938676" cy="45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6475450" y="78250"/>
            <a:ext cx="2523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5"/>
              </a:rPr>
              <a:t>https://txmd-webops.atlassian.net/jira/dashboards/10001</a:t>
            </a:r>
            <a:r>
              <a:rPr lang="en" sz="700"/>
              <a:t> </a:t>
            </a:r>
            <a:endParaRPr sz="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</a:rPr>
              <a:t>Stakeholder Feedback</a:t>
            </a:r>
            <a:endParaRPr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730000" y="556650"/>
            <a:ext cx="34548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Farm - Future Plans</a:t>
            </a:r>
            <a:endParaRPr/>
          </a:p>
        </p:txBody>
      </p:sp>
      <p:sp>
        <p:nvSpPr>
          <p:cNvPr id="188" name="Google Shape;188;p26"/>
          <p:cNvSpPr txBox="1"/>
          <p:nvPr>
            <p:ph idx="2" type="body"/>
          </p:nvPr>
        </p:nvSpPr>
        <p:spPr>
          <a:xfrm>
            <a:off x="4692025" y="64500"/>
            <a:ext cx="4329300" cy="4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 functionality to make the farmer experience more flexible. E.g. do not show farm address for wholesale products and add farm days and hours of operation.</a:t>
            </a:r>
            <a:endParaRPr sz="1500"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Develop Community Supported Agriculture (CSA) functionality.</a:t>
            </a:r>
            <a:endParaRPr sz="1500"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 features for suggested pricing</a:t>
            </a:r>
            <a:endParaRPr sz="1500"/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Continue to develop functionality to make the application more customer friendly, such as shopping carts, etc.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730000" y="632850"/>
            <a:ext cx="32658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Forecast</a:t>
            </a:r>
            <a:endParaRPr/>
          </a:p>
        </p:txBody>
      </p:sp>
      <p:sp>
        <p:nvSpPr>
          <p:cNvPr id="194" name="Google Shape;194;p27"/>
          <p:cNvSpPr txBox="1"/>
          <p:nvPr>
            <p:ph idx="2" type="body"/>
          </p:nvPr>
        </p:nvSpPr>
        <p:spPr>
          <a:xfrm>
            <a:off x="4692025" y="64500"/>
            <a:ext cx="4329300" cy="4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 functionality for the farmer, such as days and hours of operation, the option to show the farm’s address or not, customer contact preferences.</a:t>
            </a:r>
            <a:endParaRPr sz="1500"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Develop the foundation for Community Supported Agriculture (CSA) functionality.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Farm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145100" y="577649"/>
            <a:ext cx="20430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66">
                <a:solidFill>
                  <a:srgbClr val="666666"/>
                </a:solidFill>
              </a:rPr>
              <a:t>Screenshots</a:t>
            </a:r>
            <a:endParaRPr sz="2166">
              <a:solidFill>
                <a:srgbClr val="666666"/>
              </a:solidFill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1931775" y="614550"/>
            <a:ext cx="27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Step 1: Sign-up as a farmer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488" y="1473463"/>
            <a:ext cx="6435025" cy="21965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29"/>
          <p:cNvSpPr txBox="1"/>
          <p:nvPr/>
        </p:nvSpPr>
        <p:spPr>
          <a:xfrm>
            <a:off x="395050" y="3792050"/>
            <a:ext cx="25638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latin typeface="Calibri"/>
                <a:ea typeface="Calibri"/>
                <a:cs typeface="Calibri"/>
                <a:sym typeface="Calibri"/>
              </a:rPr>
              <a:t>Credentials</a:t>
            </a: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user name: Strawberry_Farmer</a:t>
            </a:r>
            <a:endParaRPr sz="9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first name: Strawberry</a:t>
            </a:r>
            <a:endParaRPr sz="9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name: Farmer</a:t>
            </a:r>
            <a:endParaRPr sz="9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email address: chriscalleri@gmail.com</a:t>
            </a:r>
            <a:endParaRPr sz="9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pw: Agile-Class-1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145100" y="0"/>
            <a:ext cx="190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Appendix: </a:t>
            </a: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654" y="1397150"/>
            <a:ext cx="7234700" cy="3617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4" name="Google Shape;214;p30"/>
          <p:cNvSpPr txBox="1"/>
          <p:nvPr>
            <p:ph type="title"/>
          </p:nvPr>
        </p:nvSpPr>
        <p:spPr>
          <a:xfrm>
            <a:off x="145100" y="577649"/>
            <a:ext cx="20430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66">
                <a:solidFill>
                  <a:srgbClr val="666666"/>
                </a:solidFill>
              </a:rPr>
              <a:t>Screenshots</a:t>
            </a:r>
            <a:endParaRPr sz="2166">
              <a:solidFill>
                <a:srgbClr val="666666"/>
              </a:solidFill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1923725" y="614550"/>
            <a:ext cx="27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Step 2: Add a new point of sale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145100" y="0"/>
            <a:ext cx="190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Appendix: </a:t>
            </a: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/>
        </p:nvSpPr>
        <p:spPr>
          <a:xfrm>
            <a:off x="1975325" y="614550"/>
            <a:ext cx="27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Step 3: My Point of Sale screen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13" y="1759125"/>
            <a:ext cx="7672375" cy="2102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3" name="Google Shape;223;p31"/>
          <p:cNvSpPr txBox="1"/>
          <p:nvPr>
            <p:ph type="title"/>
          </p:nvPr>
        </p:nvSpPr>
        <p:spPr>
          <a:xfrm>
            <a:off x="145100" y="577649"/>
            <a:ext cx="20430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66">
                <a:solidFill>
                  <a:srgbClr val="666666"/>
                </a:solidFill>
              </a:rPr>
              <a:t>Screenshots</a:t>
            </a:r>
            <a:endParaRPr sz="2166">
              <a:solidFill>
                <a:srgbClr val="666666"/>
              </a:solidFill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145100" y="0"/>
            <a:ext cx="190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Appendix: 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296600"/>
            <a:ext cx="9144000" cy="446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3410101" y="229100"/>
            <a:ext cx="2182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</a:rPr>
              <a:t>Team My Farm</a:t>
            </a:r>
            <a:endParaRPr sz="2400" u="sng">
              <a:solidFill>
                <a:srgbClr val="000000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 b="84973" l="0" r="0" t="0"/>
          <a:stretch/>
        </p:blipFill>
        <p:spPr>
          <a:xfrm>
            <a:off x="2075225" y="1169722"/>
            <a:ext cx="2590000" cy="4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782300" y="1213975"/>
            <a:ext cx="144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Product Owner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1603" l="0" r="0" t="84956"/>
          <a:stretch/>
        </p:blipFill>
        <p:spPr>
          <a:xfrm>
            <a:off x="2075225" y="2179175"/>
            <a:ext cx="2590000" cy="4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15109" l="0" r="0" t="69863"/>
          <a:stretch/>
        </p:blipFill>
        <p:spPr>
          <a:xfrm>
            <a:off x="2075225" y="1639204"/>
            <a:ext cx="2590000" cy="4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71537" l="0" r="0" t="15023"/>
          <a:stretch/>
        </p:blipFill>
        <p:spPr>
          <a:xfrm>
            <a:off x="2075225" y="4253576"/>
            <a:ext cx="2590000" cy="4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4782300" y="1694725"/>
            <a:ext cx="144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Scrum Master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782300" y="2181125"/>
            <a:ext cx="144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Developer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 b="57856" l="0" r="0" t="28704"/>
          <a:stretch/>
        </p:blipFill>
        <p:spPr>
          <a:xfrm>
            <a:off x="2075225" y="3216383"/>
            <a:ext cx="2590000" cy="4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42768" l="0" r="0" t="42204"/>
          <a:stretch/>
        </p:blipFill>
        <p:spPr>
          <a:xfrm>
            <a:off x="2075225" y="2667527"/>
            <a:ext cx="2590000" cy="4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4782300" y="2673013"/>
            <a:ext cx="144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Developer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29475" l="0" r="0" t="58219"/>
          <a:stretch/>
        </p:blipFill>
        <p:spPr>
          <a:xfrm>
            <a:off x="2075225" y="3773713"/>
            <a:ext cx="25900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4782300" y="3164925"/>
            <a:ext cx="144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Developer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782300" y="3709238"/>
            <a:ext cx="144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Developer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4782300" y="4253563"/>
            <a:ext cx="144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UX Designer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 rot="306">
            <a:off x="2639377" y="887898"/>
            <a:ext cx="33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Name: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			         </a:t>
            </a:r>
            <a:r>
              <a:rPr lang="en" u="sng">
                <a:latin typeface="Lato"/>
                <a:ea typeface="Lato"/>
                <a:cs typeface="Lato"/>
                <a:sym typeface="Lato"/>
              </a:rPr>
              <a:t>Role: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/>
        </p:nvSpPr>
        <p:spPr>
          <a:xfrm>
            <a:off x="1910825" y="614550"/>
            <a:ext cx="594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Step 4: My Points of Sale with Multiple Physical Locations,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Physical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Addresses, Names and Website URLs.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88" y="1522150"/>
            <a:ext cx="7929425" cy="2782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1" name="Google Shape;231;p32"/>
          <p:cNvSpPr txBox="1"/>
          <p:nvPr>
            <p:ph type="title"/>
          </p:nvPr>
        </p:nvSpPr>
        <p:spPr>
          <a:xfrm>
            <a:off x="145100" y="577649"/>
            <a:ext cx="20430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66">
                <a:solidFill>
                  <a:srgbClr val="666666"/>
                </a:solidFill>
              </a:rPr>
              <a:t>Screenshots</a:t>
            </a:r>
            <a:endParaRPr sz="2166">
              <a:solidFill>
                <a:srgbClr val="666666"/>
              </a:solidFill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145100" y="0"/>
            <a:ext cx="190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Appendix: </a:t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/>
        </p:nvSpPr>
        <p:spPr>
          <a:xfrm>
            <a:off x="2104325" y="614550"/>
            <a:ext cx="27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Step 5: Add Produce Item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 rotWithShape="1">
          <a:blip r:embed="rId3">
            <a:alphaModFix/>
          </a:blip>
          <a:srcRect b="34006" l="0" r="0" t="0"/>
          <a:stretch/>
        </p:blipFill>
        <p:spPr>
          <a:xfrm>
            <a:off x="1033975" y="1691450"/>
            <a:ext cx="7076049" cy="2065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9" name="Google Shape;239;p33"/>
          <p:cNvSpPr txBox="1"/>
          <p:nvPr>
            <p:ph type="title"/>
          </p:nvPr>
        </p:nvSpPr>
        <p:spPr>
          <a:xfrm>
            <a:off x="145100" y="577649"/>
            <a:ext cx="20430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66">
                <a:solidFill>
                  <a:srgbClr val="666666"/>
                </a:solidFill>
              </a:rPr>
              <a:t>Screenshots</a:t>
            </a:r>
            <a:endParaRPr sz="2166">
              <a:solidFill>
                <a:srgbClr val="666666"/>
              </a:solidFill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145100" y="0"/>
            <a:ext cx="190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Appendix: </a:t>
            </a:r>
            <a:endParaRPr sz="2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/>
        </p:nvSpPr>
        <p:spPr>
          <a:xfrm>
            <a:off x="1902750" y="614550"/>
            <a:ext cx="27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Step 6: Add Produce Item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888" y="1547100"/>
            <a:ext cx="7376224" cy="294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7" name="Google Shape;247;p34"/>
          <p:cNvSpPr txBox="1"/>
          <p:nvPr>
            <p:ph type="title"/>
          </p:nvPr>
        </p:nvSpPr>
        <p:spPr>
          <a:xfrm>
            <a:off x="145100" y="577649"/>
            <a:ext cx="20430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66">
                <a:solidFill>
                  <a:srgbClr val="666666"/>
                </a:solidFill>
              </a:rPr>
              <a:t>Screenshots</a:t>
            </a:r>
            <a:endParaRPr sz="2166">
              <a:solidFill>
                <a:srgbClr val="666666"/>
              </a:solidFill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145100" y="0"/>
            <a:ext cx="190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Appendix: </a:t>
            </a:r>
            <a:endParaRPr sz="2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/>
        </p:nvSpPr>
        <p:spPr>
          <a:xfrm>
            <a:off x="1951150" y="614550"/>
            <a:ext cx="27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Step 7: Produce for Sale screen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713" y="1602750"/>
            <a:ext cx="7390575" cy="2226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5" name="Google Shape;255;p35"/>
          <p:cNvSpPr txBox="1"/>
          <p:nvPr>
            <p:ph type="title"/>
          </p:nvPr>
        </p:nvSpPr>
        <p:spPr>
          <a:xfrm>
            <a:off x="145100" y="577649"/>
            <a:ext cx="20430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66">
                <a:solidFill>
                  <a:srgbClr val="666666"/>
                </a:solidFill>
              </a:rPr>
              <a:t>Screenshots</a:t>
            </a:r>
            <a:endParaRPr sz="2166">
              <a:solidFill>
                <a:srgbClr val="666666"/>
              </a:solidFill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145100" y="0"/>
            <a:ext cx="190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Appendix: </a:t>
            </a:r>
            <a:endParaRPr sz="2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/>
        </p:nvSpPr>
        <p:spPr>
          <a:xfrm>
            <a:off x="1910825" y="614550"/>
            <a:ext cx="39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Step 8: List of Produce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6"/>
          <p:cNvSpPr txBox="1"/>
          <p:nvPr>
            <p:ph type="title"/>
          </p:nvPr>
        </p:nvSpPr>
        <p:spPr>
          <a:xfrm>
            <a:off x="145100" y="577649"/>
            <a:ext cx="20430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66">
                <a:solidFill>
                  <a:srgbClr val="666666"/>
                </a:solidFill>
              </a:rPr>
              <a:t>Screenshots</a:t>
            </a:r>
            <a:endParaRPr sz="2166">
              <a:solidFill>
                <a:srgbClr val="666666"/>
              </a:solidFill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145100" y="0"/>
            <a:ext cx="190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Appendix: </a:t>
            </a:r>
            <a:endParaRPr sz="2300"/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13" y="1090500"/>
            <a:ext cx="8313376" cy="3796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Farm - Sprint 3 Review</a:t>
            </a:r>
            <a:endParaRPr/>
          </a:p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730000" y="632850"/>
            <a:ext cx="19626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 Vision</a:t>
            </a:r>
            <a:endParaRPr/>
          </a:p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/>
              <a:t>We’re the platform where farmers and customers meet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</a:rPr>
              <a:t>Our Stakeholders</a:t>
            </a:r>
            <a:endParaRPr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83725" y="-11700"/>
            <a:ext cx="4866300" cy="1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 Kurtz, Farmer, 70, Male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Owner: Lindentree Farm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Lincoln MA</a:t>
            </a:r>
            <a:endParaRPr/>
          </a:p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4692025" y="64500"/>
            <a:ext cx="4376400" cy="4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As a farmer in Lincoln MA growing organic fruit and vegetables, Ari would like to sell his products in bulk, retail and pick your own. Here are some of his requirements:</a:t>
            </a:r>
            <a:endParaRPr sz="1500"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Outreach:</a:t>
            </a:r>
            <a:r>
              <a:rPr lang="en" sz="1500"/>
              <a:t> Ari currently </a:t>
            </a:r>
            <a:r>
              <a:rPr lang="en" sz="1500"/>
              <a:t>advertises to an email list of existing customers and through the town’s newspaper.</a:t>
            </a:r>
            <a:r>
              <a:rPr lang="en" sz="1500"/>
              <a:t> In the age of digital marketing, he would like to advertise his produce to a larger customer base.</a:t>
            </a:r>
            <a:endParaRPr sz="1500"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Pricing:</a:t>
            </a:r>
            <a:r>
              <a:rPr lang="en" sz="1500"/>
              <a:t> Ari finds it difficult to determine a fair price for his produce. He visits local grocery stores and other farm stores to come up with a price. He would like a suggested price for his produce that is competitive and profitable.</a:t>
            </a:r>
            <a:endParaRPr sz="1302"/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20532" l="12196" r="14548" t="10658"/>
          <a:stretch/>
        </p:blipFill>
        <p:spPr>
          <a:xfrm>
            <a:off x="696975" y="1352625"/>
            <a:ext cx="2829674" cy="35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83725" y="-11700"/>
            <a:ext cx="4866300" cy="1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Vijaya Meduri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Homemaker, </a:t>
            </a:r>
            <a:r>
              <a:rPr lang="en"/>
              <a:t>43, Female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Acton MA</a:t>
            </a:r>
            <a:endParaRPr/>
          </a:p>
        </p:txBody>
      </p:sp>
      <p:sp>
        <p:nvSpPr>
          <p:cNvPr id="137" name="Google Shape;137;p19"/>
          <p:cNvSpPr txBox="1"/>
          <p:nvPr>
            <p:ph idx="2" type="body"/>
          </p:nvPr>
        </p:nvSpPr>
        <p:spPr>
          <a:xfrm>
            <a:off x="4692025" y="64500"/>
            <a:ext cx="4329300" cy="4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Vijaya is primarily responsible for food for her family. She would like to source as much food locally as possible. She gets her information from:</a:t>
            </a:r>
            <a:endParaRPr sz="15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AutoNum type="alphaLcParenR"/>
            </a:pPr>
            <a:r>
              <a:rPr lang="en" sz="1500"/>
              <a:t>A global mailing list that is shared between farmers and customers, google search and sites like </a:t>
            </a:r>
            <a:r>
              <a:rPr lang="en" sz="1500"/>
              <a:t>pickyourown.org, massnrc.org, etc.</a:t>
            </a:r>
            <a:r>
              <a:rPr lang="en" sz="1500"/>
              <a:t> 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AutoNum type="alphaLcParenR"/>
            </a:pPr>
            <a:r>
              <a:rPr lang="en" sz="1500"/>
              <a:t>She then calls up individual farms to check for availability and pickup time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Her problem</a:t>
            </a:r>
            <a:r>
              <a:rPr lang="en" sz="1500"/>
              <a:t>: She has to do a lot of research to find what is available right now, locally. She would like all of the above on one portal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189800"/>
            <a:ext cx="2715482" cy="3801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83725" y="-11700"/>
            <a:ext cx="4866300" cy="1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 Hannan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Farmer, 43, Female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Pittsfield, MA</a:t>
            </a:r>
            <a:endParaRPr/>
          </a:p>
        </p:txBody>
      </p:sp>
      <p:sp>
        <p:nvSpPr>
          <p:cNvPr id="144" name="Google Shape;144;p20"/>
          <p:cNvSpPr txBox="1"/>
          <p:nvPr>
            <p:ph idx="2" type="body"/>
          </p:nvPr>
        </p:nvSpPr>
        <p:spPr>
          <a:xfrm>
            <a:off x="4692025" y="64500"/>
            <a:ext cx="4329300" cy="4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Mary is a farmer in training grows vegetables and hopes to run a small CSA with a few members as an experiment. As a new entrant she needs the following:</a:t>
            </a:r>
            <a:endParaRPr sz="1500"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a) A portal to host and market her virtual farm</a:t>
            </a:r>
            <a:endParaRPr sz="1500"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b) Ability to sell CSA shares online and attract customers</a:t>
            </a:r>
            <a:endParaRPr sz="1500"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If her venture works out she hopes make farming her full time profession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30000" y="632850"/>
            <a:ext cx="24786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</a:t>
            </a:r>
            <a:r>
              <a:rPr lang="en"/>
              <a:t> Vision</a:t>
            </a:r>
            <a:endParaRPr/>
          </a:p>
        </p:txBody>
      </p:sp>
      <p:sp>
        <p:nvSpPr>
          <p:cNvPr id="150" name="Google Shape;150;p21"/>
          <p:cNvSpPr txBox="1"/>
          <p:nvPr>
            <p:ph idx="2" type="body"/>
          </p:nvPr>
        </p:nvSpPr>
        <p:spPr>
          <a:xfrm>
            <a:off x="4692025" y="64500"/>
            <a:ext cx="4329300" cy="4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Allow a farmer to:</a:t>
            </a:r>
            <a:endParaRPr sz="1500"/>
          </a:p>
          <a:p>
            <a:pPr indent="-32385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a virtual farm</a:t>
            </a:r>
            <a:endParaRPr sz="1500"/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List produce available to sell in the market</a:t>
            </a:r>
            <a:endParaRPr sz="1500"/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Indicate where a customer can buy the produce</a:t>
            </a:r>
            <a:endParaRPr sz="1500"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Allow a customer to:</a:t>
            </a:r>
            <a:endParaRPr sz="1500"/>
          </a:p>
          <a:p>
            <a:pPr indent="-32385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Search local produce near a given location</a:t>
            </a:r>
            <a:endParaRPr sz="1500"/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Send a message to the farmer with interest to  buy the produce</a:t>
            </a:r>
            <a:endParaRPr sz="1500"/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See other produce available at the same location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