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68" r:id="rId15"/>
    <p:sldId id="269" r:id="rId16"/>
    <p:sldId id="270" r:id="rId17"/>
    <p:sldId id="272" r:id="rId18"/>
    <p:sldId id="273" r:id="rId19"/>
    <p:sldId id="279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1FF1-311C-4D5F-9E10-1FB5AC0D9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CAD3C-4F4F-468C-B8A6-45E030E34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EB19F-C4D3-428B-B81C-CF00B71B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4B9D-AC2C-4132-B48C-6918D80C5AA3}" type="datetimeFigureOut">
              <a:rPr lang="fr-CA" smtClean="0"/>
              <a:t>2021-09-21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070C7-EF79-49E1-8D31-28670B2F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534CB-AF89-48E0-8AF1-C8471439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2C98-1C5F-41D9-A74D-C4E72CF6B07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3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7784-4FE8-4F8C-B28B-DF84E228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3C694-B0D7-441F-AFC1-1D5D0194B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242A5-031C-4E9F-AD70-925C3012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4B9D-AC2C-4132-B48C-6918D80C5AA3}" type="datetimeFigureOut">
              <a:rPr lang="fr-CA" smtClean="0"/>
              <a:t>2021-09-21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87BED-ADD8-480D-8447-84A674F6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840A7-F20D-4A22-ACEF-DA4C36B6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2C98-1C5F-41D9-A74D-C4E72CF6B07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310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B6734-F120-44F2-BDC1-A4F54FAEB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07DA8-2621-42AE-B32C-C6EFAEA54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9D54A-425D-470E-962C-B76BBEDE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4B9D-AC2C-4132-B48C-6918D80C5AA3}" type="datetimeFigureOut">
              <a:rPr lang="fr-CA" smtClean="0"/>
              <a:t>2021-09-21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11297-B262-4265-AB65-C282ED0E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C09A-7DFF-4357-A07C-5663D4AD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2C98-1C5F-41D9-A74D-C4E72CF6B07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245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E48D-8280-463D-8499-209670A4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7634-680F-4F9F-A9B8-BA64ECAE6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01762-5761-4987-88C9-C0CAE812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4B9D-AC2C-4132-B48C-6918D80C5AA3}" type="datetimeFigureOut">
              <a:rPr lang="fr-CA" smtClean="0"/>
              <a:t>2021-09-21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538ED-D86F-4809-B8BE-F1740A1C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1E776-F6ED-4E12-9DCA-314061E1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2C98-1C5F-41D9-A74D-C4E72CF6B07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990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CA5-46B0-4789-ABA4-31333413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EEF24-CCF2-427B-99ED-9AADE6986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6ACC8-3471-4D33-97ED-EEA6D5C5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4B9D-AC2C-4132-B48C-6918D80C5AA3}" type="datetimeFigureOut">
              <a:rPr lang="fr-CA" smtClean="0"/>
              <a:t>2021-09-21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64DC-D164-4DC6-BE46-76A4153F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25E0E-C969-4BCE-BD5D-899DD195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2C98-1C5F-41D9-A74D-C4E72CF6B07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157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079E-1D80-4322-876F-126C77AB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85543-4B5C-4BD8-AE3D-C11569E00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FF454-8289-4A34-80ED-B15EEE0B5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5776B-552C-4F6A-A50C-27EE29B9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4B9D-AC2C-4132-B48C-6918D80C5AA3}" type="datetimeFigureOut">
              <a:rPr lang="fr-CA" smtClean="0"/>
              <a:t>2021-09-21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93C08-C43A-40F9-816B-93A5EDAB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4BD38-0151-4F61-BBD3-6C91AAA3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2C98-1C5F-41D9-A74D-C4E72CF6B07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2454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13C2-E792-4FBF-92AD-007166B5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65CAB-F6C5-4A92-BBED-6EABDC9C5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8E247-96E1-4237-8857-ACFD4CD38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16F90-4653-4122-9D6A-F9AAD0CDB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D0D5C-0FD8-4223-A4BD-53F262E19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85337-D0B0-4426-89A7-34C0EB54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4B9D-AC2C-4132-B48C-6918D80C5AA3}" type="datetimeFigureOut">
              <a:rPr lang="fr-CA" smtClean="0"/>
              <a:t>2021-09-21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B7A00-6DA6-483D-A9D4-D7CD3114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BD86D-E1D4-4765-92AC-395917FE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2C98-1C5F-41D9-A74D-C4E72CF6B07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688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CE19-053E-4532-AF3E-50529AF3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5A751-E37D-400F-97BB-9727446C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4B9D-AC2C-4132-B48C-6918D80C5AA3}" type="datetimeFigureOut">
              <a:rPr lang="fr-CA" smtClean="0"/>
              <a:t>2021-09-21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D9F39-960E-47AD-9C9B-77C8EA3C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A55FA-67E4-4545-BF9C-559DABE4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2C98-1C5F-41D9-A74D-C4E72CF6B07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481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8D6D3-F1E4-4504-90DC-0AB65234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4B9D-AC2C-4132-B48C-6918D80C5AA3}" type="datetimeFigureOut">
              <a:rPr lang="fr-CA" smtClean="0"/>
              <a:t>2021-09-21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42CE5-DE06-4F36-8810-9FEA299B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66314-E4F8-4F02-8719-94F2AF5A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2C98-1C5F-41D9-A74D-C4E72CF6B07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18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1C35-F37E-490B-BC3E-A2B1946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F93E-235F-462B-96B4-FFBF8D95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A7A7C-413B-4402-9BA3-30105BE1E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E4ACF-2FFF-4BF9-B7EB-1F0C9909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4B9D-AC2C-4132-B48C-6918D80C5AA3}" type="datetimeFigureOut">
              <a:rPr lang="fr-CA" smtClean="0"/>
              <a:t>2021-09-21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6E2F9-97CF-478C-BA91-F14B88D1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91756-AA60-41F2-8585-86B01FD5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2C98-1C5F-41D9-A74D-C4E72CF6B07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902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4AD7-2AE5-4E86-AD70-98A5CF0E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C1DD0-AC1E-42C8-89CC-34B76C8F0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BB859-514E-41E1-BEFB-C64D1B6D0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7D623-23D9-4507-92EC-2AED1D83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4B9D-AC2C-4132-B48C-6918D80C5AA3}" type="datetimeFigureOut">
              <a:rPr lang="fr-CA" smtClean="0"/>
              <a:t>2021-09-21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70379-6232-4179-A22D-D04D422A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2C8A6-B81B-4949-98C3-8468A34F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2C98-1C5F-41D9-A74D-C4E72CF6B07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287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87A55-7577-46F8-8517-F5A89B82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2DFA2-5669-4940-82FE-75FD7229F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E673B-A664-4F80-B466-673C74F13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44B9D-AC2C-4132-B48C-6918D80C5AA3}" type="datetimeFigureOut">
              <a:rPr lang="fr-CA" smtClean="0"/>
              <a:t>2021-09-21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177-AED9-4DFC-ADB3-2C9ABA7D7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BE951-60CD-4E63-BA17-D7D0EB5E4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B2C98-1C5F-41D9-A74D-C4E72CF6B07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9397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3861D-B23D-4632-B3C5-01FB35EB6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>
                <a:solidFill>
                  <a:srgbClr val="FFFFFF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Évaluation 3 - 420-985-RO Groupe 427</a:t>
            </a:r>
            <a:br>
              <a:rPr lang="fr-CA" sz="4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fr-CA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0B679-52E2-4D92-B8A2-6D62F1FF1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fr-CA"/>
              <a:t>Marc-André Dussault,  Kriza Lacsamana,  Sylvain Pouliot,  Pierre-Luc Dionne</a:t>
            </a:r>
          </a:p>
        </p:txBody>
      </p:sp>
    </p:spTree>
    <p:extLst>
      <p:ext uri="{BB962C8B-B14F-4D97-AF65-F5344CB8AC3E}">
        <p14:creationId xmlns:p14="http://schemas.microsoft.com/office/powerpoint/2010/main" val="1956826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5FDCE-0C2D-44B6-BCB9-AD69016F3293}"/>
              </a:ext>
            </a:extLst>
          </p:cNvPr>
          <p:cNvSpPr txBox="1"/>
          <p:nvPr/>
        </p:nvSpPr>
        <p:spPr>
          <a:xfrm>
            <a:off x="8878" y="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14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) Dessinez un schéma qui illustre votre architecture de BD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C3B861CD-E876-4DC3-9AE1-D3B400437475}"/>
              </a:ext>
            </a:extLst>
          </p:cNvPr>
          <p:cNvSpPr/>
          <p:nvPr/>
        </p:nvSpPr>
        <p:spPr>
          <a:xfrm>
            <a:off x="3938636" y="1376040"/>
            <a:ext cx="4314728" cy="4657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accent6"/>
              </a:solidFill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D3B473CB-8798-45A6-B188-31BF0F8FFB49}"/>
              </a:ext>
            </a:extLst>
          </p:cNvPr>
          <p:cNvSpPr/>
          <p:nvPr/>
        </p:nvSpPr>
        <p:spPr>
          <a:xfrm>
            <a:off x="4421079" y="4332303"/>
            <a:ext cx="834501" cy="103868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1EE9238-9982-4772-AE07-24DC595FE06A}"/>
              </a:ext>
            </a:extLst>
          </p:cNvPr>
          <p:cNvSpPr/>
          <p:nvPr/>
        </p:nvSpPr>
        <p:spPr>
          <a:xfrm>
            <a:off x="5825230" y="4511336"/>
            <a:ext cx="834501" cy="103868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ED427ED-EA80-4C5B-B19A-5C0B3321A6C3}"/>
              </a:ext>
            </a:extLst>
          </p:cNvPr>
          <p:cNvSpPr/>
          <p:nvPr/>
        </p:nvSpPr>
        <p:spPr>
          <a:xfrm>
            <a:off x="7229381" y="4332302"/>
            <a:ext cx="834501" cy="103868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3F7DC0A3-DE12-4E5F-828F-007E6A80FC29}"/>
              </a:ext>
            </a:extLst>
          </p:cNvPr>
          <p:cNvSpPr/>
          <p:nvPr/>
        </p:nvSpPr>
        <p:spPr>
          <a:xfrm>
            <a:off x="6695981" y="2806250"/>
            <a:ext cx="834501" cy="103868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C63C8-E5AF-4E28-A0D6-D4A1A14F7AF7}"/>
              </a:ext>
            </a:extLst>
          </p:cNvPr>
          <p:cNvSpPr txBox="1"/>
          <p:nvPr/>
        </p:nvSpPr>
        <p:spPr>
          <a:xfrm>
            <a:off x="6652207" y="2515617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err="1">
                <a:solidFill>
                  <a:schemeClr val="bg1"/>
                </a:solidFill>
              </a:rPr>
              <a:t>PDBseed</a:t>
            </a:r>
            <a:endParaRPr lang="fr-CA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FE2D68-A93E-4225-9D68-29F36EF96A79}"/>
              </a:ext>
            </a:extLst>
          </p:cNvPr>
          <p:cNvSpPr txBox="1"/>
          <p:nvPr/>
        </p:nvSpPr>
        <p:spPr>
          <a:xfrm>
            <a:off x="4236265" y="5363493"/>
            <a:ext cx="1304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err="1">
                <a:solidFill>
                  <a:schemeClr val="bg1"/>
                </a:solidFill>
              </a:rPr>
              <a:t>RomancePDB</a:t>
            </a:r>
            <a:endParaRPr lang="fr-CA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C6DA98-94EF-4254-AC55-191E1EDF9517}"/>
              </a:ext>
            </a:extLst>
          </p:cNvPr>
          <p:cNvSpPr txBox="1"/>
          <p:nvPr/>
        </p:nvSpPr>
        <p:spPr>
          <a:xfrm>
            <a:off x="5709321" y="5550023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err="1">
                <a:solidFill>
                  <a:schemeClr val="bg1"/>
                </a:solidFill>
              </a:rPr>
              <a:t>ActionPDB</a:t>
            </a:r>
            <a:endParaRPr lang="fr-CA" sz="16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44C3A-83E6-4BD6-99FD-59EA4ED25A40}"/>
              </a:ext>
            </a:extLst>
          </p:cNvPr>
          <p:cNvSpPr txBox="1"/>
          <p:nvPr/>
        </p:nvSpPr>
        <p:spPr>
          <a:xfrm>
            <a:off x="7039734" y="5370989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err="1">
                <a:solidFill>
                  <a:schemeClr val="bg1"/>
                </a:solidFill>
              </a:rPr>
              <a:t>ComedyPDB</a:t>
            </a:r>
            <a:endParaRPr lang="fr-CA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918C22-2F2F-4B04-B93F-F92A15630C92}"/>
              </a:ext>
            </a:extLst>
          </p:cNvPr>
          <p:cNvSpPr txBox="1"/>
          <p:nvPr/>
        </p:nvSpPr>
        <p:spPr>
          <a:xfrm>
            <a:off x="4931097" y="1594409"/>
            <a:ext cx="232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>
                <a:solidFill>
                  <a:schemeClr val="bg1"/>
                </a:solidFill>
              </a:rPr>
              <a:t>ORCLCDB (ROOT)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EA7522-40E0-4DA4-9F2D-97681D66CC8F}"/>
              </a:ext>
            </a:extLst>
          </p:cNvPr>
          <p:cNvSpPr txBox="1"/>
          <p:nvPr/>
        </p:nvSpPr>
        <p:spPr>
          <a:xfrm>
            <a:off x="8823014" y="4463003"/>
            <a:ext cx="61211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CA" dirty="0">
                <a:solidFill>
                  <a:schemeClr val="accent2"/>
                </a:solidFill>
              </a:rPr>
              <a:t>Utilisateurs Local</a:t>
            </a:r>
            <a:endParaRPr lang="fr-CA" dirty="0"/>
          </a:p>
          <a:p>
            <a:pPr marL="285750" indent="-285750">
              <a:buFontTx/>
              <a:buChar char="-"/>
            </a:pPr>
            <a:r>
              <a:rPr lang="fr-CA" dirty="0"/>
              <a:t>admin1</a:t>
            </a:r>
          </a:p>
          <a:p>
            <a:pPr marL="285750" indent="-285750">
              <a:buFontTx/>
              <a:buChar char="-"/>
            </a:pPr>
            <a:r>
              <a:rPr lang="fr-CA" dirty="0"/>
              <a:t>julien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527646-A598-497C-831A-653934E3B4F7}"/>
              </a:ext>
            </a:extLst>
          </p:cNvPr>
          <p:cNvSpPr txBox="1"/>
          <p:nvPr/>
        </p:nvSpPr>
        <p:spPr>
          <a:xfrm>
            <a:off x="8823014" y="2912213"/>
            <a:ext cx="61211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CA" dirty="0">
                <a:solidFill>
                  <a:schemeClr val="accent2"/>
                </a:solidFill>
              </a:rPr>
              <a:t>Utilisateurs Local</a:t>
            </a:r>
          </a:p>
          <a:p>
            <a:pPr marL="285750" indent="-285750">
              <a:buFontTx/>
              <a:buChar char="-"/>
            </a:pPr>
            <a:r>
              <a:rPr lang="fr-CA" dirty="0"/>
              <a:t>admin2</a:t>
            </a:r>
          </a:p>
          <a:p>
            <a:pPr marL="285750" indent="-285750">
              <a:buFontTx/>
              <a:buChar char="-"/>
            </a:pPr>
            <a:r>
              <a:rPr lang="fr-CA" dirty="0"/>
              <a:t>mark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67CF87-0A64-4EA6-9D00-EEB0CDDC5493}"/>
              </a:ext>
            </a:extLst>
          </p:cNvPr>
          <p:cNvSpPr txBox="1"/>
          <p:nvPr/>
        </p:nvSpPr>
        <p:spPr>
          <a:xfrm>
            <a:off x="574830" y="3799048"/>
            <a:ext cx="21886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CA" dirty="0">
                <a:solidFill>
                  <a:schemeClr val="accent2"/>
                </a:solidFill>
              </a:rPr>
              <a:t>Utilisateurs Local</a:t>
            </a:r>
            <a:endParaRPr lang="fr-CA" dirty="0"/>
          </a:p>
          <a:p>
            <a:pPr marL="285750" indent="-285750">
              <a:buFontTx/>
              <a:buChar char="-"/>
            </a:pPr>
            <a:r>
              <a:rPr lang="fr-CA" dirty="0"/>
              <a:t>admin3</a:t>
            </a:r>
          </a:p>
          <a:p>
            <a:pPr marL="285750" indent="-285750">
              <a:buFontTx/>
              <a:buChar char="-"/>
            </a:pPr>
            <a:r>
              <a:rPr lang="fr-CA" dirty="0" err="1"/>
              <a:t>lyna</a:t>
            </a:r>
            <a:endParaRPr lang="fr-CA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3FD6DE-AD5B-49B4-8D6B-6F3E88E12E8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264998" y="3373878"/>
            <a:ext cx="2558016" cy="1127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B78C88-04A2-415A-951B-EB27C7658951}"/>
              </a:ext>
            </a:extLst>
          </p:cNvPr>
          <p:cNvCxnSpPr>
            <a:cxnSpLocks/>
            <a:stCxn id="20" idx="1"/>
            <a:endCxn id="12" idx="4"/>
          </p:cNvCxnSpPr>
          <p:nvPr/>
        </p:nvCxnSpPr>
        <p:spPr>
          <a:xfrm flipH="1" flipV="1">
            <a:off x="8063882" y="4851646"/>
            <a:ext cx="759132" cy="73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B00D95-BBA7-42D4-ADFF-B5A26DE0F513}"/>
              </a:ext>
            </a:extLst>
          </p:cNvPr>
          <p:cNvCxnSpPr>
            <a:cxnSpLocks/>
            <a:stCxn id="23" idx="3"/>
            <a:endCxn id="7" idx="2"/>
          </p:cNvCxnSpPr>
          <p:nvPr/>
        </p:nvCxnSpPr>
        <p:spPr>
          <a:xfrm>
            <a:off x="2763454" y="4260713"/>
            <a:ext cx="1657625" cy="590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A97FEE-2AE8-44E0-9CEB-ECF0CF15692E}"/>
              </a:ext>
            </a:extLst>
          </p:cNvPr>
          <p:cNvCxnSpPr>
            <a:cxnSpLocks/>
          </p:cNvCxnSpPr>
          <p:nvPr/>
        </p:nvCxnSpPr>
        <p:spPr>
          <a:xfrm>
            <a:off x="2522233" y="2607985"/>
            <a:ext cx="1657625" cy="59093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793B39C-C93C-4ECB-92DD-401498E7F922}"/>
              </a:ext>
            </a:extLst>
          </p:cNvPr>
          <p:cNvSpPr txBox="1"/>
          <p:nvPr/>
        </p:nvSpPr>
        <p:spPr>
          <a:xfrm>
            <a:off x="49884" y="2019555"/>
            <a:ext cx="259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6"/>
                </a:solidFill>
              </a:rPr>
              <a:t>Utilisateur Global</a:t>
            </a:r>
          </a:p>
          <a:p>
            <a:r>
              <a:rPr lang="fr-CA" dirty="0"/>
              <a:t>- C##MOVIESUPERADMIN </a:t>
            </a:r>
          </a:p>
        </p:txBody>
      </p:sp>
    </p:spTree>
    <p:extLst>
      <p:ext uri="{BB962C8B-B14F-4D97-AF65-F5344CB8AC3E}">
        <p14:creationId xmlns:p14="http://schemas.microsoft.com/office/powerpoint/2010/main" val="278859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5FDCE-0C2D-44B6-BCB9-AD69016F3293}"/>
              </a:ext>
            </a:extLst>
          </p:cNvPr>
          <p:cNvSpPr txBox="1"/>
          <p:nvPr/>
        </p:nvSpPr>
        <p:spPr>
          <a:xfrm>
            <a:off x="8878" y="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15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) Connectez-vous à votre base de données </a:t>
            </a:r>
            <a:r>
              <a:rPr lang="fr-FR" sz="1800" dirty="0" err="1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pluggable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</a:t>
            </a:r>
            <a:r>
              <a:rPr lang="fr-FR" sz="1800" dirty="0" err="1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ActionPDB</a:t>
            </a:r>
            <a:r>
              <a:rPr lang="fr-FR" sz="1800" dirty="0">
                <a:effectLst/>
                <a:latin typeface="Arial" panose="020B0604020202020204" pitchFamily="34" charset="0"/>
                <a:ea typeface="Candara" panose="020E0502030303020204" pitchFamily="34" charset="0"/>
              </a:rPr>
              <a:t> 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(en utilisant ligne de commande ou SQL </a:t>
            </a:r>
            <a:r>
              <a:rPr lang="fr-FR" sz="1800" dirty="0" err="1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Developer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).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9DD46-EFB3-4DA6-AB38-870D568EF93E}"/>
              </a:ext>
            </a:extLst>
          </p:cNvPr>
          <p:cNvSpPr txBox="1"/>
          <p:nvPr/>
        </p:nvSpPr>
        <p:spPr>
          <a:xfrm>
            <a:off x="3090910" y="1958997"/>
            <a:ext cx="4961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ALTER SESSION SET CONTAINER = </a:t>
            </a:r>
            <a:r>
              <a:rPr lang="fr-CA" sz="16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ActionPDB</a:t>
            </a:r>
            <a:r>
              <a:rPr lang="fr-CA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fr-CA" sz="1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2FA5A-4FB7-401A-99FC-6D5013F8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17" y="3704022"/>
            <a:ext cx="10898121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5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5FDCE-0C2D-44B6-BCB9-AD69016F3293}"/>
              </a:ext>
            </a:extLst>
          </p:cNvPr>
          <p:cNvSpPr txBox="1"/>
          <p:nvPr/>
        </p:nvSpPr>
        <p:spPr>
          <a:xfrm>
            <a:off x="8878" y="0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16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) Créez ces tables dans </a:t>
            </a:r>
            <a:r>
              <a:rPr lang="fr-FR" sz="1800" dirty="0" err="1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ActionPDB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.  Implémentez vos tables en utilisant le langage de définition de données (LDD) et donnez les permissions nécessaires pour les insertions et lecture.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9DD46-EFB3-4DA6-AB38-870D568EF93E}"/>
              </a:ext>
            </a:extLst>
          </p:cNvPr>
          <p:cNvSpPr txBox="1"/>
          <p:nvPr/>
        </p:nvSpPr>
        <p:spPr>
          <a:xfrm>
            <a:off x="122068" y="905232"/>
            <a:ext cx="10176030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DROP TABLE </a:t>
            </a:r>
            <a:r>
              <a:rPr lang="fr-CA" sz="1300" b="0" i="0" u="none" strike="noStrike" dirty="0" err="1">
                <a:solidFill>
                  <a:srgbClr val="FF0000"/>
                </a:solidFill>
                <a:effectLst/>
              </a:rPr>
              <a:t>films_acteurs</a:t>
            </a:r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CASCADE CONSTRAINTS;</a:t>
            </a: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DROP TABLE ACTEURS CASCADE CONSTRAINTS;</a:t>
            </a: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DROP TABLE FILMS CASCADE CONSTRAINTS;</a:t>
            </a: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DROP TABLE GENRES CASCADE CONSTRAINTS;</a:t>
            </a: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DROP TABLE REALISATEURS CASCADE CONSTRAINTS;</a:t>
            </a:r>
          </a:p>
          <a:p>
            <a:endParaRPr lang="fr-CA" sz="1300" dirty="0">
              <a:solidFill>
                <a:srgbClr val="FF0000"/>
              </a:solidFill>
            </a:endParaRP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CREATE TABLE films(</a:t>
            </a: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300" b="0" i="0" u="none" strike="noStrike" dirty="0" err="1">
                <a:solidFill>
                  <a:srgbClr val="FF0000"/>
                </a:solidFill>
                <a:effectLst/>
              </a:rPr>
              <a:t>id_film</a:t>
            </a:r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INT,</a:t>
            </a: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titre VARCHAR(55),</a:t>
            </a: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description VARCHAR(1000),</a:t>
            </a: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300" b="0" i="0" u="none" strike="noStrike" dirty="0" err="1">
                <a:solidFill>
                  <a:srgbClr val="FF0000"/>
                </a:solidFill>
                <a:effectLst/>
              </a:rPr>
              <a:t>duree</a:t>
            </a:r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INT,</a:t>
            </a: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300" b="0" i="0" u="none" strike="noStrike" dirty="0" err="1">
                <a:solidFill>
                  <a:srgbClr val="FF0000"/>
                </a:solidFill>
                <a:effectLst/>
              </a:rPr>
              <a:t>date_sortie</a:t>
            </a:r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DATE,</a:t>
            </a: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300" b="0" i="0" u="none" strike="noStrike" dirty="0" err="1">
                <a:solidFill>
                  <a:srgbClr val="FF0000"/>
                </a:solidFill>
                <a:effectLst/>
              </a:rPr>
              <a:t>id_genre</a:t>
            </a:r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INT,</a:t>
            </a: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CONSTRAINT </a:t>
            </a:r>
            <a:r>
              <a:rPr lang="fr-CA" sz="1300" b="0" i="0" u="none" strike="noStrike" dirty="0" err="1">
                <a:solidFill>
                  <a:srgbClr val="FF0000"/>
                </a:solidFill>
                <a:effectLst/>
              </a:rPr>
              <a:t>PK_id_film</a:t>
            </a:r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PRIMARY KEY(</a:t>
            </a:r>
            <a:r>
              <a:rPr lang="fr-CA" sz="1300" b="0" i="0" u="none" strike="noStrike" dirty="0" err="1">
                <a:solidFill>
                  <a:srgbClr val="FF0000"/>
                </a:solidFill>
                <a:effectLst/>
              </a:rPr>
              <a:t>id_film</a:t>
            </a:r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)</a:t>
            </a: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);</a:t>
            </a:r>
          </a:p>
          <a:p>
            <a:endParaRPr lang="fr-CA" sz="1300" b="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CREATE TABLE acteurs(</a:t>
            </a: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300" b="0" i="0" u="none" strike="noStrike" dirty="0" err="1">
                <a:solidFill>
                  <a:srgbClr val="FF0000"/>
                </a:solidFill>
                <a:effectLst/>
              </a:rPr>
              <a:t>id_acteur</a:t>
            </a:r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INT,</a:t>
            </a: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300" b="0" i="0" u="none" strike="noStrike" dirty="0" err="1">
                <a:solidFill>
                  <a:srgbClr val="FF0000"/>
                </a:solidFill>
                <a:effectLst/>
              </a:rPr>
              <a:t>prenom</a:t>
            </a:r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VARCHAR(55),</a:t>
            </a: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300" b="0" i="0" u="none" strike="noStrike" dirty="0" err="1">
                <a:solidFill>
                  <a:srgbClr val="FF0000"/>
                </a:solidFill>
                <a:effectLst/>
              </a:rPr>
              <a:t>nom_de_famille</a:t>
            </a:r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VARCHAR(55),</a:t>
            </a: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300" b="0" i="0" u="none" strike="noStrike" dirty="0" err="1">
                <a:solidFill>
                  <a:srgbClr val="FF0000"/>
                </a:solidFill>
                <a:effectLst/>
              </a:rPr>
              <a:t>date_de_naissance</a:t>
            </a:r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DATE,</a:t>
            </a: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CONSTRAINT </a:t>
            </a:r>
            <a:r>
              <a:rPr lang="fr-CA" sz="1300" b="0" i="0" u="none" strike="noStrike" dirty="0" err="1">
                <a:solidFill>
                  <a:srgbClr val="FF0000"/>
                </a:solidFill>
                <a:effectLst/>
              </a:rPr>
              <a:t>PK_id_acteur</a:t>
            </a:r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PRIMARY KEY(</a:t>
            </a:r>
            <a:r>
              <a:rPr lang="fr-CA" sz="1300" b="0" i="0" u="none" strike="noStrike" dirty="0" err="1">
                <a:solidFill>
                  <a:srgbClr val="FF0000"/>
                </a:solidFill>
                <a:effectLst/>
              </a:rPr>
              <a:t>id_acteur</a:t>
            </a:r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)</a:t>
            </a: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);</a:t>
            </a:r>
          </a:p>
          <a:p>
            <a:endParaRPr lang="fr-CA" sz="1300" b="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CREATE TABLE genres(</a:t>
            </a: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300" b="0" i="0" u="none" strike="noStrike" dirty="0" err="1">
                <a:solidFill>
                  <a:srgbClr val="FF0000"/>
                </a:solidFill>
                <a:effectLst/>
              </a:rPr>
              <a:t>id_genre</a:t>
            </a:r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INT,</a:t>
            </a: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nom VARCHAR(55),</a:t>
            </a: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CONSTRAINT </a:t>
            </a:r>
            <a:r>
              <a:rPr lang="fr-CA" sz="1300" b="0" i="0" u="none" strike="noStrike" dirty="0" err="1">
                <a:solidFill>
                  <a:srgbClr val="FF0000"/>
                </a:solidFill>
                <a:effectLst/>
              </a:rPr>
              <a:t>PK_id_genre</a:t>
            </a:r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 PRIMARY KEY(</a:t>
            </a:r>
            <a:r>
              <a:rPr lang="fr-CA" sz="1300" b="0" i="0" u="none" strike="noStrike" dirty="0" err="1">
                <a:solidFill>
                  <a:srgbClr val="FF0000"/>
                </a:solidFill>
                <a:effectLst/>
              </a:rPr>
              <a:t>id_genre</a:t>
            </a:r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)</a:t>
            </a:r>
          </a:p>
          <a:p>
            <a:r>
              <a:rPr lang="fr-CA" sz="1300" b="0" i="0" u="none" strike="noStrike" dirty="0">
                <a:solidFill>
                  <a:srgbClr val="FF0000"/>
                </a:solidFill>
                <a:effectLst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7F3C0-380D-4441-9885-08343035D639}"/>
              </a:ext>
            </a:extLst>
          </p:cNvPr>
          <p:cNvSpPr txBox="1"/>
          <p:nvPr/>
        </p:nvSpPr>
        <p:spPr>
          <a:xfrm>
            <a:off x="9543495" y="2725445"/>
            <a:ext cx="22815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Suite du code sur la prochaine page.</a:t>
            </a:r>
          </a:p>
        </p:txBody>
      </p:sp>
    </p:spTree>
    <p:extLst>
      <p:ext uri="{BB962C8B-B14F-4D97-AF65-F5344CB8AC3E}">
        <p14:creationId xmlns:p14="http://schemas.microsoft.com/office/powerpoint/2010/main" val="161832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5FDCE-0C2D-44B6-BCB9-AD69016F3293}"/>
              </a:ext>
            </a:extLst>
          </p:cNvPr>
          <p:cNvSpPr txBox="1"/>
          <p:nvPr/>
        </p:nvSpPr>
        <p:spPr>
          <a:xfrm>
            <a:off x="8878" y="0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16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) Créez ces tables dans </a:t>
            </a:r>
            <a:r>
              <a:rPr lang="fr-FR" sz="1800" dirty="0" err="1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ActionPDB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.  Implémentez vos tables en utilisant le langage de définition de données (LDD) et donnez les permissions nécessaires pour les insertions et lecture.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7271F0-675D-4D0D-8BFB-280E55C87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361" y="1172360"/>
            <a:ext cx="2857500" cy="3838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CCC78-1B0E-4E73-A295-7C8E354764E7}"/>
              </a:ext>
            </a:extLst>
          </p:cNvPr>
          <p:cNvSpPr txBox="1"/>
          <p:nvPr/>
        </p:nvSpPr>
        <p:spPr>
          <a:xfrm>
            <a:off x="157579" y="829062"/>
            <a:ext cx="61211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b="0" i="0" u="none" strike="noStrike" dirty="0">
                <a:solidFill>
                  <a:srgbClr val="FF0000"/>
                </a:solidFill>
                <a:effectLst/>
              </a:rPr>
              <a:t>CREATE TABLE </a:t>
            </a:r>
            <a:r>
              <a:rPr lang="fr-CA" sz="1800" b="0" i="0" u="none" strike="noStrike" dirty="0" err="1">
                <a:solidFill>
                  <a:srgbClr val="FF0000"/>
                </a:solidFill>
                <a:effectLst/>
              </a:rPr>
              <a:t>realisateurs</a:t>
            </a:r>
            <a:r>
              <a:rPr lang="fr-CA" sz="1800" b="0" i="0" u="none" strike="noStrike" dirty="0">
                <a:solidFill>
                  <a:srgbClr val="FF0000"/>
                </a:solidFill>
                <a:effectLst/>
              </a:rPr>
              <a:t>(</a:t>
            </a:r>
          </a:p>
          <a:p>
            <a:r>
              <a:rPr lang="fr-CA" sz="1800" b="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800" b="0" i="0" u="none" strike="noStrike" dirty="0" err="1">
                <a:solidFill>
                  <a:srgbClr val="FF0000"/>
                </a:solidFill>
                <a:effectLst/>
              </a:rPr>
              <a:t>id_realisateur</a:t>
            </a:r>
            <a:r>
              <a:rPr lang="fr-CA" sz="1800" b="0" i="0" u="none" strike="noStrike" dirty="0">
                <a:solidFill>
                  <a:srgbClr val="FF0000"/>
                </a:solidFill>
                <a:effectLst/>
              </a:rPr>
              <a:t> INT,</a:t>
            </a:r>
          </a:p>
          <a:p>
            <a:r>
              <a:rPr lang="fr-CA" sz="1800" b="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800" b="0" i="0" u="none" strike="noStrike" dirty="0" err="1">
                <a:solidFill>
                  <a:srgbClr val="FF0000"/>
                </a:solidFill>
                <a:effectLst/>
              </a:rPr>
              <a:t>prenom</a:t>
            </a:r>
            <a:r>
              <a:rPr lang="fr-CA" sz="1800" b="0" i="0" u="none" strike="noStrike" dirty="0">
                <a:solidFill>
                  <a:srgbClr val="FF0000"/>
                </a:solidFill>
                <a:effectLst/>
              </a:rPr>
              <a:t> VARCHAR(55),</a:t>
            </a:r>
          </a:p>
          <a:p>
            <a:r>
              <a:rPr lang="fr-CA" sz="1800" b="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800" b="0" i="0" u="none" strike="noStrike" dirty="0" err="1">
                <a:solidFill>
                  <a:srgbClr val="FF0000"/>
                </a:solidFill>
                <a:effectLst/>
              </a:rPr>
              <a:t>nom_de_famille</a:t>
            </a:r>
            <a:r>
              <a:rPr lang="fr-CA" sz="1800" b="0" i="0" u="none" strike="noStrike" dirty="0">
                <a:solidFill>
                  <a:srgbClr val="FF0000"/>
                </a:solidFill>
                <a:effectLst/>
              </a:rPr>
              <a:t> VARCHAR(55),</a:t>
            </a:r>
          </a:p>
          <a:p>
            <a:r>
              <a:rPr lang="fr-CA" sz="1800" b="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800" b="0" i="0" u="none" strike="noStrike" dirty="0" err="1">
                <a:solidFill>
                  <a:srgbClr val="FF0000"/>
                </a:solidFill>
                <a:effectLst/>
              </a:rPr>
              <a:t>date_de_naissance</a:t>
            </a:r>
            <a:r>
              <a:rPr lang="fr-CA" sz="1800" b="0" i="0" u="none" strike="noStrike" dirty="0">
                <a:solidFill>
                  <a:srgbClr val="FF0000"/>
                </a:solidFill>
                <a:effectLst/>
              </a:rPr>
              <a:t> DATE,</a:t>
            </a:r>
          </a:p>
          <a:p>
            <a:r>
              <a:rPr lang="fr-CA" sz="1800" b="0" i="0" u="none" strike="noStrike" dirty="0">
                <a:solidFill>
                  <a:srgbClr val="FF0000"/>
                </a:solidFill>
                <a:effectLst/>
              </a:rPr>
              <a:t> CONSTRAINT </a:t>
            </a:r>
            <a:r>
              <a:rPr lang="fr-CA" sz="1800" b="0" i="0" u="none" strike="noStrike" dirty="0" err="1">
                <a:solidFill>
                  <a:srgbClr val="FF0000"/>
                </a:solidFill>
                <a:effectLst/>
              </a:rPr>
              <a:t>PK_id_realisateur</a:t>
            </a:r>
            <a:r>
              <a:rPr lang="fr-CA" sz="1800" b="0" i="0" u="none" strike="noStrike" dirty="0">
                <a:solidFill>
                  <a:srgbClr val="FF0000"/>
                </a:solidFill>
                <a:effectLst/>
              </a:rPr>
              <a:t> PRIMARY KEY(</a:t>
            </a:r>
            <a:r>
              <a:rPr lang="fr-CA" sz="1800" b="0" i="0" u="none" strike="noStrike" dirty="0" err="1">
                <a:solidFill>
                  <a:srgbClr val="FF0000"/>
                </a:solidFill>
                <a:effectLst/>
              </a:rPr>
              <a:t>id_realisateur</a:t>
            </a:r>
            <a:r>
              <a:rPr lang="fr-CA" sz="1800" b="0" i="0" u="none" strike="noStrike" dirty="0">
                <a:solidFill>
                  <a:srgbClr val="FF0000"/>
                </a:solidFill>
                <a:effectLst/>
              </a:rPr>
              <a:t>)</a:t>
            </a:r>
          </a:p>
          <a:p>
            <a:r>
              <a:rPr lang="fr-CA" sz="1800" b="0" i="0" u="none" strike="noStrike" dirty="0">
                <a:solidFill>
                  <a:srgbClr val="FF0000"/>
                </a:solidFill>
                <a:effectLst/>
              </a:rPr>
              <a:t>);</a:t>
            </a:r>
          </a:p>
          <a:p>
            <a:endParaRPr lang="fr-CA" sz="1800" b="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800" b="0" i="0" u="none" strike="noStrike" dirty="0">
                <a:solidFill>
                  <a:srgbClr val="FF0000"/>
                </a:solidFill>
                <a:effectLst/>
              </a:rPr>
              <a:t>ALTER TABLE films ADD CONSTRAINT </a:t>
            </a:r>
            <a:r>
              <a:rPr lang="fr-CA" sz="1800" b="0" i="0" u="none" strike="noStrike" dirty="0" err="1">
                <a:solidFill>
                  <a:srgbClr val="FF0000"/>
                </a:solidFill>
                <a:effectLst/>
              </a:rPr>
              <a:t>FK_id_genre</a:t>
            </a:r>
            <a:r>
              <a:rPr lang="fr-CA" sz="1800" b="0" i="0" u="none" strike="noStrike" dirty="0">
                <a:solidFill>
                  <a:srgbClr val="FF0000"/>
                </a:solidFill>
                <a:effectLst/>
              </a:rPr>
              <a:t> FOREIGN KEY(</a:t>
            </a:r>
            <a:r>
              <a:rPr lang="fr-CA" sz="1800" b="0" i="0" u="none" strike="noStrike" dirty="0" err="1">
                <a:solidFill>
                  <a:srgbClr val="FF0000"/>
                </a:solidFill>
                <a:effectLst/>
              </a:rPr>
              <a:t>id_genre</a:t>
            </a:r>
            <a:r>
              <a:rPr lang="fr-CA" sz="1800" b="0" i="0" u="none" strike="noStrike" dirty="0">
                <a:solidFill>
                  <a:srgbClr val="FF0000"/>
                </a:solidFill>
                <a:effectLst/>
              </a:rPr>
              <a:t>) REFERENCES genres (</a:t>
            </a:r>
            <a:r>
              <a:rPr lang="fr-CA" sz="1800" b="0" i="0" u="none" strike="noStrike" dirty="0" err="1">
                <a:solidFill>
                  <a:srgbClr val="FF0000"/>
                </a:solidFill>
                <a:effectLst/>
              </a:rPr>
              <a:t>id_genre</a:t>
            </a:r>
            <a:r>
              <a:rPr lang="fr-CA" sz="1800" b="0" i="0" u="none" strike="noStrike" dirty="0">
                <a:solidFill>
                  <a:srgbClr val="FF0000"/>
                </a:solidFill>
                <a:effectLst/>
              </a:rPr>
              <a:t>) ON DELETE SET NULL;</a:t>
            </a:r>
          </a:p>
          <a:p>
            <a:r>
              <a:rPr lang="en-US" sz="1800" dirty="0">
                <a:solidFill>
                  <a:srgbClr val="FF0000"/>
                </a:solidFill>
              </a:rPr>
              <a:t>ALTER TABLE films ADD CONSTRAINT </a:t>
            </a:r>
            <a:r>
              <a:rPr lang="en-US" sz="1800" dirty="0" err="1">
                <a:solidFill>
                  <a:srgbClr val="FF0000"/>
                </a:solidFill>
              </a:rPr>
              <a:t>FK_id_realisateur</a:t>
            </a:r>
            <a:r>
              <a:rPr lang="en-US" sz="1800" dirty="0">
                <a:solidFill>
                  <a:srgbClr val="FF0000"/>
                </a:solidFill>
              </a:rPr>
              <a:t> FOREIGN KEY(</a:t>
            </a:r>
            <a:r>
              <a:rPr lang="en-US" sz="1800" dirty="0" err="1">
                <a:solidFill>
                  <a:srgbClr val="FF0000"/>
                </a:solidFill>
              </a:rPr>
              <a:t>id_realisateur</a:t>
            </a:r>
            <a:r>
              <a:rPr lang="en-US" sz="1800" dirty="0">
                <a:solidFill>
                  <a:srgbClr val="FF0000"/>
                </a:solidFill>
              </a:rPr>
              <a:t>) REFERENCES </a:t>
            </a:r>
            <a:r>
              <a:rPr lang="en-US" sz="1800" dirty="0" err="1">
                <a:solidFill>
                  <a:srgbClr val="FF0000"/>
                </a:solidFill>
              </a:rPr>
              <a:t>realisateurs</a:t>
            </a:r>
            <a:r>
              <a:rPr lang="en-US" sz="1800" dirty="0">
                <a:solidFill>
                  <a:srgbClr val="FF0000"/>
                </a:solidFill>
              </a:rPr>
              <a:t> (</a:t>
            </a:r>
            <a:r>
              <a:rPr lang="en-US" sz="1800" dirty="0" err="1">
                <a:solidFill>
                  <a:srgbClr val="FF0000"/>
                </a:solidFill>
              </a:rPr>
              <a:t>id_realisateur</a:t>
            </a:r>
            <a:r>
              <a:rPr lang="en-US" sz="1800" dirty="0">
                <a:solidFill>
                  <a:srgbClr val="FF0000"/>
                </a:solidFill>
              </a:rPr>
              <a:t>) ON DELETE SET NULL;</a:t>
            </a:r>
            <a:endParaRPr lang="fr-CA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45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5FDCE-0C2D-44B6-BCB9-AD69016F3293}"/>
              </a:ext>
            </a:extLst>
          </p:cNvPr>
          <p:cNvSpPr txBox="1"/>
          <p:nvPr/>
        </p:nvSpPr>
        <p:spPr>
          <a:xfrm>
            <a:off x="8878" y="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17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) </a:t>
            </a:r>
            <a:r>
              <a:rPr lang="fr-FR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Faites des insertions dans les 3 tables en utilisant l’utilisateur mark et d’autres utilisateurs également.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9DD46-EFB3-4DA6-AB38-870D568EF93E}"/>
              </a:ext>
            </a:extLst>
          </p:cNvPr>
          <p:cNvSpPr txBox="1"/>
          <p:nvPr/>
        </p:nvSpPr>
        <p:spPr>
          <a:xfrm>
            <a:off x="436487" y="1533078"/>
            <a:ext cx="49611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GRANT CONNECT, RESOURCE, </a:t>
            </a:r>
            <a:r>
              <a:rPr lang="en-US" sz="1800" i="0" dirty="0">
                <a:solidFill>
                  <a:srgbClr val="FF0000"/>
                </a:solidFill>
                <a:effectLst/>
              </a:rPr>
              <a:t>DBA</a:t>
            </a:r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 to mark ;</a:t>
            </a:r>
          </a:p>
          <a:p>
            <a:r>
              <a:rPr lang="fr-CA" sz="1800" i="0" u="none" strike="noStrike" dirty="0">
                <a:solidFill>
                  <a:srgbClr val="FF0000"/>
                </a:solidFill>
                <a:effectLst/>
              </a:rPr>
              <a:t>CONN mark/oracle;</a:t>
            </a:r>
          </a:p>
          <a:p>
            <a:r>
              <a:rPr lang="fr-CA" sz="1600" dirty="0">
                <a:solidFill>
                  <a:srgbClr val="FF0000"/>
                </a:solidFill>
              </a:rPr>
              <a:t>ALTER SESSION SET CONTAINER = </a:t>
            </a:r>
            <a:r>
              <a:rPr lang="fr-CA" sz="1600" dirty="0" err="1">
                <a:solidFill>
                  <a:srgbClr val="FF0000"/>
                </a:solidFill>
              </a:rPr>
              <a:t>ActionPDB</a:t>
            </a:r>
            <a:r>
              <a:rPr lang="fr-CA" sz="16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57971-02F3-4B2C-851E-107C2FB67AE2}"/>
              </a:ext>
            </a:extLst>
          </p:cNvPr>
          <p:cNvSpPr txBox="1"/>
          <p:nvPr/>
        </p:nvSpPr>
        <p:spPr>
          <a:xfrm>
            <a:off x="301840" y="2643141"/>
            <a:ext cx="48738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CA" dirty="0"/>
              <a:t>Après on insère les données.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DB2E9-C5F0-47ED-81DB-3D9D8112A7E1}"/>
              </a:ext>
            </a:extLst>
          </p:cNvPr>
          <p:cNvSpPr txBox="1"/>
          <p:nvPr/>
        </p:nvSpPr>
        <p:spPr>
          <a:xfrm>
            <a:off x="214545" y="3229984"/>
            <a:ext cx="115646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INSERT INTO genres VALUES(10, 'War and Military Action');</a:t>
            </a:r>
          </a:p>
          <a:p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INSERT INTO genres VALUES(5, 'Spy and Espionage Action');</a:t>
            </a:r>
          </a:p>
          <a:p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INSERT INTO genres VALUES(3, 'Martial Arts Action’);</a:t>
            </a:r>
          </a:p>
          <a:p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INSERT INTO </a:t>
            </a:r>
            <a:r>
              <a:rPr lang="en-US" sz="1800" i="0" u="none" strike="noStrike" dirty="0" err="1">
                <a:solidFill>
                  <a:srgbClr val="FF0000"/>
                </a:solidFill>
                <a:effectLst/>
              </a:rPr>
              <a:t>realisateurs</a:t>
            </a:r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 VALUES(201, 'Quentin', 'Tarantino', TO_DATE('27-03-1963', 'DD-MM-YYYY'));</a:t>
            </a:r>
          </a:p>
          <a:p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INSERT INTO </a:t>
            </a:r>
            <a:r>
              <a:rPr lang="en-US" sz="1800" i="0" u="none" strike="noStrike" dirty="0" err="1">
                <a:solidFill>
                  <a:srgbClr val="FF0000"/>
                </a:solidFill>
                <a:effectLst/>
              </a:rPr>
              <a:t>realisateurs</a:t>
            </a:r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 VALUES(202, 'Wei', 'Lo', TO_DATE('01-01-1918', 'DD-MM-YYYY'));</a:t>
            </a:r>
          </a:p>
          <a:p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INSERT INTO </a:t>
            </a:r>
            <a:r>
              <a:rPr lang="en-US" sz="1800" i="0" u="none" strike="noStrike" dirty="0" err="1">
                <a:solidFill>
                  <a:srgbClr val="FF0000"/>
                </a:solidFill>
                <a:effectLst/>
              </a:rPr>
              <a:t>realisateurs</a:t>
            </a:r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 VALUES(203, 'Cary', '</a:t>
            </a:r>
            <a:r>
              <a:rPr lang="en-US" sz="1800" i="0" u="none" strike="noStrike" dirty="0" err="1">
                <a:solidFill>
                  <a:srgbClr val="FF0000"/>
                </a:solidFill>
                <a:effectLst/>
              </a:rPr>
              <a:t>Joji</a:t>
            </a:r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 Fukunaga', TO_DATE('10-07-1977', 'DD-MM-YYYY'));</a:t>
            </a:r>
          </a:p>
          <a:p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INSERT INTO films VALUES(1, '</a:t>
            </a:r>
            <a:r>
              <a:rPr lang="en-US" sz="1800" i="0" u="none" strike="noStrike" dirty="0" err="1">
                <a:solidFill>
                  <a:srgbClr val="FF0000"/>
                </a:solidFill>
                <a:effectLst/>
              </a:rPr>
              <a:t>Inglourious</a:t>
            </a:r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 Basterds', 'description IG', 153, TO_DATE('21-08-2009', 'DD-MM-YYYY'), '10');</a:t>
            </a:r>
          </a:p>
          <a:p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INSERT INTO films VALUES(3, 'Fist of Fury', 'description </a:t>
            </a:r>
            <a:r>
              <a:rPr lang="en-US" sz="1800" i="0" u="none" strike="noStrike" dirty="0" err="1">
                <a:solidFill>
                  <a:srgbClr val="FF0000"/>
                </a:solidFill>
                <a:effectLst/>
              </a:rPr>
              <a:t>fof</a:t>
            </a:r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', 107, TO_DATE('09-09-1972', 'DD-MM-YYYY'), '3');</a:t>
            </a:r>
          </a:p>
          <a:p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INSERT INTO </a:t>
            </a:r>
            <a:r>
              <a:rPr lang="en-US" sz="1800" i="0" u="none" strike="noStrike" dirty="0" err="1">
                <a:solidFill>
                  <a:srgbClr val="FF0000"/>
                </a:solidFill>
                <a:effectLst/>
              </a:rPr>
              <a:t>acteurs</a:t>
            </a:r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 VALUES(101, 'Brad', 'Pitt', TO_DATE('18-12-1963', 'DD-MM-YYYY'));</a:t>
            </a:r>
          </a:p>
          <a:p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INSERT INTO </a:t>
            </a:r>
            <a:r>
              <a:rPr lang="en-US" sz="1800" i="0" u="none" strike="noStrike" dirty="0" err="1">
                <a:solidFill>
                  <a:srgbClr val="FF0000"/>
                </a:solidFill>
                <a:effectLst/>
              </a:rPr>
              <a:t>acteurs</a:t>
            </a:r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 VALUES(102, 'Jason', 'Statham', TO_DATE('26-07-1967', 'DD-MM-YYYY'));</a:t>
            </a:r>
          </a:p>
          <a:p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INSERT INTO </a:t>
            </a:r>
            <a:r>
              <a:rPr lang="en-US" sz="1800" i="0" u="none" strike="noStrike" dirty="0" err="1">
                <a:solidFill>
                  <a:srgbClr val="FF0000"/>
                </a:solidFill>
                <a:effectLst/>
              </a:rPr>
              <a:t>acteurs</a:t>
            </a:r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 VALUES(103, 'Sylvester', 'Stallone', TO_DATE('06-07-1946', 'DD-MM-YYYY'));</a:t>
            </a:r>
            <a:endParaRPr lang="fr-CA" sz="1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ABC8D-EC57-4B61-9326-E0589F2DCF53}"/>
              </a:ext>
            </a:extLst>
          </p:cNvPr>
          <p:cNvSpPr txBox="1"/>
          <p:nvPr/>
        </p:nvSpPr>
        <p:spPr>
          <a:xfrm>
            <a:off x="301840" y="880654"/>
            <a:ext cx="74927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CA" dirty="0"/>
              <a:t>En premier, il faut donner des permission à mark et le connecter. </a:t>
            </a:r>
          </a:p>
        </p:txBody>
      </p:sp>
    </p:spTree>
    <p:extLst>
      <p:ext uri="{BB962C8B-B14F-4D97-AF65-F5344CB8AC3E}">
        <p14:creationId xmlns:p14="http://schemas.microsoft.com/office/powerpoint/2010/main" val="1987699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5FDCE-0C2D-44B6-BCB9-AD69016F3293}"/>
              </a:ext>
            </a:extLst>
          </p:cNvPr>
          <p:cNvSpPr txBox="1"/>
          <p:nvPr/>
        </p:nvSpPr>
        <p:spPr>
          <a:xfrm>
            <a:off x="8878" y="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17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) </a:t>
            </a:r>
            <a:r>
              <a:rPr lang="fr-FR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Faites des insertions dans les 3 tables en utilisant l’utilisateur mark et d’autres utilisateurs également.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9DD46-EFB3-4DA6-AB38-870D568EF93E}"/>
              </a:ext>
            </a:extLst>
          </p:cNvPr>
          <p:cNvSpPr txBox="1"/>
          <p:nvPr/>
        </p:nvSpPr>
        <p:spPr>
          <a:xfrm>
            <a:off x="301840" y="1663655"/>
            <a:ext cx="73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GRANT SELECT, INSERT, UPDATE, DELETE ON </a:t>
            </a:r>
            <a:r>
              <a:rPr lang="en-US" sz="1800" i="0" u="none" strike="noStrike" dirty="0" err="1">
                <a:solidFill>
                  <a:srgbClr val="FF0000"/>
                </a:solidFill>
                <a:effectLst/>
              </a:rPr>
              <a:t>mark.films</a:t>
            </a:r>
            <a:r>
              <a:rPr lang="en-US" sz="1800" i="0" u="none" strike="noStrike" dirty="0">
                <a:solidFill>
                  <a:srgbClr val="FF0000"/>
                </a:solidFill>
                <a:effectLst/>
              </a:rPr>
              <a:t> TO admin1;</a:t>
            </a:r>
            <a:endParaRPr lang="fr-CA" sz="1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ABC8D-EC57-4B61-9326-E0589F2DCF53}"/>
              </a:ext>
            </a:extLst>
          </p:cNvPr>
          <p:cNvSpPr txBox="1"/>
          <p:nvPr/>
        </p:nvSpPr>
        <p:spPr>
          <a:xfrm>
            <a:off x="301840" y="3447362"/>
            <a:ext cx="11745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CA" dirty="0"/>
              <a:t>Maintenant, on se connecte avec l’admin1 dans la base de données </a:t>
            </a:r>
            <a:r>
              <a:rPr lang="fr-CA" dirty="0" err="1"/>
              <a:t>actionPDB</a:t>
            </a:r>
            <a:r>
              <a:rPr lang="fr-CA" dirty="0"/>
              <a:t> pour insérer des données.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80AA4-B28F-41EC-8A5E-967AC1AA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674" y="1663655"/>
            <a:ext cx="4753638" cy="1562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708A12-B495-494E-8B6B-9D5383C5E784}"/>
              </a:ext>
            </a:extLst>
          </p:cNvPr>
          <p:cNvSpPr txBox="1"/>
          <p:nvPr/>
        </p:nvSpPr>
        <p:spPr>
          <a:xfrm>
            <a:off x="454240" y="1033054"/>
            <a:ext cx="11745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CA" dirty="0"/>
              <a:t>Pour que d’autres utilisateurs puissent insérer des données dans une table créé par mark il faut leurs donner la permission.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27F3B-E98D-462A-92AE-59568EE44591}"/>
              </a:ext>
            </a:extLst>
          </p:cNvPr>
          <p:cNvSpPr txBox="1"/>
          <p:nvPr/>
        </p:nvSpPr>
        <p:spPr>
          <a:xfrm>
            <a:off x="454239" y="4338517"/>
            <a:ext cx="108115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800" i="0" u="none" strike="noStrike" dirty="0">
                <a:solidFill>
                  <a:srgbClr val="FF0000"/>
                </a:solidFill>
                <a:effectLst/>
              </a:rPr>
              <a:t>CONN admin1/oracle;</a:t>
            </a:r>
          </a:p>
          <a:p>
            <a:r>
              <a:rPr lang="fr-CA" sz="1600" dirty="0">
                <a:solidFill>
                  <a:srgbClr val="FF0000"/>
                </a:solidFill>
              </a:rPr>
              <a:t>ALTER SESSION SET CONTAINER = </a:t>
            </a:r>
            <a:r>
              <a:rPr lang="fr-CA" sz="1600" dirty="0" err="1">
                <a:solidFill>
                  <a:srgbClr val="FF0000"/>
                </a:solidFill>
              </a:rPr>
              <a:t>ActionPDB</a:t>
            </a:r>
            <a:r>
              <a:rPr lang="fr-CA" sz="1600" dirty="0">
                <a:solidFill>
                  <a:srgbClr val="FF0000"/>
                </a:solidFill>
              </a:rPr>
              <a:t>;</a:t>
            </a:r>
          </a:p>
          <a:p>
            <a:endParaRPr lang="fr-CA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INSERT INTO </a:t>
            </a:r>
            <a:r>
              <a:rPr lang="en-US" sz="1600" dirty="0" err="1">
                <a:solidFill>
                  <a:srgbClr val="FF0000"/>
                </a:solidFill>
              </a:rPr>
              <a:t>mark.films</a:t>
            </a:r>
            <a:r>
              <a:rPr lang="en-US" sz="1600" dirty="0">
                <a:solidFill>
                  <a:srgbClr val="FF0000"/>
                </a:solidFill>
              </a:rPr>
              <a:t> VALUES(5, 'No Time to Die', 'description </a:t>
            </a:r>
            <a:r>
              <a:rPr lang="en-US" sz="1600" dirty="0" err="1">
                <a:solidFill>
                  <a:srgbClr val="FF0000"/>
                </a:solidFill>
              </a:rPr>
              <a:t>nttd</a:t>
            </a:r>
            <a:r>
              <a:rPr lang="en-US" sz="1600" dirty="0">
                <a:solidFill>
                  <a:srgbClr val="FF0000"/>
                </a:solidFill>
              </a:rPr>
              <a:t>', 163, TO_DATE('08-10-2021', 'DD-MM-YYYY'), 5, 203);</a:t>
            </a:r>
            <a:endParaRPr lang="fr-CA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9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5FDCE-0C2D-44B6-BCB9-AD69016F3293}"/>
              </a:ext>
            </a:extLst>
          </p:cNvPr>
          <p:cNvSpPr txBox="1"/>
          <p:nvPr/>
        </p:nvSpPr>
        <p:spPr>
          <a:xfrm>
            <a:off x="8878" y="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17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) </a:t>
            </a:r>
            <a:r>
              <a:rPr lang="fr-FR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Faites des insertions dans les 3 tables en utilisant l’utilisateur mark et d’autres utilisateurs également.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438B8-601E-4E83-B97D-95AF27F5A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" y="1642462"/>
            <a:ext cx="12192000" cy="1842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15C969-AA19-4416-A2CF-640E96A7D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712" y="4258275"/>
            <a:ext cx="43434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04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5FDCE-0C2D-44B6-BCB9-AD69016F3293}"/>
              </a:ext>
            </a:extLst>
          </p:cNvPr>
          <p:cNvSpPr txBox="1"/>
          <p:nvPr/>
        </p:nvSpPr>
        <p:spPr>
          <a:xfrm>
            <a:off x="8878" y="0"/>
            <a:ext cx="12192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18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) </a:t>
            </a:r>
            <a:r>
              <a:rPr lang="fr-CA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Écrire un bloc anonyme PL/SQL pour afficher la description d’un film à partir de son ID qui sera saisi par l’utilisateur (pensez à utiliser ce symbole &amp; comme vu en classe quand vous déclarer l’ID dans le bloc DECLARE). </a:t>
            </a:r>
            <a:r>
              <a:rPr lang="fr-FR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Dans le cas où l’ID existe, affichez la description. Sinon si l’utilisateur indique un ID qui n’existe pas dans votre table, affichez le message suivant : Le film n’existe pas. Pensez à utiliser les exceptions.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A401D-1322-4533-B231-A17BC278E16B}"/>
              </a:ext>
            </a:extLst>
          </p:cNvPr>
          <p:cNvSpPr txBox="1"/>
          <p:nvPr/>
        </p:nvSpPr>
        <p:spPr>
          <a:xfrm>
            <a:off x="782712" y="1701849"/>
            <a:ext cx="108115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800" i="0" u="none" strike="noStrike" dirty="0">
                <a:solidFill>
                  <a:srgbClr val="FF0000"/>
                </a:solidFill>
                <a:effectLst/>
              </a:rPr>
              <a:t>SET SERVEROUTPUT ON</a:t>
            </a:r>
          </a:p>
          <a:p>
            <a:endParaRPr lang="fr-CA" sz="18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800" i="0" u="none" strike="noStrike" dirty="0">
                <a:solidFill>
                  <a:srgbClr val="FF0000"/>
                </a:solidFill>
                <a:effectLst/>
              </a:rPr>
              <a:t>DECLARE</a:t>
            </a:r>
          </a:p>
          <a:p>
            <a:r>
              <a:rPr lang="fr-CA" sz="1800" i="0" u="none" strike="noStrike" dirty="0" err="1">
                <a:solidFill>
                  <a:srgbClr val="FF0000"/>
                </a:solidFill>
                <a:effectLst/>
              </a:rPr>
              <a:t>pl_id_film</a:t>
            </a:r>
            <a:r>
              <a:rPr lang="fr-CA" sz="180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800" i="0" u="none" strike="noStrike" dirty="0" err="1">
                <a:solidFill>
                  <a:srgbClr val="FF0000"/>
                </a:solidFill>
                <a:effectLst/>
              </a:rPr>
              <a:t>films.id_film%TYPE</a:t>
            </a:r>
            <a:r>
              <a:rPr lang="fr-CA" sz="1800" i="0" u="none" strike="noStrike" dirty="0">
                <a:solidFill>
                  <a:srgbClr val="FF0000"/>
                </a:solidFill>
                <a:effectLst/>
              </a:rPr>
              <a:t> :=&amp;</a:t>
            </a:r>
            <a:r>
              <a:rPr lang="fr-CA" sz="1800" i="0" u="none" strike="noStrike" dirty="0" err="1">
                <a:solidFill>
                  <a:srgbClr val="FF0000"/>
                </a:solidFill>
                <a:effectLst/>
              </a:rPr>
              <a:t>demande_id_film</a:t>
            </a:r>
            <a:r>
              <a:rPr lang="fr-CA" sz="18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r>
              <a:rPr lang="fr-CA" sz="1800" i="0" u="none" strike="noStrike" dirty="0" err="1">
                <a:solidFill>
                  <a:srgbClr val="FF0000"/>
                </a:solidFill>
                <a:effectLst/>
              </a:rPr>
              <a:t>pl_description</a:t>
            </a:r>
            <a:r>
              <a:rPr lang="fr-CA" sz="180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800" i="0" u="none" strike="noStrike" dirty="0" err="1">
                <a:solidFill>
                  <a:srgbClr val="FF0000"/>
                </a:solidFill>
                <a:effectLst/>
              </a:rPr>
              <a:t>films.description%TYPE</a:t>
            </a:r>
            <a:r>
              <a:rPr lang="fr-CA" sz="18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endParaRPr lang="fr-CA" sz="18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800" i="0" u="none" strike="noStrike" dirty="0">
                <a:solidFill>
                  <a:srgbClr val="FF0000"/>
                </a:solidFill>
                <a:effectLst/>
              </a:rPr>
              <a:t>BEGIN</a:t>
            </a:r>
          </a:p>
          <a:p>
            <a:r>
              <a:rPr lang="fr-CA" sz="1800" i="0" u="none" strike="noStrike" dirty="0">
                <a:solidFill>
                  <a:srgbClr val="FF0000"/>
                </a:solidFill>
                <a:effectLst/>
              </a:rPr>
              <a:t>SELECT description INTO </a:t>
            </a:r>
            <a:r>
              <a:rPr lang="fr-CA" sz="1800" i="0" u="none" strike="noStrike" dirty="0" err="1">
                <a:solidFill>
                  <a:srgbClr val="FF0000"/>
                </a:solidFill>
                <a:effectLst/>
              </a:rPr>
              <a:t>pl_description</a:t>
            </a:r>
            <a:r>
              <a:rPr lang="fr-CA" sz="1800" i="0" u="none" strike="noStrike" dirty="0">
                <a:solidFill>
                  <a:srgbClr val="FF0000"/>
                </a:solidFill>
                <a:effectLst/>
              </a:rPr>
              <a:t> FROM films WHERE </a:t>
            </a:r>
            <a:r>
              <a:rPr lang="fr-CA" sz="1800" i="0" u="none" strike="noStrike" dirty="0" err="1">
                <a:solidFill>
                  <a:srgbClr val="FF0000"/>
                </a:solidFill>
                <a:effectLst/>
              </a:rPr>
              <a:t>id_film</a:t>
            </a:r>
            <a:r>
              <a:rPr lang="fr-CA" sz="1800" i="0" u="none" strike="noStrike" dirty="0">
                <a:solidFill>
                  <a:srgbClr val="FF0000"/>
                </a:solidFill>
                <a:effectLst/>
              </a:rPr>
              <a:t> = </a:t>
            </a:r>
            <a:r>
              <a:rPr lang="fr-CA" sz="1800" i="0" u="none" strike="noStrike" dirty="0" err="1">
                <a:solidFill>
                  <a:srgbClr val="FF0000"/>
                </a:solidFill>
                <a:effectLst/>
              </a:rPr>
              <a:t>pl_id_film</a:t>
            </a:r>
            <a:r>
              <a:rPr lang="fr-CA" sz="18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endParaRPr lang="fr-CA" sz="18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800" i="0" u="none" strike="noStrike" dirty="0" err="1">
                <a:solidFill>
                  <a:srgbClr val="FF0000"/>
                </a:solidFill>
                <a:effectLst/>
              </a:rPr>
              <a:t>dbms_output.put_line</a:t>
            </a:r>
            <a:r>
              <a:rPr lang="fr-CA" sz="1800" i="0" u="none" strike="noStrike" dirty="0">
                <a:solidFill>
                  <a:srgbClr val="FF0000"/>
                </a:solidFill>
                <a:effectLst/>
              </a:rPr>
              <a:t>('Description du film: ' || </a:t>
            </a:r>
            <a:r>
              <a:rPr lang="fr-CA" sz="1800" i="0" u="none" strike="noStrike" dirty="0" err="1">
                <a:solidFill>
                  <a:srgbClr val="FF0000"/>
                </a:solidFill>
                <a:effectLst/>
              </a:rPr>
              <a:t>pl_description</a:t>
            </a:r>
            <a:r>
              <a:rPr lang="fr-CA" sz="1800" i="0" u="none" strike="noStrike" dirty="0">
                <a:solidFill>
                  <a:srgbClr val="FF0000"/>
                </a:solidFill>
                <a:effectLst/>
              </a:rPr>
              <a:t>);</a:t>
            </a:r>
          </a:p>
          <a:p>
            <a:endParaRPr lang="fr-CA" sz="18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800" i="0" u="none" strike="noStrike" dirty="0">
                <a:solidFill>
                  <a:srgbClr val="FF0000"/>
                </a:solidFill>
                <a:effectLst/>
              </a:rPr>
              <a:t>END;</a:t>
            </a:r>
          </a:p>
          <a:p>
            <a:r>
              <a:rPr lang="fr-CA" sz="1800" i="0" u="none" strike="noStrike" dirty="0">
                <a:solidFill>
                  <a:srgbClr val="FF0000"/>
                </a:solidFill>
                <a:effectLst/>
              </a:rPr>
              <a:t>/</a:t>
            </a:r>
            <a:endParaRPr lang="fr-CA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983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5FDCE-0C2D-44B6-BCB9-AD69016F3293}"/>
              </a:ext>
            </a:extLst>
          </p:cNvPr>
          <p:cNvSpPr txBox="1"/>
          <p:nvPr/>
        </p:nvSpPr>
        <p:spPr>
          <a:xfrm>
            <a:off x="8878" y="0"/>
            <a:ext cx="12192000" cy="11221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FR" dirty="0"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19.1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) </a:t>
            </a:r>
            <a:r>
              <a:rPr lang="fr-CA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Écrire un bloc anonyme pour insérer des nouveaux acteurs dans la table acteur.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CA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Si l’ID est négatif, affichez le message suivant : ID négatif, merci de saisir un autre ID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CA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Si l’ID existe, affichez : insertion non permise, l’acteur existe !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A401D-1322-4533-B231-A17BC278E16B}"/>
              </a:ext>
            </a:extLst>
          </p:cNvPr>
          <p:cNvSpPr txBox="1"/>
          <p:nvPr/>
        </p:nvSpPr>
        <p:spPr>
          <a:xfrm>
            <a:off x="818223" y="1284598"/>
            <a:ext cx="1081152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SET SERVEROUTPUT ON</a:t>
            </a:r>
          </a:p>
          <a:p>
            <a:endParaRPr lang="fr-CA" sz="13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DECLARE</a:t>
            </a:r>
          </a:p>
          <a:p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pl_id_acteur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acteurs.id_acteur%TYPE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:=&amp;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demande_id_acteur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pl_prenom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acteurs.prenom%TYPE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:=&amp;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demande_prenom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pl_nom_de_famille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acteurs.nom_de_famille%TYPE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:=&amp;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demande_nom_de_famille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pl_date_de_naissance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acteurs.date_de_naissance%TYPE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:=&amp;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demande_date_de_naissance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endParaRPr lang="fr-CA" sz="13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id_negatif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EXCEPTION;</a:t>
            </a:r>
          </a:p>
          <a:p>
            <a:endParaRPr lang="fr-CA" sz="13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BEGIN</a:t>
            </a:r>
          </a:p>
          <a:p>
            <a:endParaRPr lang="fr-CA" sz="13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INSERT INTO acteurs VALUES (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pl_id_acteur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, 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pl_prenom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, 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pl_nom_de_famille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, 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pl_date_de_naissance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);</a:t>
            </a:r>
          </a:p>
          <a:p>
            <a:endParaRPr lang="fr-CA" sz="13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IF 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pl_id_acteur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&lt; 0 THEN</a:t>
            </a: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   RAISE 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id_negatif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END IF;</a:t>
            </a:r>
          </a:p>
          <a:p>
            <a:endParaRPr lang="fr-CA" sz="13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EXCEPTION </a:t>
            </a: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WHEN 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id_negatif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THEN</a:t>
            </a: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	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dbms_output.put_line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('ID négatif, merci de saisir un autre ID');</a:t>
            </a: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WHEN DUP_VAL_ON_INDEX THEN</a:t>
            </a: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	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dbms_output.put_line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('insertion non permise, l’acteur existe !');</a:t>
            </a:r>
          </a:p>
          <a:p>
            <a:endParaRPr lang="fr-CA" sz="13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END;</a:t>
            </a: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/</a:t>
            </a:r>
            <a:endParaRPr lang="fr-CA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7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5FDCE-0C2D-44B6-BCB9-AD69016F3293}"/>
              </a:ext>
            </a:extLst>
          </p:cNvPr>
          <p:cNvSpPr txBox="1"/>
          <p:nvPr/>
        </p:nvSpPr>
        <p:spPr>
          <a:xfrm>
            <a:off x="8878" y="0"/>
            <a:ext cx="12192000" cy="11221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FR" dirty="0"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19.2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) </a:t>
            </a:r>
            <a:r>
              <a:rPr lang="fr-CA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Écrire un bloc anonyme pour insérer des nouveaux acteurs dans la table réalisateur.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CA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Si l’ID est négatif, affichez le message suivant : ID négatif, merci de saisir un autre ID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CA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Si l’ID existe, affichez : insertion non permise, l’acteur existe !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A401D-1322-4533-B231-A17BC278E16B}"/>
              </a:ext>
            </a:extLst>
          </p:cNvPr>
          <p:cNvSpPr txBox="1"/>
          <p:nvPr/>
        </p:nvSpPr>
        <p:spPr>
          <a:xfrm>
            <a:off x="818223" y="1284598"/>
            <a:ext cx="1081152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SET SERVEROUTPUT ON</a:t>
            </a:r>
          </a:p>
          <a:p>
            <a:endParaRPr lang="fr-CA" sz="13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DECLARE</a:t>
            </a:r>
          </a:p>
          <a:p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pl_id_realisateur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realisateurs.id_realisateur%TYPE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:=&amp;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demande_id_realisateur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pl_prenom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realisateurs.prenom%TYPE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:=&amp;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demande_prenom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pl_nom_de_famille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realisateurs.nom_de_famille%TYPE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:=&amp;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demande_nom_de_famille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pl_date_de_naissance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realisateurs.date_de_naissance%TYPE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:=&amp;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demande_date_de_naissance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endParaRPr lang="fr-CA" sz="13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id_negatif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EXCEPTION;</a:t>
            </a:r>
          </a:p>
          <a:p>
            <a:endParaRPr lang="fr-CA" sz="13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BEGIN</a:t>
            </a:r>
          </a:p>
          <a:p>
            <a:endParaRPr lang="fr-CA" sz="13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INSERT INTO 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realisateurs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VALUES (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pl_id_realisateur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, 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pl_prenom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, 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pl_nom_de_famille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, 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pl_date_de_naissance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);</a:t>
            </a:r>
          </a:p>
          <a:p>
            <a:endParaRPr lang="fr-CA" sz="13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IF 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pl_id_realisateur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&lt; 0 THEN</a:t>
            </a: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   RAISE 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id_negatif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END IF;</a:t>
            </a:r>
          </a:p>
          <a:p>
            <a:endParaRPr lang="fr-CA" sz="13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EXCEPTION </a:t>
            </a: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WHEN 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id_negatif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THEN</a:t>
            </a: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	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dbms_output.put_line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('ID négatif, merci de saisir un autre ID');</a:t>
            </a: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WHEN DUP_VAL_ON_INDEX THEN</a:t>
            </a: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	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dbms_output.put_line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('insertion non permise, le </a:t>
            </a:r>
            <a:r>
              <a:rPr lang="fr-CA" sz="1300" i="0" u="none" strike="noStrike" dirty="0" err="1">
                <a:solidFill>
                  <a:srgbClr val="FF0000"/>
                </a:solidFill>
                <a:effectLst/>
              </a:rPr>
              <a:t>realisateur</a:t>
            </a:r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 existe !');</a:t>
            </a:r>
          </a:p>
          <a:p>
            <a:endParaRPr lang="fr-CA" sz="13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END;</a:t>
            </a:r>
          </a:p>
          <a:p>
            <a:r>
              <a:rPr lang="fr-CA" sz="1300" i="0" u="none" strike="noStrike" dirty="0">
                <a:solidFill>
                  <a:srgbClr val="FF0000"/>
                </a:solidFill>
                <a:effectLst/>
              </a:rPr>
              <a:t>/</a:t>
            </a:r>
            <a:endParaRPr lang="fr-CA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89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5FDCE-0C2D-44B6-BCB9-AD69016F3293}"/>
              </a:ext>
            </a:extLst>
          </p:cNvPr>
          <p:cNvSpPr txBox="1"/>
          <p:nvPr/>
        </p:nvSpPr>
        <p:spPr>
          <a:xfrm>
            <a:off x="8878" y="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Connectez-vous à votre base de données </a:t>
            </a:r>
            <a:r>
              <a:rPr lang="fr-FR" sz="1800" dirty="0" err="1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onteneur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(CDB$ROOT).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9DD46-EFB3-4DA6-AB38-870D568EF93E}"/>
              </a:ext>
            </a:extLst>
          </p:cNvPr>
          <p:cNvSpPr txBox="1"/>
          <p:nvPr/>
        </p:nvSpPr>
        <p:spPr>
          <a:xfrm>
            <a:off x="8878" y="1056944"/>
            <a:ext cx="1193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sqlplus</a:t>
            </a:r>
            <a:r>
              <a:rPr lang="fr-CA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CA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sys</a:t>
            </a:r>
            <a:r>
              <a:rPr lang="fr-CA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fr-CA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oracle@orclcdb</a:t>
            </a:r>
            <a:r>
              <a:rPr lang="fr-CA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as </a:t>
            </a:r>
            <a:r>
              <a:rPr lang="fr-CA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sysdba</a:t>
            </a:r>
            <a:r>
              <a:rPr lang="fr-CA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fr-CA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9A462-4C7E-445D-BA4A-A77D70DD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3888"/>
            <a:ext cx="7344800" cy="4744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FFFCAE-1FEB-42A7-9A88-FAEE4E203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269" y="2133863"/>
            <a:ext cx="2734057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5FDCE-0C2D-44B6-BCB9-AD69016F3293}"/>
              </a:ext>
            </a:extLst>
          </p:cNvPr>
          <p:cNvSpPr txBox="1"/>
          <p:nvPr/>
        </p:nvSpPr>
        <p:spPr>
          <a:xfrm>
            <a:off x="8878" y="0"/>
            <a:ext cx="12192000" cy="11221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CA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20) Écrire un bloc anonyme pour insérer des nouveaux genres dans la table genre.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CA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Si l’ID est négatif, affichez le message suivant : ID négatif, merci de saisir un autre ID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CA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Si l’ID existe, affichez : insertion non permise, le genre existe !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A401D-1322-4533-B231-A17BC278E16B}"/>
              </a:ext>
            </a:extLst>
          </p:cNvPr>
          <p:cNvSpPr txBox="1"/>
          <p:nvPr/>
        </p:nvSpPr>
        <p:spPr>
          <a:xfrm>
            <a:off x="818223" y="1284598"/>
            <a:ext cx="108115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SET SERVEROUTPUT ON</a:t>
            </a:r>
          </a:p>
          <a:p>
            <a:endParaRPr lang="fr-CA" sz="14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DECLARE</a:t>
            </a:r>
          </a:p>
          <a:p>
            <a:r>
              <a:rPr lang="fr-CA" sz="1400" i="0" u="none" strike="noStrike" dirty="0" err="1">
                <a:solidFill>
                  <a:srgbClr val="FF0000"/>
                </a:solidFill>
                <a:effectLst/>
              </a:rPr>
              <a:t>pl_id_genre</a:t>
            </a:r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400" i="0" u="none" strike="noStrike" dirty="0" err="1">
                <a:solidFill>
                  <a:srgbClr val="FF0000"/>
                </a:solidFill>
                <a:effectLst/>
              </a:rPr>
              <a:t>genres.id_genre%TYPE</a:t>
            </a:r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 :=&amp;</a:t>
            </a:r>
            <a:r>
              <a:rPr lang="fr-CA" sz="1400" i="0" u="none" strike="noStrike" dirty="0" err="1">
                <a:solidFill>
                  <a:srgbClr val="FF0000"/>
                </a:solidFill>
                <a:effectLst/>
              </a:rPr>
              <a:t>demande_id_genre</a:t>
            </a:r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r>
              <a:rPr lang="fr-CA" sz="1400" i="0" u="none" strike="noStrike" dirty="0" err="1">
                <a:solidFill>
                  <a:srgbClr val="FF0000"/>
                </a:solidFill>
                <a:effectLst/>
              </a:rPr>
              <a:t>pl_nom</a:t>
            </a:r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400" i="0" u="none" strike="noStrike" dirty="0" err="1">
                <a:solidFill>
                  <a:srgbClr val="FF0000"/>
                </a:solidFill>
                <a:effectLst/>
              </a:rPr>
              <a:t>genres.nom%TYPE</a:t>
            </a:r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 :=&amp;</a:t>
            </a:r>
            <a:r>
              <a:rPr lang="fr-CA" sz="1400" i="0" u="none" strike="noStrike" dirty="0" err="1">
                <a:solidFill>
                  <a:srgbClr val="FF0000"/>
                </a:solidFill>
                <a:effectLst/>
              </a:rPr>
              <a:t>demande_nom</a:t>
            </a:r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endParaRPr lang="fr-CA" sz="14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400" i="0" u="none" strike="noStrike" dirty="0" err="1">
                <a:solidFill>
                  <a:srgbClr val="FF0000"/>
                </a:solidFill>
                <a:effectLst/>
              </a:rPr>
              <a:t>id_negatif</a:t>
            </a:r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 EXCEPTION;</a:t>
            </a:r>
          </a:p>
          <a:p>
            <a:endParaRPr lang="fr-CA" sz="14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BEGIN</a:t>
            </a:r>
          </a:p>
          <a:p>
            <a:endParaRPr lang="fr-CA" sz="14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INSERT INTO genres VALUES (</a:t>
            </a:r>
            <a:r>
              <a:rPr lang="fr-CA" sz="1400" i="0" u="none" strike="noStrike" dirty="0" err="1">
                <a:solidFill>
                  <a:srgbClr val="FF0000"/>
                </a:solidFill>
                <a:effectLst/>
              </a:rPr>
              <a:t>pl_id_genre</a:t>
            </a:r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, </a:t>
            </a:r>
            <a:r>
              <a:rPr lang="fr-CA" sz="1400" i="0" u="none" strike="noStrike" dirty="0" err="1">
                <a:solidFill>
                  <a:srgbClr val="FF0000"/>
                </a:solidFill>
                <a:effectLst/>
              </a:rPr>
              <a:t>pl_nom</a:t>
            </a:r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);</a:t>
            </a:r>
          </a:p>
          <a:p>
            <a:endParaRPr lang="fr-CA" sz="14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IF </a:t>
            </a:r>
            <a:r>
              <a:rPr lang="fr-CA" sz="1400" i="0" u="none" strike="noStrike" dirty="0" err="1">
                <a:solidFill>
                  <a:srgbClr val="FF0000"/>
                </a:solidFill>
                <a:effectLst/>
              </a:rPr>
              <a:t>pl_id_genre</a:t>
            </a:r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 &lt; 0 THEN</a:t>
            </a:r>
          </a:p>
          <a:p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    RAISE </a:t>
            </a:r>
            <a:r>
              <a:rPr lang="fr-CA" sz="1400" i="0" u="none" strike="noStrike" dirty="0" err="1">
                <a:solidFill>
                  <a:srgbClr val="FF0000"/>
                </a:solidFill>
                <a:effectLst/>
              </a:rPr>
              <a:t>id_negatif</a:t>
            </a:r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END IF;</a:t>
            </a:r>
          </a:p>
          <a:p>
            <a:endParaRPr lang="fr-CA" sz="14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EXCEPTION </a:t>
            </a:r>
          </a:p>
          <a:p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 WHEN </a:t>
            </a:r>
            <a:r>
              <a:rPr lang="fr-CA" sz="1400" i="0" u="none" strike="noStrike" dirty="0" err="1">
                <a:solidFill>
                  <a:srgbClr val="FF0000"/>
                </a:solidFill>
                <a:effectLst/>
              </a:rPr>
              <a:t>id_negatif</a:t>
            </a:r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 THEN</a:t>
            </a:r>
          </a:p>
          <a:p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	</a:t>
            </a:r>
            <a:r>
              <a:rPr lang="fr-CA" sz="1400" i="0" u="none" strike="noStrike" dirty="0" err="1">
                <a:solidFill>
                  <a:srgbClr val="FF0000"/>
                </a:solidFill>
                <a:effectLst/>
              </a:rPr>
              <a:t>dbms_output.put_line</a:t>
            </a:r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 ('ID négatif, merci de saisir un autre ID');</a:t>
            </a:r>
          </a:p>
          <a:p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 WHEN DUP_VAL_ON_INDEX THEN</a:t>
            </a:r>
          </a:p>
          <a:p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	</a:t>
            </a:r>
            <a:r>
              <a:rPr lang="fr-CA" sz="1400" i="0" u="none" strike="noStrike" dirty="0" err="1">
                <a:solidFill>
                  <a:srgbClr val="FF0000"/>
                </a:solidFill>
                <a:effectLst/>
              </a:rPr>
              <a:t>dbms_output.put_line</a:t>
            </a:r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 ('insertion non permise, le genre existe !');</a:t>
            </a:r>
          </a:p>
          <a:p>
            <a:endParaRPr lang="fr-CA" sz="14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END;</a:t>
            </a:r>
          </a:p>
          <a:p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/</a:t>
            </a:r>
            <a:endParaRPr lang="fr-CA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895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5FDCE-0C2D-44B6-BCB9-AD69016F3293}"/>
              </a:ext>
            </a:extLst>
          </p:cNvPr>
          <p:cNvSpPr txBox="1"/>
          <p:nvPr/>
        </p:nvSpPr>
        <p:spPr>
          <a:xfrm>
            <a:off x="8878" y="0"/>
            <a:ext cx="12192000" cy="11221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CA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20) Écrire un bloc anonyme pour insérer des nouveaux films dans la table film.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CA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Si l’ID est négatif, affichez le message suivant : ID négatif, merci de saisir un autre ID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CA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Si l’ID existe, affichez : insertion non permise, le film existe !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A401D-1322-4533-B231-A17BC278E16B}"/>
              </a:ext>
            </a:extLst>
          </p:cNvPr>
          <p:cNvSpPr txBox="1"/>
          <p:nvPr/>
        </p:nvSpPr>
        <p:spPr>
          <a:xfrm>
            <a:off x="835979" y="1164134"/>
            <a:ext cx="781975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SET SERVEROUTPUT ON</a:t>
            </a:r>
          </a:p>
          <a:p>
            <a:endParaRPr lang="fr-CA" sz="12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DECLARE</a:t>
            </a:r>
          </a:p>
          <a:p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pl_id_film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films.id_film%TYPE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 :=&amp;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demande_id_film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pl_titre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films.titre%TYPE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 :=&amp;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demande_titre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pl_description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films.description%TYPE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 :=&amp;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demande_description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pl_duree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films.duree%TYPE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 :=&amp;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demande_duree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pl_date_sortie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films.date_sortie%TYPE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 :=&amp;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demande_date_sortie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pl_id_genre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films.id_genre%TYPE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 :=&amp;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demande_id_genre</a:t>
            </a:r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r>
              <a:rPr lang="fr-CA" sz="1400" i="0" u="none" strike="noStrike" dirty="0" err="1">
                <a:solidFill>
                  <a:srgbClr val="FF0000"/>
                </a:solidFill>
                <a:effectLst/>
              </a:rPr>
              <a:t>pl_id_realisateur</a:t>
            </a:r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fr-CA" sz="1400" i="0" u="none" strike="noStrike" dirty="0" err="1">
                <a:solidFill>
                  <a:srgbClr val="FF0000"/>
                </a:solidFill>
                <a:effectLst/>
              </a:rPr>
              <a:t>films.id_realisateur%TYPE</a:t>
            </a:r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 :=&amp;</a:t>
            </a:r>
            <a:r>
              <a:rPr lang="fr-CA" sz="1400" i="0" u="none" strike="noStrike" dirty="0" err="1">
                <a:solidFill>
                  <a:srgbClr val="FF0000"/>
                </a:solidFill>
                <a:effectLst/>
              </a:rPr>
              <a:t>demande_id_realisateur</a:t>
            </a:r>
            <a:r>
              <a:rPr lang="fr-CA" sz="14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endParaRPr lang="fr-CA" sz="12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id_negatif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 EXCEPTION;</a:t>
            </a:r>
          </a:p>
          <a:p>
            <a:endParaRPr lang="fr-CA" sz="12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BEGIN</a:t>
            </a:r>
          </a:p>
          <a:p>
            <a:endParaRPr lang="fr-CA" sz="12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INSERT INTO films VALUES (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pl_id_film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, 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pl_titre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, 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pl_description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, 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pl_duree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, 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pl_date_sortie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, 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pl_id_genre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, 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pl_id_realisateur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);</a:t>
            </a:r>
          </a:p>
          <a:p>
            <a:endParaRPr lang="fr-CA" sz="12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IF 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pl_id_film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 &lt; 0 THEN</a:t>
            </a:r>
          </a:p>
          <a:p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    RAISE 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id_negatif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;</a:t>
            </a:r>
          </a:p>
          <a:p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END IF;</a:t>
            </a:r>
          </a:p>
          <a:p>
            <a:endParaRPr lang="fr-CA" sz="12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EXCEPTION </a:t>
            </a:r>
          </a:p>
          <a:p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 WHEN 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id_negatif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 THEN</a:t>
            </a:r>
          </a:p>
          <a:p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	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dbms_output.put_line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 ('ID négatif, merci de saisir un autre ID');</a:t>
            </a:r>
          </a:p>
          <a:p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 WHEN DUP_VAL_ON_INDEX THEN</a:t>
            </a:r>
          </a:p>
          <a:p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	</a:t>
            </a:r>
            <a:r>
              <a:rPr lang="fr-CA" sz="1200" i="0" u="none" strike="noStrike" dirty="0" err="1">
                <a:solidFill>
                  <a:srgbClr val="FF0000"/>
                </a:solidFill>
                <a:effectLst/>
              </a:rPr>
              <a:t>dbms_output.put_line</a:t>
            </a:r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 ('insertion non permise, le film existe !');</a:t>
            </a:r>
          </a:p>
          <a:p>
            <a:endParaRPr lang="fr-CA" sz="12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END;</a:t>
            </a:r>
          </a:p>
          <a:p>
            <a:r>
              <a:rPr lang="fr-CA" sz="1200" i="0" u="none" strike="noStrike" dirty="0">
                <a:solidFill>
                  <a:srgbClr val="FF0000"/>
                </a:solidFill>
                <a:effectLst/>
              </a:rPr>
              <a:t>/</a:t>
            </a:r>
            <a:endParaRPr lang="fr-CA" sz="1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CC9F2-3906-4E4B-94BE-6A38485F7587}"/>
              </a:ext>
            </a:extLst>
          </p:cNvPr>
          <p:cNvSpPr txBox="1"/>
          <p:nvPr/>
        </p:nvSpPr>
        <p:spPr>
          <a:xfrm>
            <a:off x="9543495" y="2725445"/>
            <a:ext cx="22815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Suite de la question sur la prochaine page.</a:t>
            </a:r>
          </a:p>
        </p:txBody>
      </p:sp>
    </p:spTree>
    <p:extLst>
      <p:ext uri="{BB962C8B-B14F-4D97-AF65-F5344CB8AC3E}">
        <p14:creationId xmlns:p14="http://schemas.microsoft.com/office/powerpoint/2010/main" val="962015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5FDCE-0C2D-44B6-BCB9-AD69016F3293}"/>
              </a:ext>
            </a:extLst>
          </p:cNvPr>
          <p:cNvSpPr txBox="1"/>
          <p:nvPr/>
        </p:nvSpPr>
        <p:spPr>
          <a:xfrm>
            <a:off x="8878" y="0"/>
            <a:ext cx="12192000" cy="11221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CA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20) Écrire un bloc anonyme pour insérer des nouveaux films dans la table film.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CA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Pensez-vous qu’il faut ajouter une autre contrainte ici? Donnez des propositions (il faut fournir une description textuelle sans ou avec l’implémentation (optionnel)) 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96014-D57C-49DB-8546-58D411CB4711}"/>
              </a:ext>
            </a:extLst>
          </p:cNvPr>
          <p:cNvSpPr txBox="1"/>
          <p:nvPr/>
        </p:nvSpPr>
        <p:spPr>
          <a:xfrm>
            <a:off x="532660" y="1473693"/>
            <a:ext cx="114255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La table films devrait être associé à la table acteurs à l’aide d’une relation « plusieurs-à-plusieurs». Le code se poursuit sur 2 autres page.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589EF-1F50-4432-A846-692E6993941B}"/>
              </a:ext>
            </a:extLst>
          </p:cNvPr>
          <p:cNvSpPr txBox="1"/>
          <p:nvPr/>
        </p:nvSpPr>
        <p:spPr>
          <a:xfrm>
            <a:off x="8878" y="2246051"/>
            <a:ext cx="1218312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dirty="0"/>
              <a:t>DROP TABLE acteurs CASCADE CONSTRAINTS;</a:t>
            </a:r>
          </a:p>
          <a:p>
            <a:r>
              <a:rPr lang="fr-CA" sz="1200" dirty="0"/>
              <a:t>DROP TABLE genres CASCADE CONSTRAINTS;</a:t>
            </a:r>
          </a:p>
          <a:p>
            <a:r>
              <a:rPr lang="fr-CA" sz="1200" dirty="0"/>
              <a:t>DROP TABLE films CASCADE CONSTRAINTS;</a:t>
            </a:r>
          </a:p>
          <a:p>
            <a:r>
              <a:rPr lang="fr-CA" sz="1200" dirty="0"/>
              <a:t>DROP TABLE </a:t>
            </a:r>
            <a:r>
              <a:rPr lang="fr-CA" sz="1200" dirty="0" err="1"/>
              <a:t>realisateurs</a:t>
            </a:r>
            <a:r>
              <a:rPr lang="fr-CA" sz="1200" dirty="0"/>
              <a:t> CASCADE CONSTRAINTS;</a:t>
            </a:r>
          </a:p>
          <a:p>
            <a:r>
              <a:rPr lang="fr-CA" sz="1200" dirty="0"/>
              <a:t>DROP TABLE </a:t>
            </a:r>
            <a:r>
              <a:rPr lang="fr-CA" sz="1200" dirty="0" err="1"/>
              <a:t>films_acteurs</a:t>
            </a:r>
            <a:r>
              <a:rPr lang="fr-CA" sz="1200" dirty="0"/>
              <a:t> CASCADE CONSTRAINTS;</a:t>
            </a:r>
          </a:p>
          <a:p>
            <a:endParaRPr lang="fr-CA" sz="1200" dirty="0"/>
          </a:p>
          <a:p>
            <a:r>
              <a:rPr lang="fr-CA" sz="1200" dirty="0"/>
              <a:t>CREATE TABLE films(</a:t>
            </a:r>
          </a:p>
          <a:p>
            <a:r>
              <a:rPr lang="fr-CA" sz="1200" dirty="0"/>
              <a:t> </a:t>
            </a:r>
            <a:r>
              <a:rPr lang="fr-CA" sz="1200" dirty="0" err="1"/>
              <a:t>id_film</a:t>
            </a:r>
            <a:r>
              <a:rPr lang="fr-CA" sz="1200" dirty="0"/>
              <a:t> INT,</a:t>
            </a:r>
          </a:p>
          <a:p>
            <a:r>
              <a:rPr lang="fr-CA" sz="1200" dirty="0"/>
              <a:t> titre VARCHAR(55),</a:t>
            </a:r>
          </a:p>
          <a:p>
            <a:r>
              <a:rPr lang="fr-CA" sz="1200" dirty="0"/>
              <a:t> description VARCHAR(1000),</a:t>
            </a:r>
          </a:p>
          <a:p>
            <a:r>
              <a:rPr lang="fr-CA" sz="1200" dirty="0"/>
              <a:t> </a:t>
            </a:r>
            <a:r>
              <a:rPr lang="fr-CA" sz="1200" dirty="0" err="1"/>
              <a:t>duree</a:t>
            </a:r>
            <a:r>
              <a:rPr lang="fr-CA" sz="1200" dirty="0"/>
              <a:t> INT,</a:t>
            </a:r>
          </a:p>
          <a:p>
            <a:r>
              <a:rPr lang="fr-CA" sz="1200" dirty="0"/>
              <a:t> </a:t>
            </a:r>
            <a:r>
              <a:rPr lang="fr-CA" sz="1200" dirty="0" err="1"/>
              <a:t>date_sortie</a:t>
            </a:r>
            <a:r>
              <a:rPr lang="fr-CA" sz="1200" dirty="0"/>
              <a:t> DATE,</a:t>
            </a:r>
          </a:p>
          <a:p>
            <a:r>
              <a:rPr lang="fr-CA" sz="1200" dirty="0"/>
              <a:t> </a:t>
            </a:r>
            <a:r>
              <a:rPr lang="fr-CA" sz="1200" dirty="0" err="1"/>
              <a:t>id_genre</a:t>
            </a:r>
            <a:r>
              <a:rPr lang="fr-CA" sz="1200" dirty="0"/>
              <a:t> INT,</a:t>
            </a:r>
          </a:p>
          <a:p>
            <a:r>
              <a:rPr lang="fr-CA" sz="1200" dirty="0"/>
              <a:t> </a:t>
            </a:r>
            <a:r>
              <a:rPr lang="fr-CA" sz="1200" dirty="0" err="1"/>
              <a:t>id_realisateur</a:t>
            </a:r>
            <a:r>
              <a:rPr lang="fr-CA" sz="1200" dirty="0"/>
              <a:t> INT,</a:t>
            </a:r>
          </a:p>
          <a:p>
            <a:r>
              <a:rPr lang="fr-CA" sz="1200" dirty="0"/>
              <a:t> CONSTRAINT </a:t>
            </a:r>
            <a:r>
              <a:rPr lang="fr-CA" sz="1200" dirty="0" err="1"/>
              <a:t>PK_id_film</a:t>
            </a:r>
            <a:r>
              <a:rPr lang="fr-CA" sz="1200" dirty="0"/>
              <a:t> PRIMARY KEY(</a:t>
            </a:r>
            <a:r>
              <a:rPr lang="fr-CA" sz="1200" dirty="0" err="1"/>
              <a:t>id_film</a:t>
            </a:r>
            <a:r>
              <a:rPr lang="fr-CA" sz="1200" dirty="0"/>
              <a:t>)</a:t>
            </a:r>
          </a:p>
          <a:p>
            <a:r>
              <a:rPr lang="fr-CA" sz="1200" dirty="0"/>
              <a:t>);</a:t>
            </a:r>
          </a:p>
          <a:p>
            <a:endParaRPr lang="fr-CA" sz="1200" dirty="0"/>
          </a:p>
          <a:p>
            <a:r>
              <a:rPr lang="fr-CA" sz="1200" dirty="0"/>
              <a:t>CREATE TABLE acteurs(</a:t>
            </a:r>
          </a:p>
          <a:p>
            <a:r>
              <a:rPr lang="fr-CA" sz="1200" dirty="0"/>
              <a:t> </a:t>
            </a:r>
            <a:r>
              <a:rPr lang="fr-CA" sz="1200" dirty="0" err="1"/>
              <a:t>id_acteur</a:t>
            </a:r>
            <a:r>
              <a:rPr lang="fr-CA" sz="1200" dirty="0"/>
              <a:t> INT,</a:t>
            </a:r>
          </a:p>
          <a:p>
            <a:r>
              <a:rPr lang="fr-CA" sz="1200" dirty="0"/>
              <a:t> </a:t>
            </a:r>
            <a:r>
              <a:rPr lang="fr-CA" sz="1200" dirty="0" err="1"/>
              <a:t>prenom</a:t>
            </a:r>
            <a:r>
              <a:rPr lang="fr-CA" sz="1200" dirty="0"/>
              <a:t> VARCHAR(55),</a:t>
            </a:r>
          </a:p>
          <a:p>
            <a:r>
              <a:rPr lang="fr-CA" sz="1200" dirty="0"/>
              <a:t> </a:t>
            </a:r>
            <a:r>
              <a:rPr lang="fr-CA" sz="1200" dirty="0" err="1"/>
              <a:t>nom_de_famille</a:t>
            </a:r>
            <a:r>
              <a:rPr lang="fr-CA" sz="1200" dirty="0"/>
              <a:t> VARCHAR(55),</a:t>
            </a:r>
          </a:p>
          <a:p>
            <a:r>
              <a:rPr lang="fr-CA" sz="1200" dirty="0"/>
              <a:t> </a:t>
            </a:r>
            <a:r>
              <a:rPr lang="fr-CA" sz="1200" dirty="0" err="1"/>
              <a:t>date_de_naissance</a:t>
            </a:r>
            <a:r>
              <a:rPr lang="fr-CA" sz="1200" dirty="0"/>
              <a:t> DATE,</a:t>
            </a:r>
          </a:p>
          <a:p>
            <a:r>
              <a:rPr lang="fr-CA" sz="1200" dirty="0"/>
              <a:t> CONSTRAINT </a:t>
            </a:r>
            <a:r>
              <a:rPr lang="fr-CA" sz="1200" dirty="0" err="1"/>
              <a:t>PK_id_acteur</a:t>
            </a:r>
            <a:r>
              <a:rPr lang="fr-CA" sz="1200" dirty="0"/>
              <a:t> PRIMARY KEY(</a:t>
            </a:r>
            <a:r>
              <a:rPr lang="fr-CA" sz="1200" dirty="0" err="1"/>
              <a:t>id_acteur</a:t>
            </a:r>
            <a:r>
              <a:rPr lang="fr-CA" sz="1200" dirty="0"/>
              <a:t>)</a:t>
            </a:r>
          </a:p>
          <a:p>
            <a:r>
              <a:rPr lang="fr-CA" sz="1200" dirty="0"/>
              <a:t>);</a:t>
            </a:r>
          </a:p>
          <a:p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330941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CFD039-4C9E-41E5-8D03-7521572EA524}"/>
              </a:ext>
            </a:extLst>
          </p:cNvPr>
          <p:cNvSpPr txBox="1"/>
          <p:nvPr/>
        </p:nvSpPr>
        <p:spPr>
          <a:xfrm>
            <a:off x="0" y="474345"/>
            <a:ext cx="1219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400" dirty="0"/>
              <a:t>CREATE TABLE genres(</a:t>
            </a:r>
          </a:p>
          <a:p>
            <a:r>
              <a:rPr lang="fr-CA" sz="1400" dirty="0"/>
              <a:t> </a:t>
            </a:r>
            <a:r>
              <a:rPr lang="fr-CA" sz="1400" dirty="0" err="1"/>
              <a:t>id_genre</a:t>
            </a:r>
            <a:r>
              <a:rPr lang="fr-CA" sz="1400" dirty="0"/>
              <a:t> INT,</a:t>
            </a:r>
          </a:p>
          <a:p>
            <a:r>
              <a:rPr lang="fr-CA" sz="1400" dirty="0"/>
              <a:t> nom VARCHAR(55),</a:t>
            </a:r>
          </a:p>
          <a:p>
            <a:r>
              <a:rPr lang="fr-CA" sz="1400" dirty="0"/>
              <a:t> CONSTRAINT </a:t>
            </a:r>
            <a:r>
              <a:rPr lang="fr-CA" sz="1400" dirty="0" err="1"/>
              <a:t>PK_id_genre</a:t>
            </a:r>
            <a:r>
              <a:rPr lang="fr-CA" sz="1400" dirty="0"/>
              <a:t> PRIMARY KEY(</a:t>
            </a:r>
            <a:r>
              <a:rPr lang="fr-CA" sz="1400" dirty="0" err="1"/>
              <a:t>id_genre</a:t>
            </a:r>
            <a:r>
              <a:rPr lang="fr-CA" sz="1400" dirty="0"/>
              <a:t>)</a:t>
            </a:r>
          </a:p>
          <a:p>
            <a:r>
              <a:rPr lang="fr-CA" sz="1400" dirty="0"/>
              <a:t>);</a:t>
            </a:r>
          </a:p>
          <a:p>
            <a:endParaRPr lang="fr-CA" sz="1400" dirty="0"/>
          </a:p>
          <a:p>
            <a:r>
              <a:rPr lang="fr-CA" sz="1400" dirty="0"/>
              <a:t>CREATE TABLE </a:t>
            </a:r>
            <a:r>
              <a:rPr lang="fr-CA" sz="1400" dirty="0" err="1"/>
              <a:t>realisateurs</a:t>
            </a:r>
            <a:r>
              <a:rPr lang="fr-CA" sz="1400" dirty="0"/>
              <a:t>(</a:t>
            </a:r>
          </a:p>
          <a:p>
            <a:r>
              <a:rPr lang="fr-CA" sz="1400" dirty="0"/>
              <a:t> </a:t>
            </a:r>
            <a:r>
              <a:rPr lang="fr-CA" sz="1400" dirty="0" err="1"/>
              <a:t>id_realisateur</a:t>
            </a:r>
            <a:r>
              <a:rPr lang="fr-CA" sz="1400" dirty="0"/>
              <a:t> INT,</a:t>
            </a:r>
          </a:p>
          <a:p>
            <a:r>
              <a:rPr lang="fr-CA" sz="1400" dirty="0"/>
              <a:t> </a:t>
            </a:r>
            <a:r>
              <a:rPr lang="fr-CA" sz="1400" dirty="0" err="1"/>
              <a:t>prenom</a:t>
            </a:r>
            <a:r>
              <a:rPr lang="fr-CA" sz="1400" dirty="0"/>
              <a:t> VARCHAR(55),</a:t>
            </a:r>
          </a:p>
          <a:p>
            <a:r>
              <a:rPr lang="fr-CA" sz="1400" dirty="0"/>
              <a:t> </a:t>
            </a:r>
            <a:r>
              <a:rPr lang="fr-CA" sz="1400" dirty="0" err="1"/>
              <a:t>nom_de_famille</a:t>
            </a:r>
            <a:r>
              <a:rPr lang="fr-CA" sz="1400" dirty="0"/>
              <a:t> VARCHAR(55),</a:t>
            </a:r>
          </a:p>
          <a:p>
            <a:r>
              <a:rPr lang="fr-CA" sz="1400" dirty="0"/>
              <a:t> </a:t>
            </a:r>
            <a:r>
              <a:rPr lang="fr-CA" sz="1400" dirty="0" err="1"/>
              <a:t>date_de_naissance</a:t>
            </a:r>
            <a:r>
              <a:rPr lang="fr-CA" sz="1400" dirty="0"/>
              <a:t> DATE,</a:t>
            </a:r>
          </a:p>
          <a:p>
            <a:r>
              <a:rPr lang="fr-CA" sz="1400" dirty="0"/>
              <a:t> CONSTRAINT </a:t>
            </a:r>
            <a:r>
              <a:rPr lang="fr-CA" sz="1400" dirty="0" err="1"/>
              <a:t>PK_id_realisateur</a:t>
            </a:r>
            <a:r>
              <a:rPr lang="fr-CA" sz="1400" dirty="0"/>
              <a:t> PRIMARY KEY(</a:t>
            </a:r>
            <a:r>
              <a:rPr lang="fr-CA" sz="1400" dirty="0" err="1"/>
              <a:t>id_realisateur</a:t>
            </a:r>
            <a:r>
              <a:rPr lang="fr-CA" sz="1400" dirty="0"/>
              <a:t>)</a:t>
            </a:r>
          </a:p>
          <a:p>
            <a:r>
              <a:rPr lang="fr-CA" sz="1400" dirty="0"/>
              <a:t>);</a:t>
            </a:r>
          </a:p>
          <a:p>
            <a:endParaRPr lang="fr-CA" sz="1400" dirty="0"/>
          </a:p>
          <a:p>
            <a:r>
              <a:rPr lang="fr-CA" sz="1400" dirty="0"/>
              <a:t>-- Table d'association</a:t>
            </a:r>
          </a:p>
          <a:p>
            <a:r>
              <a:rPr lang="fr-CA" sz="1400" dirty="0"/>
              <a:t>CREATE TABLE </a:t>
            </a:r>
            <a:r>
              <a:rPr lang="fr-CA" sz="1400" dirty="0" err="1"/>
              <a:t>films_acteurs</a:t>
            </a:r>
            <a:r>
              <a:rPr lang="fr-CA" sz="1400" dirty="0"/>
              <a:t> (</a:t>
            </a:r>
          </a:p>
          <a:p>
            <a:r>
              <a:rPr lang="fr-CA" sz="1400" dirty="0" err="1"/>
              <a:t>id_film</a:t>
            </a:r>
            <a:r>
              <a:rPr lang="fr-CA" sz="1400" dirty="0"/>
              <a:t> INT,</a:t>
            </a:r>
          </a:p>
          <a:p>
            <a:r>
              <a:rPr lang="fr-CA" sz="1400" dirty="0" err="1"/>
              <a:t>id_acteur</a:t>
            </a:r>
            <a:r>
              <a:rPr lang="fr-CA" sz="1400" dirty="0"/>
              <a:t> INT,</a:t>
            </a:r>
          </a:p>
          <a:p>
            <a:r>
              <a:rPr lang="fr-CA" sz="1400" dirty="0"/>
              <a:t>CONSTRAINT </a:t>
            </a:r>
            <a:r>
              <a:rPr lang="fr-CA" sz="1400" dirty="0" err="1"/>
              <a:t>PK_id_film_id_acteur</a:t>
            </a:r>
            <a:r>
              <a:rPr lang="fr-CA" sz="1400" dirty="0"/>
              <a:t> PRIMARY KEY(</a:t>
            </a:r>
            <a:r>
              <a:rPr lang="fr-CA" sz="1400" dirty="0" err="1"/>
              <a:t>id_film</a:t>
            </a:r>
            <a:r>
              <a:rPr lang="fr-CA" sz="1400" dirty="0"/>
              <a:t>, </a:t>
            </a:r>
            <a:r>
              <a:rPr lang="fr-CA" sz="1400" dirty="0" err="1"/>
              <a:t>id_acteur</a:t>
            </a:r>
            <a:r>
              <a:rPr lang="fr-CA" sz="1400" dirty="0"/>
              <a:t>)</a:t>
            </a:r>
          </a:p>
          <a:p>
            <a:r>
              <a:rPr lang="fr-CA" sz="1400" dirty="0"/>
              <a:t>);</a:t>
            </a:r>
          </a:p>
          <a:p>
            <a:endParaRPr lang="fr-CA" sz="1400" dirty="0"/>
          </a:p>
          <a:p>
            <a:r>
              <a:rPr lang="fr-CA" sz="1400" dirty="0"/>
              <a:t>ALTER TABLE films ADD CONSTRAINT </a:t>
            </a:r>
            <a:r>
              <a:rPr lang="fr-CA" sz="1400" dirty="0" err="1"/>
              <a:t>FK_id_genre</a:t>
            </a:r>
            <a:r>
              <a:rPr lang="fr-CA" sz="1400" dirty="0"/>
              <a:t> FOREIGN KEY(</a:t>
            </a:r>
            <a:r>
              <a:rPr lang="fr-CA" sz="1400" dirty="0" err="1"/>
              <a:t>id_genre</a:t>
            </a:r>
            <a:r>
              <a:rPr lang="fr-CA" sz="1400" dirty="0"/>
              <a:t>) REFERENCES genres (</a:t>
            </a:r>
            <a:r>
              <a:rPr lang="fr-CA" sz="1400" dirty="0" err="1"/>
              <a:t>id_genre</a:t>
            </a:r>
            <a:r>
              <a:rPr lang="fr-CA" sz="1400" dirty="0"/>
              <a:t>) ON DELETE SET NULL;</a:t>
            </a:r>
          </a:p>
          <a:p>
            <a:r>
              <a:rPr lang="fr-CA" sz="1400" dirty="0"/>
              <a:t>ALTER TABLE films ADD CONSTRAINT </a:t>
            </a:r>
            <a:r>
              <a:rPr lang="fr-CA" sz="1400" dirty="0" err="1"/>
              <a:t>FK_id_realisateur</a:t>
            </a:r>
            <a:r>
              <a:rPr lang="fr-CA" sz="1400" dirty="0"/>
              <a:t> FOREIGN KEY(</a:t>
            </a:r>
            <a:r>
              <a:rPr lang="fr-CA" sz="1400" dirty="0" err="1"/>
              <a:t>id_realisateur</a:t>
            </a:r>
            <a:r>
              <a:rPr lang="fr-CA" sz="1400" dirty="0"/>
              <a:t>) REFERENCES </a:t>
            </a:r>
            <a:r>
              <a:rPr lang="fr-CA" sz="1400" dirty="0" err="1"/>
              <a:t>realisateurs</a:t>
            </a:r>
            <a:r>
              <a:rPr lang="fr-CA" sz="1400" dirty="0"/>
              <a:t> (</a:t>
            </a:r>
            <a:r>
              <a:rPr lang="fr-CA" sz="1400" dirty="0" err="1"/>
              <a:t>id_realisateur</a:t>
            </a:r>
            <a:r>
              <a:rPr lang="fr-CA" sz="1400" dirty="0"/>
              <a:t>) ON DELETE SET NULL;</a:t>
            </a:r>
          </a:p>
          <a:p>
            <a:r>
              <a:rPr lang="fr-CA" sz="1400" dirty="0"/>
              <a:t>-- relation plusieurs-à-plusieurs</a:t>
            </a:r>
          </a:p>
          <a:p>
            <a:r>
              <a:rPr lang="fr-CA" sz="1400" dirty="0"/>
              <a:t>ALTER TABLE </a:t>
            </a:r>
            <a:r>
              <a:rPr lang="fr-CA" sz="1400" dirty="0" err="1"/>
              <a:t>films_acteurs</a:t>
            </a:r>
            <a:r>
              <a:rPr lang="fr-CA" sz="1400" dirty="0"/>
              <a:t> ADD CONSTRAINT </a:t>
            </a:r>
            <a:r>
              <a:rPr lang="fr-CA" sz="1400" dirty="0" err="1"/>
              <a:t>FK_films_acteurs_id_film</a:t>
            </a:r>
            <a:r>
              <a:rPr lang="fr-CA" sz="1400" dirty="0"/>
              <a:t> FOREIGN KEY(</a:t>
            </a:r>
            <a:r>
              <a:rPr lang="fr-CA" sz="1400" dirty="0" err="1"/>
              <a:t>id_film</a:t>
            </a:r>
            <a:r>
              <a:rPr lang="fr-CA" sz="1400" dirty="0"/>
              <a:t>) REFERENCES films (</a:t>
            </a:r>
            <a:r>
              <a:rPr lang="fr-CA" sz="1400" dirty="0" err="1"/>
              <a:t>id_film</a:t>
            </a:r>
            <a:r>
              <a:rPr lang="fr-CA" sz="1400" dirty="0"/>
              <a:t>) ON DELETE SET NULL;</a:t>
            </a:r>
          </a:p>
          <a:p>
            <a:r>
              <a:rPr lang="fr-CA" sz="1400" dirty="0"/>
              <a:t>ALTER TABLE </a:t>
            </a:r>
            <a:r>
              <a:rPr lang="fr-CA" sz="1400" dirty="0" err="1"/>
              <a:t>films_acteurs</a:t>
            </a:r>
            <a:r>
              <a:rPr lang="fr-CA" sz="1400" dirty="0"/>
              <a:t> ADD CONSTRAINT </a:t>
            </a:r>
            <a:r>
              <a:rPr lang="fr-CA" sz="1400" dirty="0" err="1"/>
              <a:t>FK_films_acteurs_id_acteur</a:t>
            </a:r>
            <a:r>
              <a:rPr lang="fr-CA" sz="1400" dirty="0"/>
              <a:t> FOREIGN KEY(</a:t>
            </a:r>
            <a:r>
              <a:rPr lang="fr-CA" sz="1400" dirty="0" err="1"/>
              <a:t>id_acteur</a:t>
            </a:r>
            <a:r>
              <a:rPr lang="fr-CA" sz="1400" dirty="0"/>
              <a:t>) REFERENCES acteurs (</a:t>
            </a:r>
            <a:r>
              <a:rPr lang="fr-CA" sz="1400" dirty="0" err="1"/>
              <a:t>id_acteur</a:t>
            </a:r>
            <a:r>
              <a:rPr lang="fr-CA" sz="1400" dirty="0"/>
              <a:t>) ON DELETE SET NULL;</a:t>
            </a:r>
          </a:p>
          <a:p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404003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01FDDE-2043-445F-9CA7-CEDA56F85065}"/>
              </a:ext>
            </a:extLst>
          </p:cNvPr>
          <p:cNvSpPr txBox="1"/>
          <p:nvPr/>
        </p:nvSpPr>
        <p:spPr>
          <a:xfrm>
            <a:off x="0" y="0"/>
            <a:ext cx="12192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400" dirty="0"/>
              <a:t>INSERT INTO genres VALUES(10, '</a:t>
            </a:r>
            <a:r>
              <a:rPr lang="fr-CA" sz="1400" dirty="0" err="1"/>
              <a:t>War</a:t>
            </a:r>
            <a:r>
              <a:rPr lang="fr-CA" sz="1400" dirty="0"/>
              <a:t> and </a:t>
            </a:r>
            <a:r>
              <a:rPr lang="fr-CA" sz="1400" dirty="0" err="1"/>
              <a:t>Military</a:t>
            </a:r>
            <a:r>
              <a:rPr lang="fr-CA" sz="1400" dirty="0"/>
              <a:t> Action');</a:t>
            </a:r>
          </a:p>
          <a:p>
            <a:r>
              <a:rPr lang="fr-CA" sz="1400" dirty="0"/>
              <a:t>INSERT INTO genres VALUES(5, '</a:t>
            </a:r>
            <a:r>
              <a:rPr lang="fr-CA" sz="1400" dirty="0" err="1"/>
              <a:t>Spy</a:t>
            </a:r>
            <a:r>
              <a:rPr lang="fr-CA" sz="1400" dirty="0"/>
              <a:t> and </a:t>
            </a:r>
            <a:r>
              <a:rPr lang="fr-CA" sz="1400" dirty="0" err="1"/>
              <a:t>Espionage</a:t>
            </a:r>
            <a:r>
              <a:rPr lang="fr-CA" sz="1400" dirty="0"/>
              <a:t> Action');</a:t>
            </a:r>
          </a:p>
          <a:p>
            <a:r>
              <a:rPr lang="fr-CA" sz="1400" dirty="0"/>
              <a:t>INSERT INTO genres VALUES(3, 'Martial Arts Action');</a:t>
            </a:r>
          </a:p>
          <a:p>
            <a:r>
              <a:rPr lang="fr-CA" sz="1400" dirty="0"/>
              <a:t>INSERT INTO </a:t>
            </a:r>
            <a:r>
              <a:rPr lang="fr-CA" sz="1400" dirty="0" err="1"/>
              <a:t>realisateurs</a:t>
            </a:r>
            <a:r>
              <a:rPr lang="fr-CA" sz="1400" dirty="0"/>
              <a:t> VALUES(201, 'Quentin', 'Tarantino', TO_DATE('27-03-1963', 'DD-MM-YYYY'));</a:t>
            </a:r>
          </a:p>
          <a:p>
            <a:r>
              <a:rPr lang="fr-CA" sz="1400" dirty="0"/>
              <a:t>INSERT INTO </a:t>
            </a:r>
            <a:r>
              <a:rPr lang="fr-CA" sz="1400" dirty="0" err="1"/>
              <a:t>realisateurs</a:t>
            </a:r>
            <a:r>
              <a:rPr lang="fr-CA" sz="1400" dirty="0"/>
              <a:t> VALUES(202, 'Wei', 'Lo', TO_DATE('01-01-1918', 'DD-MM-YYYY'));</a:t>
            </a:r>
          </a:p>
          <a:p>
            <a:r>
              <a:rPr lang="fr-CA" sz="1400" dirty="0"/>
              <a:t>INSERT INTO </a:t>
            </a:r>
            <a:r>
              <a:rPr lang="fr-CA" sz="1400" dirty="0" err="1"/>
              <a:t>realisateurs</a:t>
            </a:r>
            <a:r>
              <a:rPr lang="fr-CA" sz="1400" dirty="0"/>
              <a:t> VALUES(203, 'Cary', '</a:t>
            </a:r>
            <a:r>
              <a:rPr lang="fr-CA" sz="1400" dirty="0" err="1"/>
              <a:t>Joji</a:t>
            </a:r>
            <a:r>
              <a:rPr lang="fr-CA" sz="1400" dirty="0"/>
              <a:t> </a:t>
            </a:r>
            <a:r>
              <a:rPr lang="fr-CA" sz="1400" dirty="0" err="1"/>
              <a:t>Fukunaga</a:t>
            </a:r>
            <a:r>
              <a:rPr lang="fr-CA" sz="1400" dirty="0"/>
              <a:t>', TO_DATE('10-07-1977', 'DD-MM-YYYY'));</a:t>
            </a:r>
          </a:p>
          <a:p>
            <a:r>
              <a:rPr lang="fr-CA" sz="1400" dirty="0"/>
              <a:t>INSERT INTO films VALUES(1, '</a:t>
            </a:r>
            <a:r>
              <a:rPr lang="fr-CA" sz="1400" dirty="0" err="1"/>
              <a:t>Inglourious</a:t>
            </a:r>
            <a:r>
              <a:rPr lang="fr-CA" sz="1400" dirty="0"/>
              <a:t> </a:t>
            </a:r>
            <a:r>
              <a:rPr lang="fr-CA" sz="1400" dirty="0" err="1"/>
              <a:t>Basterds</a:t>
            </a:r>
            <a:r>
              <a:rPr lang="fr-CA" sz="1400" dirty="0"/>
              <a:t>', 'description IG', 153, TO_DATE('21-08-2009', 'DD-MM-YYYY'), 10, 201);</a:t>
            </a:r>
          </a:p>
          <a:p>
            <a:r>
              <a:rPr lang="fr-CA" sz="1400" dirty="0"/>
              <a:t>INSERT INTO films VALUES(3, '</a:t>
            </a:r>
            <a:r>
              <a:rPr lang="fr-CA" sz="1400" dirty="0" err="1"/>
              <a:t>Fist</a:t>
            </a:r>
            <a:r>
              <a:rPr lang="fr-CA" sz="1400" dirty="0"/>
              <a:t> of Fury', 'description </a:t>
            </a:r>
            <a:r>
              <a:rPr lang="fr-CA" sz="1400" dirty="0" err="1"/>
              <a:t>fof</a:t>
            </a:r>
            <a:r>
              <a:rPr lang="fr-CA" sz="1400" dirty="0"/>
              <a:t>', 107, TO_DATE('09-09-1972', 'DD-MM-YYYY'), 3, 202);</a:t>
            </a:r>
          </a:p>
          <a:p>
            <a:r>
              <a:rPr lang="fr-CA" sz="1400" dirty="0"/>
              <a:t>INSERT INTO films VALUES(5, 'No Time to Die', 'description </a:t>
            </a:r>
            <a:r>
              <a:rPr lang="fr-CA" sz="1400" dirty="0" err="1"/>
              <a:t>nttd</a:t>
            </a:r>
            <a:r>
              <a:rPr lang="fr-CA" sz="1400" dirty="0"/>
              <a:t>', 163, TO_DATE('08-10-2021', 'DD-MM-YYYY'), 5, 203);</a:t>
            </a:r>
          </a:p>
          <a:p>
            <a:r>
              <a:rPr lang="fr-CA" sz="1400" dirty="0"/>
              <a:t>INSERT INTO acteurs VALUES(101, 'Brad', 'Pitt', TO_DATE('18-12-1963', 'DD-MM-YYYY'));</a:t>
            </a:r>
          </a:p>
          <a:p>
            <a:r>
              <a:rPr lang="fr-CA" sz="1400" dirty="0"/>
              <a:t>INSERT INTO acteurs VALUES(102, 'Daniel', 'Craig', TO_DATE('26-07-1967', 'DD-MM-YYYY'));</a:t>
            </a:r>
          </a:p>
          <a:p>
            <a:r>
              <a:rPr lang="fr-CA" sz="1400" dirty="0"/>
              <a:t>INSERT INTO acteurs VALUES(103, 'Bruce', 'Lee', TO_DATE('06-07-1946', 'DD-MM-YYYY'));</a:t>
            </a:r>
          </a:p>
          <a:p>
            <a:r>
              <a:rPr lang="fr-CA" sz="1400" dirty="0"/>
              <a:t>INSERT INTO </a:t>
            </a:r>
            <a:r>
              <a:rPr lang="fr-CA" sz="1400" dirty="0" err="1"/>
              <a:t>films_acteurs</a:t>
            </a:r>
            <a:r>
              <a:rPr lang="fr-CA" sz="1400" dirty="0"/>
              <a:t> VALUES(1, 101);</a:t>
            </a:r>
          </a:p>
          <a:p>
            <a:r>
              <a:rPr lang="fr-CA" sz="1400" dirty="0"/>
              <a:t>INSERT INTO </a:t>
            </a:r>
            <a:r>
              <a:rPr lang="fr-CA" sz="1400" dirty="0" err="1"/>
              <a:t>films_acteurs</a:t>
            </a:r>
            <a:r>
              <a:rPr lang="fr-CA" sz="1400" dirty="0"/>
              <a:t> VALUES(3, 103);</a:t>
            </a:r>
          </a:p>
          <a:p>
            <a:r>
              <a:rPr lang="fr-CA" sz="1400" dirty="0"/>
              <a:t>INSERT INTO </a:t>
            </a:r>
            <a:r>
              <a:rPr lang="fr-CA" sz="1400" dirty="0" err="1"/>
              <a:t>films_acteurs</a:t>
            </a:r>
            <a:r>
              <a:rPr lang="fr-CA" sz="1400" dirty="0"/>
              <a:t> VALUES(5, 102);</a:t>
            </a:r>
          </a:p>
        </p:txBody>
      </p:sp>
    </p:spTree>
    <p:extLst>
      <p:ext uri="{BB962C8B-B14F-4D97-AF65-F5344CB8AC3E}">
        <p14:creationId xmlns:p14="http://schemas.microsoft.com/office/powerpoint/2010/main" val="167039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5FDCE-0C2D-44B6-BCB9-AD69016F3293}"/>
              </a:ext>
            </a:extLst>
          </p:cNvPr>
          <p:cNvSpPr txBox="1"/>
          <p:nvPr/>
        </p:nvSpPr>
        <p:spPr>
          <a:xfrm>
            <a:off x="8878" y="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2) Listez l’ensemble des bases de données </a:t>
            </a:r>
            <a:r>
              <a:rPr lang="fr-FR" sz="1800" dirty="0" err="1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pluggables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dans votre conteneur.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9DD46-EFB3-4DA6-AB38-870D568EF93E}"/>
              </a:ext>
            </a:extLst>
          </p:cNvPr>
          <p:cNvSpPr txBox="1"/>
          <p:nvPr/>
        </p:nvSpPr>
        <p:spPr>
          <a:xfrm>
            <a:off x="2962183" y="1654447"/>
            <a:ext cx="425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SHOW PDBS;</a:t>
            </a:r>
            <a:endParaRPr lang="fr-CA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6C4D1-9EB2-41B3-A9A9-88E36F936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425" y="584608"/>
            <a:ext cx="4086795" cy="29722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E25E0A-183D-46DB-8FA4-0EB1122B6B11}"/>
              </a:ext>
            </a:extLst>
          </p:cNvPr>
          <p:cNvSpPr txBox="1"/>
          <p:nvPr/>
        </p:nvSpPr>
        <p:spPr>
          <a:xfrm>
            <a:off x="0" y="346295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3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) Donner la commande pour supprimer une base de données </a:t>
            </a:r>
            <a:r>
              <a:rPr lang="fr-FR" sz="1800" dirty="0" err="1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pluggable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9E2B8-8425-445D-AC5F-EC78BEBBC69C}"/>
              </a:ext>
            </a:extLst>
          </p:cNvPr>
          <p:cNvSpPr txBox="1"/>
          <p:nvPr/>
        </p:nvSpPr>
        <p:spPr>
          <a:xfrm>
            <a:off x="328473" y="4091742"/>
            <a:ext cx="8149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DROP PLUGGABLE DATABASE BIGDATAPDB</a:t>
            </a:r>
          </a:p>
          <a:p>
            <a:r>
              <a:rPr lang="fr-CA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INCLUDING DATAFILES;</a:t>
            </a:r>
            <a:endParaRPr lang="fr-CA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26CDF0-17AC-413B-BA35-8A3E62CD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992" y="3832282"/>
            <a:ext cx="5430008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5FDCE-0C2D-44B6-BCB9-AD69016F3293}"/>
              </a:ext>
            </a:extLst>
          </p:cNvPr>
          <p:cNvSpPr txBox="1"/>
          <p:nvPr/>
        </p:nvSpPr>
        <p:spPr>
          <a:xfrm>
            <a:off x="8878" y="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5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) Illustrez le mode de ces BDS (lecture seule, lecture-écriture, montée etc.…).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9DD46-EFB3-4DA6-AB38-870D568EF93E}"/>
              </a:ext>
            </a:extLst>
          </p:cNvPr>
          <p:cNvSpPr txBox="1"/>
          <p:nvPr/>
        </p:nvSpPr>
        <p:spPr>
          <a:xfrm>
            <a:off x="2367379" y="1380023"/>
            <a:ext cx="425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SHOW PDBS;</a:t>
            </a:r>
            <a:endParaRPr lang="fr-CA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E7368-E36C-4B1D-8666-0DF6110E4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290" y="435819"/>
            <a:ext cx="6001588" cy="2257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B0CFFF-265D-4659-A3AA-2B47FE33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028" y="4114417"/>
            <a:ext cx="5553850" cy="27435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A9BDCC-77EE-4E7A-A8E2-F98AE9C9543E}"/>
              </a:ext>
            </a:extLst>
          </p:cNvPr>
          <p:cNvSpPr txBox="1"/>
          <p:nvPr/>
        </p:nvSpPr>
        <p:spPr>
          <a:xfrm>
            <a:off x="0" y="3226435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6) Changez le mode pour écriture-lecture de ces BDS </a:t>
            </a:r>
            <a:r>
              <a:rPr lang="fr-FR" sz="1800" dirty="0" err="1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pluggables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275CA1-5075-49DF-8876-5BF105D23D82}"/>
              </a:ext>
            </a:extLst>
          </p:cNvPr>
          <p:cNvSpPr txBox="1"/>
          <p:nvPr/>
        </p:nvSpPr>
        <p:spPr>
          <a:xfrm>
            <a:off x="1047565" y="5181330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ALTER PLUGGABLE DATABASE ALL OPEN;</a:t>
            </a:r>
          </a:p>
        </p:txBody>
      </p:sp>
    </p:spTree>
    <p:extLst>
      <p:ext uri="{BB962C8B-B14F-4D97-AF65-F5344CB8AC3E}">
        <p14:creationId xmlns:p14="http://schemas.microsoft.com/office/powerpoint/2010/main" val="349006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5FDCE-0C2D-44B6-BCB9-AD69016F3293}"/>
              </a:ext>
            </a:extLst>
          </p:cNvPr>
          <p:cNvSpPr txBox="1"/>
          <p:nvPr/>
        </p:nvSpPr>
        <p:spPr>
          <a:xfrm>
            <a:off x="8878" y="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7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) Changez votre emplacement de CDB$ROOT vers EMPLOYEESPDB.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9DD46-EFB3-4DA6-AB38-870D568EF93E}"/>
              </a:ext>
            </a:extLst>
          </p:cNvPr>
          <p:cNvSpPr txBox="1"/>
          <p:nvPr/>
        </p:nvSpPr>
        <p:spPr>
          <a:xfrm>
            <a:off x="1074198" y="1425752"/>
            <a:ext cx="665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</a:rPr>
              <a:t>ALTER SESSION SET CONTAINER = 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</a:rPr>
              <a:t>employeesPDB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</a:rPr>
              <a:t>;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A9BDCC-77EE-4E7A-A8E2-F98AE9C9543E}"/>
              </a:ext>
            </a:extLst>
          </p:cNvPr>
          <p:cNvSpPr txBox="1"/>
          <p:nvPr/>
        </p:nvSpPr>
        <p:spPr>
          <a:xfrm>
            <a:off x="0" y="3226435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8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) Allez vers CDB$ROOT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275CA1-5075-49DF-8876-5BF105D23D82}"/>
              </a:ext>
            </a:extLst>
          </p:cNvPr>
          <p:cNvSpPr txBox="1"/>
          <p:nvPr/>
        </p:nvSpPr>
        <p:spPr>
          <a:xfrm>
            <a:off x="1074198" y="5021519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ALTER SESSION SET CONTAINER=</a:t>
            </a:r>
            <a:r>
              <a:rPr lang="fr-CA" dirty="0" err="1">
                <a:solidFill>
                  <a:srgbClr val="FF0000"/>
                </a:solidFill>
              </a:rPr>
              <a:t>cdb$root</a:t>
            </a:r>
            <a:r>
              <a:rPr lang="fr-CA" dirty="0">
                <a:solidFill>
                  <a:srgbClr val="FF0000"/>
                </a:solidFill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FD314-DEA7-4CDC-B648-66F0B6860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447" y="369332"/>
            <a:ext cx="4257675" cy="2238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1D7A37-8485-4389-92B8-412089BA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714" y="4152662"/>
            <a:ext cx="3448531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5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5FDCE-0C2D-44B6-BCB9-AD69016F3293}"/>
              </a:ext>
            </a:extLst>
          </p:cNvPr>
          <p:cNvSpPr txBox="1"/>
          <p:nvPr/>
        </p:nvSpPr>
        <p:spPr>
          <a:xfrm>
            <a:off x="8878" y="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10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) Créez un utilisateur global MOVIESUPERADMIN.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9DD46-EFB3-4DA6-AB38-870D568EF93E}"/>
              </a:ext>
            </a:extLst>
          </p:cNvPr>
          <p:cNvSpPr txBox="1"/>
          <p:nvPr/>
        </p:nvSpPr>
        <p:spPr>
          <a:xfrm>
            <a:off x="1047793" y="658882"/>
            <a:ext cx="72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FF0000"/>
                </a:solidFill>
                <a:effectLst/>
              </a:rPr>
              <a:t>CREATE USER C##MOVIESUPERADMIN IDENTIFIED BY oracle container=all;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A9BDCC-77EE-4E7A-A8E2-F98AE9C9543E}"/>
              </a:ext>
            </a:extLst>
          </p:cNvPr>
          <p:cNvSpPr txBox="1"/>
          <p:nvPr/>
        </p:nvSpPr>
        <p:spPr>
          <a:xfrm>
            <a:off x="0" y="3226435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11) Donnez les privilèges nécessaires à l’utilisateur MOVIESUPERADMIN.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275CA1-5075-49DF-8876-5BF105D23D82}"/>
              </a:ext>
            </a:extLst>
          </p:cNvPr>
          <p:cNvSpPr txBox="1"/>
          <p:nvPr/>
        </p:nvSpPr>
        <p:spPr>
          <a:xfrm>
            <a:off x="470515" y="3892270"/>
            <a:ext cx="9277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GRANT CONNECT, RESOURCE, CREATE SESSION DBA to C##MOVIESUPERADMIN CONTAINER=ALL;</a:t>
            </a:r>
            <a:endParaRPr lang="fr-CA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3F7E6-D6BB-4986-911C-2B5D441DB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74" y="1687097"/>
            <a:ext cx="4829849" cy="1533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75CA68-FCF8-4082-A52E-7B83BDE9D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523" y="1096411"/>
            <a:ext cx="2343477" cy="20291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D40CA5-4480-49AB-A362-9AFCFBB36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343" y="5181366"/>
            <a:ext cx="580153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7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5FDCE-0C2D-44B6-BCB9-AD69016F3293}"/>
              </a:ext>
            </a:extLst>
          </p:cNvPr>
          <p:cNvSpPr txBox="1"/>
          <p:nvPr/>
        </p:nvSpPr>
        <p:spPr>
          <a:xfrm>
            <a:off x="8878" y="0"/>
            <a:ext cx="121920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12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) On se propose de créer 3 bases de données correspondant à 3 catégories de films (Action, Comédie et Romance). Créez ou Recréez ces 3 bases de données : </a:t>
            </a:r>
            <a:r>
              <a:rPr lang="fr-FR" sz="1800" dirty="0" err="1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ActionPDB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, </a:t>
            </a:r>
            <a:r>
              <a:rPr lang="fr-FR" sz="1800" dirty="0" err="1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ComedyPDB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, </a:t>
            </a:r>
            <a:r>
              <a:rPr lang="fr-FR" sz="1800" dirty="0" err="1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RomanceEPDB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. Créez une connexion avec SQL </a:t>
            </a:r>
            <a:r>
              <a:rPr lang="fr-FR" sz="1800" dirty="0" err="1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Developer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pour chacune de vos bases de données </a:t>
            </a:r>
            <a:r>
              <a:rPr lang="fr-FR" sz="1800" dirty="0" err="1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pluggables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et une pour le CDB$ROOT.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9DD46-EFB3-4DA6-AB38-870D568EF93E}"/>
              </a:ext>
            </a:extLst>
          </p:cNvPr>
          <p:cNvSpPr txBox="1"/>
          <p:nvPr/>
        </p:nvSpPr>
        <p:spPr>
          <a:xfrm>
            <a:off x="4030462" y="2040018"/>
            <a:ext cx="72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800" i="0" u="none" strike="noStrike" dirty="0">
                <a:solidFill>
                  <a:srgbClr val="FF0000"/>
                </a:solidFill>
                <a:effectLst/>
              </a:rPr>
              <a:t>CONN </a:t>
            </a:r>
            <a:r>
              <a:rPr lang="fr-CA" dirty="0">
                <a:solidFill>
                  <a:srgbClr val="FF0000"/>
                </a:solidFill>
              </a:rPr>
              <a:t>C##MOVIESUPERADMIN</a:t>
            </a:r>
            <a:r>
              <a:rPr lang="fr-CA" sz="1800" i="0" u="none" strike="noStrike" dirty="0">
                <a:solidFill>
                  <a:srgbClr val="FF0000"/>
                </a:solidFill>
                <a:effectLst/>
              </a:rPr>
              <a:t> /oracle;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3C6B6-CE9C-45A6-BA07-919A25894B5C}"/>
              </a:ext>
            </a:extLst>
          </p:cNvPr>
          <p:cNvSpPr txBox="1"/>
          <p:nvPr/>
        </p:nvSpPr>
        <p:spPr>
          <a:xfrm>
            <a:off x="2855363" y="1115838"/>
            <a:ext cx="64812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CA" dirty="0"/>
              <a:t>En premier, on se connecte avec l’utilisateur global C##MOVIESUPERADMIN.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6868C-FDF7-4088-84F4-F36E5386C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97" y="2538906"/>
            <a:ext cx="6669444" cy="431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5FDCE-0C2D-44B6-BCB9-AD69016F3293}"/>
              </a:ext>
            </a:extLst>
          </p:cNvPr>
          <p:cNvSpPr txBox="1"/>
          <p:nvPr/>
        </p:nvSpPr>
        <p:spPr>
          <a:xfrm>
            <a:off x="8878" y="0"/>
            <a:ext cx="121920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12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) On se propose de créer 3 bases de données correspondant à 3 catégories de films (Action, Comédie et Romance). Créez ou Recréez ces 3 bases de données : </a:t>
            </a:r>
            <a:r>
              <a:rPr lang="fr-FR" sz="1800" dirty="0" err="1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ActionPDB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, </a:t>
            </a:r>
            <a:r>
              <a:rPr lang="fr-FR" sz="1800" dirty="0" err="1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ComedyPDB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, </a:t>
            </a:r>
            <a:r>
              <a:rPr lang="fr-FR" sz="1800" dirty="0" err="1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RomanceEPDB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. Créez une connexion avec SQL </a:t>
            </a:r>
            <a:r>
              <a:rPr lang="fr-FR" sz="1800" dirty="0" err="1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Developer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pour chacune de vos bases de données </a:t>
            </a:r>
            <a:r>
              <a:rPr lang="fr-FR" sz="1800" dirty="0" err="1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pluggables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et une pour le CDB$ROOT.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9DD46-EFB3-4DA6-AB38-870D568EF93E}"/>
              </a:ext>
            </a:extLst>
          </p:cNvPr>
          <p:cNvSpPr txBox="1"/>
          <p:nvPr/>
        </p:nvSpPr>
        <p:spPr>
          <a:xfrm>
            <a:off x="480874" y="2006719"/>
            <a:ext cx="12260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i="0" u="none" strike="noStrike" dirty="0">
                <a:solidFill>
                  <a:srgbClr val="FF0000"/>
                </a:solidFill>
                <a:effectLst/>
              </a:rPr>
              <a:t>CREATE PLUGGABLE DATABASE </a:t>
            </a:r>
            <a:r>
              <a:rPr lang="fr-CA" sz="1600" i="0" u="none" strike="noStrike" dirty="0" err="1">
                <a:solidFill>
                  <a:srgbClr val="FF0000"/>
                </a:solidFill>
                <a:effectLst/>
              </a:rPr>
              <a:t>ActionPDB</a:t>
            </a:r>
            <a:r>
              <a:rPr lang="fr-CA" sz="1600" i="0" u="none" strike="noStrike" dirty="0">
                <a:solidFill>
                  <a:srgbClr val="FF0000"/>
                </a:solidFill>
                <a:effectLst/>
              </a:rPr>
              <a:t> ADMIN USER admin1 IDENTIFIED BY oracle </a:t>
            </a:r>
            <a:r>
              <a:rPr lang="fr-CA" sz="1600" i="0" u="none" strike="noStrike" dirty="0" err="1">
                <a:solidFill>
                  <a:srgbClr val="FF0000"/>
                </a:solidFill>
                <a:effectLst/>
              </a:rPr>
              <a:t>file_name_convert</a:t>
            </a:r>
            <a:r>
              <a:rPr lang="fr-CA" sz="1600" i="0" u="none" strike="noStrike" dirty="0">
                <a:solidFill>
                  <a:srgbClr val="FF0000"/>
                </a:solidFill>
                <a:effectLst/>
              </a:rPr>
              <a:t> = ('</a:t>
            </a:r>
            <a:r>
              <a:rPr lang="fr-CA" sz="1600" i="0" u="none" strike="noStrike" dirty="0" err="1">
                <a:solidFill>
                  <a:srgbClr val="FF0000"/>
                </a:solidFill>
                <a:effectLst/>
              </a:rPr>
              <a:t>pdbseed</a:t>
            </a:r>
            <a:r>
              <a:rPr lang="fr-CA" sz="1600" i="0" u="none" strike="noStrike" dirty="0">
                <a:solidFill>
                  <a:srgbClr val="FF0000"/>
                </a:solidFill>
                <a:effectLst/>
              </a:rPr>
              <a:t>', '</a:t>
            </a:r>
            <a:r>
              <a:rPr lang="fr-CA" sz="1600" i="0" u="none" strike="noStrike" dirty="0" err="1">
                <a:solidFill>
                  <a:srgbClr val="FF0000"/>
                </a:solidFill>
                <a:effectLst/>
              </a:rPr>
              <a:t>ActionPDB</a:t>
            </a:r>
            <a:r>
              <a:rPr lang="fr-CA" sz="1600" i="0" u="none" strike="noStrike" dirty="0">
                <a:solidFill>
                  <a:srgbClr val="FF0000"/>
                </a:solidFill>
                <a:effectLst/>
              </a:rPr>
              <a:t>'); </a:t>
            </a:r>
          </a:p>
          <a:p>
            <a:r>
              <a:rPr lang="fr-CA" sz="1600" i="0" u="none" strike="noStrike" dirty="0">
                <a:solidFill>
                  <a:srgbClr val="FF0000"/>
                </a:solidFill>
                <a:effectLst/>
              </a:rPr>
              <a:t>CREATE PLUGGABLE DATABASE </a:t>
            </a:r>
            <a:r>
              <a:rPr lang="fr-CA" sz="1600" i="0" u="none" strike="noStrike" dirty="0" err="1">
                <a:solidFill>
                  <a:srgbClr val="FF0000"/>
                </a:solidFill>
                <a:effectLst/>
              </a:rPr>
              <a:t>ComedyPDB</a:t>
            </a:r>
            <a:r>
              <a:rPr lang="fr-CA" sz="1600" i="0" u="none" strike="noStrike" dirty="0">
                <a:solidFill>
                  <a:srgbClr val="FF0000"/>
                </a:solidFill>
                <a:effectLst/>
              </a:rPr>
              <a:t> ADMIN USER admin2 IDENTIFIED BY oracle </a:t>
            </a:r>
            <a:r>
              <a:rPr lang="fr-CA" sz="1600" i="0" u="none" strike="noStrike" dirty="0" err="1">
                <a:solidFill>
                  <a:srgbClr val="FF0000"/>
                </a:solidFill>
                <a:effectLst/>
              </a:rPr>
              <a:t>file_name_convert</a:t>
            </a:r>
            <a:r>
              <a:rPr lang="fr-CA" sz="1600" i="0" u="none" strike="noStrike" dirty="0">
                <a:solidFill>
                  <a:srgbClr val="FF0000"/>
                </a:solidFill>
                <a:effectLst/>
              </a:rPr>
              <a:t> = ('</a:t>
            </a:r>
            <a:r>
              <a:rPr lang="fr-CA" sz="1600" i="0" u="none" strike="noStrike" dirty="0" err="1">
                <a:solidFill>
                  <a:srgbClr val="FF0000"/>
                </a:solidFill>
                <a:effectLst/>
              </a:rPr>
              <a:t>pdbseed</a:t>
            </a:r>
            <a:r>
              <a:rPr lang="fr-CA" sz="1600" i="0" u="none" strike="noStrike" dirty="0">
                <a:solidFill>
                  <a:srgbClr val="FF0000"/>
                </a:solidFill>
                <a:effectLst/>
              </a:rPr>
              <a:t>', '</a:t>
            </a:r>
            <a:r>
              <a:rPr lang="fr-CA" sz="1600" i="0" u="none" strike="noStrike" dirty="0" err="1">
                <a:solidFill>
                  <a:srgbClr val="FF0000"/>
                </a:solidFill>
                <a:effectLst/>
              </a:rPr>
              <a:t>ComedyPDB</a:t>
            </a:r>
            <a:r>
              <a:rPr lang="fr-CA" sz="1600" i="0" u="none" strike="noStrike" dirty="0">
                <a:solidFill>
                  <a:srgbClr val="FF0000"/>
                </a:solidFill>
                <a:effectLst/>
              </a:rPr>
              <a:t>'); </a:t>
            </a:r>
          </a:p>
          <a:p>
            <a:r>
              <a:rPr lang="fr-CA" sz="1600" i="0" u="none" strike="noStrike" dirty="0">
                <a:solidFill>
                  <a:srgbClr val="FF0000"/>
                </a:solidFill>
                <a:effectLst/>
              </a:rPr>
              <a:t>CREATE PLUGGABLE DATABASE </a:t>
            </a:r>
            <a:r>
              <a:rPr lang="fr-CA" sz="1600" i="0" u="none" strike="noStrike" dirty="0" err="1">
                <a:solidFill>
                  <a:srgbClr val="FF0000"/>
                </a:solidFill>
                <a:effectLst/>
              </a:rPr>
              <a:t>RomancePDB</a:t>
            </a:r>
            <a:r>
              <a:rPr lang="fr-CA" sz="1600" i="0" u="none" strike="noStrike" dirty="0">
                <a:solidFill>
                  <a:srgbClr val="FF0000"/>
                </a:solidFill>
                <a:effectLst/>
              </a:rPr>
              <a:t> ADMIN USER admin3 IDENTIFIED BY oracle </a:t>
            </a:r>
            <a:r>
              <a:rPr lang="fr-CA" sz="1600" i="0" u="none" strike="noStrike" dirty="0" err="1">
                <a:solidFill>
                  <a:srgbClr val="FF0000"/>
                </a:solidFill>
                <a:effectLst/>
              </a:rPr>
              <a:t>file_name_convert</a:t>
            </a:r>
            <a:r>
              <a:rPr lang="fr-CA" sz="1600" i="0" u="none" strike="noStrike" dirty="0">
                <a:solidFill>
                  <a:srgbClr val="FF0000"/>
                </a:solidFill>
                <a:effectLst/>
              </a:rPr>
              <a:t> = ('</a:t>
            </a:r>
            <a:r>
              <a:rPr lang="fr-CA" sz="1600" i="0" u="none" strike="noStrike" dirty="0" err="1">
                <a:solidFill>
                  <a:srgbClr val="FF0000"/>
                </a:solidFill>
                <a:effectLst/>
              </a:rPr>
              <a:t>pdbseed</a:t>
            </a:r>
            <a:r>
              <a:rPr lang="fr-CA" sz="1600" i="0" u="none" strike="noStrike" dirty="0">
                <a:solidFill>
                  <a:srgbClr val="FF0000"/>
                </a:solidFill>
                <a:effectLst/>
              </a:rPr>
              <a:t>', '</a:t>
            </a:r>
            <a:r>
              <a:rPr lang="fr-CA" sz="1600" i="0" u="none" strike="noStrike" dirty="0" err="1">
                <a:solidFill>
                  <a:srgbClr val="FF0000"/>
                </a:solidFill>
                <a:effectLst/>
              </a:rPr>
              <a:t>RomancePDB</a:t>
            </a:r>
            <a:r>
              <a:rPr lang="fr-CA" sz="1600" i="0" u="none" strike="noStrike" dirty="0">
                <a:solidFill>
                  <a:srgbClr val="FF0000"/>
                </a:solidFill>
                <a:effectLst/>
              </a:rPr>
              <a:t>');</a:t>
            </a:r>
            <a:endParaRPr lang="fr-CA" sz="1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2FBED-5563-4315-834C-C06FBBF0E3FC}"/>
              </a:ext>
            </a:extLst>
          </p:cNvPr>
          <p:cNvSpPr txBox="1"/>
          <p:nvPr/>
        </p:nvSpPr>
        <p:spPr>
          <a:xfrm>
            <a:off x="3480047" y="1329185"/>
            <a:ext cx="5587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CA" dirty="0"/>
              <a:t>Après, on crée les bases de donnés avec cet utilisateur.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CE9E6-539E-46EE-A18C-ECA03A7DF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1" y="2979651"/>
            <a:ext cx="9775794" cy="38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5FDCE-0C2D-44B6-BCB9-AD69016F3293}"/>
              </a:ext>
            </a:extLst>
          </p:cNvPr>
          <p:cNvSpPr txBox="1"/>
          <p:nvPr/>
        </p:nvSpPr>
        <p:spPr>
          <a:xfrm>
            <a:off x="8878" y="0"/>
            <a:ext cx="121920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13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) Pour chaque base de données </a:t>
            </a:r>
            <a:r>
              <a:rPr lang="fr-FR" sz="1800" dirty="0" err="1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pluggable</a:t>
            </a:r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, créez un utilisateur local comme suit :</a:t>
            </a:r>
          </a:p>
          <a:p>
            <a:endParaRPr lang="fr-FR" sz="1800" dirty="0">
              <a:effectLst/>
              <a:latin typeface="Candara" panose="020E0502030303020204" pitchFamily="34" charset="0"/>
              <a:ea typeface="Candara" panose="020E0502030303020204" pitchFamily="34" charset="0"/>
              <a:cs typeface="Candara" panose="020E0502030303020204" pitchFamily="34" charset="0"/>
            </a:endParaRPr>
          </a:p>
          <a:p>
            <a:r>
              <a:rPr lang="fr-FR" dirty="0"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a)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ActionPDB</a:t>
            </a: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ndara" panose="020E0502030303020204" pitchFamily="34" charset="0"/>
              </a:rPr>
              <a:t> →</a:t>
            </a:r>
            <a:r>
              <a:rPr lang="fr-FR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mark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b)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ComedyPDB</a:t>
            </a: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ndara" panose="020E0502030303020204" pitchFamily="34" charset="0"/>
              </a:rPr>
              <a:t> →</a:t>
            </a:r>
            <a:r>
              <a:rPr lang="fr-FR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julien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c)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RomancePDB</a:t>
            </a:r>
            <a:r>
              <a:rPr lang="fr-FR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</a:t>
            </a: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ndara" panose="020E0502030303020204" pitchFamily="34" charset="0"/>
              </a:rPr>
              <a:t>→</a:t>
            </a:r>
            <a:r>
              <a:rPr lang="fr-FR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Candara" panose="020E0502030303020204" pitchFamily="34" charset="0"/>
                <a:cs typeface="Candara" panose="020E0502030303020204" pitchFamily="34" charset="0"/>
              </a:rPr>
              <a:t>lyna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9DD46-EFB3-4DA6-AB38-870D568EF93E}"/>
              </a:ext>
            </a:extLst>
          </p:cNvPr>
          <p:cNvSpPr txBox="1"/>
          <p:nvPr/>
        </p:nvSpPr>
        <p:spPr>
          <a:xfrm>
            <a:off x="809349" y="2322982"/>
            <a:ext cx="3988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sqlplus</a:t>
            </a:r>
            <a:r>
              <a:rPr lang="fr-CA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CA" sz="16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sys</a:t>
            </a:r>
            <a:r>
              <a:rPr lang="fr-CA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fr-CA" sz="16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oracle@orclcdb</a:t>
            </a:r>
            <a:r>
              <a:rPr lang="fr-CA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as </a:t>
            </a:r>
            <a:r>
              <a:rPr lang="fr-CA" sz="16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sysdba</a:t>
            </a:r>
            <a:r>
              <a:rPr lang="fr-CA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</a:t>
            </a:r>
            <a:endParaRPr lang="en-US" sz="160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en-US" sz="1600" i="0" u="none" strike="noStrike" dirty="0">
                <a:solidFill>
                  <a:srgbClr val="FF0000"/>
                </a:solidFill>
                <a:effectLst/>
              </a:rPr>
              <a:t>ALTER PLUGGABLE DATABASE ALL OPEN;</a:t>
            </a:r>
          </a:p>
          <a:p>
            <a:r>
              <a:rPr lang="en-US" sz="1600" i="0" u="none" strike="noStrike" dirty="0">
                <a:solidFill>
                  <a:srgbClr val="FF0000"/>
                </a:solidFill>
                <a:effectLst/>
              </a:rPr>
              <a:t>SHOW PDBS;</a:t>
            </a:r>
            <a:endParaRPr lang="fr-CA" sz="1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2FBED-5563-4315-834C-C06FBBF0E3FC}"/>
              </a:ext>
            </a:extLst>
          </p:cNvPr>
          <p:cNvSpPr txBox="1"/>
          <p:nvPr/>
        </p:nvSpPr>
        <p:spPr>
          <a:xfrm>
            <a:off x="319596" y="1662173"/>
            <a:ext cx="6533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CA" dirty="0"/>
              <a:t>En premier, il faut se connecter avec SYS et ouvrir les </a:t>
            </a:r>
            <a:r>
              <a:rPr lang="fr-CA" dirty="0" err="1"/>
              <a:t>databases</a:t>
            </a:r>
            <a:r>
              <a:rPr lang="fr-CA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F6E26-8193-4CF1-A413-44812D243DE7}"/>
              </a:ext>
            </a:extLst>
          </p:cNvPr>
          <p:cNvSpPr txBox="1"/>
          <p:nvPr/>
        </p:nvSpPr>
        <p:spPr>
          <a:xfrm>
            <a:off x="128726" y="3551988"/>
            <a:ext cx="67248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CA" dirty="0"/>
              <a:t>Après, on se reconnecte avec C##MOVIESUPERADMIN et on entre dans chacune des </a:t>
            </a:r>
            <a:r>
              <a:rPr lang="fr-CA" dirty="0" err="1"/>
              <a:t>databases</a:t>
            </a:r>
            <a:r>
              <a:rPr lang="fr-CA" dirty="0"/>
              <a:t> pour créer un utilisateur.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8492C-9EC2-4E34-8CC2-1BB6CF8E498F}"/>
              </a:ext>
            </a:extLst>
          </p:cNvPr>
          <p:cNvSpPr txBox="1"/>
          <p:nvPr/>
        </p:nvSpPr>
        <p:spPr>
          <a:xfrm>
            <a:off x="732409" y="4646780"/>
            <a:ext cx="61211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ALTER SESSION SET CONTAINER = </a:t>
            </a:r>
            <a:r>
              <a:rPr lang="fr-CA" dirty="0" err="1">
                <a:solidFill>
                  <a:srgbClr val="FF0000"/>
                </a:solidFill>
              </a:rPr>
              <a:t>ActionPDB</a:t>
            </a:r>
            <a:r>
              <a:rPr lang="fr-CA" dirty="0">
                <a:solidFill>
                  <a:srgbClr val="FF0000"/>
                </a:solidFill>
              </a:rPr>
              <a:t>;</a:t>
            </a:r>
          </a:p>
          <a:p>
            <a:r>
              <a:rPr lang="fr-CA" dirty="0">
                <a:solidFill>
                  <a:srgbClr val="FF0000"/>
                </a:solidFill>
              </a:rPr>
              <a:t>CREATE USER mark IDENTIFIED BY oracle;</a:t>
            </a:r>
          </a:p>
          <a:p>
            <a:r>
              <a:rPr lang="fr-CA" dirty="0">
                <a:solidFill>
                  <a:srgbClr val="FF0000"/>
                </a:solidFill>
              </a:rPr>
              <a:t>ALTER SESSION SET CONTAINER = </a:t>
            </a:r>
            <a:r>
              <a:rPr lang="fr-CA" dirty="0" err="1">
                <a:solidFill>
                  <a:srgbClr val="FF0000"/>
                </a:solidFill>
              </a:rPr>
              <a:t>ComedyPDB</a:t>
            </a:r>
            <a:r>
              <a:rPr lang="fr-CA" dirty="0">
                <a:solidFill>
                  <a:srgbClr val="FF0000"/>
                </a:solidFill>
              </a:rPr>
              <a:t>;</a:t>
            </a:r>
          </a:p>
          <a:p>
            <a:r>
              <a:rPr lang="fr-CA" dirty="0">
                <a:solidFill>
                  <a:srgbClr val="FF0000"/>
                </a:solidFill>
              </a:rPr>
              <a:t>CREATE USER julien IDENTIFIED BY oracle;</a:t>
            </a:r>
          </a:p>
          <a:p>
            <a:r>
              <a:rPr lang="fr-CA" dirty="0">
                <a:solidFill>
                  <a:srgbClr val="FF0000"/>
                </a:solidFill>
              </a:rPr>
              <a:t>ALTER SESSION SET CONTAINER = </a:t>
            </a:r>
            <a:r>
              <a:rPr lang="fr-CA" dirty="0" err="1">
                <a:solidFill>
                  <a:srgbClr val="FF0000"/>
                </a:solidFill>
              </a:rPr>
              <a:t>RomancePDB</a:t>
            </a:r>
            <a:r>
              <a:rPr lang="fr-CA" dirty="0">
                <a:solidFill>
                  <a:srgbClr val="FF0000"/>
                </a:solidFill>
              </a:rPr>
              <a:t>;</a:t>
            </a:r>
          </a:p>
          <a:p>
            <a:r>
              <a:rPr lang="fr-CA" dirty="0">
                <a:solidFill>
                  <a:srgbClr val="FF0000"/>
                </a:solidFill>
              </a:rPr>
              <a:t>CREATE USER julien IDENTIFIED BY oracle;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544E5E-2E77-4B19-920A-BE83228F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679" y="2247257"/>
            <a:ext cx="3372321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6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</TotalTime>
  <Words>3193</Words>
  <Application>Microsoft Office PowerPoint</Application>
  <PresentationFormat>Widescreen</PresentationFormat>
  <Paragraphs>332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Candara</vt:lpstr>
      <vt:lpstr>Wingdings</vt:lpstr>
      <vt:lpstr>Office Theme</vt:lpstr>
      <vt:lpstr>Évaluation 3 - 420-985-RO Groupe 427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Évaluation 3 - 420-985-RO Groupe 427 </dc:title>
  <dc:creator>Dussault Marc-André</dc:creator>
  <cp:lastModifiedBy>Dussault Marc-André</cp:lastModifiedBy>
  <cp:revision>44</cp:revision>
  <dcterms:created xsi:type="dcterms:W3CDTF">2021-09-18T14:16:41Z</dcterms:created>
  <dcterms:modified xsi:type="dcterms:W3CDTF">2021-09-21T14:45:37Z</dcterms:modified>
</cp:coreProperties>
</file>