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r-HR" dirty="0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r-HR" dirty="0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28.4.2019.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72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r-HR" dirty="0"/>
              <a:t>Kliknite da biste uredili matrice</a:t>
            </a:r>
          </a:p>
          <a:p>
            <a:pPr lvl="1"/>
            <a:r>
              <a:rPr lang="hr-HR" dirty="0"/>
              <a:t>Druga razina</a:t>
            </a:r>
          </a:p>
          <a:p>
            <a:pPr lvl="2"/>
            <a:r>
              <a:rPr lang="hr-HR" dirty="0"/>
              <a:t>Treća razina</a:t>
            </a:r>
          </a:p>
          <a:p>
            <a:pPr lvl="3"/>
            <a:r>
              <a:rPr lang="hr-HR" dirty="0"/>
              <a:t>Četvrta razina</a:t>
            </a:r>
          </a:p>
          <a:p>
            <a:pPr lvl="4"/>
            <a:r>
              <a:rPr lang="hr-HR" dirty="0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28.4.2019.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1820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r-HR" dirty="0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r-HR" dirty="0"/>
              <a:t>Kliknite da biste uredili matrice</a:t>
            </a:r>
          </a:p>
          <a:p>
            <a:pPr lvl="1"/>
            <a:r>
              <a:rPr lang="hr-HR" dirty="0"/>
              <a:t>Druga razina</a:t>
            </a:r>
          </a:p>
          <a:p>
            <a:pPr lvl="2"/>
            <a:r>
              <a:rPr lang="hr-HR" dirty="0"/>
              <a:t>Treća razina</a:t>
            </a:r>
          </a:p>
          <a:p>
            <a:pPr lvl="3"/>
            <a:r>
              <a:rPr lang="hr-HR" dirty="0"/>
              <a:t>Četvrta razina</a:t>
            </a:r>
          </a:p>
          <a:p>
            <a:pPr lvl="4"/>
            <a:r>
              <a:rPr lang="hr-HR" dirty="0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28.4.2019.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7268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r-HR" dirty="0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dirty="0"/>
              <a:t>Kliknite da biste uredili matrice</a:t>
            </a:r>
          </a:p>
          <a:p>
            <a:pPr lvl="1"/>
            <a:r>
              <a:rPr lang="hr-HR" dirty="0"/>
              <a:t>Druga razina</a:t>
            </a:r>
          </a:p>
          <a:p>
            <a:pPr lvl="2"/>
            <a:r>
              <a:rPr lang="hr-HR" dirty="0"/>
              <a:t>Treća razina</a:t>
            </a:r>
          </a:p>
          <a:p>
            <a:pPr lvl="3"/>
            <a:r>
              <a:rPr lang="hr-HR" dirty="0"/>
              <a:t>Četvrta razina</a:t>
            </a:r>
          </a:p>
          <a:p>
            <a:pPr lvl="4"/>
            <a:r>
              <a:rPr lang="hr-HR" dirty="0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28.4.2019.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164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r-HR" dirty="0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28.4.2019.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42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HR" dirty="0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r-HR" dirty="0"/>
              <a:t>Kliknite da biste uredili matrice</a:t>
            </a:r>
          </a:p>
          <a:p>
            <a:pPr lvl="1"/>
            <a:r>
              <a:rPr lang="hr-HR" dirty="0"/>
              <a:t>Druga razina</a:t>
            </a:r>
          </a:p>
          <a:p>
            <a:pPr lvl="2"/>
            <a:r>
              <a:rPr lang="hr-HR" dirty="0"/>
              <a:t>Treća razina</a:t>
            </a:r>
          </a:p>
          <a:p>
            <a:pPr lvl="3"/>
            <a:r>
              <a:rPr lang="hr-HR" dirty="0"/>
              <a:t>Četvrta razina</a:t>
            </a:r>
          </a:p>
          <a:p>
            <a:pPr lvl="4"/>
            <a:r>
              <a:rPr lang="hr-HR" dirty="0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r-HR" dirty="0"/>
              <a:t>Kliknite da biste uredili matrice</a:t>
            </a:r>
          </a:p>
          <a:p>
            <a:pPr lvl="1"/>
            <a:r>
              <a:rPr lang="hr-HR" dirty="0"/>
              <a:t>Druga razina</a:t>
            </a:r>
          </a:p>
          <a:p>
            <a:pPr lvl="2"/>
            <a:r>
              <a:rPr lang="hr-HR" dirty="0"/>
              <a:t>Treća razina</a:t>
            </a:r>
          </a:p>
          <a:p>
            <a:pPr lvl="3"/>
            <a:r>
              <a:rPr lang="hr-HR" dirty="0"/>
              <a:t>Četvrta razina</a:t>
            </a:r>
          </a:p>
          <a:p>
            <a:pPr lvl="4"/>
            <a:r>
              <a:rPr lang="hr-HR" dirty="0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28.4.2019.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6813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HR" dirty="0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r-HR" dirty="0"/>
              <a:t>Kliknite da biste uredili matrice</a:t>
            </a:r>
          </a:p>
          <a:p>
            <a:pPr lvl="1"/>
            <a:r>
              <a:rPr lang="hr-HR" dirty="0"/>
              <a:t>Druga razina</a:t>
            </a:r>
          </a:p>
          <a:p>
            <a:pPr lvl="2"/>
            <a:r>
              <a:rPr lang="hr-HR" dirty="0"/>
              <a:t>Treća razina</a:t>
            </a:r>
          </a:p>
          <a:p>
            <a:pPr lvl="3"/>
            <a:r>
              <a:rPr lang="hr-HR" dirty="0"/>
              <a:t>Četvrta razina</a:t>
            </a:r>
          </a:p>
          <a:p>
            <a:pPr lvl="4"/>
            <a:r>
              <a:rPr lang="hr-HR" dirty="0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r-HR" dirty="0"/>
              <a:t>Kliknite da biste uredili matrice</a:t>
            </a:r>
          </a:p>
          <a:p>
            <a:pPr lvl="1"/>
            <a:r>
              <a:rPr lang="hr-HR" dirty="0"/>
              <a:t>Druga razina</a:t>
            </a:r>
          </a:p>
          <a:p>
            <a:pPr lvl="2"/>
            <a:r>
              <a:rPr lang="hr-HR" dirty="0"/>
              <a:t>Treća razina</a:t>
            </a:r>
          </a:p>
          <a:p>
            <a:pPr lvl="3"/>
            <a:r>
              <a:rPr lang="hr-HR" dirty="0"/>
              <a:t>Četvrta razina</a:t>
            </a:r>
          </a:p>
          <a:p>
            <a:pPr lvl="4"/>
            <a:r>
              <a:rPr lang="hr-HR" dirty="0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28.4.2019.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0811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28.4.2019.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2801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28.4.2019.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475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r-HR" dirty="0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r-HR" dirty="0"/>
              <a:t>Kliknite da biste uredili matrice</a:t>
            </a:r>
          </a:p>
          <a:p>
            <a:pPr lvl="1"/>
            <a:r>
              <a:rPr lang="hr-HR" dirty="0"/>
              <a:t>Druga razina</a:t>
            </a:r>
          </a:p>
          <a:p>
            <a:pPr lvl="2"/>
            <a:r>
              <a:rPr lang="hr-HR" dirty="0"/>
              <a:t>Treća razina</a:t>
            </a:r>
          </a:p>
          <a:p>
            <a:pPr lvl="3"/>
            <a:r>
              <a:rPr lang="hr-HR" dirty="0"/>
              <a:t>Četvrta razina</a:t>
            </a:r>
          </a:p>
          <a:p>
            <a:pPr lvl="4"/>
            <a:r>
              <a:rPr lang="hr-HR" dirty="0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67445C-DD5B-459E-BCAC-A8671F012926}" type="datetimeFigureOut">
              <a:rPr lang="sr-Latn-RS" smtClean="0"/>
              <a:t>28.4.2019.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780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r-HR" dirty="0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 dirty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28.4.2019.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9807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 dirty="0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r-HR" dirty="0"/>
              <a:t>Kliknite da biste uredili matrice</a:t>
            </a:r>
          </a:p>
          <a:p>
            <a:pPr lvl="1"/>
            <a:r>
              <a:rPr lang="hr-HR" dirty="0"/>
              <a:t>Druga razina</a:t>
            </a:r>
          </a:p>
          <a:p>
            <a:pPr lvl="2"/>
            <a:r>
              <a:rPr lang="hr-HR" dirty="0"/>
              <a:t>Treća razina</a:t>
            </a:r>
          </a:p>
          <a:p>
            <a:pPr lvl="3"/>
            <a:r>
              <a:rPr lang="hr-HR" dirty="0"/>
              <a:t>Četvrta razina</a:t>
            </a:r>
          </a:p>
          <a:p>
            <a:pPr lvl="4"/>
            <a:r>
              <a:rPr lang="hr-HR" dirty="0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67445C-DD5B-459E-BCAC-A8671F012926}" type="datetimeFigureOut">
              <a:rPr lang="sr-Latn-RS" smtClean="0"/>
              <a:t>28.4.2019.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8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err="1">
                <a:cs typeface="Calibri Light"/>
              </a:rPr>
              <a:t>Credit</a:t>
            </a:r>
            <a:r>
              <a:rPr lang="sr-Latn-RS" dirty="0">
                <a:cs typeface="Calibri Light"/>
              </a:rPr>
              <a:t> </a:t>
            </a:r>
            <a:r>
              <a:rPr lang="sr-Latn-RS" dirty="0" err="1">
                <a:cs typeface="Calibri Light"/>
              </a:rPr>
              <a:t>Card</a:t>
            </a:r>
            <a:r>
              <a:rPr lang="sr-Latn-RS" dirty="0">
                <a:cs typeface="Calibri Light"/>
              </a:rPr>
              <a:t> </a:t>
            </a:r>
            <a:r>
              <a:rPr lang="sr-Latn-RS" dirty="0" err="1">
                <a:cs typeface="Calibri Light"/>
              </a:rPr>
              <a:t>Fraud</a:t>
            </a:r>
            <a:r>
              <a:rPr lang="sr-Latn-RS" dirty="0">
                <a:cs typeface="Calibri Light"/>
              </a:rPr>
              <a:t> </a:t>
            </a:r>
            <a:r>
              <a:rPr lang="sr-Latn-RS" dirty="0" err="1">
                <a:cs typeface="Calibri Light"/>
              </a:rPr>
              <a:t>Detection</a:t>
            </a:r>
            <a:endParaRPr lang="sr-Latn-RS" dirty="0" err="1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cs typeface="Calibri Light"/>
              </a:rPr>
              <a:t>Matej </a:t>
            </a:r>
            <a:r>
              <a:rPr lang="sr-Latn-RS" dirty="0" err="1">
                <a:cs typeface="Calibri Light"/>
              </a:rPr>
              <a:t>duvnjak</a:t>
            </a:r>
            <a:r>
              <a:rPr lang="sr-Latn-RS" dirty="0">
                <a:cs typeface="Calibri Light"/>
              </a:rPr>
              <a:t>, glorija </a:t>
            </a:r>
            <a:r>
              <a:rPr lang="sr-Latn-RS" dirty="0" err="1">
                <a:cs typeface="Calibri Light"/>
              </a:rPr>
              <a:t>maloča</a:t>
            </a:r>
            <a:r>
              <a:rPr lang="sr-Latn-RS" dirty="0">
                <a:cs typeface="Calibri Light"/>
              </a:rPr>
              <a:t>, </a:t>
            </a:r>
            <a:r>
              <a:rPr lang="sr-Latn-RS" dirty="0" err="1">
                <a:cs typeface="Calibri Light"/>
              </a:rPr>
              <a:t>hrvoje</a:t>
            </a:r>
            <a:r>
              <a:rPr lang="sr-Latn-RS" dirty="0">
                <a:cs typeface="Calibri Light"/>
              </a:rPr>
              <a:t> </a:t>
            </a:r>
            <a:r>
              <a:rPr lang="sr-Latn-RS" dirty="0" err="1">
                <a:cs typeface="Calibri Light"/>
              </a:rPr>
              <a:t>ćošković</a:t>
            </a:r>
            <a:r>
              <a:rPr lang="sr-Latn-RS" dirty="0">
                <a:cs typeface="Calibri Light"/>
              </a:rPr>
              <a:t>, marta </a:t>
            </a:r>
            <a:r>
              <a:rPr lang="sr-Latn-RS" dirty="0" err="1">
                <a:cs typeface="Calibri Light"/>
              </a:rPr>
              <a:t>hajdina</a:t>
            </a:r>
            <a:r>
              <a:rPr lang="sr-Latn-RS" dirty="0">
                <a:cs typeface="Calibri Light"/>
              </a:rPr>
              <a:t>  (</a:t>
            </a:r>
            <a:r>
              <a:rPr lang="sr-Latn-RS" dirty="0" err="1">
                <a:cs typeface="Calibri Light"/>
              </a:rPr>
              <a:t>strojnitim</a:t>
            </a:r>
            <a:r>
              <a:rPr lang="sr-Latn-RS" dirty="0">
                <a:cs typeface="Calibri Light"/>
              </a:rPr>
              <a:t>)</a:t>
            </a:r>
            <a:endParaRPr lang="sr-Latn-RS" dirty="0" err="1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5290C74-6595-4067-9E30-8386EB42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cs typeface="Calibri Light"/>
              </a:rPr>
              <a:t>Opis problema:</a:t>
            </a:r>
            <a:endParaRPr lang="sr-Latn-R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AEEB8EC-021C-4C22-A9CB-DD61D738B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sr-Latn-RS" dirty="0">
                <a:cs typeface="Calibri" panose="020F0502020204030204"/>
              </a:rPr>
              <a:t>Detekcija prevara kod transakcija napravljenim kreditnim karticama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sr-Latn-RS" dirty="0">
                <a:cs typeface="Calibri" panose="020F0502020204030204"/>
              </a:rPr>
              <a:t>Evaluacija različitih metoda na dobro i loše balansiranom setu podataka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sr-Latn-RS" dirty="0">
                <a:cs typeface="Calibri" panose="020F0502020204030204"/>
              </a:rPr>
              <a:t>Projekt preuzet s </a:t>
            </a:r>
            <a:r>
              <a:rPr lang="sr-Latn-RS" dirty="0" err="1">
                <a:cs typeface="Calibri" panose="020F0502020204030204"/>
              </a:rPr>
              <a:t>Kaggle</a:t>
            </a:r>
            <a:r>
              <a:rPr lang="sr-Latn-RS" dirty="0">
                <a:cs typeface="Calibri" panose="020F0502020204030204"/>
              </a:rPr>
              <a:t>-a</a:t>
            </a:r>
          </a:p>
          <a:p>
            <a:pPr>
              <a:buFont typeface="Arial" panose="020F0502020204030204" pitchFamily="34" charset="0"/>
              <a:buChar char="•"/>
            </a:pPr>
            <a:endParaRPr lang="sr-Latn-R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413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B20366C-C084-4CF6-AF2F-B8C74090D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cs typeface="Calibri Light"/>
              </a:rPr>
              <a:t>Opis podataka: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76C8DF6-FB90-4A9F-8ACC-323D93773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sr-Latn-RS" dirty="0">
                <a:cs typeface="Calibri" panose="020F0502020204030204"/>
              </a:rPr>
              <a:t>Ukupno: 284 807 transakcija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sr-Latn-RS" dirty="0">
                <a:cs typeface="Calibri" panose="020F0502020204030204"/>
              </a:rPr>
              <a:t>Broj prevara: 492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sr-Latn-RS" dirty="0">
                <a:cs typeface="Calibri" panose="020F0502020204030204"/>
              </a:rPr>
              <a:t>Broj valjanih </a:t>
            </a:r>
            <a:r>
              <a:rPr lang="sr-Latn-RS" dirty="0" err="1">
                <a:cs typeface="Calibri" panose="020F0502020204030204"/>
              </a:rPr>
              <a:t>transakija</a:t>
            </a:r>
            <a:r>
              <a:rPr lang="sr-Latn-RS" dirty="0">
                <a:cs typeface="Calibri" panose="020F0502020204030204"/>
              </a:rPr>
              <a:t>: 284 315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sr-Latn-RS" dirty="0">
                <a:cs typeface="Calibri" panose="020F0502020204030204"/>
              </a:rPr>
              <a:t>Značajke: 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sr-Latn-RS" dirty="0" err="1">
                <a:cs typeface="Calibri" panose="020F0502020204030204"/>
              </a:rPr>
              <a:t>Vrijeme</a:t>
            </a:r>
            <a:r>
              <a:rPr lang="sr-Latn-RS" dirty="0">
                <a:cs typeface="Calibri" panose="020F0502020204030204"/>
              </a:rPr>
              <a:t> : sekunde između svake transakcije i prve transakcije u skupu podataka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sr-Latn-RS" dirty="0">
                <a:cs typeface="Calibri" panose="020F0502020204030204"/>
              </a:rPr>
              <a:t>V1 do V28 podaci dobiveni PCA transformacijom 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sr-Latn-RS" dirty="0">
                <a:cs typeface="Calibri" panose="020F0502020204030204"/>
              </a:rPr>
              <a:t>Iznos transakcije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sr-Latn-RS" dirty="0">
                <a:cs typeface="Calibri" panose="020F0502020204030204"/>
              </a:rPr>
              <a:t>Klasa: 1 za prevaru, 0 za valjanu transakciju</a:t>
            </a:r>
          </a:p>
        </p:txBody>
      </p:sp>
    </p:spTree>
    <p:extLst>
      <p:ext uri="{BB962C8B-B14F-4D97-AF65-F5344CB8AC3E}">
        <p14:creationId xmlns:p14="http://schemas.microsoft.com/office/powerpoint/2010/main" val="319834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29136F9-1E0B-415A-B969-1DEE9F60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cs typeface="Calibri Light"/>
              </a:rPr>
              <a:t>Metodologija: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098090-49C6-4131-B689-0D547455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sr-Latn-RS" dirty="0">
                <a:cs typeface="Calibri" panose="020F0502020204030204"/>
              </a:rPr>
              <a:t>Iz  početnog skupa podataka dobiti dobro balansiran skup podataka</a:t>
            </a:r>
          </a:p>
          <a:p>
            <a:pPr marL="457200" indent="-457200">
              <a:buAutoNum type="arabicPeriod"/>
            </a:pPr>
            <a:r>
              <a:rPr lang="sr-Latn-RS" dirty="0">
                <a:cs typeface="Calibri" panose="020F0502020204030204"/>
              </a:rPr>
              <a:t>Loše balansiran skup podataka = početni skup podataka</a:t>
            </a:r>
          </a:p>
          <a:p>
            <a:pPr marL="457200" indent="-457200">
              <a:buAutoNum type="arabicPeriod"/>
            </a:pPr>
            <a:r>
              <a:rPr lang="sr-Latn-RS" dirty="0">
                <a:cs typeface="Calibri" panose="020F0502020204030204"/>
              </a:rPr>
              <a:t>Oba </a:t>
            </a:r>
            <a:r>
              <a:rPr lang="sr-Latn-RS" dirty="0" err="1">
                <a:cs typeface="Calibri" panose="020F0502020204030204"/>
              </a:rPr>
              <a:t>dijelimo</a:t>
            </a:r>
            <a:r>
              <a:rPr lang="sr-Latn-RS" dirty="0">
                <a:cs typeface="Calibri" panose="020F0502020204030204"/>
              </a:rPr>
              <a:t> na 5 skupova za treniranje i testiranje (</a:t>
            </a:r>
            <a:r>
              <a:rPr lang="sr-Latn-RS" dirty="0" err="1">
                <a:cs typeface="Calibri" panose="020F0502020204030204"/>
              </a:rPr>
              <a:t>omjer</a:t>
            </a:r>
            <a:r>
              <a:rPr lang="sr-Latn-RS" dirty="0">
                <a:cs typeface="Calibri" panose="020F0502020204030204"/>
              </a:rPr>
              <a:t> 4:1)</a:t>
            </a:r>
          </a:p>
          <a:p>
            <a:pPr marL="457200" indent="-457200">
              <a:buAutoNum type="arabicPeriod"/>
            </a:pPr>
            <a:r>
              <a:rPr lang="sr-Latn-RS" dirty="0">
                <a:cs typeface="Calibri" panose="020F0502020204030204"/>
              </a:rPr>
              <a:t>Čuvamo </a:t>
            </a:r>
            <a:r>
              <a:rPr lang="sr-Latn-RS" dirty="0" err="1">
                <a:cs typeface="Calibri" panose="020F0502020204030204"/>
              </a:rPr>
              <a:t>omjer</a:t>
            </a:r>
            <a:r>
              <a:rPr lang="sr-Latn-RS" dirty="0">
                <a:cs typeface="Calibri" panose="020F0502020204030204"/>
              </a:rPr>
              <a:t> klasa unutar skupova za testiranje i treniranje (</a:t>
            </a:r>
            <a:r>
              <a:rPr lang="sr-Latn-RS" dirty="0" err="1">
                <a:cs typeface="Calibri" panose="020F0502020204030204"/>
              </a:rPr>
              <a:t>stratified</a:t>
            </a:r>
            <a:r>
              <a:rPr lang="sr-Latn-RS" dirty="0">
                <a:cs typeface="Calibri" panose="020F0502020204030204"/>
              </a:rPr>
              <a:t> </a:t>
            </a:r>
            <a:r>
              <a:rPr lang="sr-Latn-RS" dirty="0" err="1">
                <a:cs typeface="Calibri" panose="020F0502020204030204"/>
              </a:rPr>
              <a:t>split</a:t>
            </a:r>
            <a:r>
              <a:rPr lang="sr-Latn-RS" dirty="0">
                <a:cs typeface="Calibri" panose="020F0502020204030204"/>
              </a:rPr>
              <a:t>)</a:t>
            </a:r>
          </a:p>
          <a:p>
            <a:pPr marL="457200" indent="-457200">
              <a:buAutoNum type="arabicPeriod"/>
            </a:pPr>
            <a:r>
              <a:rPr lang="sr-Latn-RS" dirty="0">
                <a:cs typeface="Calibri" panose="020F0502020204030204"/>
              </a:rPr>
              <a:t>Analiza setova podataka</a:t>
            </a:r>
          </a:p>
          <a:p>
            <a:pPr marL="457200" indent="-457200">
              <a:buAutoNum type="arabicPeriod"/>
            </a:pPr>
            <a:r>
              <a:rPr lang="sr-Latn-RS" dirty="0">
                <a:cs typeface="Calibri" panose="020F0502020204030204"/>
              </a:rPr>
              <a:t>Izbor glavnih značajka</a:t>
            </a:r>
          </a:p>
          <a:p>
            <a:pPr marL="457200" indent="-457200">
              <a:buAutoNum type="arabicPeriod"/>
            </a:pPr>
            <a:r>
              <a:rPr lang="sr-Latn-RS" dirty="0">
                <a:cs typeface="Calibri" panose="020F0502020204030204"/>
              </a:rPr>
              <a:t>Učenje metoda na skupovima za testiranje </a:t>
            </a:r>
          </a:p>
          <a:p>
            <a:pPr marL="457200" indent="-457200">
              <a:buAutoNum type="arabicPeriod"/>
            </a:pPr>
            <a:r>
              <a:rPr lang="sr-Latn-RS" dirty="0" err="1">
                <a:cs typeface="Calibri" panose="020F0502020204030204"/>
              </a:rPr>
              <a:t>Ocjenjivanje</a:t>
            </a:r>
            <a:r>
              <a:rPr lang="sr-Latn-RS" dirty="0">
                <a:cs typeface="Calibri" panose="020F0502020204030204"/>
              </a:rPr>
              <a:t> </a:t>
            </a:r>
            <a:r>
              <a:rPr lang="sr-Latn-RS" dirty="0" err="1">
                <a:cs typeface="Calibri" panose="020F0502020204030204"/>
              </a:rPr>
              <a:t>uspješnosti</a:t>
            </a:r>
            <a:r>
              <a:rPr lang="sr-Latn-RS" dirty="0">
                <a:cs typeface="Calibri" panose="020F0502020204030204"/>
              </a:rPr>
              <a:t> metoda</a:t>
            </a:r>
          </a:p>
          <a:p>
            <a:pPr marL="457200" indent="-457200">
              <a:buAutoNum type="arabicPeriod"/>
            </a:pPr>
            <a:r>
              <a:rPr lang="sr-Latn-RS" dirty="0" err="1">
                <a:cs typeface="Calibri" panose="020F0502020204030204"/>
              </a:rPr>
              <a:t>Usporedba</a:t>
            </a:r>
            <a:r>
              <a:rPr lang="sr-Latn-RS" dirty="0">
                <a:cs typeface="Calibri" panose="020F0502020204030204"/>
              </a:rPr>
              <a:t> metoda 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endParaRPr lang="sr-Latn-R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033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1C34E33D-44E7-4546-A187-A58D6DF53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>
                <a:cs typeface="Calibri"/>
              </a:rPr>
              <a:t>Metode:</a:t>
            </a:r>
            <a:endParaRPr lang="sr-Latn-RS" dirty="0"/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CF1A2261-1A8D-4141-8535-29DE10E2E7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Arial" panose="020F0502020204030204" pitchFamily="34" charset="0"/>
              <a:buChar char="•"/>
            </a:pPr>
            <a:r>
              <a:rPr lang="sr-Latn-RS" dirty="0">
                <a:cs typeface="Calibri" panose="020F0502020204030204"/>
              </a:rPr>
              <a:t>Logistička regresija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sr-Latn-RS" dirty="0">
                <a:cs typeface="Calibri" panose="020F0502020204030204"/>
              </a:rPr>
              <a:t>SVM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sr-Latn-RS" dirty="0" err="1">
                <a:cs typeface="Calibri" panose="020F0502020204030204"/>
              </a:rPr>
              <a:t>Bayesove</a:t>
            </a:r>
            <a:r>
              <a:rPr lang="sr-Latn-RS" dirty="0">
                <a:cs typeface="Calibri" panose="020F0502020204030204"/>
              </a:rPr>
              <a:t> mreže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sr-Latn-RS" dirty="0">
                <a:cs typeface="Calibri" panose="020F0502020204030204"/>
              </a:rPr>
              <a:t>Neuronske mreže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sr-Latn-RS" dirty="0">
                <a:cs typeface="Calibri" panose="020F0502020204030204"/>
              </a:rPr>
              <a:t>Skriveni </a:t>
            </a:r>
            <a:r>
              <a:rPr lang="sr-Latn-RS" dirty="0" err="1">
                <a:cs typeface="Calibri" panose="020F0502020204030204"/>
              </a:rPr>
              <a:t>Markovljevi</a:t>
            </a:r>
            <a:r>
              <a:rPr lang="sr-Latn-RS" dirty="0">
                <a:cs typeface="Calibri" panose="020F0502020204030204"/>
              </a:rPr>
              <a:t> modeli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sr-Latn-RS" dirty="0">
                <a:cs typeface="Calibri" panose="020F0502020204030204"/>
              </a:rPr>
              <a:t>Klaster analiza bazirana na </a:t>
            </a:r>
            <a:r>
              <a:rPr lang="sr-Latn-RS" dirty="0" err="1">
                <a:cs typeface="Calibri" panose="020F0502020204030204"/>
              </a:rPr>
              <a:t>outlier</a:t>
            </a:r>
            <a:r>
              <a:rPr lang="sr-Latn-RS" dirty="0">
                <a:cs typeface="Calibri" panose="020F0502020204030204"/>
              </a:rPr>
              <a:t> detekciji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8BFF16AB-1C00-4A92-AA5B-3DD667A41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RS" dirty="0" err="1">
                <a:cs typeface="Calibri"/>
              </a:rPr>
              <a:t>Ocjenjivanje</a:t>
            </a:r>
            <a:r>
              <a:rPr lang="sr-Latn-RS" dirty="0">
                <a:cs typeface="Calibri"/>
              </a:rPr>
              <a:t> </a:t>
            </a:r>
            <a:r>
              <a:rPr lang="sr-Latn-RS" dirty="0" err="1">
                <a:cs typeface="Calibri"/>
              </a:rPr>
              <a:t>uspješnosti</a:t>
            </a:r>
            <a:r>
              <a:rPr lang="sr-Latn-RS" dirty="0">
                <a:cs typeface="Calibri"/>
              </a:rPr>
              <a:t>:</a:t>
            </a:r>
            <a:endParaRPr lang="sr-Latn-RS" dirty="0" err="1"/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F1762872-EB17-4445-A649-001AF92F6F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Arial" panose="020F0502020204030204" pitchFamily="34" charset="0"/>
              <a:buChar char="•"/>
            </a:pPr>
            <a:r>
              <a:rPr lang="sr-Latn-RS" dirty="0" err="1">
                <a:cs typeface="Calibri" panose="020F0502020204030204"/>
              </a:rPr>
              <a:t>Recall</a:t>
            </a:r>
            <a:r>
              <a:rPr lang="sr-Latn-RS" dirty="0">
                <a:cs typeface="Calibri" panose="020F0502020204030204"/>
              </a:rPr>
              <a:t> (#</a:t>
            </a:r>
            <a:r>
              <a:rPr lang="sr-Latn-RS" dirty="0" err="1">
                <a:cs typeface="Calibri" panose="020F0502020204030204"/>
              </a:rPr>
              <a:t>true</a:t>
            </a:r>
            <a:r>
              <a:rPr lang="sr-Latn-RS" dirty="0">
                <a:cs typeface="Calibri" panose="020F0502020204030204"/>
              </a:rPr>
              <a:t> </a:t>
            </a:r>
            <a:r>
              <a:rPr lang="sr-Latn-RS" dirty="0" err="1">
                <a:cs typeface="Calibri" panose="020F0502020204030204"/>
              </a:rPr>
              <a:t>positive</a:t>
            </a:r>
            <a:r>
              <a:rPr lang="sr-Latn-RS" dirty="0">
                <a:cs typeface="Calibri" panose="020F0502020204030204"/>
              </a:rPr>
              <a:t> / #</a:t>
            </a:r>
            <a:r>
              <a:rPr lang="sr-Latn-RS" dirty="0" err="1">
                <a:cs typeface="Calibri" panose="020F0502020204030204"/>
              </a:rPr>
              <a:t>positive</a:t>
            </a:r>
            <a:r>
              <a:rPr lang="sr-Latn-RS" dirty="0">
                <a:cs typeface="Calibri" panose="020F0502020204030204"/>
              </a:rPr>
              <a:t>)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sr-Latn-RS" dirty="0" err="1">
                <a:cs typeface="Calibri" panose="020F0502020204030204"/>
              </a:rPr>
              <a:t>Precision</a:t>
            </a:r>
            <a:r>
              <a:rPr lang="sr-Latn-RS" dirty="0">
                <a:cs typeface="Calibri" panose="020F0502020204030204"/>
              </a:rPr>
              <a:t> (#</a:t>
            </a:r>
            <a:r>
              <a:rPr lang="sr-Latn-RS" dirty="0" err="1">
                <a:cs typeface="Calibri" panose="020F0502020204030204"/>
              </a:rPr>
              <a:t>true</a:t>
            </a:r>
            <a:r>
              <a:rPr lang="sr-Latn-RS" dirty="0">
                <a:cs typeface="Calibri" panose="020F0502020204030204"/>
              </a:rPr>
              <a:t> </a:t>
            </a:r>
            <a:r>
              <a:rPr lang="sr-Latn-RS" dirty="0" err="1">
                <a:cs typeface="Calibri" panose="020F0502020204030204"/>
              </a:rPr>
              <a:t>postive</a:t>
            </a:r>
            <a:r>
              <a:rPr lang="sr-Latn-RS" dirty="0">
                <a:cs typeface="Calibri" panose="020F0502020204030204"/>
              </a:rPr>
              <a:t> / #</a:t>
            </a:r>
            <a:r>
              <a:rPr lang="sr-Latn-RS" dirty="0" err="1">
                <a:cs typeface="Calibri" panose="020F0502020204030204"/>
              </a:rPr>
              <a:t>predicted</a:t>
            </a:r>
            <a:r>
              <a:rPr lang="sr-Latn-RS" dirty="0">
                <a:cs typeface="Calibri" panose="020F0502020204030204"/>
              </a:rPr>
              <a:t> </a:t>
            </a:r>
            <a:r>
              <a:rPr lang="sr-Latn-RS" dirty="0" err="1">
                <a:cs typeface="Calibri" panose="020F0502020204030204"/>
              </a:rPr>
              <a:t>positive</a:t>
            </a:r>
            <a:r>
              <a:rPr lang="sr-Latn-RS" dirty="0">
                <a:cs typeface="Calibri" panose="020F0502020204030204"/>
              </a:rPr>
              <a:t>)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sr-Latn-RS" dirty="0">
                <a:cs typeface="Calibri" panose="020F0502020204030204"/>
              </a:rPr>
              <a:t>ROC-krivulja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sr-Latn-RS" dirty="0">
                <a:cs typeface="Calibri" panose="020F0502020204030204"/>
              </a:rPr>
              <a:t>Površina ispod ROC-krivulje</a:t>
            </a:r>
          </a:p>
        </p:txBody>
      </p:sp>
    </p:spTree>
    <p:extLst>
      <p:ext uri="{BB962C8B-B14F-4D97-AF65-F5344CB8AC3E}">
        <p14:creationId xmlns:p14="http://schemas.microsoft.com/office/powerpoint/2010/main" val="19763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3B90B8B-F76B-4130-8370-38033EEAC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6ABEF09-F540-4F05-908E-F0BC8116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sr-Latn-RS" err="1">
                <a:cs typeface="Calibri Light"/>
              </a:rPr>
              <a:t>Prvotni</a:t>
            </a:r>
            <a:r>
              <a:rPr lang="sr-Latn-RS">
                <a:cs typeface="Calibri Light"/>
              </a:rPr>
              <a:t> skup podataka:</a:t>
            </a:r>
            <a:endParaRPr lang="sr-Latn-RS"/>
          </a:p>
        </p:txBody>
      </p:sp>
      <p:pic>
        <p:nvPicPr>
          <p:cNvPr id="4" name="Slika 4" descr="Slika na kojoj se prikazuje tekst, karta&#10;&#10;Opis je generiran uz vrlo visoku pouzdanost">
            <a:extLst>
              <a:ext uri="{FF2B5EF4-FFF2-40B4-BE49-F238E27FC236}">
                <a16:creationId xmlns:a16="http://schemas.microsoft.com/office/drawing/2014/main" id="{4E7AE390-52EF-4A43-8E72-BA9CCE0BB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0" r="3" b="3"/>
          <a:stretch/>
        </p:blipFill>
        <p:spPr>
          <a:xfrm>
            <a:off x="633999" y="581098"/>
            <a:ext cx="4020297" cy="247613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D93264-3FF9-4175-A7FA-F927F0F77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Slika 17" descr="Slika na kojoj se prikazuje snimka zaslona&#10;&#10;Opis je generiran uz visoku pouzdanost">
            <a:extLst>
              <a:ext uri="{FF2B5EF4-FFF2-40B4-BE49-F238E27FC236}">
                <a16:creationId xmlns:a16="http://schemas.microsoft.com/office/drawing/2014/main" id="{93F0D7DA-C4D2-40AF-92AC-3CA4155D2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61" r="-3" b="25579"/>
          <a:stretch/>
        </p:blipFill>
        <p:spPr>
          <a:xfrm>
            <a:off x="633999" y="3218101"/>
            <a:ext cx="4020296" cy="2476136"/>
          </a:xfrm>
          <a:prstGeom prst="rect">
            <a:avLst/>
          </a:prstGeom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AC14F66-38DE-4A07-BFCE-7EA9BCBA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Arial" panose="020F0502020204030204" pitchFamily="34" charset="0"/>
              <a:buChar char="•"/>
            </a:pPr>
            <a:r>
              <a:rPr lang="sr-Latn-RS" dirty="0">
                <a:cs typeface="Calibri" panose="020F0502020204030204"/>
              </a:rPr>
              <a:t>V1, …, V28 dobiveni PCA transformacijom -&gt; </a:t>
            </a:r>
            <a:r>
              <a:rPr lang="sr-Latn-RS" dirty="0" err="1">
                <a:cs typeface="Calibri" panose="020F0502020204030204"/>
              </a:rPr>
              <a:t>skaliramo</a:t>
            </a:r>
            <a:r>
              <a:rPr lang="sr-Latn-RS" dirty="0">
                <a:cs typeface="Calibri" panose="020F0502020204030204"/>
              </a:rPr>
              <a:t> </a:t>
            </a:r>
            <a:r>
              <a:rPr lang="sr-Latn-RS" dirty="0" err="1">
                <a:cs typeface="Calibri" panose="020F0502020204030204"/>
              </a:rPr>
              <a:t>vrijeme</a:t>
            </a:r>
            <a:r>
              <a:rPr lang="sr-Latn-RS" dirty="0">
                <a:cs typeface="Calibri" panose="020F0502020204030204"/>
              </a:rPr>
              <a:t> i iznos </a:t>
            </a:r>
            <a:endParaRPr lang="sr-Latn-RS" dirty="0"/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sr-Latn-RS" dirty="0">
                <a:cs typeface="Calibri" panose="020F0502020204030204"/>
              </a:rPr>
              <a:t>Pokušavamo uočiti pravilnosti pomoću histograma i matrica korelacije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sr-Latn-RS" dirty="0">
                <a:cs typeface="Calibri" panose="020F0502020204030204"/>
              </a:rPr>
              <a:t>Kao što se vidi iz priloženog - nema baš puno sugestija koje bi značajke bile bitne pri detekciji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C67939-3FD0-4B45-8AA4-9FE55C7EE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81A96A-A87C-4F87-845A-3B0A6529F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277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6802D78-08AE-4322-A011-F916F2D42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A6AF3E8-A671-4161-9E82-0AD0885CE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 fontScale="90000"/>
          </a:bodyPr>
          <a:lstStyle/>
          <a:p>
            <a:r>
              <a:rPr lang="sr-Latn-RS" dirty="0">
                <a:cs typeface="Calibri Light"/>
              </a:rPr>
              <a:t>Loše balansiran skup podataka - odabir značajki:</a:t>
            </a:r>
            <a:br>
              <a:rPr lang="sr-Latn-RS" dirty="0">
                <a:cs typeface="Calibri Light"/>
              </a:rPr>
            </a:br>
            <a:endParaRPr lang="sr-Latn-R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FA3E87-F218-4BA5-921F-838DB6FC6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Slika 8" descr="Slika na kojoj se prikazuje tekst&#10;&#10;Opis je generiran uz vrlo visoku pouzdanost">
            <a:extLst>
              <a:ext uri="{FF2B5EF4-FFF2-40B4-BE49-F238E27FC236}">
                <a16:creationId xmlns:a16="http://schemas.microsoft.com/office/drawing/2014/main" id="{BA27ACE1-C1D3-4FCF-AE79-8BD5C3ECA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" r="3" b="12234"/>
          <a:stretch/>
        </p:blipFill>
        <p:spPr>
          <a:xfrm>
            <a:off x="764342" y="3428653"/>
            <a:ext cx="4020296" cy="2476136"/>
          </a:xfrm>
          <a:prstGeom prst="rect">
            <a:avLst/>
          </a:prstGeom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7A587BD-1FDC-4952-9509-C215B0248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Arial" panose="020F0502020204030204" pitchFamily="34" charset="0"/>
              <a:buChar char="•"/>
            </a:pPr>
            <a:r>
              <a:rPr lang="sr-Latn-RS" dirty="0">
                <a:cs typeface="Calibri" panose="020F0502020204030204"/>
              </a:rPr>
              <a:t>Nakon podjele na skupove za treniranje i testiranje krećemo sa odabirom bitnih značajki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endParaRPr lang="sr-Latn-RS" dirty="0">
              <a:cs typeface="Calibri" panose="020F0502020204030204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endParaRPr lang="sr-Latn-RS" dirty="0">
              <a:cs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598703-F094-4F74-93F0-945A832FF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AC4F6F-0DD7-4E3F-ADF7-26B8E87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Slika 10" descr="Slika na kojoj se prikazuje tekst, karta&#10;&#10;Opis je generiran uz vrlo visoku pouzdanost">
            <a:extLst>
              <a:ext uri="{FF2B5EF4-FFF2-40B4-BE49-F238E27FC236}">
                <a16:creationId xmlns:a16="http://schemas.microsoft.com/office/drawing/2014/main" id="{B2CDA7C4-B715-4636-A9A1-D708DBAB1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74" y="527937"/>
            <a:ext cx="4066673" cy="2804256"/>
          </a:xfrm>
          <a:prstGeom prst="rect">
            <a:avLst/>
          </a:prstGeom>
        </p:spPr>
      </p:pic>
      <p:pic>
        <p:nvPicPr>
          <p:cNvPr id="12" name="Slika 13" descr="Slika na kojoj se prikazuje tekst, karta&#10;&#10;Opis je generiran uz vrlo visoku pouzdanost">
            <a:extLst>
              <a:ext uri="{FF2B5EF4-FFF2-40B4-BE49-F238E27FC236}">
                <a16:creationId xmlns:a16="http://schemas.microsoft.com/office/drawing/2014/main" id="{F8443925-0121-4A72-966D-F00366BD2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532" y="3113564"/>
            <a:ext cx="4146884" cy="279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5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73B90B8B-F76B-4130-8370-38033EEAC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523A80E-0874-4F70-A08A-423F36CE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sr-Latn-RS" sz="3700" dirty="0">
                <a:cs typeface="Calibri Light"/>
              </a:rPr>
              <a:t>Dobro balansiran skup podataka:</a:t>
            </a:r>
            <a:br>
              <a:rPr lang="sr-Latn-RS" sz="3700">
                <a:cs typeface="Calibri Light"/>
              </a:rPr>
            </a:br>
            <a:endParaRPr lang="sr-Latn-RS" sz="3700"/>
          </a:p>
        </p:txBody>
      </p:sp>
      <p:pic>
        <p:nvPicPr>
          <p:cNvPr id="6" name="Slika 6">
            <a:extLst>
              <a:ext uri="{FF2B5EF4-FFF2-40B4-BE49-F238E27FC236}">
                <a16:creationId xmlns:a16="http://schemas.microsoft.com/office/drawing/2014/main" id="{D26C6CFF-292B-43FE-A577-4840B43761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4513"/>
          <a:stretch/>
        </p:blipFill>
        <p:spPr>
          <a:xfrm>
            <a:off x="633999" y="581098"/>
            <a:ext cx="4020297" cy="2476136"/>
          </a:xfrm>
          <a:prstGeom prst="rect">
            <a:avLst/>
          </a:prstGeom>
        </p:spPr>
      </p:pic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C2D93264-3FF9-4175-A7FA-F927F0F77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Slika 9">
            <a:extLst>
              <a:ext uri="{FF2B5EF4-FFF2-40B4-BE49-F238E27FC236}">
                <a16:creationId xmlns:a16="http://schemas.microsoft.com/office/drawing/2014/main" id="{5D581AE9-BDD9-4716-B876-B9AB0298B8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2319"/>
          <a:stretch/>
        </p:blipFill>
        <p:spPr>
          <a:xfrm>
            <a:off x="633999" y="3218101"/>
            <a:ext cx="4020296" cy="2476136"/>
          </a:xfrm>
          <a:prstGeom prst="rect">
            <a:avLst/>
          </a:prstGeom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4A536E3-26BC-4885-BABA-0048A7AA2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Arial" panose="020F0502020204030204" pitchFamily="34" charset="0"/>
              <a:buChar char="•"/>
            </a:pPr>
            <a:r>
              <a:rPr lang="sr-Latn-RS" dirty="0">
                <a:cs typeface="Calibri" panose="020F0502020204030204"/>
              </a:rPr>
              <a:t>Kao i kod loše balansiranog gledamo histograme i </a:t>
            </a:r>
            <a:r>
              <a:rPr lang="sr-Latn-RS" dirty="0" err="1">
                <a:cs typeface="Calibri" panose="020F0502020204030204"/>
              </a:rPr>
              <a:t>korelacijsku</a:t>
            </a:r>
            <a:r>
              <a:rPr lang="sr-Latn-RS" dirty="0">
                <a:cs typeface="Calibri" panose="020F0502020204030204"/>
              </a:rPr>
              <a:t> matricu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sr-Latn-RS" dirty="0">
                <a:cs typeface="Calibri" panose="020F0502020204030204"/>
              </a:rPr>
              <a:t>Gubitak velikog broja podataka rezultira velikom </a:t>
            </a:r>
            <a:r>
              <a:rPr lang="sr-Latn-RS" dirty="0" err="1">
                <a:cs typeface="Calibri" panose="020F0502020204030204"/>
              </a:rPr>
              <a:t>promjenom</a:t>
            </a:r>
            <a:r>
              <a:rPr lang="sr-Latn-RS" dirty="0">
                <a:cs typeface="Calibri" panose="020F0502020204030204"/>
              </a:rPr>
              <a:t> </a:t>
            </a:r>
            <a:r>
              <a:rPr lang="sr-Latn-RS" dirty="0" err="1">
                <a:cs typeface="Calibri" panose="020F0502020204030204"/>
              </a:rPr>
              <a:t>korelacijske</a:t>
            </a:r>
            <a:r>
              <a:rPr lang="sr-Latn-RS" dirty="0">
                <a:cs typeface="Calibri" panose="020F0502020204030204"/>
              </a:rPr>
              <a:t> matrice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sr-Latn-RS" dirty="0" err="1">
                <a:cs typeface="Calibri" panose="020F0502020204030204"/>
              </a:rPr>
              <a:t>Dijelimo</a:t>
            </a:r>
            <a:r>
              <a:rPr lang="sr-Latn-RS" dirty="0">
                <a:cs typeface="Calibri" panose="020F0502020204030204"/>
              </a:rPr>
              <a:t> podatke na skupove za treniranje i testiranje</a:t>
            </a:r>
          </a:p>
          <a:p>
            <a:pPr marL="0" indent="0">
              <a:buNone/>
            </a:pPr>
            <a:endParaRPr lang="sr-Latn-RS" dirty="0">
              <a:cs typeface="Calibri" panose="020F0502020204030204"/>
            </a:endParaRP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91C67939-3FD0-4B45-8AA4-9FE55C7EE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0981A96A-A87C-4F87-845A-3B0A6529F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325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5C30D5A-366C-45C8-9B12-8335A506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sr-Latn-RS" dirty="0">
                <a:cs typeface="Calibri Light"/>
              </a:rPr>
              <a:t>Dobro balansiran skup podataka - odabir značajki</a:t>
            </a:r>
          </a:p>
        </p:txBody>
      </p:sp>
      <p:pic>
        <p:nvPicPr>
          <p:cNvPr id="9" name="Slika 4" descr="Slika na kojoj se prikazuje tekst, karta&#10;&#10;Opis je generiran uz vrlo visoku pouzdanost">
            <a:extLst>
              <a:ext uri="{FF2B5EF4-FFF2-40B4-BE49-F238E27FC236}">
                <a16:creationId xmlns:a16="http://schemas.microsoft.com/office/drawing/2014/main" id="{A51C80B5-79DF-4525-9036-E27C62030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28" y="581098"/>
            <a:ext cx="3809439" cy="247613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lika 6" descr="Slika na kojoj se prikazuje tekst, karta&#10;&#10;Opis je generiran uz vrlo visoku pouzdanost">
            <a:extLst>
              <a:ext uri="{FF2B5EF4-FFF2-40B4-BE49-F238E27FC236}">
                <a16:creationId xmlns:a16="http://schemas.microsoft.com/office/drawing/2014/main" id="{5E99B3C2-FCCA-47E4-8C7D-05E5EAEAB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73" y="3218101"/>
            <a:ext cx="3524748" cy="2476136"/>
          </a:xfrm>
          <a:prstGeom prst="rect">
            <a:avLst/>
          </a:prstGeom>
        </p:spPr>
      </p:pic>
      <p:pic>
        <p:nvPicPr>
          <p:cNvPr id="4" name="Slika 9" descr="Slika na kojoj se prikazuje tekst, karta&#10;&#10;Opis je generiran uz vrlo visoku pouzdanost">
            <a:extLst>
              <a:ext uri="{FF2B5EF4-FFF2-40B4-BE49-F238E27FC236}">
                <a16:creationId xmlns:a16="http://schemas.microsoft.com/office/drawing/2014/main" id="{5DF0467A-84FF-48C2-A0B4-A3B5AFCAD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48865" y="2687744"/>
            <a:ext cx="4701182" cy="31813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49965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Široki zaslon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0" baseType="lpstr">
      <vt:lpstr>Retrospektiva</vt:lpstr>
      <vt:lpstr>Credit Card Fraud Detection</vt:lpstr>
      <vt:lpstr>Opis problema:</vt:lpstr>
      <vt:lpstr>Opis podataka:</vt:lpstr>
      <vt:lpstr>Metodologija:</vt:lpstr>
      <vt:lpstr>PowerPoint prezentacija</vt:lpstr>
      <vt:lpstr>Prvotni skup podataka:</vt:lpstr>
      <vt:lpstr>Loše balansiran skup podataka - odabir značajki: </vt:lpstr>
      <vt:lpstr>Dobro balansiran skup podataka: </vt:lpstr>
      <vt:lpstr>Dobro balansiran skup podataka - odabir značajki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461</cp:revision>
  <dcterms:created xsi:type="dcterms:W3CDTF">2012-08-15T23:12:28Z</dcterms:created>
  <dcterms:modified xsi:type="dcterms:W3CDTF">2019-04-28T22:24:27Z</dcterms:modified>
</cp:coreProperties>
</file>